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96" r:id="rId3"/>
    <p:sldId id="258" r:id="rId4"/>
    <p:sldId id="257" r:id="rId5"/>
    <p:sldId id="259" r:id="rId6"/>
    <p:sldId id="260" r:id="rId7"/>
    <p:sldId id="262" r:id="rId8"/>
    <p:sldId id="293" r:id="rId9"/>
    <p:sldId id="294" r:id="rId10"/>
    <p:sldId id="295" r:id="rId11"/>
    <p:sldId id="264" r:id="rId12"/>
    <p:sldId id="265" r:id="rId13"/>
    <p:sldId id="266" r:id="rId14"/>
    <p:sldId id="292" r:id="rId15"/>
    <p:sldId id="268" r:id="rId16"/>
    <p:sldId id="267" r:id="rId17"/>
    <p:sldId id="269" r:id="rId18"/>
    <p:sldId id="275" r:id="rId19"/>
    <p:sldId id="276" r:id="rId20"/>
    <p:sldId id="278" r:id="rId21"/>
    <p:sldId id="279" r:id="rId22"/>
    <p:sldId id="280" r:id="rId23"/>
    <p:sldId id="286" r:id="rId24"/>
    <p:sldId id="288"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051" autoAdjust="0"/>
  </p:normalViewPr>
  <p:slideViewPr>
    <p:cSldViewPr>
      <p:cViewPr>
        <p:scale>
          <a:sx n="96" d="100"/>
          <a:sy n="96" d="100"/>
        </p:scale>
        <p:origin x="-994" y="3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E3C70-3449-4040-8BCA-8B867DC33481}" type="datetimeFigureOut">
              <a:rPr lang="en-US" smtClean="0"/>
              <a:t>9/15/2016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DCF10-C129-4112-9F7C-947834F0F95B}" type="slidenum">
              <a:rPr lang="en-US" smtClean="0"/>
              <a:t>‹#›</a:t>
            </a:fld>
            <a:endParaRPr lang="en-US"/>
          </a:p>
        </p:txBody>
      </p:sp>
    </p:spTree>
    <p:extLst>
      <p:ext uri="{BB962C8B-B14F-4D97-AF65-F5344CB8AC3E}">
        <p14:creationId xmlns:p14="http://schemas.microsoft.com/office/powerpoint/2010/main" val="261447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PTDrLN3wc8c&amp;feature=player_embedde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Designing jobs, </a:t>
            </a:r>
            <a:r>
              <a:rPr lang="en-US" dirty="0" err="1" smtClean="0"/>
              <a:t>equipments</a:t>
            </a:r>
            <a:r>
              <a:rPr lang="en-US" dirty="0" smtClean="0"/>
              <a:t>, </a:t>
            </a:r>
            <a:r>
              <a:rPr lang="en-US" dirty="0" smtClean="0"/>
              <a:t>and work tasks to fit human physical characteristics and energy limitations. Ergonomics considers body dimensions, mobility, and the body’s stress behavior.</a:t>
            </a:r>
          </a:p>
        </p:txBody>
      </p:sp>
      <p:sp>
        <p:nvSpPr>
          <p:cNvPr id="4" name="Slide Number Placeholder 3"/>
          <p:cNvSpPr>
            <a:spLocks noGrp="1"/>
          </p:cNvSpPr>
          <p:nvPr>
            <p:ph type="sldNum" sz="quarter" idx="10"/>
          </p:nvPr>
        </p:nvSpPr>
        <p:spPr/>
        <p:txBody>
          <a:bodyPr/>
          <a:lstStyle/>
          <a:p>
            <a:fld id="{25ADCF10-C129-4112-9F7C-947834F0F95B}" type="slidenum">
              <a:rPr lang="en-US" smtClean="0"/>
              <a:t>1</a:t>
            </a:fld>
            <a:endParaRPr lang="en-US"/>
          </a:p>
        </p:txBody>
      </p:sp>
    </p:spTree>
    <p:extLst>
      <p:ext uri="{BB962C8B-B14F-4D97-AF65-F5344CB8AC3E}">
        <p14:creationId xmlns:p14="http://schemas.microsoft.com/office/powerpoint/2010/main" val="398568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wellness at work and home:</a:t>
            </a:r>
            <a:r>
              <a:rPr lang="en-US" baseline="0" dirty="0" smtClean="0"/>
              <a:t> e</a:t>
            </a:r>
            <a:r>
              <a:rPr lang="en-US" dirty="0" smtClean="0"/>
              <a:t>xercise, nutrition, and relax.</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10</a:t>
            </a:fld>
            <a:endParaRPr lang="en-US"/>
          </a:p>
        </p:txBody>
      </p:sp>
    </p:spTree>
    <p:extLst>
      <p:ext uri="{BB962C8B-B14F-4D97-AF65-F5344CB8AC3E}">
        <p14:creationId xmlns:p14="http://schemas.microsoft.com/office/powerpoint/2010/main" val="322600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
            </a:r>
            <a:r>
              <a:rPr lang="en-US" dirty="0" smtClean="0"/>
              <a:t>participants to share the aspects of their jobs that involve these risks.</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11</a:t>
            </a:fld>
            <a:endParaRPr lang="en-US"/>
          </a:p>
        </p:txBody>
      </p:sp>
    </p:spTree>
    <p:extLst>
      <p:ext uri="{BB962C8B-B14F-4D97-AF65-F5344CB8AC3E}">
        <p14:creationId xmlns:p14="http://schemas.microsoft.com/office/powerpoint/2010/main" val="83382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 amount of tension our muscles </a:t>
            </a:r>
            <a:r>
              <a:rPr lang="en-US" dirty="0" smtClean="0"/>
              <a:t>generate</a:t>
            </a:r>
          </a:p>
          <a:p>
            <a:r>
              <a:rPr lang="en-US" dirty="0" smtClean="0"/>
              <a:t>Example</a:t>
            </a:r>
            <a:r>
              <a:rPr lang="en-US" dirty="0" smtClean="0"/>
              <a:t>: tilting your head forward or </a:t>
            </a:r>
            <a:r>
              <a:rPr lang="en-US" dirty="0" smtClean="0"/>
              <a:t>backward </a:t>
            </a:r>
            <a:r>
              <a:rPr lang="en-US" dirty="0" smtClean="0"/>
              <a:t>from a neutral, vertical position quadruples the amount of force acting on your lower neck </a:t>
            </a:r>
            <a:r>
              <a:rPr lang="en-US" dirty="0" smtClean="0"/>
              <a:t>vertebrae.</a:t>
            </a:r>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12</a:t>
            </a:fld>
            <a:endParaRPr lang="en-US"/>
          </a:p>
        </p:txBody>
      </p:sp>
    </p:spTree>
    <p:extLst>
      <p:ext uri="{BB962C8B-B14F-4D97-AF65-F5344CB8AC3E}">
        <p14:creationId xmlns:p14="http://schemas.microsoft.com/office/powerpoint/2010/main" val="247363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stress results from continuous contact between a hard object and sensitive tissues. Force and repetition combine to produce mechanical friction on soft tissue and tendons that is increased when forceful exertion is used.</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13</a:t>
            </a:fld>
            <a:endParaRPr lang="en-US"/>
          </a:p>
        </p:txBody>
      </p:sp>
    </p:spTree>
    <p:extLst>
      <p:ext uri="{BB962C8B-B14F-4D97-AF65-F5344CB8AC3E}">
        <p14:creationId xmlns:p14="http://schemas.microsoft.com/office/powerpoint/2010/main" val="348672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Repetition is the frequency at which a motion or task is repeated with little variation in movement.  High repetition is a similar motion performed every few seconds. The risk of WMSD’s are due to repetition increase and sustained over a significant period of time and combined with force, awkward postures, acceleration and velocity.</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14</a:t>
            </a:fld>
            <a:endParaRPr lang="en-US"/>
          </a:p>
        </p:txBody>
      </p:sp>
    </p:spTree>
    <p:extLst>
      <p:ext uri="{BB962C8B-B14F-4D97-AF65-F5344CB8AC3E}">
        <p14:creationId xmlns:p14="http://schemas.microsoft.com/office/powerpoint/2010/main" val="337643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Awkward posture refers to positions of the body that deviate significantly from the neutral position while job tasks are performed, it may increase the risk of injury. The greater the deviation from neutral position, the greater the risk of injury. Awkward postures increase the exertion and muscle force required to perform the task and compress soft tissues like nerves, tendons</a:t>
            </a:r>
            <a:r>
              <a:rPr lang="en-US" baseline="0" dirty="0" smtClean="0"/>
              <a:t> </a:t>
            </a:r>
            <a:r>
              <a:rPr lang="en-US" dirty="0" smtClean="0"/>
              <a:t>and blood vessels.</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15</a:t>
            </a:fld>
            <a:endParaRPr lang="en-US"/>
          </a:p>
        </p:txBody>
      </p:sp>
    </p:spTree>
    <p:extLst>
      <p:ext uri="{BB962C8B-B14F-4D97-AF65-F5344CB8AC3E}">
        <p14:creationId xmlns:p14="http://schemas.microsoft.com/office/powerpoint/2010/main" val="232826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Hand-arm vibration (hand power tools) may damage the blood vessels in your hands. Raynaud’s syndrome or called “white</a:t>
            </a:r>
            <a:r>
              <a:rPr lang="en-US" baseline="0" dirty="0" smtClean="0"/>
              <a:t> finger.”</a:t>
            </a:r>
            <a:endParaRPr lang="en-US" dirty="0" smtClean="0"/>
          </a:p>
          <a:p>
            <a:r>
              <a:rPr lang="en-US" dirty="0" smtClean="0"/>
              <a:t>Whole body vibration (driving rough off roads).</a:t>
            </a:r>
          </a:p>
          <a:p>
            <a:r>
              <a:rPr lang="en-US" dirty="0" smtClean="0"/>
              <a:t>Exposure to whole body vibration occurs when your body comes into contact with a vibrating surface, like a seat, pedal or floor</a:t>
            </a:r>
            <a:r>
              <a:rPr lang="en-US" baseline="0" dirty="0" smtClean="0"/>
              <a:t> </a:t>
            </a:r>
            <a:r>
              <a:rPr lang="en-US" dirty="0" smtClean="0"/>
              <a:t>of heavy vehicles or machinery. Whole body vibration exposure has been shown to be a strong contributor to lower back injuries.</a:t>
            </a:r>
          </a:p>
          <a:p>
            <a:endParaRPr lang="en-US" dirty="0" smtClean="0"/>
          </a:p>
          <a:p>
            <a:r>
              <a:rPr lang="en-US" dirty="0" smtClean="0"/>
              <a:t>Even if these do not occur in your work environment, what about home activities?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16</a:t>
            </a:fld>
            <a:endParaRPr lang="en-US"/>
          </a:p>
        </p:txBody>
      </p:sp>
    </p:spTree>
    <p:extLst>
      <p:ext uri="{BB962C8B-B14F-4D97-AF65-F5344CB8AC3E}">
        <p14:creationId xmlns:p14="http://schemas.microsoft.com/office/powerpoint/2010/main" val="362195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who required to maintain body positions for long periods of time developed musculoskeletal problems.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link : </a:t>
            </a:r>
            <a:r>
              <a:rPr lang="en-US" sz="1200" u="sng" kern="1200" dirty="0" smtClean="0">
                <a:solidFill>
                  <a:schemeClr val="tx1"/>
                </a:solidFill>
                <a:effectLst/>
                <a:latin typeface="+mn-lt"/>
                <a:ea typeface="+mn-ea"/>
                <a:cs typeface="+mn-cs"/>
                <a:hlinkClick r:id="rId3"/>
              </a:rPr>
              <a:t>https://www.youtube.com/watch?v=PTDrLN3wc8c&amp;feature=player_embedded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DCF10-C129-4112-9F7C-947834F0F95B}" type="slidenum">
              <a:rPr lang="en-US" smtClean="0"/>
              <a:t>17</a:t>
            </a:fld>
            <a:endParaRPr lang="en-US"/>
          </a:p>
        </p:txBody>
      </p:sp>
    </p:spTree>
    <p:extLst>
      <p:ext uri="{BB962C8B-B14F-4D97-AF65-F5344CB8AC3E}">
        <p14:creationId xmlns:p14="http://schemas.microsoft.com/office/powerpoint/2010/main" val="425735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Minimize key risk factors and balance time spent exposed to risks with adequate recovery time. </a:t>
            </a:r>
          </a:p>
          <a:p>
            <a:r>
              <a:rPr lang="en-US" dirty="0" smtClean="0"/>
              <a:t>Time – Frequency, Duration &amp; </a:t>
            </a:r>
            <a:r>
              <a:rPr lang="en-US" dirty="0" smtClean="0"/>
              <a:t>Recovery.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18</a:t>
            </a:fld>
            <a:endParaRPr lang="en-US"/>
          </a:p>
        </p:txBody>
      </p:sp>
    </p:spTree>
    <p:extLst>
      <p:ext uri="{BB962C8B-B14F-4D97-AF65-F5344CB8AC3E}">
        <p14:creationId xmlns:p14="http://schemas.microsoft.com/office/powerpoint/2010/main" val="68485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Keep frequently used items within close reach. Most frequently used items should be at approximately a forearm’s reach away, with lesser-used items up to arm’s reach away. Items you are currently working with should be directly in front of the body.</a:t>
            </a:r>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19</a:t>
            </a:fld>
            <a:endParaRPr lang="en-US"/>
          </a:p>
        </p:txBody>
      </p:sp>
    </p:spTree>
    <p:extLst>
      <p:ext uri="{BB962C8B-B14F-4D97-AF65-F5344CB8AC3E}">
        <p14:creationId xmlns:p14="http://schemas.microsoft.com/office/powerpoint/2010/main" val="246145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in the class feels comfortable to read the learning objectives.</a:t>
            </a:r>
          </a:p>
          <a:p>
            <a:r>
              <a:rPr lang="en-US" dirty="0" smtClean="0"/>
              <a:t>Also, remind the class that the learning objectives will be reviewed after this lesson.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a:t>
            </a:fld>
            <a:endParaRPr lang="en-US"/>
          </a:p>
        </p:txBody>
      </p:sp>
    </p:spTree>
    <p:extLst>
      <p:ext uri="{BB962C8B-B14F-4D97-AF65-F5344CB8AC3E}">
        <p14:creationId xmlns:p14="http://schemas.microsoft.com/office/powerpoint/2010/main" val="325829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positions are your enemy!</a:t>
            </a:r>
          </a:p>
          <a:p>
            <a:r>
              <a:rPr lang="en-US" dirty="0" smtClean="0"/>
              <a:t>Whenever you think of it, change position</a:t>
            </a:r>
          </a:p>
          <a:p>
            <a:r>
              <a:rPr lang="en-US" dirty="0" smtClean="0"/>
              <a:t>Small frequent stretches go a long way in preventing MSD’s.</a:t>
            </a:r>
          </a:p>
          <a:p>
            <a:r>
              <a:rPr lang="en-US" dirty="0" smtClean="0"/>
              <a:t>Stretch</a:t>
            </a:r>
            <a:r>
              <a:rPr lang="en-US" baseline="0" dirty="0" smtClean="0"/>
              <a:t> breaks </a:t>
            </a:r>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20</a:t>
            </a:fld>
            <a:endParaRPr lang="en-US"/>
          </a:p>
        </p:txBody>
      </p:sp>
    </p:spTree>
    <p:extLst>
      <p:ext uri="{BB962C8B-B14F-4D97-AF65-F5344CB8AC3E}">
        <p14:creationId xmlns:p14="http://schemas.microsoft.com/office/powerpoint/2010/main" val="849339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 attention</a:t>
            </a:r>
            <a:r>
              <a:rPr lang="en-US" baseline="0" dirty="0" smtClean="0"/>
              <a:t> to your overall posture. </a:t>
            </a:r>
          </a:p>
          <a:p>
            <a:r>
              <a:rPr lang="en-US" baseline="0" dirty="0" smtClean="0"/>
              <a:t>Prevention is the key. </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21</a:t>
            </a:fld>
            <a:endParaRPr lang="en-US"/>
          </a:p>
        </p:txBody>
      </p:sp>
    </p:spTree>
    <p:extLst>
      <p:ext uri="{BB962C8B-B14F-4D97-AF65-F5344CB8AC3E}">
        <p14:creationId xmlns:p14="http://schemas.microsoft.com/office/powerpoint/2010/main" val="328764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Non-occupational activities we do outside of work that may cause stress to the</a:t>
            </a:r>
            <a:r>
              <a:rPr lang="en-US" baseline="0" dirty="0" smtClean="0"/>
              <a:t> body</a:t>
            </a:r>
            <a:r>
              <a:rPr lang="en-US" dirty="0" smtClean="0"/>
              <a:t>: driving, sleeping, playing</a:t>
            </a:r>
            <a:r>
              <a:rPr lang="en-US" baseline="0" dirty="0" smtClean="0"/>
              <a:t> and </a:t>
            </a:r>
            <a:r>
              <a:rPr lang="en-US" dirty="0" smtClean="0"/>
              <a:t>household chores. </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22</a:t>
            </a:fld>
            <a:endParaRPr lang="en-US"/>
          </a:p>
        </p:txBody>
      </p:sp>
    </p:spTree>
    <p:extLst>
      <p:ext uri="{BB962C8B-B14F-4D97-AF65-F5344CB8AC3E}">
        <p14:creationId xmlns:p14="http://schemas.microsoft.com/office/powerpoint/2010/main" val="341714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come in all shapes and sizes - what works for one person may or may not work for another. </a:t>
            </a:r>
          </a:p>
          <a:p>
            <a:r>
              <a:rPr lang="en-US" dirty="0" smtClean="0"/>
              <a:t>Ergonomics is a puzzle to be put together for each individual.</a:t>
            </a:r>
          </a:p>
          <a:p>
            <a:r>
              <a:rPr lang="en-US" dirty="0" smtClean="0"/>
              <a:t>What works today may or may not work later. We all change due to time and other circumstances.</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23</a:t>
            </a:fld>
            <a:endParaRPr lang="en-US"/>
          </a:p>
        </p:txBody>
      </p:sp>
    </p:spTree>
    <p:extLst>
      <p:ext uri="{BB962C8B-B14F-4D97-AF65-F5344CB8AC3E}">
        <p14:creationId xmlns:p14="http://schemas.microsoft.com/office/powerpoint/2010/main" val="221900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concerns and possible solutions with your supervisor: </a:t>
            </a:r>
          </a:p>
          <a:p>
            <a:r>
              <a:rPr lang="en-US" dirty="0" smtClean="0"/>
              <a:t>Adjusting work schedules </a:t>
            </a:r>
          </a:p>
          <a:p>
            <a:r>
              <a:rPr lang="en-US" dirty="0" smtClean="0"/>
              <a:t>Modifying job design</a:t>
            </a:r>
          </a:p>
          <a:p>
            <a:r>
              <a:rPr lang="en-US" dirty="0" smtClean="0"/>
              <a:t>Rearranging task order</a:t>
            </a:r>
          </a:p>
          <a:p>
            <a:r>
              <a:rPr lang="en-US" dirty="0" smtClean="0"/>
              <a:t>Changing task assignments</a:t>
            </a:r>
          </a:p>
          <a:p>
            <a:r>
              <a:rPr lang="en-US" dirty="0" smtClean="0"/>
              <a:t>Consult a physician, if warranted</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24</a:t>
            </a:fld>
            <a:endParaRPr lang="en-US"/>
          </a:p>
        </p:txBody>
      </p:sp>
    </p:spTree>
    <p:extLst>
      <p:ext uri="{BB962C8B-B14F-4D97-AF65-F5344CB8AC3E}">
        <p14:creationId xmlns:p14="http://schemas.microsoft.com/office/powerpoint/2010/main" val="69456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class answer the learning objectives. It will help them prepare for the test at the end.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25</a:t>
            </a:fld>
            <a:endParaRPr lang="en-US"/>
          </a:p>
        </p:txBody>
      </p:sp>
    </p:spTree>
    <p:extLst>
      <p:ext uri="{BB962C8B-B14F-4D97-AF65-F5344CB8AC3E}">
        <p14:creationId xmlns:p14="http://schemas.microsoft.com/office/powerpoint/2010/main" val="221244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of all Workers Compensation Claims</a:t>
            </a:r>
            <a:r>
              <a:rPr lang="en-US" baseline="0" dirty="0" smtClean="0"/>
              <a:t> in Washington State among office workers. (L&amp;I website)</a:t>
            </a:r>
          </a:p>
          <a:p>
            <a:r>
              <a:rPr lang="en-US" baseline="0" dirty="0" smtClean="0"/>
              <a:t>Visit: http://www.lni.wa.gov/ for more ideas on how to reduce WMSD’s injuries. </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3</a:t>
            </a:fld>
            <a:endParaRPr lang="en-US"/>
          </a:p>
        </p:txBody>
      </p:sp>
    </p:spTree>
    <p:extLst>
      <p:ext uri="{BB962C8B-B14F-4D97-AF65-F5344CB8AC3E}">
        <p14:creationId xmlns:p14="http://schemas.microsoft.com/office/powerpoint/2010/main" val="235893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Ergonomists study human capabilities in relationship to work demands.</a:t>
            </a:r>
          </a:p>
          <a:p>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4</a:t>
            </a:fld>
            <a:endParaRPr lang="en-US"/>
          </a:p>
        </p:txBody>
      </p:sp>
    </p:spTree>
    <p:extLst>
      <p:ext uri="{BB962C8B-B14F-4D97-AF65-F5344CB8AC3E}">
        <p14:creationId xmlns:p14="http://schemas.microsoft.com/office/powerpoint/2010/main" val="287163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ways a company can benefit</a:t>
            </a:r>
            <a:r>
              <a:rPr lang="en-US" baseline="0" dirty="0" smtClean="0"/>
              <a:t> when having a ergonomic </a:t>
            </a:r>
            <a:r>
              <a:rPr lang="en-US" baseline="0" dirty="0" smtClean="0"/>
              <a:t>program: decrease </a:t>
            </a:r>
            <a:r>
              <a:rPr lang="en-US" baseline="0" dirty="0" smtClean="0"/>
              <a:t>absenteeism, increase productivity, morale and reduce turnover. </a:t>
            </a:r>
          </a:p>
        </p:txBody>
      </p:sp>
      <p:sp>
        <p:nvSpPr>
          <p:cNvPr id="4" name="Slide Number Placeholder 3"/>
          <p:cNvSpPr>
            <a:spLocks noGrp="1"/>
          </p:cNvSpPr>
          <p:nvPr>
            <p:ph type="sldNum" sz="quarter" idx="10"/>
          </p:nvPr>
        </p:nvSpPr>
        <p:spPr/>
        <p:txBody>
          <a:bodyPr/>
          <a:lstStyle/>
          <a:p>
            <a:fld id="{25ADCF10-C129-4112-9F7C-947834F0F95B}" type="slidenum">
              <a:rPr lang="en-US" smtClean="0"/>
              <a:t>5</a:t>
            </a:fld>
            <a:endParaRPr lang="en-US"/>
          </a:p>
        </p:txBody>
      </p:sp>
    </p:spTree>
    <p:extLst>
      <p:ext uri="{BB962C8B-B14F-4D97-AF65-F5344CB8AC3E}">
        <p14:creationId xmlns:p14="http://schemas.microsoft.com/office/powerpoint/2010/main" val="396211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risk factors and practicing basic ergonomic principles are the first defense against possible injury and lost productivity.</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6</a:t>
            </a:fld>
            <a:endParaRPr lang="en-US"/>
          </a:p>
        </p:txBody>
      </p:sp>
    </p:spTree>
    <p:extLst>
      <p:ext uri="{BB962C8B-B14F-4D97-AF65-F5344CB8AC3E}">
        <p14:creationId xmlns:p14="http://schemas.microsoft.com/office/powerpoint/2010/main" val="87513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will take a look at each one. </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7</a:t>
            </a:fld>
            <a:endParaRPr lang="en-US"/>
          </a:p>
        </p:txBody>
      </p:sp>
    </p:spTree>
    <p:extLst>
      <p:ext uri="{BB962C8B-B14F-4D97-AF65-F5344CB8AC3E}">
        <p14:creationId xmlns:p14="http://schemas.microsoft.com/office/powerpoint/2010/main" val="130016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are more prone to ergonomic injuries in cold environments. Muscles and other tissues are more tense, because of decreased circulation. </a:t>
            </a:r>
          </a:p>
          <a:p>
            <a:r>
              <a:rPr lang="en-US" dirty="0" smtClean="0"/>
              <a:t>Dress appropriately </a:t>
            </a:r>
          </a:p>
          <a:p>
            <a:r>
              <a:rPr lang="en-US" dirty="0" smtClean="0"/>
              <a:t>Do some warm up exercises</a:t>
            </a:r>
            <a:endParaRPr lang="en-US" dirty="0"/>
          </a:p>
        </p:txBody>
      </p:sp>
      <p:sp>
        <p:nvSpPr>
          <p:cNvPr id="4" name="Slide Number Placeholder 3"/>
          <p:cNvSpPr>
            <a:spLocks noGrp="1"/>
          </p:cNvSpPr>
          <p:nvPr>
            <p:ph type="sldNum" sz="quarter" idx="10"/>
          </p:nvPr>
        </p:nvSpPr>
        <p:spPr/>
        <p:txBody>
          <a:bodyPr/>
          <a:lstStyle/>
          <a:p>
            <a:fld id="{25ADCF10-C129-4112-9F7C-947834F0F95B}" type="slidenum">
              <a:rPr lang="en-US" smtClean="0"/>
              <a:t>8</a:t>
            </a:fld>
            <a:endParaRPr lang="en-US"/>
          </a:p>
        </p:txBody>
      </p:sp>
    </p:spTree>
    <p:extLst>
      <p:ext uri="{BB962C8B-B14F-4D97-AF65-F5344CB8AC3E}">
        <p14:creationId xmlns:p14="http://schemas.microsoft.com/office/powerpoint/2010/main" val="231649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Lighting should be indirect and adequate:</a:t>
            </a:r>
            <a:r>
              <a:rPr lang="en-US" baseline="0" dirty="0" smtClean="0"/>
              <a:t> n</a:t>
            </a:r>
            <a:r>
              <a:rPr lang="en-US" dirty="0" smtClean="0"/>
              <a:t>ot too much light, or it may cause a glare, </a:t>
            </a:r>
            <a:r>
              <a:rPr lang="en-US" dirty="0" smtClean="0"/>
              <a:t>headaches,</a:t>
            </a:r>
            <a:r>
              <a:rPr lang="en-US" baseline="0" dirty="0" smtClean="0"/>
              <a:t> </a:t>
            </a:r>
            <a:r>
              <a:rPr lang="en-US" dirty="0" smtClean="0"/>
              <a:t>and </a:t>
            </a:r>
            <a:r>
              <a:rPr lang="en-US" dirty="0" smtClean="0"/>
              <a:t>eye fatigue .</a:t>
            </a:r>
          </a:p>
          <a:p>
            <a:r>
              <a:rPr lang="en-US" dirty="0" smtClean="0"/>
              <a:t>Noise may</a:t>
            </a:r>
            <a:r>
              <a:rPr lang="en-US" baseline="0" dirty="0" smtClean="0"/>
              <a:t> </a:t>
            </a:r>
            <a:r>
              <a:rPr lang="en-US" dirty="0" smtClean="0"/>
              <a:t>cause</a:t>
            </a:r>
            <a:r>
              <a:rPr lang="en-US" baseline="0" dirty="0" smtClean="0"/>
              <a:t> </a:t>
            </a:r>
            <a:r>
              <a:rPr lang="en-US" dirty="0" smtClean="0"/>
              <a:t>ear </a:t>
            </a:r>
            <a:r>
              <a:rPr lang="en-US" dirty="0" smtClean="0"/>
              <a:t>damage,</a:t>
            </a:r>
            <a:r>
              <a:rPr lang="en-US" baseline="0" dirty="0" smtClean="0"/>
              <a:t> </a:t>
            </a:r>
            <a:r>
              <a:rPr lang="en-US" baseline="0" dirty="0" smtClean="0"/>
              <a:t>but</a:t>
            </a:r>
            <a:r>
              <a:rPr lang="en-US" dirty="0" smtClean="0"/>
              <a:t> constant noise can create extra muscle tension in the </a:t>
            </a:r>
            <a:r>
              <a:rPr lang="en-US" dirty="0" smtClean="0"/>
              <a:t>body, </a:t>
            </a:r>
            <a:r>
              <a:rPr lang="en-US" dirty="0" smtClean="0"/>
              <a:t>causing fatigue and making it easier for ergonomic injuries to </a:t>
            </a:r>
            <a:r>
              <a:rPr lang="en-US" dirty="0" smtClean="0"/>
              <a:t>occur.</a:t>
            </a:r>
            <a:endParaRPr lang="en-US" dirty="0" smtClean="0"/>
          </a:p>
          <a:p>
            <a:r>
              <a:rPr lang="en-US" dirty="0" smtClean="0"/>
              <a:t>Use of most power </a:t>
            </a:r>
            <a:r>
              <a:rPr lang="en-US" dirty="0" err="1" smtClean="0"/>
              <a:t>equipments</a:t>
            </a:r>
            <a:r>
              <a:rPr lang="en-US" dirty="0" smtClean="0"/>
              <a:t>, machineries, </a:t>
            </a:r>
            <a:r>
              <a:rPr lang="en-US" dirty="0" smtClean="0"/>
              <a:t>lawn mowers, and blowers should require ear plugs.</a:t>
            </a:r>
          </a:p>
          <a:p>
            <a:endParaRPr lang="en-US" dirty="0" smtClean="0"/>
          </a:p>
        </p:txBody>
      </p:sp>
      <p:sp>
        <p:nvSpPr>
          <p:cNvPr id="4" name="Slide Number Placeholder 3"/>
          <p:cNvSpPr>
            <a:spLocks noGrp="1"/>
          </p:cNvSpPr>
          <p:nvPr>
            <p:ph type="sldNum" sz="quarter" idx="10"/>
          </p:nvPr>
        </p:nvSpPr>
        <p:spPr/>
        <p:txBody>
          <a:bodyPr/>
          <a:lstStyle/>
          <a:p>
            <a:fld id="{25ADCF10-C129-4112-9F7C-947834F0F95B}" type="slidenum">
              <a:rPr lang="en-US" smtClean="0"/>
              <a:t>9</a:t>
            </a:fld>
            <a:endParaRPr lang="en-US"/>
          </a:p>
        </p:txBody>
      </p:sp>
    </p:spTree>
    <p:extLst>
      <p:ext uri="{BB962C8B-B14F-4D97-AF65-F5344CB8AC3E}">
        <p14:creationId xmlns:p14="http://schemas.microsoft.com/office/powerpoint/2010/main" val="138391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306027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5A7ED40-49F5-4A94-B4E7-5700DB62F35F}"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179601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23882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5454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81560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7508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31888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4052059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260080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2068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7ED40-49F5-4A94-B4E7-5700DB62F3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86424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7ED40-49F5-4A94-B4E7-5700DB62F35F}"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96084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7ED40-49F5-4A94-B4E7-5700DB62F35F}"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262919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7ED40-49F5-4A94-B4E7-5700DB62F35F}"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95590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7ED40-49F5-4A94-B4E7-5700DB62F35F}"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39290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7ED40-49F5-4A94-B4E7-5700DB62F35F}"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212228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7ED40-49F5-4A94-B4E7-5700DB62F35F}" type="datetimeFigureOut">
              <a:rPr lang="en-US" smtClean="0"/>
              <a:t>9/15/2016</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3B0D4AD0-9DEC-4259-ACF6-58E2B5E736E9}" type="slidenum">
              <a:rPr lang="en-US" smtClean="0"/>
              <a:t>‹#›</a:t>
            </a:fld>
            <a:endParaRPr lang="en-US"/>
          </a:p>
        </p:txBody>
      </p:sp>
    </p:spTree>
    <p:extLst>
      <p:ext uri="{BB962C8B-B14F-4D97-AF65-F5344CB8AC3E}">
        <p14:creationId xmlns:p14="http://schemas.microsoft.com/office/powerpoint/2010/main" val="403654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5A7ED40-49F5-4A94-B4E7-5700DB62F35F}" type="datetimeFigureOut">
              <a:rPr lang="en-US" smtClean="0"/>
              <a:t>9/15/2016</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B0D4AD0-9DEC-4259-ACF6-58E2B5E736E9}" type="slidenum">
              <a:rPr lang="en-US" smtClean="0"/>
              <a:t>‹#›</a:t>
            </a:fld>
            <a:endParaRPr lang="en-US"/>
          </a:p>
        </p:txBody>
      </p:sp>
    </p:spTree>
    <p:extLst>
      <p:ext uri="{BB962C8B-B14F-4D97-AF65-F5344CB8AC3E}">
        <p14:creationId xmlns:p14="http://schemas.microsoft.com/office/powerpoint/2010/main" val="23871829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www.youtube.com/v/PTDrLN3wc8c?version=3&amp;hl=en_US&amp;rel=0" TargetMode="External"/><Relationship Id="rId5" Type="http://schemas.openxmlformats.org/officeDocument/2006/relationships/image" Target="../media/image26.png"/><Relationship Id="rId4" Type="http://schemas.openxmlformats.org/officeDocument/2006/relationships/hyperlink" Target="https://www.youtube.com/watch?v=PTDrLN3wc8c&amp;feature=player_embedd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251"/>
            <a:ext cx="9144000" cy="990599"/>
          </a:xfrm>
        </p:spPr>
        <p:txBody>
          <a:bodyPr>
            <a:normAutofit fontScale="90000"/>
          </a:bodyPr>
          <a:lstStyle/>
          <a:p>
            <a:pPr algn="ctr"/>
            <a:r>
              <a:rPr lang="en-US" sz="6600" b="1" i="1" cap="all" dirty="0" smtClean="0">
                <a:solidFill>
                  <a:schemeClr val="bg1">
                    <a:lumMod val="50000"/>
                  </a:schemeClr>
                </a:solidFill>
                <a:latin typeface="Franklin Gothic Demi" pitchFamily="34" charset="0"/>
              </a:rPr>
              <a:t/>
            </a:r>
            <a:br>
              <a:rPr lang="en-US" sz="6600" b="1" i="1" cap="all" dirty="0" smtClean="0">
                <a:solidFill>
                  <a:schemeClr val="bg1">
                    <a:lumMod val="50000"/>
                  </a:schemeClr>
                </a:solidFill>
                <a:latin typeface="Franklin Gothic Demi" pitchFamily="34" charset="0"/>
              </a:rPr>
            </a:br>
            <a:r>
              <a:rPr lang="en-US" sz="6600" b="1" i="1" cap="all" dirty="0" smtClean="0">
                <a:solidFill>
                  <a:srgbClr val="002060"/>
                </a:solidFill>
                <a:latin typeface="Franklin Gothic Demi" pitchFamily="34" charset="0"/>
              </a:rPr>
              <a:t/>
            </a:r>
            <a:br>
              <a:rPr lang="en-US" sz="6600" b="1" i="1" cap="all" dirty="0" smtClean="0">
                <a:solidFill>
                  <a:srgbClr val="002060"/>
                </a:solidFill>
                <a:latin typeface="Franklin Gothic Demi" pitchFamily="34" charset="0"/>
              </a:rPr>
            </a:br>
            <a:r>
              <a:rPr lang="en-US" sz="6600" b="1" i="1" dirty="0">
                <a:solidFill>
                  <a:srgbClr val="002060"/>
                </a:solidFill>
                <a:latin typeface="Franklin Gothic Demi" pitchFamily="34" charset="0"/>
              </a:rPr>
              <a:t>Ergonomics</a:t>
            </a:r>
            <a:endParaRPr lang="en-US" sz="6600" b="1" i="1" cap="all" dirty="0">
              <a:solidFill>
                <a:srgbClr val="002060"/>
              </a:solidFill>
              <a:latin typeface="Franklin Gothic Demi" pitchFamily="34" charset="0"/>
            </a:endParaRPr>
          </a:p>
        </p:txBody>
      </p:sp>
      <p:pic>
        <p:nvPicPr>
          <p:cNvPr id="6" name="Picture 5"/>
          <p:cNvPicPr>
            <a:picLocks noChangeAspect="1"/>
          </p:cNvPicPr>
          <p:nvPr/>
        </p:nvPicPr>
        <p:blipFill>
          <a:blip r:embed="rId3"/>
          <a:stretch>
            <a:fillRect/>
          </a:stretch>
        </p:blipFill>
        <p:spPr>
          <a:xfrm>
            <a:off x="2099805" y="2590799"/>
            <a:ext cx="4852179" cy="3428873"/>
          </a:xfrm>
          <a:prstGeom prst="rect">
            <a:avLst/>
          </a:prstGeom>
          <a:ln w="38100">
            <a:solidFill>
              <a:schemeClr val="accent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1524000" cy="533400"/>
          </a:xfrm>
          <a:prstGeom prst="rect">
            <a:avLst/>
          </a:prstGeom>
        </p:spPr>
      </p:pic>
    </p:spTree>
    <p:extLst>
      <p:ext uri="{BB962C8B-B14F-4D97-AF65-F5344CB8AC3E}">
        <p14:creationId xmlns:p14="http://schemas.microsoft.com/office/powerpoint/2010/main" val="700071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3"/>
          <a:stretch>
            <a:fillRect/>
          </a:stretch>
        </p:blipFill>
        <p:spPr>
          <a:xfrm>
            <a:off x="4876800" y="1360486"/>
            <a:ext cx="2466975" cy="2105025"/>
          </a:xfrm>
          <a:prstGeom prst="rect">
            <a:avLst/>
          </a:prstGeom>
          <a:ln w="38100">
            <a:solidFill>
              <a:schemeClr val="accent1"/>
            </a:solidFill>
          </a:ln>
        </p:spPr>
      </p:pic>
      <p:pic>
        <p:nvPicPr>
          <p:cNvPr id="7" name="Content Placeholder 6"/>
          <p:cNvPicPr>
            <a:picLocks noGrp="1" noChangeAspect="1"/>
          </p:cNvPicPr>
          <p:nvPr>
            <p:ph sz="half" idx="13"/>
          </p:nvPr>
        </p:nvPicPr>
        <p:blipFill>
          <a:blip r:embed="rId4"/>
          <a:stretch>
            <a:fillRect/>
          </a:stretch>
        </p:blipFill>
        <p:spPr>
          <a:xfrm>
            <a:off x="3048000" y="3886200"/>
            <a:ext cx="2847975" cy="2047875"/>
          </a:xfrm>
          <a:prstGeom prst="rect">
            <a:avLst/>
          </a:prstGeom>
          <a:ln w="38100">
            <a:solidFill>
              <a:schemeClr val="accent1"/>
            </a:solidFill>
          </a:ln>
        </p:spPr>
      </p:pic>
      <p:pic>
        <p:nvPicPr>
          <p:cNvPr id="9" name="Picture 8"/>
          <p:cNvPicPr>
            <a:picLocks noChangeAspect="1"/>
          </p:cNvPicPr>
          <p:nvPr/>
        </p:nvPicPr>
        <p:blipFill>
          <a:blip r:embed="rId5"/>
          <a:stretch>
            <a:fillRect/>
          </a:stretch>
        </p:blipFill>
        <p:spPr>
          <a:xfrm>
            <a:off x="1143000" y="1354136"/>
            <a:ext cx="2581275" cy="2105025"/>
          </a:xfrm>
          <a:prstGeom prst="rect">
            <a:avLst/>
          </a:prstGeom>
          <a:ln w="38100">
            <a:solidFill>
              <a:schemeClr val="accent1"/>
            </a:solidFill>
          </a:ln>
        </p:spPr>
      </p:pic>
      <p:sp>
        <p:nvSpPr>
          <p:cNvPr id="6" name="Title 1"/>
          <p:cNvSpPr>
            <a:spLocks noGrp="1"/>
          </p:cNvSpPr>
          <p:nvPr>
            <p:ph type="title"/>
          </p:nvPr>
        </p:nvSpPr>
        <p:spPr>
          <a:xfrm>
            <a:off x="0" y="152400"/>
            <a:ext cx="9144000" cy="762000"/>
          </a:xfrm>
        </p:spPr>
        <p:txBody>
          <a:bodyPr>
            <a:normAutofit/>
          </a:bodyPr>
          <a:lstStyle/>
          <a:p>
            <a:pPr algn="ctr"/>
            <a:r>
              <a:rPr lang="en-US" sz="4000" b="1" cap="none" dirty="0" smtClean="0">
                <a:solidFill>
                  <a:srgbClr val="FFFF00"/>
                </a:solidFill>
                <a:latin typeface="Georgia" panose="02040502050405020303" pitchFamily="18" charset="0"/>
              </a:rPr>
              <a:t> </a:t>
            </a:r>
            <a:r>
              <a:rPr lang="en-US" sz="4000" b="1" cap="none" dirty="0">
                <a:solidFill>
                  <a:schemeClr val="bg1"/>
                </a:solidFill>
                <a:latin typeface="Georgia" panose="02040502050405020303" pitchFamily="18" charset="0"/>
              </a:rPr>
              <a:t>Stress </a:t>
            </a:r>
            <a:endParaRPr lang="en-US" sz="4000" b="1" cap="none" dirty="0">
              <a:solidFill>
                <a:srgbClr val="FFFF00"/>
              </a:solidFill>
              <a:latin typeface="Georgia" panose="02040502050405020303" pitchFamily="18" charset="0"/>
            </a:endParaRPr>
          </a:p>
        </p:txBody>
      </p:sp>
    </p:spTree>
    <p:extLst>
      <p:ext uri="{BB962C8B-B14F-4D97-AF65-F5344CB8AC3E}">
        <p14:creationId xmlns:p14="http://schemas.microsoft.com/office/powerpoint/2010/main" val="415319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465" y="1305758"/>
            <a:ext cx="7253577" cy="1200329"/>
          </a:xfrm>
          <a:prstGeom prst="rect">
            <a:avLst/>
          </a:prstGeom>
          <a:noFill/>
        </p:spPr>
        <p:txBody>
          <a:bodyPr wrap="square" rtlCol="0">
            <a:spAutoFit/>
          </a:bodyPr>
          <a:lstStyle/>
          <a:p>
            <a:r>
              <a:rPr lang="en-US" sz="2400" dirty="0">
                <a:latin typeface="Georgia" panose="02040502050405020303" pitchFamily="18" charset="0"/>
              </a:rPr>
              <a:t>Physical stressors place pressure or stress on parts of the </a:t>
            </a:r>
            <a:r>
              <a:rPr lang="en-US" sz="2400" dirty="0" smtClean="0">
                <a:latin typeface="Georgia" panose="02040502050405020303" pitchFamily="18" charset="0"/>
              </a:rPr>
              <a:t>body such as joints</a:t>
            </a:r>
            <a:r>
              <a:rPr lang="en-US" sz="2400" dirty="0">
                <a:latin typeface="Georgia" panose="02040502050405020303" pitchFamily="18" charset="0"/>
              </a:rPr>
              <a:t>, muscles, nerves, tendons, </a:t>
            </a:r>
            <a:r>
              <a:rPr lang="en-US" sz="2400" dirty="0" smtClean="0">
                <a:latin typeface="Georgia" panose="02040502050405020303" pitchFamily="18" charset="0"/>
              </a:rPr>
              <a:t>bones and ligaments</a:t>
            </a:r>
          </a:p>
        </p:txBody>
      </p:sp>
      <p:sp>
        <p:nvSpPr>
          <p:cNvPr id="4" name="TextBox 3"/>
          <p:cNvSpPr txBox="1"/>
          <p:nvPr/>
        </p:nvSpPr>
        <p:spPr>
          <a:xfrm>
            <a:off x="14478" y="414528"/>
            <a:ext cx="9144000" cy="707886"/>
          </a:xfrm>
          <a:prstGeom prst="rect">
            <a:avLst/>
          </a:prstGeom>
          <a:noFill/>
        </p:spPr>
        <p:txBody>
          <a:bodyPr wrap="square" rtlCol="0">
            <a:spAutoFit/>
          </a:bodyPr>
          <a:lstStyle/>
          <a:p>
            <a:pPr algn="ctr"/>
            <a:r>
              <a:rPr lang="en-US" sz="4000" b="1" dirty="0">
                <a:solidFill>
                  <a:srgbClr val="002060"/>
                </a:solidFill>
                <a:latin typeface="Georgia" panose="02040502050405020303" pitchFamily="18" charset="0"/>
              </a:rPr>
              <a:t>Physical Stressors</a:t>
            </a:r>
          </a:p>
        </p:txBody>
      </p:sp>
      <p:sp>
        <p:nvSpPr>
          <p:cNvPr id="6" name="Rectangle 5"/>
          <p:cNvSpPr/>
          <p:nvPr/>
        </p:nvSpPr>
        <p:spPr>
          <a:xfrm>
            <a:off x="3218920" y="2743200"/>
            <a:ext cx="4898003" cy="3400931"/>
          </a:xfrm>
          <a:prstGeom prst="rect">
            <a:avLst/>
          </a:prstGeom>
        </p:spPr>
        <p:txBody>
          <a:bodyPr wrap="square">
            <a:spAutoFit/>
          </a:bodyPr>
          <a:lstStyle/>
          <a:p>
            <a:r>
              <a:rPr lang="en-US" sz="2000" b="1" dirty="0">
                <a:latin typeface="Georgia" panose="02040502050405020303" pitchFamily="18" charset="0"/>
              </a:rPr>
              <a:t>Examples</a:t>
            </a:r>
            <a:r>
              <a:rPr lang="en-US" sz="2000" dirty="0">
                <a:latin typeface="Georgia" panose="02040502050405020303" pitchFamily="18" charset="0"/>
              </a:rPr>
              <a:t>:</a:t>
            </a:r>
            <a:endParaRPr lang="en-US" dirty="0">
              <a:latin typeface="Georgia" panose="02040502050405020303" pitchFamily="18" charset="0"/>
            </a:endParaRPr>
          </a:p>
          <a:p>
            <a:pPr marL="1025525" lvl="8" indent="-515938">
              <a:spcBef>
                <a:spcPts val="1800"/>
              </a:spcBef>
              <a:buFont typeface="Wingdings" pitchFamily="2" charset="2"/>
              <a:buChar char="v"/>
            </a:pPr>
            <a:r>
              <a:rPr lang="en-US" sz="2000" dirty="0">
                <a:latin typeface="Georgia" panose="02040502050405020303" pitchFamily="18" charset="0"/>
              </a:rPr>
              <a:t>Force </a:t>
            </a:r>
          </a:p>
          <a:p>
            <a:pPr marL="1025525" lvl="8" indent="-515938">
              <a:spcBef>
                <a:spcPts val="1800"/>
              </a:spcBef>
              <a:buFont typeface="Wingdings" pitchFamily="2" charset="2"/>
              <a:buChar char="v"/>
            </a:pPr>
            <a:r>
              <a:rPr lang="en-US" sz="2000" dirty="0" smtClean="0">
                <a:latin typeface="Georgia" panose="02040502050405020303" pitchFamily="18" charset="0"/>
              </a:rPr>
              <a:t>Contact </a:t>
            </a:r>
            <a:r>
              <a:rPr lang="en-US" sz="2000" dirty="0">
                <a:latin typeface="Georgia" panose="02040502050405020303" pitchFamily="18" charset="0"/>
              </a:rPr>
              <a:t>Stress</a:t>
            </a:r>
          </a:p>
          <a:p>
            <a:pPr marL="1025525" lvl="8" indent="-515938">
              <a:spcBef>
                <a:spcPts val="1800"/>
              </a:spcBef>
              <a:buFont typeface="Wingdings" pitchFamily="2" charset="2"/>
              <a:buChar char="v"/>
            </a:pPr>
            <a:r>
              <a:rPr lang="en-US" sz="2000" dirty="0" smtClean="0">
                <a:latin typeface="Georgia" panose="02040502050405020303" pitchFamily="18" charset="0"/>
              </a:rPr>
              <a:t>Vibration</a:t>
            </a:r>
            <a:endParaRPr lang="en-US" sz="2000" dirty="0">
              <a:latin typeface="Georgia" panose="02040502050405020303" pitchFamily="18" charset="0"/>
            </a:endParaRPr>
          </a:p>
          <a:p>
            <a:pPr marL="1025525" lvl="8" indent="-515938">
              <a:spcBef>
                <a:spcPts val="1800"/>
              </a:spcBef>
              <a:buFont typeface="Wingdings" pitchFamily="2" charset="2"/>
              <a:buChar char="v"/>
            </a:pPr>
            <a:r>
              <a:rPr lang="en-US" sz="2000" dirty="0" smtClean="0">
                <a:latin typeface="Georgia" panose="02040502050405020303" pitchFamily="18" charset="0"/>
              </a:rPr>
              <a:t>Repetition</a:t>
            </a:r>
            <a:endParaRPr lang="en-US" sz="2000" dirty="0">
              <a:latin typeface="Georgia" panose="02040502050405020303" pitchFamily="18" charset="0"/>
            </a:endParaRPr>
          </a:p>
          <a:p>
            <a:pPr marL="1025525" lvl="8" indent="-515938">
              <a:spcBef>
                <a:spcPts val="1800"/>
              </a:spcBef>
              <a:buFont typeface="Wingdings" pitchFamily="2" charset="2"/>
              <a:buChar char="v"/>
            </a:pPr>
            <a:r>
              <a:rPr lang="en-US" sz="2000" dirty="0" smtClean="0">
                <a:latin typeface="Georgia" panose="02040502050405020303" pitchFamily="18" charset="0"/>
              </a:rPr>
              <a:t> </a:t>
            </a:r>
            <a:r>
              <a:rPr lang="en-US" sz="2000" dirty="0">
                <a:latin typeface="Georgia" panose="02040502050405020303" pitchFamily="18" charset="0"/>
              </a:rPr>
              <a:t>Awkward Posture</a:t>
            </a:r>
          </a:p>
          <a:p>
            <a:pPr marL="1654175" lvl="1" indent="-515938"/>
            <a:endParaRPr lang="en-US" sz="2000" dirty="0">
              <a:latin typeface="Georgia" panose="02040502050405020303" pitchFamily="18" charset="0"/>
            </a:endParaRPr>
          </a:p>
        </p:txBody>
      </p:sp>
      <p:pic>
        <p:nvPicPr>
          <p:cNvPr id="1030" name="Picture 6" descr="C:\Users\hala235\AppData\Local\Microsoft\Windows\Temporary Internet Files\Content.IE5\2SAYMIHE\skeleton-clip-art-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01" y="2895600"/>
            <a:ext cx="2560019" cy="348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2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371" y="1143000"/>
            <a:ext cx="6934201" cy="4708981"/>
          </a:xfrm>
          <a:prstGeom prst="rect">
            <a:avLst/>
          </a:prstGeom>
          <a:noFill/>
        </p:spPr>
        <p:txBody>
          <a:bodyPr wrap="square" rtlCol="0">
            <a:spAutoFit/>
          </a:bodyPr>
          <a:lstStyle/>
          <a:p>
            <a:pPr marL="573088" indent="-350838">
              <a:buFont typeface="Arial" pitchFamily="34" charset="0"/>
              <a:buChar char="•"/>
              <a:defRPr/>
            </a:pPr>
            <a:r>
              <a:rPr lang="en-US" sz="2000" dirty="0" smtClean="0">
                <a:latin typeface="Georgia" panose="02040502050405020303" pitchFamily="18" charset="0"/>
              </a:rPr>
              <a:t>Lifting </a:t>
            </a:r>
            <a:r>
              <a:rPr lang="en-US" sz="2000" dirty="0">
                <a:latin typeface="Georgia" panose="02040502050405020303" pitchFamily="18" charset="0"/>
              </a:rPr>
              <a:t>something heavy and carrying </a:t>
            </a:r>
            <a:r>
              <a:rPr lang="en-US" sz="2000" dirty="0" smtClean="0">
                <a:latin typeface="Georgia" panose="02040502050405020303" pitchFamily="18" charset="0"/>
              </a:rPr>
              <a:t>it.</a:t>
            </a:r>
            <a:endParaRPr lang="en-US" sz="2000" dirty="0">
              <a:latin typeface="Georgia" panose="02040502050405020303" pitchFamily="18" charset="0"/>
            </a:endParaRPr>
          </a:p>
          <a:p>
            <a:pPr marL="573088" indent="-350838">
              <a:spcBef>
                <a:spcPts val="1200"/>
              </a:spcBef>
              <a:buFont typeface="Arial" pitchFamily="34" charset="0"/>
              <a:buChar char="•"/>
              <a:defRPr/>
            </a:pPr>
            <a:r>
              <a:rPr lang="en-US" sz="2000" dirty="0">
                <a:latin typeface="Georgia" panose="02040502050405020303" pitchFamily="18" charset="0"/>
              </a:rPr>
              <a:t>Pushing or pulling heavy </a:t>
            </a:r>
            <a:r>
              <a:rPr lang="en-US" sz="2000" dirty="0" smtClean="0">
                <a:latin typeface="Georgia" panose="02040502050405020303" pitchFamily="18" charset="0"/>
              </a:rPr>
              <a:t>objects.</a:t>
            </a:r>
            <a:endParaRPr lang="en-US" sz="2000" dirty="0">
              <a:latin typeface="Georgia" panose="02040502050405020303" pitchFamily="18" charset="0"/>
            </a:endParaRPr>
          </a:p>
          <a:p>
            <a:pPr marL="573088" indent="-350838">
              <a:spcBef>
                <a:spcPts val="1200"/>
              </a:spcBef>
              <a:buFont typeface="Arial" pitchFamily="34" charset="0"/>
              <a:buChar char="•"/>
              <a:defRPr/>
            </a:pPr>
            <a:r>
              <a:rPr lang="en-US" sz="2000" dirty="0">
                <a:latin typeface="Georgia" panose="02040502050405020303" pitchFamily="18" charset="0"/>
              </a:rPr>
              <a:t>Using a tool handle that is too </a:t>
            </a:r>
            <a:r>
              <a:rPr lang="en-US" sz="2000" dirty="0" smtClean="0">
                <a:latin typeface="Georgia" panose="02040502050405020303" pitchFamily="18" charset="0"/>
              </a:rPr>
              <a:t>small.</a:t>
            </a:r>
          </a:p>
          <a:p>
            <a:pPr marL="1144588" lvl="1" indent="-350838">
              <a:spcBef>
                <a:spcPts val="600"/>
              </a:spcBef>
              <a:buFont typeface="Georgia" panose="02040502050405020303" pitchFamily="18" charset="0"/>
              <a:buChar char="-"/>
              <a:defRPr/>
            </a:pPr>
            <a:r>
              <a:rPr lang="en-US" sz="2000" dirty="0">
                <a:latin typeface="Georgia" panose="02040502050405020303" pitchFamily="18" charset="0"/>
              </a:rPr>
              <a:t>This may result in pinching, squeezing or gripping the handle, which can cause tension </a:t>
            </a:r>
            <a:endParaRPr lang="en-US" sz="2000" dirty="0" smtClean="0">
              <a:latin typeface="Georgia" panose="02040502050405020303" pitchFamily="18" charset="0"/>
            </a:endParaRPr>
          </a:p>
          <a:p>
            <a:pPr marL="793750" lvl="1">
              <a:spcBef>
                <a:spcPts val="600"/>
              </a:spcBef>
              <a:defRPr/>
            </a:pPr>
            <a:r>
              <a:rPr lang="en-US" sz="2000" dirty="0">
                <a:latin typeface="Georgia" panose="02040502050405020303" pitchFamily="18" charset="0"/>
              </a:rPr>
              <a:t> </a:t>
            </a:r>
            <a:r>
              <a:rPr lang="en-US" sz="2000" dirty="0" smtClean="0">
                <a:latin typeface="Georgia" panose="02040502050405020303" pitchFamily="18" charset="0"/>
              </a:rPr>
              <a:t>    on </a:t>
            </a:r>
            <a:r>
              <a:rPr lang="en-US" sz="2000" dirty="0">
                <a:latin typeface="Georgia" panose="02040502050405020303" pitchFamily="18" charset="0"/>
              </a:rPr>
              <a:t>the hand.</a:t>
            </a:r>
          </a:p>
          <a:p>
            <a:pPr marL="573088" indent="-350838">
              <a:spcBef>
                <a:spcPts val="1200"/>
              </a:spcBef>
              <a:buFont typeface="Arial" pitchFamily="34" charset="0"/>
              <a:buChar char="•"/>
              <a:defRPr/>
            </a:pPr>
            <a:r>
              <a:rPr lang="en-US" sz="2000" dirty="0" smtClean="0">
                <a:latin typeface="Georgia" panose="02040502050405020303" pitchFamily="18" charset="0"/>
              </a:rPr>
              <a:t>Using </a:t>
            </a:r>
            <a:r>
              <a:rPr lang="en-US" sz="2000" dirty="0">
                <a:latin typeface="Georgia" panose="02040502050405020303" pitchFamily="18" charset="0"/>
              </a:rPr>
              <a:t>a glove that is too large and doesn’t </a:t>
            </a:r>
            <a:r>
              <a:rPr lang="en-US" sz="2000" dirty="0" smtClean="0">
                <a:latin typeface="Georgia" panose="02040502050405020303" pitchFamily="18" charset="0"/>
              </a:rPr>
              <a:t>fit properly</a:t>
            </a:r>
            <a:r>
              <a:rPr lang="en-US" sz="2000" dirty="0">
                <a:latin typeface="Georgia" panose="02040502050405020303" pitchFamily="18" charset="0"/>
              </a:rPr>
              <a:t>. </a:t>
            </a:r>
            <a:endParaRPr lang="en-US" sz="2000" dirty="0" smtClean="0">
              <a:latin typeface="Georgia" panose="02040502050405020303" pitchFamily="18" charset="0"/>
            </a:endParaRPr>
          </a:p>
          <a:p>
            <a:pPr marL="1144588" lvl="1" indent="-341313">
              <a:spcBef>
                <a:spcPts val="600"/>
              </a:spcBef>
              <a:buFont typeface="Georgia" panose="02040502050405020303" pitchFamily="18" charset="0"/>
              <a:buChar char="-"/>
              <a:defRPr/>
            </a:pPr>
            <a:r>
              <a:rPr lang="en-US" sz="2000" dirty="0" smtClean="0">
                <a:latin typeface="Georgia" panose="02040502050405020303" pitchFamily="18" charset="0"/>
              </a:rPr>
              <a:t>This </a:t>
            </a:r>
            <a:r>
              <a:rPr lang="en-US" sz="2000" dirty="0">
                <a:latin typeface="Georgia" panose="02040502050405020303" pitchFamily="18" charset="0"/>
              </a:rPr>
              <a:t>will require more force to hold onto a tool</a:t>
            </a:r>
            <a:r>
              <a:rPr lang="en-US" sz="2000" dirty="0" smtClean="0">
                <a:latin typeface="Georgia" panose="02040502050405020303" pitchFamily="18" charset="0"/>
              </a:rPr>
              <a:t>.</a:t>
            </a:r>
          </a:p>
          <a:p>
            <a:pPr marL="1144588" lvl="1" indent="-341313">
              <a:spcBef>
                <a:spcPts val="600"/>
              </a:spcBef>
              <a:buFont typeface="Georgia" panose="02040502050405020303" pitchFamily="18" charset="0"/>
              <a:buChar char="-"/>
              <a:defRPr/>
            </a:pPr>
            <a:r>
              <a:rPr lang="en-US" sz="2000" dirty="0" smtClean="0">
                <a:latin typeface="Georgia" panose="02040502050405020303" pitchFamily="18" charset="0"/>
              </a:rPr>
              <a:t>This </a:t>
            </a:r>
            <a:r>
              <a:rPr lang="en-US" sz="2000" dirty="0">
                <a:latin typeface="Georgia" panose="02040502050405020303" pitchFamily="18" charset="0"/>
              </a:rPr>
              <a:t>can </a:t>
            </a:r>
            <a:r>
              <a:rPr lang="en-US" sz="2000" dirty="0" smtClean="0">
                <a:latin typeface="Georgia" panose="02040502050405020303" pitchFamily="18" charset="0"/>
              </a:rPr>
              <a:t>especially affect those with </a:t>
            </a:r>
            <a:r>
              <a:rPr lang="en-US" sz="2000" dirty="0">
                <a:latin typeface="Georgia" panose="02040502050405020303" pitchFamily="18" charset="0"/>
              </a:rPr>
              <a:t>smaller </a:t>
            </a:r>
            <a:r>
              <a:rPr lang="en-US" sz="2000" dirty="0" smtClean="0">
                <a:latin typeface="Georgia" panose="02040502050405020303" pitchFamily="18" charset="0"/>
              </a:rPr>
              <a:t>hands.</a:t>
            </a:r>
            <a:endParaRPr lang="en-US" sz="2000" dirty="0">
              <a:latin typeface="Georgia" panose="02040502050405020303" pitchFamily="18" charset="0"/>
            </a:endParaRPr>
          </a:p>
          <a:p>
            <a:pPr marL="573088" indent="-350838">
              <a:spcBef>
                <a:spcPts val="1200"/>
              </a:spcBef>
              <a:buFont typeface="Arial" pitchFamily="34" charset="0"/>
              <a:buChar char="•"/>
              <a:defRPr/>
            </a:pPr>
            <a:r>
              <a:rPr lang="en-US" sz="2000" dirty="0">
                <a:latin typeface="Georgia" panose="02040502050405020303" pitchFamily="18" charset="0"/>
              </a:rPr>
              <a:t>Using a heavy tool that is not balanced may </a:t>
            </a:r>
            <a:r>
              <a:rPr lang="en-US" sz="2000" dirty="0" smtClean="0">
                <a:latin typeface="Georgia" panose="02040502050405020303" pitchFamily="18" charset="0"/>
              </a:rPr>
              <a:t/>
            </a:r>
            <a:br>
              <a:rPr lang="en-US" sz="2000" dirty="0" smtClean="0">
                <a:latin typeface="Georgia" panose="02040502050405020303" pitchFamily="18" charset="0"/>
              </a:rPr>
            </a:br>
            <a:r>
              <a:rPr lang="en-US" sz="2000" dirty="0" smtClean="0">
                <a:latin typeface="Georgia" panose="02040502050405020303" pitchFamily="18" charset="0"/>
              </a:rPr>
              <a:t>require </a:t>
            </a:r>
            <a:r>
              <a:rPr lang="en-US" sz="2000" dirty="0">
                <a:latin typeface="Georgia" panose="02040502050405020303" pitchFamily="18" charset="0"/>
              </a:rPr>
              <a:t>a lot of force to control</a:t>
            </a:r>
            <a:r>
              <a:rPr lang="en-US" sz="2000" dirty="0" smtClean="0">
                <a:latin typeface="Georgia" panose="02040502050405020303" pitchFamily="18" charset="0"/>
              </a:rPr>
              <a:t>.</a:t>
            </a:r>
            <a:endParaRPr lang="en-US" sz="2000" dirty="0">
              <a:latin typeface="Georgia" panose="02040502050405020303" pitchFamily="18" charset="0"/>
            </a:endParaRPr>
          </a:p>
        </p:txBody>
      </p:sp>
      <p:sp>
        <p:nvSpPr>
          <p:cNvPr id="6" name="TextBox 5"/>
          <p:cNvSpPr txBox="1"/>
          <p:nvPr/>
        </p:nvSpPr>
        <p:spPr>
          <a:xfrm>
            <a:off x="8614" y="179124"/>
            <a:ext cx="9144000" cy="707886"/>
          </a:xfrm>
          <a:prstGeom prst="rect">
            <a:avLst/>
          </a:prstGeom>
          <a:noFill/>
        </p:spPr>
        <p:txBody>
          <a:bodyPr wrap="square" rtlCol="0">
            <a:spAutoFit/>
          </a:bodyPr>
          <a:lstStyle/>
          <a:p>
            <a:pPr algn="ctr"/>
            <a:r>
              <a:rPr lang="en-US" sz="4000" b="1" dirty="0" smtClean="0">
                <a:solidFill>
                  <a:srgbClr val="002060"/>
                </a:solidFill>
                <a:latin typeface="Georgia" panose="02040502050405020303" pitchFamily="18" charset="0"/>
              </a:rPr>
              <a:t>Force</a:t>
            </a:r>
            <a:endParaRPr lang="en-US" sz="3600" b="1" dirty="0">
              <a:solidFill>
                <a:srgbClr val="002060"/>
              </a:solidFill>
              <a:latin typeface="Georgia" panose="02040502050405020303"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154848" y="5334000"/>
            <a:ext cx="1676402" cy="1229418"/>
          </a:xfrm>
          <a:prstGeom prst="rect">
            <a:avLst/>
          </a:prstGeom>
          <a:ln w="38100">
            <a:solidFill>
              <a:schemeClr val="accent1"/>
            </a:solidFill>
          </a:ln>
        </p:spPr>
      </p:pic>
    </p:spTree>
    <p:extLst>
      <p:ext uri="{BB962C8B-B14F-4D97-AF65-F5344CB8AC3E}">
        <p14:creationId xmlns:p14="http://schemas.microsoft.com/office/powerpoint/2010/main" val="137086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1371600"/>
            <a:ext cx="7239000" cy="1877437"/>
          </a:xfrm>
          <a:prstGeom prst="rect">
            <a:avLst/>
          </a:prstGeom>
          <a:noFill/>
        </p:spPr>
        <p:txBody>
          <a:bodyPr wrap="square" rtlCol="0">
            <a:spAutoFit/>
          </a:bodyPr>
          <a:lstStyle/>
          <a:p>
            <a:r>
              <a:rPr lang="en-US" sz="2500" dirty="0" smtClean="0">
                <a:latin typeface="Georgia" panose="02040502050405020303" pitchFamily="18" charset="0"/>
              </a:rPr>
              <a:t>A </a:t>
            </a:r>
            <a:r>
              <a:rPr lang="en-US" sz="2500" dirty="0">
                <a:latin typeface="Georgia" panose="02040502050405020303" pitchFamily="18" charset="0"/>
              </a:rPr>
              <a:t>hard or sharp surface or object pressing </a:t>
            </a:r>
            <a:r>
              <a:rPr lang="en-US" sz="2500" dirty="0" smtClean="0">
                <a:latin typeface="Georgia" panose="02040502050405020303" pitchFamily="18" charset="0"/>
              </a:rPr>
              <a:t>into the </a:t>
            </a:r>
            <a:r>
              <a:rPr lang="en-US" sz="2500" dirty="0">
                <a:latin typeface="Georgia" panose="02040502050405020303" pitchFamily="18" charset="0"/>
              </a:rPr>
              <a:t>soft tissues, the tendons, nerves and </a:t>
            </a:r>
            <a:r>
              <a:rPr lang="en-US" sz="2500" dirty="0" smtClean="0">
                <a:latin typeface="Georgia" panose="02040502050405020303" pitchFamily="18" charset="0"/>
              </a:rPr>
              <a:t>blood vessels.</a:t>
            </a:r>
          </a:p>
          <a:p>
            <a:endParaRPr lang="en-US" dirty="0">
              <a:latin typeface="Georgia" panose="02040502050405020303" pitchFamily="18" charset="0"/>
            </a:endParaRPr>
          </a:p>
          <a:p>
            <a:pPr marL="344488" lvl="1"/>
            <a:endParaRPr lang="en-US" sz="2400" dirty="0" smtClean="0">
              <a:solidFill>
                <a:schemeClr val="bg1"/>
              </a:solidFill>
              <a:latin typeface="Georgia" panose="02040502050405020303" pitchFamily="18" charset="0"/>
            </a:endParaRPr>
          </a:p>
          <a:p>
            <a:pPr marL="344488" lvl="1"/>
            <a:r>
              <a:rPr lang="en-US" sz="2400" dirty="0" smtClean="0">
                <a:solidFill>
                  <a:schemeClr val="bg1"/>
                </a:solidFill>
                <a:latin typeface="Georgia" panose="02040502050405020303" pitchFamily="18" charset="0"/>
              </a:rPr>
              <a:t>What are some contact stresses at your work? </a:t>
            </a:r>
            <a:endParaRPr lang="en-US" dirty="0" smtClean="0">
              <a:latin typeface="Bell MT" pitchFamily="18" charset="0"/>
            </a:endParaRPr>
          </a:p>
        </p:txBody>
      </p:sp>
      <p:sp>
        <p:nvSpPr>
          <p:cNvPr id="4" name="TextBox 3"/>
          <p:cNvSpPr txBox="1"/>
          <p:nvPr/>
        </p:nvSpPr>
        <p:spPr>
          <a:xfrm>
            <a:off x="13915" y="304800"/>
            <a:ext cx="9144000" cy="707886"/>
          </a:xfrm>
          <a:prstGeom prst="rect">
            <a:avLst/>
          </a:prstGeom>
          <a:noFill/>
        </p:spPr>
        <p:txBody>
          <a:bodyPr wrap="square" rtlCol="0">
            <a:spAutoFit/>
          </a:bodyPr>
          <a:lstStyle/>
          <a:p>
            <a:pPr algn="ctr"/>
            <a:r>
              <a:rPr lang="en-US" sz="4000" b="1" dirty="0" smtClean="0">
                <a:solidFill>
                  <a:srgbClr val="002060"/>
                </a:solidFill>
                <a:latin typeface="Georgia" panose="02040502050405020303" pitchFamily="18" charset="0"/>
              </a:rPr>
              <a:t>Contact Stress</a:t>
            </a:r>
            <a:endParaRPr lang="en-US" sz="4000" b="1" dirty="0">
              <a:solidFill>
                <a:srgbClr val="002060"/>
              </a:solidFill>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315" y="4038600"/>
            <a:ext cx="4267200" cy="2128591"/>
          </a:xfrm>
          <a:prstGeom prst="rect">
            <a:avLst/>
          </a:prstGeom>
          <a:ln w="38100">
            <a:solidFill>
              <a:schemeClr val="bg1"/>
            </a:solidFill>
          </a:ln>
        </p:spPr>
      </p:pic>
    </p:spTree>
    <p:extLst>
      <p:ext uri="{BB962C8B-B14F-4D97-AF65-F5344CB8AC3E}">
        <p14:creationId xmlns:p14="http://schemas.microsoft.com/office/powerpoint/2010/main" val="3949690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5" y="332236"/>
            <a:ext cx="9144000" cy="685801"/>
          </a:xfrm>
        </p:spPr>
        <p:txBody>
          <a:bodyPr>
            <a:noAutofit/>
          </a:bodyPr>
          <a:lstStyle/>
          <a:p>
            <a:pPr algn="ctr"/>
            <a:r>
              <a:rPr lang="en-US" sz="4000" b="1" cap="none" dirty="0" smtClean="0">
                <a:solidFill>
                  <a:srgbClr val="002060"/>
                </a:solidFill>
                <a:latin typeface="Georgia" panose="02040502050405020303" pitchFamily="18" charset="0"/>
                <a:ea typeface="Times New Roman" panose="02020603050405020304" pitchFamily="18" charset="0"/>
              </a:rPr>
              <a:t>Repetition</a:t>
            </a:r>
            <a:endParaRPr lang="en-US" sz="4000" b="1" cap="none" dirty="0">
              <a:solidFill>
                <a:srgbClr val="002060"/>
              </a:solidFill>
              <a:latin typeface="Georgia" panose="02040502050405020303" pitchFamily="18" charset="0"/>
            </a:endParaRPr>
          </a:p>
        </p:txBody>
      </p:sp>
      <p:sp>
        <p:nvSpPr>
          <p:cNvPr id="3" name="Text Placeholder 2"/>
          <p:cNvSpPr>
            <a:spLocks noGrp="1"/>
          </p:cNvSpPr>
          <p:nvPr>
            <p:ph type="body" idx="1"/>
          </p:nvPr>
        </p:nvSpPr>
        <p:spPr>
          <a:xfrm>
            <a:off x="554736" y="1371600"/>
            <a:ext cx="7701368" cy="4953000"/>
          </a:xfrm>
        </p:spPr>
        <p:txBody>
          <a:bodyPr>
            <a:normAutofit/>
          </a:bodyPr>
          <a:lstStyle/>
          <a:p>
            <a:pPr>
              <a:spcBef>
                <a:spcPts val="600"/>
              </a:spcBef>
            </a:pPr>
            <a:r>
              <a:rPr lang="en-US" i="1" dirty="0" smtClean="0">
                <a:solidFill>
                  <a:schemeClr val="bg1"/>
                </a:solidFill>
                <a:latin typeface="Georgia" panose="02040502050405020303" pitchFamily="18" charset="0"/>
              </a:rPr>
              <a:t>Repeating </a:t>
            </a:r>
            <a:r>
              <a:rPr lang="en-US" i="1" dirty="0">
                <a:solidFill>
                  <a:schemeClr val="bg1"/>
                </a:solidFill>
                <a:latin typeface="Georgia" panose="02040502050405020303" pitchFamily="18" charset="0"/>
              </a:rPr>
              <a:t>the same motion over and over places stress on your muscles and joints. </a:t>
            </a:r>
            <a:endParaRPr lang="en-US" i="1" dirty="0" smtClean="0">
              <a:solidFill>
                <a:schemeClr val="bg1"/>
              </a:solidFill>
              <a:latin typeface="Georgia" panose="02040502050405020303" pitchFamily="18" charset="0"/>
            </a:endParaRPr>
          </a:p>
          <a:p>
            <a:pPr>
              <a:spcBef>
                <a:spcPts val="1800"/>
              </a:spcBef>
            </a:pPr>
            <a:r>
              <a:rPr lang="en-US" i="1" dirty="0" smtClean="0">
                <a:solidFill>
                  <a:schemeClr val="bg1"/>
                </a:solidFill>
                <a:latin typeface="Georgia" panose="02040502050405020303" pitchFamily="18" charset="0"/>
              </a:rPr>
              <a:t>The </a:t>
            </a:r>
            <a:r>
              <a:rPr lang="en-US" i="1" dirty="0">
                <a:solidFill>
                  <a:schemeClr val="bg1"/>
                </a:solidFill>
                <a:latin typeface="Georgia" panose="02040502050405020303" pitchFamily="18" charset="0"/>
              </a:rPr>
              <a:t>amount of stress depends on these factors</a:t>
            </a:r>
            <a:r>
              <a:rPr lang="en-US" i="1" dirty="0" smtClean="0">
                <a:solidFill>
                  <a:schemeClr val="bg1"/>
                </a:solidFill>
                <a:latin typeface="Georgia" panose="02040502050405020303" pitchFamily="18" charset="0"/>
              </a:rPr>
              <a:t>:</a:t>
            </a:r>
            <a:endParaRPr lang="en-US" i="1" dirty="0">
              <a:solidFill>
                <a:schemeClr val="bg1"/>
              </a:solidFill>
              <a:latin typeface="Georgia" panose="02040502050405020303" pitchFamily="18" charset="0"/>
            </a:endParaRPr>
          </a:p>
          <a:p>
            <a:pPr marL="630536" lvl="1" indent="-173336">
              <a:spcBef>
                <a:spcPts val="1800"/>
              </a:spcBef>
              <a:buFont typeface="Arial" pitchFamily="34" charset="0"/>
              <a:buChar char="•"/>
            </a:pPr>
            <a:r>
              <a:rPr lang="en-US" i="1" dirty="0">
                <a:solidFill>
                  <a:schemeClr val="bg1"/>
                </a:solidFill>
                <a:latin typeface="Georgia" panose="02040502050405020303" pitchFamily="18" charset="0"/>
              </a:rPr>
              <a:t>How quickly the job is done</a:t>
            </a:r>
          </a:p>
          <a:p>
            <a:pPr marL="630536" lvl="1" indent="-173336">
              <a:spcBef>
                <a:spcPts val="2400"/>
              </a:spcBef>
              <a:buFont typeface="Arial" pitchFamily="34" charset="0"/>
              <a:buChar char="•"/>
            </a:pPr>
            <a:r>
              <a:rPr lang="en-US" i="1" dirty="0">
                <a:solidFill>
                  <a:schemeClr val="bg1"/>
                </a:solidFill>
                <a:latin typeface="Georgia" panose="02040502050405020303" pitchFamily="18" charset="0"/>
              </a:rPr>
              <a:t>How long the job </a:t>
            </a:r>
            <a:r>
              <a:rPr lang="en-US" i="1" dirty="0" smtClean="0">
                <a:solidFill>
                  <a:schemeClr val="bg1"/>
                </a:solidFill>
                <a:latin typeface="Georgia" panose="02040502050405020303" pitchFamily="18" charset="0"/>
              </a:rPr>
              <a:t>takes</a:t>
            </a:r>
            <a:endParaRPr lang="en-US" i="1" dirty="0">
              <a:solidFill>
                <a:schemeClr val="bg1"/>
              </a:solidFill>
              <a:latin typeface="Georgia" panose="02040502050405020303" pitchFamily="18" charset="0"/>
            </a:endParaRPr>
          </a:p>
          <a:p>
            <a:pPr marL="630536" lvl="1" indent="-173336">
              <a:spcBef>
                <a:spcPts val="2400"/>
              </a:spcBef>
              <a:buFont typeface="Arial" pitchFamily="34" charset="0"/>
              <a:buChar char="•"/>
            </a:pPr>
            <a:r>
              <a:rPr lang="en-US" i="1" dirty="0">
                <a:solidFill>
                  <a:schemeClr val="bg1"/>
                </a:solidFill>
                <a:latin typeface="Georgia" panose="02040502050405020303" pitchFamily="18" charset="0"/>
              </a:rPr>
              <a:t>How much force the job </a:t>
            </a:r>
            <a:r>
              <a:rPr lang="en-US" i="1" dirty="0" smtClean="0">
                <a:solidFill>
                  <a:schemeClr val="bg1"/>
                </a:solidFill>
                <a:latin typeface="Georgia" panose="02040502050405020303" pitchFamily="18" charset="0"/>
              </a:rPr>
              <a:t>requires; </a:t>
            </a:r>
            <a:r>
              <a:rPr lang="en-US" i="1" dirty="0">
                <a:solidFill>
                  <a:schemeClr val="bg1"/>
                </a:solidFill>
                <a:latin typeface="Georgia" panose="02040502050405020303" pitchFamily="18" charset="0"/>
              </a:rPr>
              <a:t>and</a:t>
            </a:r>
          </a:p>
          <a:p>
            <a:pPr marL="630536" lvl="1" indent="-173336">
              <a:spcBef>
                <a:spcPts val="2400"/>
              </a:spcBef>
              <a:buFont typeface="Arial" pitchFamily="34" charset="0"/>
              <a:buChar char="•"/>
            </a:pPr>
            <a:r>
              <a:rPr lang="en-US" i="1" dirty="0">
                <a:solidFill>
                  <a:schemeClr val="bg1"/>
                </a:solidFill>
                <a:latin typeface="Georgia" panose="02040502050405020303" pitchFamily="18" charset="0"/>
              </a:rPr>
              <a:t>How much recovery time there is between motions</a:t>
            </a:r>
            <a:endParaRPr lang="en-US" dirty="0">
              <a:solidFill>
                <a:schemeClr val="bg1"/>
              </a:solidFill>
              <a:latin typeface="Georgia" panose="02040502050405020303" pitchFamily="18" charset="0"/>
            </a:endParaRPr>
          </a:p>
        </p:txBody>
      </p:sp>
      <p:sp>
        <p:nvSpPr>
          <p:cNvPr id="5" name="Rectangle 4"/>
          <p:cNvSpPr/>
          <p:nvPr/>
        </p:nvSpPr>
        <p:spPr>
          <a:xfrm>
            <a:off x="65598" y="5791200"/>
            <a:ext cx="9067800" cy="461665"/>
          </a:xfrm>
          <a:prstGeom prst="rect">
            <a:avLst/>
          </a:prstGeom>
        </p:spPr>
        <p:txBody>
          <a:bodyPr wrap="square">
            <a:spAutoFit/>
          </a:bodyPr>
          <a:lstStyle/>
          <a:p>
            <a:pPr marL="114300" algn="ctr"/>
            <a:r>
              <a:rPr lang="en-US" sz="2400" b="1" dirty="0">
                <a:solidFill>
                  <a:srgbClr val="C00000"/>
                </a:solidFill>
              </a:rPr>
              <a:t>What </a:t>
            </a:r>
            <a:r>
              <a:rPr lang="en-US" sz="2400" b="1" dirty="0" smtClean="0">
                <a:solidFill>
                  <a:srgbClr val="C00000"/>
                </a:solidFill>
              </a:rPr>
              <a:t>are some jobs that require repetition?</a:t>
            </a:r>
            <a:endParaRPr lang="en-US" sz="2400" dirty="0">
              <a:solidFill>
                <a:srgbClr val="C00000"/>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638800" y="2895600"/>
            <a:ext cx="2753792" cy="1752600"/>
          </a:xfrm>
          <a:prstGeom prst="rect">
            <a:avLst/>
          </a:prstGeom>
          <a:ln w="38100">
            <a:solidFill>
              <a:schemeClr val="accent1"/>
            </a:solidFill>
          </a:ln>
        </p:spPr>
      </p:pic>
    </p:spTree>
    <p:extLst>
      <p:ext uri="{BB962C8B-B14F-4D97-AF65-F5344CB8AC3E}">
        <p14:creationId xmlns:p14="http://schemas.microsoft.com/office/powerpoint/2010/main" val="103353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371600"/>
            <a:ext cx="5562600" cy="954107"/>
          </a:xfrm>
          <a:prstGeom prst="rect">
            <a:avLst/>
          </a:prstGeom>
          <a:noFill/>
        </p:spPr>
        <p:txBody>
          <a:bodyPr wrap="square" rtlCol="0">
            <a:spAutoFit/>
          </a:bodyPr>
          <a:lstStyle/>
          <a:p>
            <a:pPr algn="ctr"/>
            <a:endParaRPr lang="en-US" b="1" i="1" dirty="0" smtClean="0">
              <a:latin typeface="Bell MT" pitchFamily="18" charset="0"/>
            </a:endParaRPr>
          </a:p>
          <a:p>
            <a:pPr algn="ctr"/>
            <a:endParaRPr lang="en-US" b="1" i="1" dirty="0">
              <a:latin typeface="Bell MT" pitchFamily="18" charset="0"/>
            </a:endParaRPr>
          </a:p>
          <a:p>
            <a:pPr algn="ctr"/>
            <a:r>
              <a:rPr lang="en-US" sz="2000" dirty="0" smtClean="0">
                <a:latin typeface="Georgia" panose="02040502050405020303" pitchFamily="18" charset="0"/>
              </a:rPr>
              <a:t> </a:t>
            </a:r>
            <a:endParaRPr lang="en-US" sz="2000" dirty="0">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1752600" y="1295400"/>
            <a:ext cx="2286000" cy="1722842"/>
          </a:xfrm>
          <a:prstGeom prst="rect">
            <a:avLst/>
          </a:prstGeom>
          <a:ln w="38100">
            <a:solidFill>
              <a:schemeClr val="bg1"/>
            </a:solidFill>
          </a:ln>
        </p:spPr>
      </p:pic>
      <p:pic>
        <p:nvPicPr>
          <p:cNvPr id="5" name="Picture 4"/>
          <p:cNvPicPr>
            <a:picLocks noChangeAspect="1"/>
          </p:cNvPicPr>
          <p:nvPr/>
        </p:nvPicPr>
        <p:blipFill>
          <a:blip r:embed="rId4"/>
          <a:stretch>
            <a:fillRect/>
          </a:stretch>
        </p:blipFill>
        <p:spPr>
          <a:xfrm>
            <a:off x="4891377" y="1281515"/>
            <a:ext cx="2286000" cy="1712948"/>
          </a:xfrm>
          <a:prstGeom prst="rect">
            <a:avLst/>
          </a:prstGeom>
          <a:ln w="38100">
            <a:solidFill>
              <a:schemeClr val="bg1"/>
            </a:solidFill>
          </a:ln>
        </p:spPr>
      </p:pic>
      <p:sp>
        <p:nvSpPr>
          <p:cNvPr id="6" name="TextBox 5"/>
          <p:cNvSpPr txBox="1"/>
          <p:nvPr/>
        </p:nvSpPr>
        <p:spPr>
          <a:xfrm>
            <a:off x="2890962" y="3277263"/>
            <a:ext cx="4267200" cy="2948179"/>
          </a:xfrm>
          <a:prstGeom prst="rect">
            <a:avLst/>
          </a:prstGeom>
          <a:noFill/>
        </p:spPr>
        <p:txBody>
          <a:bodyPr wrap="square" rtlCol="0">
            <a:spAutoFit/>
          </a:bodyPr>
          <a:lstStyle/>
          <a:p>
            <a:pPr marL="461963" indent="-461963">
              <a:spcBef>
                <a:spcPts val="1200"/>
              </a:spcBef>
              <a:buFont typeface="Wingdings" panose="05000000000000000000" pitchFamily="2" charset="2"/>
              <a:buChar char="v"/>
            </a:pPr>
            <a:r>
              <a:rPr lang="en-US" dirty="0">
                <a:latin typeface="Georgia" panose="02040502050405020303" pitchFamily="18" charset="0"/>
              </a:rPr>
              <a:t>Working with the arms </a:t>
            </a:r>
            <a:r>
              <a:rPr lang="en-US" dirty="0" smtClean="0">
                <a:latin typeface="Georgia" panose="02040502050405020303" pitchFamily="18" charset="0"/>
              </a:rPr>
              <a:t>raised</a:t>
            </a:r>
          </a:p>
          <a:p>
            <a:pPr marL="461963" indent="-461963">
              <a:spcBef>
                <a:spcPts val="1200"/>
              </a:spcBef>
              <a:buFont typeface="Wingdings" panose="05000000000000000000" pitchFamily="2" charset="2"/>
              <a:buChar char="v"/>
            </a:pPr>
            <a:r>
              <a:rPr lang="en-US" dirty="0" smtClean="0">
                <a:latin typeface="Georgia" panose="02040502050405020303" pitchFamily="18" charset="0"/>
              </a:rPr>
              <a:t>Bending at the back</a:t>
            </a:r>
          </a:p>
          <a:p>
            <a:pPr marL="461963" indent="-461963">
              <a:spcBef>
                <a:spcPts val="1200"/>
              </a:spcBef>
              <a:buFont typeface="Wingdings" panose="05000000000000000000" pitchFamily="2" charset="2"/>
              <a:buChar char="v"/>
            </a:pPr>
            <a:r>
              <a:rPr lang="en-US" dirty="0" smtClean="0">
                <a:latin typeface="Georgia" panose="02040502050405020303" pitchFamily="18" charset="0"/>
              </a:rPr>
              <a:t>Bending </a:t>
            </a:r>
            <a:r>
              <a:rPr lang="en-US" dirty="0">
                <a:latin typeface="Georgia" panose="02040502050405020303" pitchFamily="18" charset="0"/>
              </a:rPr>
              <a:t>at the </a:t>
            </a:r>
            <a:r>
              <a:rPr lang="en-US" dirty="0" smtClean="0">
                <a:latin typeface="Georgia" panose="02040502050405020303" pitchFamily="18" charset="0"/>
              </a:rPr>
              <a:t>neck</a:t>
            </a:r>
            <a:endParaRPr lang="en-US" dirty="0">
              <a:latin typeface="Georgia" panose="02040502050405020303" pitchFamily="18" charset="0"/>
            </a:endParaRPr>
          </a:p>
          <a:p>
            <a:pPr marL="461963" indent="-461963">
              <a:spcBef>
                <a:spcPts val="1200"/>
              </a:spcBef>
              <a:buFont typeface="Wingdings" panose="05000000000000000000" pitchFamily="2" charset="2"/>
              <a:buChar char="v"/>
            </a:pPr>
            <a:r>
              <a:rPr lang="en-US" dirty="0" smtClean="0">
                <a:latin typeface="Georgia" panose="02040502050405020303" pitchFamily="18" charset="0"/>
              </a:rPr>
              <a:t>Twisting</a:t>
            </a:r>
            <a:endParaRPr lang="en-US" dirty="0">
              <a:latin typeface="Georgia" panose="02040502050405020303" pitchFamily="18" charset="0"/>
            </a:endParaRPr>
          </a:p>
          <a:p>
            <a:pPr marL="461963" indent="-461963">
              <a:spcBef>
                <a:spcPts val="1200"/>
              </a:spcBef>
              <a:buFont typeface="Wingdings" panose="05000000000000000000" pitchFamily="2" charset="2"/>
              <a:buChar char="v"/>
            </a:pPr>
            <a:r>
              <a:rPr lang="en-US" dirty="0" smtClean="0">
                <a:latin typeface="Georgia" panose="02040502050405020303" pitchFamily="18" charset="0"/>
              </a:rPr>
              <a:t>Reaching</a:t>
            </a:r>
            <a:endParaRPr lang="en-US" dirty="0">
              <a:latin typeface="Georgia" panose="02040502050405020303" pitchFamily="18" charset="0"/>
            </a:endParaRPr>
          </a:p>
          <a:p>
            <a:pPr marL="461963" indent="-461963">
              <a:spcBef>
                <a:spcPts val="1200"/>
              </a:spcBef>
              <a:buFont typeface="Wingdings" panose="05000000000000000000" pitchFamily="2" charset="2"/>
              <a:buChar char="v"/>
            </a:pPr>
            <a:r>
              <a:rPr lang="en-US" dirty="0">
                <a:latin typeface="Georgia" panose="02040502050405020303" pitchFamily="18" charset="0"/>
              </a:rPr>
              <a:t>Bending the </a:t>
            </a:r>
            <a:r>
              <a:rPr lang="en-US" dirty="0" smtClean="0">
                <a:latin typeface="Georgia" panose="02040502050405020303" pitchFamily="18" charset="0"/>
              </a:rPr>
              <a:t>wrists</a:t>
            </a:r>
            <a:endParaRPr lang="en-US" dirty="0">
              <a:latin typeface="Georgia" panose="02040502050405020303" pitchFamily="18" charset="0"/>
            </a:endParaRPr>
          </a:p>
          <a:p>
            <a:pPr marL="461963" indent="-461963">
              <a:spcBef>
                <a:spcPts val="1200"/>
              </a:spcBef>
              <a:buFont typeface="Wingdings" panose="05000000000000000000" pitchFamily="2" charset="2"/>
              <a:buChar char="v"/>
            </a:pPr>
            <a:r>
              <a:rPr lang="en-US" dirty="0">
                <a:latin typeface="Georgia" panose="02040502050405020303" pitchFamily="18" charset="0"/>
              </a:rPr>
              <a:t>Kneeling or squatting</a:t>
            </a:r>
          </a:p>
        </p:txBody>
      </p:sp>
      <p:sp>
        <p:nvSpPr>
          <p:cNvPr id="8" name="Rectangle 7"/>
          <p:cNvSpPr/>
          <p:nvPr/>
        </p:nvSpPr>
        <p:spPr>
          <a:xfrm>
            <a:off x="4061129" y="6324600"/>
            <a:ext cx="4893008" cy="369332"/>
          </a:xfrm>
          <a:prstGeom prst="rect">
            <a:avLst/>
          </a:prstGeom>
        </p:spPr>
        <p:txBody>
          <a:bodyPr wrap="square">
            <a:spAutoFit/>
          </a:bodyPr>
          <a:lstStyle/>
          <a:p>
            <a:pPr marL="114300" indent="0">
              <a:buNone/>
            </a:pPr>
            <a:r>
              <a:rPr lang="en-US" b="1" dirty="0">
                <a:solidFill>
                  <a:srgbClr val="FF0000"/>
                </a:solidFill>
              </a:rPr>
              <a:t>What awkward postures do you work in?</a:t>
            </a:r>
          </a:p>
        </p:txBody>
      </p:sp>
      <p:sp>
        <p:nvSpPr>
          <p:cNvPr id="9" name="Rectangle 8"/>
          <p:cNvSpPr/>
          <p:nvPr/>
        </p:nvSpPr>
        <p:spPr>
          <a:xfrm rot="19984412">
            <a:off x="395542" y="3980595"/>
            <a:ext cx="1972015" cy="872868"/>
          </a:xfrm>
          <a:prstGeom prst="rect">
            <a:avLst/>
          </a:prstGeom>
        </p:spPr>
        <p:txBody>
          <a:bodyPr wrap="none">
            <a:spAutoFit/>
          </a:bodyPr>
          <a:lstStyle/>
          <a:p>
            <a:pPr algn="ctr">
              <a:lnSpc>
                <a:spcPct val="150000"/>
              </a:lnSpc>
            </a:pPr>
            <a:r>
              <a:rPr lang="en-US" b="1" dirty="0" smtClean="0">
                <a:solidFill>
                  <a:schemeClr val="bg1"/>
                </a:solidFill>
                <a:latin typeface="Georgia" panose="02040502050405020303" pitchFamily="18" charset="0"/>
              </a:rPr>
              <a:t>What about </a:t>
            </a:r>
          </a:p>
          <a:p>
            <a:pPr algn="ctr">
              <a:lnSpc>
                <a:spcPct val="150000"/>
              </a:lnSpc>
            </a:pPr>
            <a:r>
              <a:rPr lang="en-US" b="1" dirty="0" smtClean="0">
                <a:solidFill>
                  <a:schemeClr val="bg1"/>
                </a:solidFill>
                <a:latin typeface="Georgia" panose="02040502050405020303" pitchFamily="18" charset="0"/>
              </a:rPr>
              <a:t>Static Posture?</a:t>
            </a:r>
            <a:endParaRPr lang="en-US" b="1" dirty="0">
              <a:solidFill>
                <a:schemeClr val="bg1"/>
              </a:solidFill>
              <a:latin typeface="Georgia" panose="02040502050405020303" pitchFamily="18" charset="0"/>
            </a:endParaRPr>
          </a:p>
        </p:txBody>
      </p:sp>
      <p:sp>
        <p:nvSpPr>
          <p:cNvPr id="10" name="Title 1"/>
          <p:cNvSpPr txBox="1">
            <a:spLocks/>
          </p:cNvSpPr>
          <p:nvPr/>
        </p:nvSpPr>
        <p:spPr>
          <a:xfrm>
            <a:off x="35115" y="332236"/>
            <a:ext cx="9144000" cy="685801"/>
          </a:xfrm>
          <a:prstGeom prst="rect">
            <a:avLst/>
          </a:prstGeom>
        </p:spPr>
        <p:txBody>
          <a:bodyP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cap="none" dirty="0" smtClean="0">
                <a:solidFill>
                  <a:srgbClr val="002060"/>
                </a:solidFill>
                <a:latin typeface="Georgia" panose="02040502050405020303" pitchFamily="18" charset="0"/>
                <a:ea typeface="Times New Roman" panose="02020603050405020304" pitchFamily="18" charset="0"/>
              </a:rPr>
              <a:t>Awkward Posture</a:t>
            </a:r>
            <a:endParaRPr lang="en-US" sz="4000" b="1" cap="none" dirty="0">
              <a:solidFill>
                <a:srgbClr val="002060"/>
              </a:solidFill>
              <a:latin typeface="Georgia" panose="02040502050405020303" pitchFamily="18" charset="0"/>
            </a:endParaRPr>
          </a:p>
        </p:txBody>
      </p:sp>
    </p:spTree>
    <p:extLst>
      <p:ext uri="{BB962C8B-B14F-4D97-AF65-F5344CB8AC3E}">
        <p14:creationId xmlns:p14="http://schemas.microsoft.com/office/powerpoint/2010/main" val="4273489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81336"/>
            <a:ext cx="5791200" cy="2616101"/>
          </a:xfrm>
          <a:prstGeom prst="rect">
            <a:avLst/>
          </a:prstGeom>
          <a:noFill/>
        </p:spPr>
        <p:txBody>
          <a:bodyPr wrap="square" rtlCol="0">
            <a:spAutoFit/>
          </a:bodyPr>
          <a:lstStyle/>
          <a:p>
            <a:r>
              <a:rPr lang="en-US" sz="2400" i="1" dirty="0">
                <a:latin typeface="Georgia" panose="02040502050405020303" pitchFamily="18" charset="0"/>
              </a:rPr>
              <a:t>The two main types of vibration that </a:t>
            </a:r>
            <a:r>
              <a:rPr lang="en-US" sz="2400" i="1" dirty="0" smtClean="0">
                <a:latin typeface="Georgia" panose="02040502050405020303" pitchFamily="18" charset="0"/>
              </a:rPr>
              <a:t>may </a:t>
            </a:r>
            <a:r>
              <a:rPr lang="en-US" sz="2400" i="1" dirty="0">
                <a:latin typeface="Georgia" panose="02040502050405020303" pitchFamily="18" charset="0"/>
              </a:rPr>
              <a:t>lead to musculoskeletal</a:t>
            </a:r>
            <a:r>
              <a:rPr lang="en-US" sz="2000" i="1" dirty="0">
                <a:latin typeface="Georgia" panose="02040502050405020303" pitchFamily="18" charset="0"/>
              </a:rPr>
              <a:t> </a:t>
            </a:r>
            <a:r>
              <a:rPr lang="en-US" sz="2400" i="1" dirty="0">
                <a:latin typeface="Georgia" panose="02040502050405020303" pitchFamily="18" charset="0"/>
              </a:rPr>
              <a:t>injuries are</a:t>
            </a:r>
            <a:r>
              <a:rPr lang="en-US" sz="2400" i="1" dirty="0" smtClean="0">
                <a:latin typeface="Georgia" panose="02040502050405020303" pitchFamily="18" charset="0"/>
              </a:rPr>
              <a:t>:</a:t>
            </a:r>
          </a:p>
          <a:p>
            <a:pPr>
              <a:lnSpc>
                <a:spcPct val="150000"/>
              </a:lnSpc>
            </a:pPr>
            <a:r>
              <a:rPr lang="en-US" sz="2400" i="1" dirty="0">
                <a:latin typeface="Georgia" panose="02040502050405020303" pitchFamily="18" charset="0"/>
              </a:rPr>
              <a:t>	</a:t>
            </a:r>
            <a:r>
              <a:rPr lang="en-US" sz="2400" i="1" dirty="0" smtClean="0">
                <a:latin typeface="Georgia" panose="02040502050405020303" pitchFamily="18" charset="0"/>
              </a:rPr>
              <a:t> </a:t>
            </a:r>
            <a:r>
              <a:rPr lang="en-US" sz="2400" i="1" dirty="0">
                <a:latin typeface="Georgia" panose="02040502050405020303" pitchFamily="18" charset="0"/>
              </a:rPr>
              <a:t>1) </a:t>
            </a:r>
            <a:r>
              <a:rPr lang="en-US" sz="2400" i="1" dirty="0" smtClean="0">
                <a:latin typeface="Georgia" panose="02040502050405020303" pitchFamily="18" charset="0"/>
              </a:rPr>
              <a:t>Hand/arm vibration</a:t>
            </a:r>
            <a:endParaRPr lang="en-US" sz="2400" i="1" dirty="0">
              <a:latin typeface="Georgia" panose="02040502050405020303" pitchFamily="18" charset="0"/>
            </a:endParaRPr>
          </a:p>
          <a:p>
            <a:pPr>
              <a:lnSpc>
                <a:spcPct val="150000"/>
              </a:lnSpc>
            </a:pPr>
            <a:r>
              <a:rPr lang="en-US" sz="2400" i="1" dirty="0" smtClean="0">
                <a:latin typeface="Georgia" panose="02040502050405020303" pitchFamily="18" charset="0"/>
              </a:rPr>
              <a:t>	 </a:t>
            </a:r>
            <a:r>
              <a:rPr lang="en-US" sz="2400" i="1" dirty="0">
                <a:latin typeface="Georgia" panose="02040502050405020303" pitchFamily="18" charset="0"/>
              </a:rPr>
              <a:t>2) </a:t>
            </a:r>
            <a:r>
              <a:rPr lang="en-US" sz="2400" i="1" dirty="0" smtClean="0">
                <a:latin typeface="Georgia" panose="02040502050405020303" pitchFamily="18" charset="0"/>
              </a:rPr>
              <a:t>Whole </a:t>
            </a:r>
            <a:r>
              <a:rPr lang="en-US" sz="2400" i="1" dirty="0">
                <a:latin typeface="Georgia" panose="02040502050405020303" pitchFamily="18" charset="0"/>
              </a:rPr>
              <a:t>body vibration</a:t>
            </a:r>
            <a:endParaRPr lang="en-US" sz="2400" dirty="0">
              <a:latin typeface="Georgia" panose="02040502050405020303" pitchFamily="18" charset="0"/>
            </a:endParaRPr>
          </a:p>
          <a:p>
            <a:endParaRPr lang="en-US" sz="2000" dirty="0">
              <a:latin typeface="Bell MT" pitchFamily="18" charset="0"/>
            </a:endParaRPr>
          </a:p>
        </p:txBody>
      </p:sp>
      <p:sp>
        <p:nvSpPr>
          <p:cNvPr id="4" name="TextBox 3"/>
          <p:cNvSpPr txBox="1"/>
          <p:nvPr/>
        </p:nvSpPr>
        <p:spPr>
          <a:xfrm>
            <a:off x="0" y="283464"/>
            <a:ext cx="9144000" cy="707886"/>
          </a:xfrm>
          <a:prstGeom prst="rect">
            <a:avLst/>
          </a:prstGeom>
          <a:noFill/>
        </p:spPr>
        <p:txBody>
          <a:bodyPr wrap="square" rtlCol="0">
            <a:spAutoFit/>
          </a:bodyPr>
          <a:lstStyle/>
          <a:p>
            <a:pPr algn="ctr"/>
            <a:r>
              <a:rPr lang="en-US" sz="4000" b="1" dirty="0" smtClean="0">
                <a:solidFill>
                  <a:srgbClr val="002060"/>
                </a:solidFill>
                <a:latin typeface="Georgia" panose="02040502050405020303" pitchFamily="18" charset="0"/>
              </a:rPr>
              <a:t>Vibration</a:t>
            </a:r>
            <a:endParaRPr lang="en-US" sz="4000" b="1" dirty="0">
              <a:solidFill>
                <a:srgbClr val="002060"/>
              </a:solidFill>
              <a:latin typeface="Georgia" panose="02040502050405020303" pitchFamily="18" charset="0"/>
            </a:endParaRPr>
          </a:p>
        </p:txBody>
      </p:sp>
      <p:sp>
        <p:nvSpPr>
          <p:cNvPr id="5" name="TextBox 4"/>
          <p:cNvSpPr txBox="1"/>
          <p:nvPr/>
        </p:nvSpPr>
        <p:spPr>
          <a:xfrm>
            <a:off x="659428" y="4167809"/>
            <a:ext cx="8077200" cy="400110"/>
          </a:xfrm>
          <a:prstGeom prst="rect">
            <a:avLst/>
          </a:prstGeom>
          <a:noFill/>
        </p:spPr>
        <p:txBody>
          <a:bodyPr wrap="square" rtlCol="0">
            <a:spAutoFit/>
          </a:bodyPr>
          <a:lstStyle/>
          <a:p>
            <a:r>
              <a:rPr lang="en-US" sz="2000" i="1" dirty="0">
                <a:latin typeface="Georgia" panose="02040502050405020303" pitchFamily="18" charset="0"/>
              </a:rPr>
              <a:t>If you don’t encounter these at work, what about </a:t>
            </a:r>
            <a:r>
              <a:rPr lang="en-US" sz="2000" i="1" dirty="0" smtClean="0">
                <a:latin typeface="Georgia" panose="02040502050405020303" pitchFamily="18" charset="0"/>
              </a:rPr>
              <a:t>other </a:t>
            </a:r>
            <a:r>
              <a:rPr lang="en-US" sz="2000" i="1" dirty="0">
                <a:latin typeface="Georgia" panose="02040502050405020303" pitchFamily="18" charset="0"/>
              </a:rPr>
              <a:t>activities?</a:t>
            </a:r>
          </a:p>
        </p:txBody>
      </p:sp>
      <p:sp>
        <p:nvSpPr>
          <p:cNvPr id="9" name="TextBox 8"/>
          <p:cNvSpPr txBox="1"/>
          <p:nvPr/>
        </p:nvSpPr>
        <p:spPr>
          <a:xfrm>
            <a:off x="1371598" y="4876800"/>
            <a:ext cx="6553201" cy="1077218"/>
          </a:xfrm>
          <a:prstGeom prst="rect">
            <a:avLst/>
          </a:prstGeom>
          <a:noFill/>
        </p:spPr>
        <p:txBody>
          <a:bodyPr wrap="square" rtlCol="0">
            <a:spAutoFit/>
          </a:bodyPr>
          <a:lstStyle/>
          <a:p>
            <a:r>
              <a:rPr lang="en-US" sz="2400" i="1" dirty="0" smtClean="0">
                <a:latin typeface="Georgia" panose="02040502050405020303" pitchFamily="18" charset="0"/>
              </a:rPr>
              <a:t>Example</a:t>
            </a:r>
            <a:r>
              <a:rPr lang="en-US" sz="2400" dirty="0" smtClean="0">
                <a:latin typeface="Georgia" panose="02040502050405020303" pitchFamily="18" charset="0"/>
              </a:rPr>
              <a:t>: </a:t>
            </a:r>
          </a:p>
          <a:p>
            <a:endParaRPr lang="en-US" sz="2000" dirty="0" smtClean="0">
              <a:latin typeface="Georgia" panose="02040502050405020303" pitchFamily="18" charset="0"/>
            </a:endParaRPr>
          </a:p>
          <a:p>
            <a:pPr marL="742950" lvl="1" indent="-285750">
              <a:buFont typeface="Wingdings" pitchFamily="2" charset="2"/>
              <a:buChar char="v"/>
            </a:pPr>
            <a:r>
              <a:rPr lang="en-US" sz="2000" dirty="0">
                <a:latin typeface="Georgia" panose="02040502050405020303" pitchFamily="18" charset="0"/>
              </a:rPr>
              <a:t>W</a:t>
            </a:r>
            <a:r>
              <a:rPr lang="en-US" sz="2000" dirty="0" smtClean="0">
                <a:latin typeface="Georgia" panose="02040502050405020303" pitchFamily="18" charset="0"/>
              </a:rPr>
              <a:t>hole </a:t>
            </a:r>
            <a:r>
              <a:rPr lang="en-US" sz="2000" dirty="0">
                <a:latin typeface="Georgia" panose="02040502050405020303" pitchFamily="18" charset="0"/>
              </a:rPr>
              <a:t>body vibration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5105400"/>
            <a:ext cx="1829594" cy="1207532"/>
          </a:xfrm>
          <a:prstGeom prst="rect">
            <a:avLst/>
          </a:prstGeom>
          <a:ln w="28575">
            <a:solidFill>
              <a:schemeClr val="bg1"/>
            </a:solidFill>
          </a:ln>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t="6067" r="15439" b="20361"/>
          <a:stretch/>
        </p:blipFill>
        <p:spPr>
          <a:xfrm>
            <a:off x="6324600" y="1381336"/>
            <a:ext cx="1880699" cy="2415760"/>
          </a:xfrm>
          <a:prstGeom prst="rect">
            <a:avLst/>
          </a:prstGeom>
          <a:ln w="28575">
            <a:solidFill>
              <a:schemeClr val="accent1"/>
            </a:solidFill>
          </a:ln>
        </p:spPr>
      </p:pic>
    </p:spTree>
    <p:extLst>
      <p:ext uri="{BB962C8B-B14F-4D97-AF65-F5344CB8AC3E}">
        <p14:creationId xmlns:p14="http://schemas.microsoft.com/office/powerpoint/2010/main" val="20816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1200329"/>
          </a:xfrm>
          <a:prstGeom prst="rect">
            <a:avLst/>
          </a:prstGeom>
          <a:noFill/>
        </p:spPr>
        <p:txBody>
          <a:bodyPr wrap="square" rtlCol="0">
            <a:spAutoFit/>
          </a:bodyPr>
          <a:lstStyle/>
          <a:p>
            <a:pPr algn="ctr"/>
            <a:r>
              <a:rPr lang="en-US" sz="3600" b="1" dirty="0">
                <a:solidFill>
                  <a:srgbClr val="002060"/>
                </a:solidFill>
                <a:latin typeface="Georgia" panose="02040502050405020303" pitchFamily="18" charset="0"/>
              </a:rPr>
              <a:t>Work-Related Musculoskeletal Disorders (WMSDs)</a:t>
            </a:r>
          </a:p>
        </p:txBody>
      </p:sp>
      <p:pic>
        <p:nvPicPr>
          <p:cNvPr id="6" name="PTDrLN3wc8c?version=3&amp;hl=en_US&amp;rel=0">
            <a:hlinkClick r:id="rId4"/>
          </p:cNvPr>
          <p:cNvPicPr>
            <a:picLocks noRot="1" noChangeAspect="1"/>
          </p:cNvPicPr>
          <p:nvPr>
            <a:videoFile r:link="rId1"/>
          </p:nvPr>
        </p:nvPicPr>
        <p:blipFill>
          <a:blip r:embed="rId5"/>
          <a:stretch>
            <a:fillRect/>
          </a:stretch>
        </p:blipFill>
        <p:spPr>
          <a:xfrm>
            <a:off x="1783080" y="2114729"/>
            <a:ext cx="5486400" cy="4114800"/>
          </a:xfrm>
          <a:prstGeom prst="rect">
            <a:avLst/>
          </a:prstGeom>
        </p:spPr>
      </p:pic>
    </p:spTree>
    <p:extLst>
      <p:ext uri="{BB962C8B-B14F-4D97-AF65-F5344CB8AC3E}">
        <p14:creationId xmlns:p14="http://schemas.microsoft.com/office/powerpoint/2010/main" val="36104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828800"/>
            <a:ext cx="4724400" cy="3272691"/>
          </a:xfrm>
          <a:prstGeom prst="rect">
            <a:avLst/>
          </a:prstGeom>
          <a:noFill/>
        </p:spPr>
        <p:txBody>
          <a:bodyPr wrap="square" rtlCol="0">
            <a:spAutoFit/>
          </a:bodyPr>
          <a:lstStyle/>
          <a:p>
            <a:pPr marL="517525" indent="-517525">
              <a:spcBef>
                <a:spcPts val="600"/>
              </a:spcBef>
              <a:buFont typeface="Wingdings" pitchFamily="2" charset="2"/>
              <a:buChar char="v"/>
            </a:pPr>
            <a:r>
              <a:rPr lang="en-US" sz="2000" dirty="0">
                <a:latin typeface="Georgia" panose="02040502050405020303" pitchFamily="18" charset="0"/>
              </a:rPr>
              <a:t>Watch your posture</a:t>
            </a:r>
            <a:r>
              <a:rPr lang="en-US" sz="2000" dirty="0" smtClean="0">
                <a:latin typeface="Georgia" panose="02040502050405020303" pitchFamily="18" charset="0"/>
              </a:rPr>
              <a:t>!</a:t>
            </a:r>
            <a:endParaRPr lang="en-US" sz="2000" dirty="0">
              <a:latin typeface="Georgia" panose="02040502050405020303" pitchFamily="18" charset="0"/>
            </a:endParaRPr>
          </a:p>
          <a:p>
            <a:pPr marL="517525" indent="-517525">
              <a:spcBef>
                <a:spcPts val="2000"/>
              </a:spcBef>
              <a:buFont typeface="Wingdings" pitchFamily="2" charset="2"/>
              <a:buChar char="v"/>
            </a:pPr>
            <a:r>
              <a:rPr lang="en-US" sz="2000" dirty="0">
                <a:latin typeface="Georgia" panose="02040502050405020303" pitchFamily="18" charset="0"/>
              </a:rPr>
              <a:t>Avoid leaning </a:t>
            </a:r>
            <a:r>
              <a:rPr lang="en-US" sz="2000" dirty="0" smtClean="0">
                <a:latin typeface="Georgia" panose="02040502050405020303" pitchFamily="18" charset="0"/>
              </a:rPr>
              <a:t>forward, bend with your knees.</a:t>
            </a:r>
            <a:endParaRPr lang="en-US" sz="2000" dirty="0">
              <a:latin typeface="Georgia" panose="02040502050405020303" pitchFamily="18" charset="0"/>
            </a:endParaRPr>
          </a:p>
          <a:p>
            <a:pPr marL="517525" indent="-517525">
              <a:spcBef>
                <a:spcPts val="2000"/>
              </a:spcBef>
              <a:buFont typeface="Wingdings" pitchFamily="2" charset="2"/>
              <a:buChar char="v"/>
            </a:pPr>
            <a:r>
              <a:rPr lang="en-US" sz="2000" dirty="0">
                <a:latin typeface="Georgia" panose="02040502050405020303" pitchFamily="18" charset="0"/>
              </a:rPr>
              <a:t>Maintain natural “s” curve of your </a:t>
            </a:r>
            <a:r>
              <a:rPr lang="en-US" sz="2000" dirty="0" smtClean="0">
                <a:latin typeface="Georgia" panose="02040502050405020303" pitchFamily="18" charset="0"/>
              </a:rPr>
              <a:t>spine.</a:t>
            </a:r>
            <a:endParaRPr lang="en-US" sz="2000" dirty="0">
              <a:latin typeface="Georgia" panose="02040502050405020303" pitchFamily="18" charset="0"/>
            </a:endParaRPr>
          </a:p>
          <a:p>
            <a:pPr marL="517525" indent="-517525">
              <a:spcBef>
                <a:spcPts val="2000"/>
              </a:spcBef>
              <a:buFont typeface="Wingdings" pitchFamily="2" charset="2"/>
              <a:buChar char="v"/>
            </a:pPr>
            <a:r>
              <a:rPr lang="en-US" sz="2000" dirty="0" smtClean="0">
                <a:latin typeface="Georgia" panose="02040502050405020303" pitchFamily="18" charset="0"/>
              </a:rPr>
              <a:t>Get help if load is over 35 pounds </a:t>
            </a:r>
            <a:endParaRPr lang="en-US" sz="2000" dirty="0">
              <a:latin typeface="Georgia" panose="02040502050405020303" pitchFamily="18" charset="0"/>
            </a:endParaRPr>
          </a:p>
          <a:p>
            <a:pPr marL="517525" indent="-517525">
              <a:spcBef>
                <a:spcPts val="2000"/>
              </a:spcBef>
              <a:buFont typeface="Wingdings" pitchFamily="2" charset="2"/>
              <a:buChar char="v"/>
            </a:pPr>
            <a:r>
              <a:rPr lang="en-US" sz="2000" dirty="0" smtClean="0">
                <a:latin typeface="Georgia" panose="02040502050405020303" pitchFamily="18" charset="0"/>
              </a:rPr>
              <a:t>Use mechanical devices </a:t>
            </a:r>
            <a:endParaRPr lang="en-US" sz="2000" dirty="0">
              <a:latin typeface="Georgia" panose="02040502050405020303" pitchFamily="18" charset="0"/>
            </a:endParaRPr>
          </a:p>
        </p:txBody>
      </p:sp>
      <p:sp>
        <p:nvSpPr>
          <p:cNvPr id="4" name="TextBox 3"/>
          <p:cNvSpPr txBox="1"/>
          <p:nvPr/>
        </p:nvSpPr>
        <p:spPr>
          <a:xfrm>
            <a:off x="0" y="457200"/>
            <a:ext cx="9144000" cy="646331"/>
          </a:xfrm>
          <a:prstGeom prst="rect">
            <a:avLst/>
          </a:prstGeom>
          <a:noFill/>
        </p:spPr>
        <p:txBody>
          <a:bodyPr wrap="square" rtlCol="0">
            <a:spAutoFit/>
          </a:bodyPr>
          <a:lstStyle/>
          <a:p>
            <a:pPr algn="ctr"/>
            <a:r>
              <a:rPr lang="en-US" sz="3600" b="1" dirty="0" smtClean="0">
                <a:solidFill>
                  <a:srgbClr val="002060"/>
                </a:solidFill>
                <a:latin typeface="Georgia" panose="02040502050405020303" pitchFamily="18" charset="0"/>
              </a:rPr>
              <a:t>WMSDs </a:t>
            </a:r>
            <a:r>
              <a:rPr lang="en-US" sz="3600" b="1" dirty="0">
                <a:solidFill>
                  <a:srgbClr val="002060"/>
                </a:solidFill>
                <a:latin typeface="Georgia" panose="02040502050405020303" pitchFamily="18" charset="0"/>
              </a:rPr>
              <a:t>Prevention Strategies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62" y="1676400"/>
            <a:ext cx="2532936" cy="1861021"/>
          </a:xfrm>
          <a:prstGeom prst="rect">
            <a:avLst/>
          </a:prstGeom>
          <a:ln w="38100">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62" y="3886200"/>
            <a:ext cx="2550131" cy="1752600"/>
          </a:xfrm>
          <a:prstGeom prst="rect">
            <a:avLst/>
          </a:prstGeom>
          <a:ln w="38100">
            <a:solidFill>
              <a:schemeClr val="bg1"/>
            </a:solidFill>
          </a:ln>
        </p:spPr>
      </p:pic>
    </p:spTree>
    <p:extLst>
      <p:ext uri="{BB962C8B-B14F-4D97-AF65-F5344CB8AC3E}">
        <p14:creationId xmlns:p14="http://schemas.microsoft.com/office/powerpoint/2010/main" val="1917787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707886"/>
          </a:xfrm>
          <a:prstGeom prst="rect">
            <a:avLst/>
          </a:prstGeom>
          <a:noFill/>
        </p:spPr>
        <p:txBody>
          <a:bodyPr wrap="square" rtlCol="0">
            <a:spAutoFit/>
          </a:bodyPr>
          <a:lstStyle/>
          <a:p>
            <a:pPr algn="ctr"/>
            <a:r>
              <a:rPr lang="en-US" sz="4000" b="1" dirty="0" smtClean="0">
                <a:solidFill>
                  <a:srgbClr val="002060"/>
                </a:solidFill>
                <a:latin typeface="Georgia" panose="02040502050405020303" pitchFamily="18" charset="0"/>
              </a:rPr>
              <a:t>Reach Zone </a:t>
            </a:r>
            <a:endParaRPr lang="en-US" sz="4000" b="1" dirty="0">
              <a:solidFill>
                <a:srgbClr val="002060"/>
              </a:solidFill>
              <a:latin typeface="Georgia" panose="02040502050405020303" pitchFamily="18" charset="0"/>
            </a:endParaRPr>
          </a:p>
        </p:txBody>
      </p:sp>
      <p:pic>
        <p:nvPicPr>
          <p:cNvPr id="6" name="Picture 5"/>
          <p:cNvPicPr>
            <a:picLocks noChangeAspect="1"/>
          </p:cNvPicPr>
          <p:nvPr/>
        </p:nvPicPr>
        <p:blipFill>
          <a:blip r:embed="rId3"/>
          <a:stretch>
            <a:fillRect/>
          </a:stretch>
        </p:blipFill>
        <p:spPr>
          <a:xfrm>
            <a:off x="2194992" y="1676400"/>
            <a:ext cx="4891607" cy="3486923"/>
          </a:xfrm>
          <a:prstGeom prst="rect">
            <a:avLst/>
          </a:prstGeom>
          <a:ln w="38100">
            <a:solidFill>
              <a:schemeClr val="accent1"/>
            </a:solidFill>
          </a:ln>
        </p:spPr>
      </p:pic>
    </p:spTree>
    <p:extLst>
      <p:ext uri="{BB962C8B-B14F-4D97-AF65-F5344CB8AC3E}">
        <p14:creationId xmlns:p14="http://schemas.microsoft.com/office/powerpoint/2010/main" val="405472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6934200" cy="4724400"/>
          </a:xfrm>
        </p:spPr>
        <p:txBody>
          <a:bodyPr tIns="0" anchor="t" anchorCtr="0">
            <a:normAutofit/>
          </a:bodyPr>
          <a:lstStyle/>
          <a:p>
            <a:pPr marL="0" indent="0">
              <a:buNone/>
            </a:pPr>
            <a:r>
              <a:rPr lang="en-US" sz="2400" b="1" dirty="0">
                <a:latin typeface="Georgia" panose="02040502050405020303" pitchFamily="18" charset="0"/>
              </a:rPr>
              <a:t>After completing this lesson, you will </a:t>
            </a:r>
            <a:r>
              <a:rPr lang="en-US" sz="2400" b="1" dirty="0" smtClean="0">
                <a:latin typeface="Georgia" panose="02040502050405020303" pitchFamily="18" charset="0"/>
              </a:rPr>
              <a:t>know how to…</a:t>
            </a:r>
            <a:endParaRPr lang="en-US" b="1" dirty="0">
              <a:latin typeface="Georgia" panose="02040502050405020303" pitchFamily="18" charset="0"/>
            </a:endParaRPr>
          </a:p>
          <a:p>
            <a:pPr marL="915988">
              <a:spcBef>
                <a:spcPts val="1200"/>
              </a:spcBef>
              <a:buFont typeface="Wingdings 2" panose="05020102010507070707" pitchFamily="18" charset="2"/>
              <a:buChar char="P"/>
            </a:pPr>
            <a:r>
              <a:rPr lang="en-US" dirty="0">
                <a:solidFill>
                  <a:schemeClr val="tx1"/>
                </a:solidFill>
                <a:latin typeface="Georgia" panose="02040502050405020303" pitchFamily="18" charset="0"/>
              </a:rPr>
              <a:t>Define ergonomics </a:t>
            </a:r>
          </a:p>
          <a:p>
            <a:pPr marL="915988">
              <a:spcBef>
                <a:spcPts val="2400"/>
              </a:spcBef>
              <a:buFont typeface="Wingdings 2" panose="05020102010507070707" pitchFamily="18" charset="2"/>
              <a:buChar char="P"/>
            </a:pPr>
            <a:r>
              <a:rPr lang="en-US" dirty="0">
                <a:solidFill>
                  <a:schemeClr val="tx1"/>
                </a:solidFill>
                <a:latin typeface="Georgia" panose="02040502050405020303" pitchFamily="18" charset="0"/>
              </a:rPr>
              <a:t>Explains ways to prevent work-related musculoskeletal </a:t>
            </a:r>
            <a:r>
              <a:rPr lang="en-US" dirty="0" smtClean="0">
                <a:solidFill>
                  <a:schemeClr val="tx1"/>
                </a:solidFill>
                <a:latin typeface="Georgia" panose="02040502050405020303" pitchFamily="18" charset="0"/>
              </a:rPr>
              <a:t>disorders</a:t>
            </a:r>
            <a:endParaRPr lang="en-US" dirty="0">
              <a:solidFill>
                <a:schemeClr val="tx1"/>
              </a:solidFill>
              <a:latin typeface="Georgia" panose="02040502050405020303" pitchFamily="18" charset="0"/>
            </a:endParaRPr>
          </a:p>
          <a:p>
            <a:pPr marL="915988">
              <a:spcBef>
                <a:spcPts val="2400"/>
              </a:spcBef>
              <a:buFont typeface="Wingdings 2" panose="05020102010507070707" pitchFamily="18" charset="2"/>
              <a:buChar char="P"/>
            </a:pPr>
            <a:r>
              <a:rPr lang="en-US" dirty="0">
                <a:solidFill>
                  <a:schemeClr val="tx1"/>
                </a:solidFill>
                <a:latin typeface="Georgia" panose="02040502050405020303" pitchFamily="18" charset="0"/>
              </a:rPr>
              <a:t>Name environmental factors that may affect you while </a:t>
            </a:r>
            <a:r>
              <a:rPr lang="en-US" dirty="0" smtClean="0">
                <a:solidFill>
                  <a:schemeClr val="tx1"/>
                </a:solidFill>
                <a:latin typeface="Georgia" panose="02040502050405020303" pitchFamily="18" charset="0"/>
              </a:rPr>
              <a:t>working</a:t>
            </a:r>
            <a:endParaRPr lang="en-US" dirty="0">
              <a:solidFill>
                <a:schemeClr val="tx1"/>
              </a:solidFill>
              <a:latin typeface="Georgia" panose="02040502050405020303" pitchFamily="18" charset="0"/>
            </a:endParaRPr>
          </a:p>
          <a:p>
            <a:pPr marL="915988">
              <a:spcBef>
                <a:spcPts val="2400"/>
              </a:spcBef>
              <a:buFont typeface="Wingdings 2" panose="05020102010507070707" pitchFamily="18" charset="2"/>
              <a:buChar char="P"/>
            </a:pPr>
            <a:r>
              <a:rPr lang="en-US" dirty="0">
                <a:solidFill>
                  <a:schemeClr val="tx1"/>
                </a:solidFill>
                <a:latin typeface="Georgia" panose="02040502050405020303" pitchFamily="18" charset="0"/>
              </a:rPr>
              <a:t>Name physical stressors that may put pressure or stress on parts of the </a:t>
            </a:r>
            <a:r>
              <a:rPr lang="en-US" dirty="0" smtClean="0">
                <a:solidFill>
                  <a:schemeClr val="tx1"/>
                </a:solidFill>
                <a:latin typeface="Georgia" panose="02040502050405020303" pitchFamily="18" charset="0"/>
              </a:rPr>
              <a:t>body</a:t>
            </a:r>
            <a:endParaRPr lang="en-US" dirty="0">
              <a:solidFill>
                <a:schemeClr val="tx1"/>
              </a:solidFill>
              <a:latin typeface="Georgia" panose="02040502050405020303" pitchFamily="18" charset="0"/>
            </a:endParaRPr>
          </a:p>
        </p:txBody>
      </p:sp>
      <p:sp>
        <p:nvSpPr>
          <p:cNvPr id="6" name="Title 1"/>
          <p:cNvSpPr>
            <a:spLocks noGrp="1"/>
          </p:cNvSpPr>
          <p:nvPr>
            <p:ph type="title"/>
          </p:nvPr>
        </p:nvSpPr>
        <p:spPr>
          <a:xfrm>
            <a:off x="0" y="228600"/>
            <a:ext cx="9144000" cy="747490"/>
          </a:xfrm>
        </p:spPr>
        <p:txBody>
          <a:bodyPr>
            <a:normAutofit/>
          </a:bodyPr>
          <a:lstStyle/>
          <a:p>
            <a:pPr algn="ctr"/>
            <a:r>
              <a:rPr lang="en-US" sz="3600" b="1" dirty="0">
                <a:latin typeface="Georgia" panose="02040502050405020303" pitchFamily="18" charset="0"/>
              </a:rPr>
              <a:t>Learning Objectives</a:t>
            </a:r>
          </a:p>
        </p:txBody>
      </p:sp>
    </p:spTree>
    <p:extLst>
      <p:ext uri="{BB962C8B-B14F-4D97-AF65-F5344CB8AC3E}">
        <p14:creationId xmlns:p14="http://schemas.microsoft.com/office/powerpoint/2010/main" val="940612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71600"/>
            <a:ext cx="5177624" cy="4401205"/>
          </a:xfrm>
          <a:prstGeom prst="rect">
            <a:avLst/>
          </a:prstGeom>
          <a:noFill/>
        </p:spPr>
        <p:txBody>
          <a:bodyPr wrap="square" rtlCol="0">
            <a:spAutoFit/>
          </a:bodyPr>
          <a:lstStyle/>
          <a:p>
            <a:pPr marL="517525" indent="-517525">
              <a:lnSpc>
                <a:spcPct val="200000"/>
              </a:lnSpc>
              <a:buFont typeface="Wingdings" pitchFamily="2" charset="2"/>
              <a:buChar char="v"/>
            </a:pPr>
            <a:r>
              <a:rPr lang="en-US" sz="2000" dirty="0" smtClean="0">
                <a:latin typeface="Georgia" panose="02040502050405020303" pitchFamily="18" charset="0"/>
              </a:rPr>
              <a:t>Job Design</a:t>
            </a:r>
            <a:endParaRPr lang="en-US" sz="2000" dirty="0">
              <a:latin typeface="Georgia" panose="02040502050405020303" pitchFamily="18" charset="0"/>
            </a:endParaRPr>
          </a:p>
          <a:p>
            <a:pPr marL="517525" indent="-517525">
              <a:lnSpc>
                <a:spcPct val="200000"/>
              </a:lnSpc>
              <a:buFont typeface="Wingdings" pitchFamily="2" charset="2"/>
              <a:buChar char="v"/>
            </a:pPr>
            <a:r>
              <a:rPr lang="en-US" sz="2000" dirty="0">
                <a:latin typeface="Georgia" panose="02040502050405020303" pitchFamily="18" charset="0"/>
              </a:rPr>
              <a:t>Job Rotation</a:t>
            </a:r>
          </a:p>
          <a:p>
            <a:pPr marL="517525" indent="-517525">
              <a:lnSpc>
                <a:spcPct val="200000"/>
              </a:lnSpc>
              <a:buFont typeface="Wingdings" pitchFamily="2" charset="2"/>
              <a:buChar char="v"/>
            </a:pPr>
            <a:r>
              <a:rPr lang="en-US" sz="2000" dirty="0">
                <a:latin typeface="Georgia" panose="02040502050405020303" pitchFamily="18" charset="0"/>
              </a:rPr>
              <a:t>Job Enlargement and </a:t>
            </a:r>
            <a:r>
              <a:rPr lang="en-US" sz="2000" dirty="0" smtClean="0">
                <a:latin typeface="Georgia" panose="02040502050405020303" pitchFamily="18" charset="0"/>
              </a:rPr>
              <a:t>Enrichment</a:t>
            </a:r>
          </a:p>
          <a:p>
            <a:pPr marL="517525" indent="-517525">
              <a:lnSpc>
                <a:spcPct val="200000"/>
              </a:lnSpc>
              <a:buFont typeface="Wingdings" pitchFamily="2" charset="2"/>
              <a:buChar char="v"/>
            </a:pPr>
            <a:r>
              <a:rPr lang="en-US" sz="2000" dirty="0">
                <a:latin typeface="Georgia" panose="02040502050405020303" pitchFamily="18" charset="0"/>
              </a:rPr>
              <a:t>Team </a:t>
            </a:r>
            <a:r>
              <a:rPr lang="en-US" sz="2000" dirty="0" smtClean="0">
                <a:latin typeface="Georgia" panose="02040502050405020303" pitchFamily="18" charset="0"/>
              </a:rPr>
              <a:t>Work</a:t>
            </a:r>
          </a:p>
          <a:p>
            <a:pPr marL="517525" indent="-517525">
              <a:lnSpc>
                <a:spcPct val="200000"/>
              </a:lnSpc>
              <a:buFont typeface="Wingdings" pitchFamily="2" charset="2"/>
              <a:buChar char="v"/>
            </a:pPr>
            <a:r>
              <a:rPr lang="en-US" sz="2000" dirty="0">
                <a:latin typeface="Georgia" panose="02040502050405020303" pitchFamily="18" charset="0"/>
              </a:rPr>
              <a:t>Workplace </a:t>
            </a:r>
            <a:r>
              <a:rPr lang="en-US" sz="2000" dirty="0" smtClean="0">
                <a:latin typeface="Georgia" panose="02040502050405020303" pitchFamily="18" charset="0"/>
              </a:rPr>
              <a:t>Design</a:t>
            </a:r>
          </a:p>
          <a:p>
            <a:pPr marL="517525" indent="-517525">
              <a:lnSpc>
                <a:spcPct val="200000"/>
              </a:lnSpc>
              <a:buFont typeface="Wingdings" pitchFamily="2" charset="2"/>
              <a:buChar char="v"/>
            </a:pPr>
            <a:r>
              <a:rPr lang="en-US" sz="2000" dirty="0">
                <a:latin typeface="Georgia" panose="02040502050405020303" pitchFamily="18" charset="0"/>
              </a:rPr>
              <a:t>Tools and Equipment </a:t>
            </a:r>
            <a:r>
              <a:rPr lang="en-US" sz="2000" dirty="0" smtClean="0">
                <a:latin typeface="Georgia" panose="02040502050405020303" pitchFamily="18" charset="0"/>
              </a:rPr>
              <a:t>Design</a:t>
            </a:r>
          </a:p>
          <a:p>
            <a:pPr marL="517525" indent="-517525">
              <a:lnSpc>
                <a:spcPct val="200000"/>
              </a:lnSpc>
              <a:buFont typeface="Wingdings" pitchFamily="2" charset="2"/>
              <a:buChar char="v"/>
            </a:pPr>
            <a:r>
              <a:rPr lang="en-US" sz="2000" dirty="0">
                <a:latin typeface="Georgia" panose="02040502050405020303" pitchFamily="18" charset="0"/>
              </a:rPr>
              <a:t>Work </a:t>
            </a:r>
            <a:r>
              <a:rPr lang="en-US" sz="2000" dirty="0" smtClean="0">
                <a:latin typeface="Georgia" panose="02040502050405020303" pitchFamily="18" charset="0"/>
              </a:rPr>
              <a:t>Practices</a:t>
            </a:r>
          </a:p>
        </p:txBody>
      </p:sp>
      <p:sp>
        <p:nvSpPr>
          <p:cNvPr id="4" name="TextBox 3"/>
          <p:cNvSpPr txBox="1"/>
          <p:nvPr/>
        </p:nvSpPr>
        <p:spPr>
          <a:xfrm>
            <a:off x="1638300" y="838200"/>
            <a:ext cx="6743700" cy="369332"/>
          </a:xfrm>
          <a:prstGeom prst="rect">
            <a:avLst/>
          </a:prstGeom>
          <a:noFill/>
        </p:spPr>
        <p:txBody>
          <a:bodyPr wrap="square" rtlCol="0">
            <a:spAutoFit/>
          </a:bodyPr>
          <a:lstStyle/>
          <a:p>
            <a:endParaRPr lang="en-US" dirty="0"/>
          </a:p>
        </p:txBody>
      </p:sp>
      <p:sp>
        <p:nvSpPr>
          <p:cNvPr id="5" name="TextBox 4"/>
          <p:cNvSpPr txBox="1"/>
          <p:nvPr/>
        </p:nvSpPr>
        <p:spPr>
          <a:xfrm>
            <a:off x="33528" y="359233"/>
            <a:ext cx="9144000" cy="707886"/>
          </a:xfrm>
          <a:prstGeom prst="rect">
            <a:avLst/>
          </a:prstGeom>
          <a:noFill/>
        </p:spPr>
        <p:txBody>
          <a:bodyPr wrap="square" rtlCol="0">
            <a:spAutoFit/>
          </a:bodyPr>
          <a:lstStyle/>
          <a:p>
            <a:pPr algn="ctr"/>
            <a:r>
              <a:rPr lang="en-US" sz="4000" b="1" dirty="0" smtClean="0">
                <a:solidFill>
                  <a:srgbClr val="002060"/>
                </a:solidFill>
                <a:latin typeface="Georgia" panose="02040502050405020303" pitchFamily="18" charset="0"/>
              </a:rPr>
              <a:t>WMSDs </a:t>
            </a:r>
            <a:r>
              <a:rPr lang="en-US" sz="4000" b="1" dirty="0">
                <a:solidFill>
                  <a:srgbClr val="002060"/>
                </a:solidFill>
                <a:latin typeface="Georgia" panose="02040502050405020303" pitchFamily="18" charset="0"/>
              </a:rPr>
              <a:t>Prevention Strategies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3" y="1905000"/>
            <a:ext cx="2840737" cy="3581400"/>
          </a:xfrm>
          <a:prstGeom prst="rect">
            <a:avLst/>
          </a:prstGeom>
          <a:ln w="38100">
            <a:solidFill>
              <a:schemeClr val="bg1"/>
            </a:solidFill>
          </a:ln>
        </p:spPr>
      </p:pic>
    </p:spTree>
    <p:extLst>
      <p:ext uri="{BB962C8B-B14F-4D97-AF65-F5344CB8AC3E}">
        <p14:creationId xmlns:p14="http://schemas.microsoft.com/office/powerpoint/2010/main" val="4075189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87287"/>
            <a:ext cx="7620000" cy="3970318"/>
          </a:xfrm>
          <a:prstGeom prst="rect">
            <a:avLst/>
          </a:prstGeom>
          <a:noFill/>
        </p:spPr>
        <p:txBody>
          <a:bodyPr wrap="square" rtlCol="0">
            <a:spAutoFit/>
          </a:bodyPr>
          <a:lstStyle/>
          <a:p>
            <a:r>
              <a:rPr lang="en-US" sz="2400" dirty="0">
                <a:latin typeface="Georgia" panose="02040502050405020303" pitchFamily="18" charset="0"/>
              </a:rPr>
              <a:t>Pay attention </a:t>
            </a:r>
            <a:r>
              <a:rPr lang="en-US" sz="2400" dirty="0" smtClean="0">
                <a:latin typeface="Georgia" panose="02040502050405020303" pitchFamily="18" charset="0"/>
              </a:rPr>
              <a:t>to signals your body is telling you.  Watch for the following signs:</a:t>
            </a:r>
            <a:endParaRPr lang="en-US" sz="2400" dirty="0">
              <a:latin typeface="Georgia" panose="02040502050405020303" pitchFamily="18" charset="0"/>
            </a:endParaRPr>
          </a:p>
          <a:p>
            <a:pPr marL="517525" indent="-517525">
              <a:spcBef>
                <a:spcPts val="1800"/>
              </a:spcBef>
              <a:buFont typeface="Wingdings" pitchFamily="2" charset="2"/>
              <a:buChar char="v"/>
            </a:pPr>
            <a:r>
              <a:rPr lang="en-US" sz="2400" dirty="0" smtClean="0">
                <a:latin typeface="Georgia" panose="02040502050405020303" pitchFamily="18" charset="0"/>
              </a:rPr>
              <a:t>Tingling, numbness or discomfort in </a:t>
            </a:r>
            <a:r>
              <a:rPr lang="en-US" sz="2400" dirty="0">
                <a:latin typeface="Georgia" panose="02040502050405020303" pitchFamily="18" charset="0"/>
              </a:rPr>
              <a:t>the hands or </a:t>
            </a:r>
            <a:r>
              <a:rPr lang="en-US" sz="2400" dirty="0" smtClean="0">
                <a:latin typeface="Georgia" panose="02040502050405020303" pitchFamily="18" charset="0"/>
              </a:rPr>
              <a:t>fingers.</a:t>
            </a:r>
            <a:endParaRPr lang="en-US" sz="2400" dirty="0">
              <a:latin typeface="Georgia" panose="02040502050405020303" pitchFamily="18" charset="0"/>
            </a:endParaRPr>
          </a:p>
          <a:p>
            <a:pPr marL="517525" indent="-517525">
              <a:spcBef>
                <a:spcPts val="1800"/>
              </a:spcBef>
              <a:buFont typeface="Wingdings" pitchFamily="2" charset="2"/>
              <a:buChar char="v"/>
            </a:pPr>
            <a:r>
              <a:rPr lang="en-US" sz="2400" dirty="0">
                <a:latin typeface="Georgia" panose="02040502050405020303" pitchFamily="18" charset="0"/>
              </a:rPr>
              <a:t>Pain in fingers, </a:t>
            </a:r>
            <a:r>
              <a:rPr lang="en-US" sz="2400" dirty="0" smtClean="0">
                <a:latin typeface="Georgia" panose="02040502050405020303" pitchFamily="18" charset="0"/>
              </a:rPr>
              <a:t>hands, wrists </a:t>
            </a:r>
            <a:r>
              <a:rPr lang="en-US" sz="2400" dirty="0">
                <a:latin typeface="Georgia" panose="02040502050405020303" pitchFamily="18" charset="0"/>
              </a:rPr>
              <a:t>or </a:t>
            </a:r>
            <a:r>
              <a:rPr lang="en-US" sz="2400" dirty="0" smtClean="0">
                <a:latin typeface="Georgia" panose="02040502050405020303" pitchFamily="18" charset="0"/>
              </a:rPr>
              <a:t>shooting pain in </a:t>
            </a:r>
            <a:r>
              <a:rPr lang="en-US" sz="2400" dirty="0">
                <a:latin typeface="Georgia" panose="02040502050405020303" pitchFamily="18" charset="0"/>
              </a:rPr>
              <a:t>arms or </a:t>
            </a:r>
            <a:r>
              <a:rPr lang="en-US" sz="2400" dirty="0" smtClean="0">
                <a:latin typeface="Georgia" panose="02040502050405020303" pitchFamily="18" charset="0"/>
              </a:rPr>
              <a:t>forearms. </a:t>
            </a:r>
            <a:endParaRPr lang="en-US" sz="2400" dirty="0">
              <a:latin typeface="Georgia" panose="02040502050405020303" pitchFamily="18" charset="0"/>
            </a:endParaRPr>
          </a:p>
          <a:p>
            <a:pPr marL="517525" indent="-517525">
              <a:spcBef>
                <a:spcPts val="1800"/>
              </a:spcBef>
              <a:buFont typeface="Wingdings" pitchFamily="2" charset="2"/>
              <a:buChar char="v"/>
            </a:pPr>
            <a:r>
              <a:rPr lang="en-US" sz="2400" dirty="0">
                <a:latin typeface="Georgia" panose="02040502050405020303" pitchFamily="18" charset="0"/>
              </a:rPr>
              <a:t>Loss of strength or coordination in the </a:t>
            </a:r>
            <a:r>
              <a:rPr lang="en-US" sz="2400" dirty="0" smtClean="0">
                <a:latin typeface="Georgia" panose="02040502050405020303" pitchFamily="18" charset="0"/>
              </a:rPr>
              <a:t>hands.</a:t>
            </a:r>
            <a:endParaRPr lang="en-US" sz="2400" dirty="0">
              <a:latin typeface="Georgia" panose="02040502050405020303" pitchFamily="18" charset="0"/>
            </a:endParaRPr>
          </a:p>
          <a:p>
            <a:pPr>
              <a:spcBef>
                <a:spcPts val="1800"/>
              </a:spcBef>
            </a:pPr>
            <a:r>
              <a:rPr lang="en-US" sz="2400" dirty="0">
                <a:latin typeface="Georgia" panose="02040502050405020303" pitchFamily="18" charset="0"/>
              </a:rPr>
              <a:t>						</a:t>
            </a:r>
            <a:endParaRPr lang="en-US" sz="2400" dirty="0" smtClean="0">
              <a:latin typeface="Georgia" panose="02040502050405020303" pitchFamily="18" charset="0"/>
            </a:endParaRPr>
          </a:p>
        </p:txBody>
      </p:sp>
      <p:sp>
        <p:nvSpPr>
          <p:cNvPr id="4" name="TextBox 3"/>
          <p:cNvSpPr txBox="1"/>
          <p:nvPr/>
        </p:nvSpPr>
        <p:spPr>
          <a:xfrm>
            <a:off x="0" y="152400"/>
            <a:ext cx="9144000" cy="707886"/>
          </a:xfrm>
          <a:prstGeom prst="rect">
            <a:avLst/>
          </a:prstGeom>
          <a:noFill/>
        </p:spPr>
        <p:txBody>
          <a:bodyPr wrap="square" rtlCol="0">
            <a:spAutoFit/>
          </a:bodyPr>
          <a:lstStyle/>
          <a:p>
            <a:pPr algn="ctr"/>
            <a:r>
              <a:rPr lang="en-US" sz="4000" b="1" dirty="0">
                <a:solidFill>
                  <a:srgbClr val="002060"/>
                </a:solidFill>
                <a:latin typeface="Georgia" panose="02040502050405020303" pitchFamily="18" charset="0"/>
              </a:rPr>
              <a:t>Pay Attention</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1157" y="4800600"/>
            <a:ext cx="1676400" cy="1791584"/>
          </a:xfrm>
          <a:prstGeom prst="rect">
            <a:avLst/>
          </a:prstGeom>
          <a:ln w="25400">
            <a:solidFill>
              <a:schemeClr val="bg1"/>
            </a:solidFill>
          </a:ln>
        </p:spPr>
      </p:pic>
    </p:spTree>
    <p:extLst>
      <p:ext uri="{BB962C8B-B14F-4D97-AF65-F5344CB8AC3E}">
        <p14:creationId xmlns:p14="http://schemas.microsoft.com/office/powerpoint/2010/main" val="1979767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162" y="5504115"/>
            <a:ext cx="1092256" cy="1148874"/>
          </a:xfrm>
          <a:prstGeom prst="rect">
            <a:avLst/>
          </a:prstGeom>
          <a:ln w="254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486400"/>
            <a:ext cx="1149418" cy="1182758"/>
          </a:xfrm>
          <a:prstGeom prst="rect">
            <a:avLst/>
          </a:prstGeom>
          <a:ln w="25400">
            <a:solidFill>
              <a:schemeClr val="bg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5478090"/>
            <a:ext cx="1258798" cy="1181790"/>
          </a:xfrm>
          <a:prstGeom prst="rect">
            <a:avLst/>
          </a:prstGeom>
          <a:ln w="25400">
            <a:solidFill>
              <a:schemeClr val="bg1"/>
            </a:solidFill>
          </a:ln>
        </p:spPr>
      </p:pic>
      <p:sp>
        <p:nvSpPr>
          <p:cNvPr id="9" name="TextBox 8"/>
          <p:cNvSpPr txBox="1"/>
          <p:nvPr/>
        </p:nvSpPr>
        <p:spPr>
          <a:xfrm>
            <a:off x="-16565" y="73945"/>
            <a:ext cx="9144000" cy="1077218"/>
          </a:xfrm>
          <a:prstGeom prst="rect">
            <a:avLst/>
          </a:prstGeom>
          <a:noFill/>
        </p:spPr>
        <p:txBody>
          <a:bodyPr wrap="square" rtlCol="0">
            <a:spAutoFit/>
          </a:bodyPr>
          <a:lstStyle/>
          <a:p>
            <a:pPr algn="ctr"/>
            <a:r>
              <a:rPr lang="en-US" sz="3200" b="1" dirty="0" smtClean="0">
                <a:solidFill>
                  <a:srgbClr val="002060"/>
                </a:solidFill>
                <a:latin typeface="Georgia" panose="02040502050405020303" pitchFamily="18" charset="0"/>
              </a:rPr>
              <a:t>Identified Disorders, Occupational Risk Factors and Symptoms</a:t>
            </a:r>
            <a:endParaRPr lang="en-US" sz="3200" b="1" dirty="0">
              <a:solidFill>
                <a:srgbClr val="002060"/>
              </a:solidFill>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25973728"/>
              </p:ext>
            </p:extLst>
          </p:nvPr>
        </p:nvGraphicFramePr>
        <p:xfrm>
          <a:off x="1026381" y="1298713"/>
          <a:ext cx="7010400" cy="3929079"/>
        </p:xfrm>
        <a:graphic>
          <a:graphicData uri="http://schemas.openxmlformats.org/drawingml/2006/table">
            <a:tbl>
              <a:tblPr/>
              <a:tblGrid>
                <a:gridCol w="1972683"/>
                <a:gridCol w="2675517"/>
                <a:gridCol w="2362200"/>
              </a:tblGrid>
              <a:tr h="325716">
                <a:tc>
                  <a:txBody>
                    <a:bodyPr/>
                    <a:lstStyle/>
                    <a:p>
                      <a:pPr marL="55563" marR="0" indent="0" algn="ctr">
                        <a:spcBef>
                          <a:spcPts val="0"/>
                        </a:spcBef>
                        <a:spcAft>
                          <a:spcPts val="0"/>
                        </a:spcAft>
                      </a:pPr>
                      <a:r>
                        <a:rPr lang="en-US" sz="1400" b="1" dirty="0">
                          <a:solidFill>
                            <a:schemeClr val="bg1"/>
                          </a:solidFill>
                          <a:effectLst/>
                          <a:latin typeface="Georgia" panose="02040502050405020303" pitchFamily="18" charset="0"/>
                          <a:ea typeface="Calibri"/>
                          <a:cs typeface="Times New Roman"/>
                        </a:rPr>
                        <a:t>Disorders</a:t>
                      </a:r>
                      <a:endParaRPr lang="en-US" sz="1400" dirty="0">
                        <a:solidFill>
                          <a:schemeClr val="bg1"/>
                        </a:solidFill>
                        <a:effectLst/>
                        <a:latin typeface="Georgia" panose="02040502050405020303" pitchFamily="18" charset="0"/>
                        <a:ea typeface="Calibri"/>
                        <a:cs typeface="Times New Roman"/>
                      </a:endParaRPr>
                    </a:p>
                  </a:txBody>
                  <a:tcPr marL="11127" marR="11127" marT="11127" marB="11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effectLst/>
                          <a:latin typeface="Georgia" panose="02040502050405020303" pitchFamily="18" charset="0"/>
                          <a:ea typeface="Calibri"/>
                          <a:cs typeface="Times New Roman"/>
                        </a:rPr>
                        <a:t>Occupational </a:t>
                      </a:r>
                      <a:r>
                        <a:rPr lang="en-US" sz="1400" b="1" dirty="0" smtClean="0">
                          <a:solidFill>
                            <a:schemeClr val="bg1"/>
                          </a:solidFill>
                          <a:effectLst/>
                          <a:latin typeface="Georgia" panose="02040502050405020303" pitchFamily="18" charset="0"/>
                          <a:ea typeface="Calibri"/>
                          <a:cs typeface="Times New Roman"/>
                        </a:rPr>
                        <a:t>Risk Factors</a:t>
                      </a:r>
                      <a:endParaRPr lang="en-US" sz="1400" dirty="0">
                        <a:solidFill>
                          <a:schemeClr val="bg1"/>
                        </a:solidFill>
                        <a:effectLst/>
                        <a:latin typeface="Georgia" panose="02040502050405020303" pitchFamily="18" charset="0"/>
                        <a:ea typeface="Calibri"/>
                        <a:cs typeface="Times New Roman"/>
                      </a:endParaRPr>
                    </a:p>
                  </a:txBody>
                  <a:tcPr marT="11127" marB="11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effectLst/>
                          <a:latin typeface="Georgia" panose="02040502050405020303" pitchFamily="18" charset="0"/>
                          <a:ea typeface="Calibri"/>
                          <a:cs typeface="Times New Roman"/>
                        </a:rPr>
                        <a:t>Symptoms</a:t>
                      </a:r>
                      <a:endParaRPr lang="en-US" sz="1400" dirty="0">
                        <a:solidFill>
                          <a:schemeClr val="bg1"/>
                        </a:solidFill>
                        <a:effectLst/>
                        <a:latin typeface="Georgia" panose="02040502050405020303" pitchFamily="18" charset="0"/>
                        <a:ea typeface="Calibri"/>
                        <a:cs typeface="Times New Roman"/>
                      </a:endParaRPr>
                    </a:p>
                  </a:txBody>
                  <a:tcPr marT="11127" marB="11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7284">
                <a:tc>
                  <a:txBody>
                    <a:bodyPr/>
                    <a:lstStyle/>
                    <a:p>
                      <a:pPr marL="55563" marR="0" indent="0">
                        <a:spcBef>
                          <a:spcPts val="0"/>
                        </a:spcBef>
                        <a:spcAft>
                          <a:spcPts val="0"/>
                        </a:spcAft>
                      </a:pPr>
                      <a:r>
                        <a:rPr lang="en-US" sz="1200" dirty="0">
                          <a:effectLst/>
                          <a:latin typeface="Georgia" panose="02040502050405020303" pitchFamily="18" charset="0"/>
                          <a:ea typeface="Calibri"/>
                          <a:cs typeface="Times New Roman"/>
                        </a:rPr>
                        <a:t>Tendonitis/tenosynovitis</a:t>
                      </a:r>
                    </a:p>
                  </a:txBody>
                  <a:tcPr marL="11127" marR="11127"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Repetitive wrist motions </a:t>
                      </a:r>
                      <a:br>
                        <a:rPr lang="en-US" sz="1200" dirty="0">
                          <a:effectLst/>
                          <a:latin typeface="Georgia" panose="02040502050405020303" pitchFamily="18" charset="0"/>
                          <a:ea typeface="Calibri"/>
                          <a:cs typeface="Times New Roman"/>
                        </a:rPr>
                      </a:br>
                      <a:r>
                        <a:rPr lang="en-US" sz="1200" dirty="0">
                          <a:effectLst/>
                          <a:latin typeface="Georgia" panose="02040502050405020303" pitchFamily="18" charset="0"/>
                          <a:ea typeface="Calibri"/>
                          <a:cs typeface="Times New Roman"/>
                        </a:rPr>
                        <a:t>Repetitive shoulder motions </a:t>
                      </a:r>
                      <a:br>
                        <a:rPr lang="en-US" sz="1200" dirty="0">
                          <a:effectLst/>
                          <a:latin typeface="Georgia" panose="02040502050405020303" pitchFamily="18" charset="0"/>
                          <a:ea typeface="Calibri"/>
                          <a:cs typeface="Times New Roman"/>
                        </a:rPr>
                      </a:br>
                      <a:r>
                        <a:rPr lang="en-US" sz="1200" dirty="0">
                          <a:effectLst/>
                          <a:latin typeface="Georgia" panose="02040502050405020303" pitchFamily="18" charset="0"/>
                          <a:ea typeface="Calibri"/>
                          <a:cs typeface="Times New Roman"/>
                        </a:rPr>
                        <a:t>Sustained hyper extension of arms</a:t>
                      </a:r>
                      <a:br>
                        <a:rPr lang="en-US" sz="1200" dirty="0">
                          <a:effectLst/>
                          <a:latin typeface="Georgia" panose="02040502050405020303" pitchFamily="18" charset="0"/>
                          <a:ea typeface="Calibri"/>
                          <a:cs typeface="Times New Roman"/>
                        </a:rPr>
                      </a:br>
                      <a:r>
                        <a:rPr lang="en-US" sz="1200" dirty="0">
                          <a:effectLst/>
                          <a:latin typeface="Georgia" panose="02040502050405020303" pitchFamily="18" charset="0"/>
                          <a:ea typeface="Calibri"/>
                          <a:cs typeface="Times New Roman"/>
                        </a:rPr>
                        <a:t>Prolonged load on shoulders</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Pain, weakness, swelling, burning sensation or dull ache over affected area</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847">
                <a:tc>
                  <a:txBody>
                    <a:bodyPr/>
                    <a:lstStyle/>
                    <a:p>
                      <a:pPr marL="55563" marR="0" indent="0">
                        <a:spcBef>
                          <a:spcPts val="0"/>
                        </a:spcBef>
                        <a:spcAft>
                          <a:spcPts val="0"/>
                        </a:spcAft>
                      </a:pPr>
                      <a:r>
                        <a:rPr lang="en-US" sz="1200" dirty="0">
                          <a:effectLst/>
                          <a:latin typeface="Georgia" panose="02040502050405020303" pitchFamily="18" charset="0"/>
                          <a:ea typeface="Calibri"/>
                          <a:cs typeface="Times New Roman"/>
                        </a:rPr>
                        <a:t>Epicondylitis (elbow tendonitis)</a:t>
                      </a:r>
                    </a:p>
                  </a:txBody>
                  <a:tcPr marL="11127" marR="11127"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Repeated or forceful rotation of the forearm and bending of the wrist at the same time</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Same symptoms as tendonitis</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0">
                <a:tc>
                  <a:txBody>
                    <a:bodyPr/>
                    <a:lstStyle/>
                    <a:p>
                      <a:pPr marL="55563" marR="0" indent="0">
                        <a:spcBef>
                          <a:spcPts val="0"/>
                        </a:spcBef>
                        <a:spcAft>
                          <a:spcPts val="0"/>
                        </a:spcAft>
                      </a:pPr>
                      <a:r>
                        <a:rPr lang="en-US" sz="1200" dirty="0">
                          <a:effectLst/>
                          <a:latin typeface="Georgia" panose="02040502050405020303" pitchFamily="18" charset="0"/>
                          <a:ea typeface="Calibri"/>
                          <a:cs typeface="Times New Roman"/>
                        </a:rPr>
                        <a:t>Carpal tunnel syndrome</a:t>
                      </a:r>
                    </a:p>
                  </a:txBody>
                  <a:tcPr marL="11127" marR="11127"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Repetitive wrist motions</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Pain, numbness, tingling, burning sensations, wasting of muscles at base of thumb, dry palm</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472">
                <a:tc>
                  <a:txBody>
                    <a:bodyPr/>
                    <a:lstStyle/>
                    <a:p>
                      <a:pPr marL="55563" marR="0" indent="0">
                        <a:spcBef>
                          <a:spcPts val="0"/>
                        </a:spcBef>
                        <a:spcAft>
                          <a:spcPts val="0"/>
                        </a:spcAft>
                      </a:pPr>
                      <a:r>
                        <a:rPr lang="en-US" sz="1200" dirty="0" smtClean="0">
                          <a:effectLst/>
                          <a:latin typeface="Georgia" panose="02040502050405020303" pitchFamily="18" charset="0"/>
                          <a:ea typeface="Calibri"/>
                          <a:cs typeface="Times New Roman"/>
                        </a:rPr>
                        <a:t>De </a:t>
                      </a:r>
                      <a:r>
                        <a:rPr lang="en-US" sz="1200" dirty="0" err="1" smtClean="0">
                          <a:effectLst/>
                          <a:latin typeface="Georgia" panose="02040502050405020303" pitchFamily="18" charset="0"/>
                          <a:ea typeface="Calibri"/>
                          <a:cs typeface="Times New Roman"/>
                        </a:rPr>
                        <a:t>Quervain's</a:t>
                      </a:r>
                      <a:r>
                        <a:rPr lang="en-US" sz="1200" dirty="0" smtClean="0">
                          <a:effectLst/>
                          <a:latin typeface="Georgia" panose="02040502050405020303" pitchFamily="18" charset="0"/>
                          <a:ea typeface="Calibri"/>
                          <a:cs typeface="Times New Roman"/>
                        </a:rPr>
                        <a:t> </a:t>
                      </a:r>
                      <a:r>
                        <a:rPr lang="en-US" sz="1200" dirty="0">
                          <a:effectLst/>
                          <a:latin typeface="Georgia" panose="02040502050405020303" pitchFamily="18" charset="0"/>
                          <a:ea typeface="Calibri"/>
                          <a:cs typeface="Times New Roman"/>
                        </a:rPr>
                        <a:t>disease</a:t>
                      </a:r>
                    </a:p>
                  </a:txBody>
                  <a:tcPr marL="11127" marR="11127"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Repetitive hand twisting and forceful gripping</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Pain at the base of thumb</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590">
                <a:tc>
                  <a:txBody>
                    <a:bodyPr/>
                    <a:lstStyle/>
                    <a:p>
                      <a:pPr marL="55563" marR="0" indent="0">
                        <a:spcBef>
                          <a:spcPts val="0"/>
                        </a:spcBef>
                        <a:spcAft>
                          <a:spcPts val="0"/>
                        </a:spcAft>
                      </a:pPr>
                      <a:r>
                        <a:rPr lang="en-US" sz="1200" dirty="0">
                          <a:effectLst/>
                          <a:latin typeface="Georgia" panose="02040502050405020303" pitchFamily="18" charset="0"/>
                          <a:ea typeface="Calibri"/>
                          <a:cs typeface="Times New Roman"/>
                        </a:rPr>
                        <a:t>Thoracic outlet syndrome</a:t>
                      </a:r>
                    </a:p>
                  </a:txBody>
                  <a:tcPr marL="11127" marR="11127"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Prolonged shoulder flexion </a:t>
                      </a:r>
                      <a:br>
                        <a:rPr lang="en-US" sz="1200" dirty="0">
                          <a:effectLst/>
                          <a:latin typeface="Georgia" panose="02040502050405020303" pitchFamily="18" charset="0"/>
                          <a:ea typeface="Calibri"/>
                          <a:cs typeface="Times New Roman"/>
                        </a:rPr>
                      </a:br>
                      <a:r>
                        <a:rPr lang="en-US" sz="1200" dirty="0">
                          <a:effectLst/>
                          <a:latin typeface="Georgia" panose="02040502050405020303" pitchFamily="18" charset="0"/>
                          <a:ea typeface="Calibri"/>
                          <a:cs typeface="Times New Roman"/>
                        </a:rPr>
                        <a:t>Extending arms above shoulder height </a:t>
                      </a:r>
                      <a:br>
                        <a:rPr lang="en-US" sz="1200" dirty="0">
                          <a:effectLst/>
                          <a:latin typeface="Georgia" panose="02040502050405020303" pitchFamily="18" charset="0"/>
                          <a:ea typeface="Calibri"/>
                          <a:cs typeface="Times New Roman"/>
                        </a:rPr>
                      </a:br>
                      <a:r>
                        <a:rPr lang="en-US" sz="1200" dirty="0">
                          <a:effectLst/>
                          <a:latin typeface="Georgia" panose="02040502050405020303" pitchFamily="18" charset="0"/>
                          <a:ea typeface="Calibri"/>
                          <a:cs typeface="Times New Roman"/>
                        </a:rPr>
                        <a:t>Carrying loads on the shoulder</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Pain, numbness, swelling of the hands</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03">
                <a:tc>
                  <a:txBody>
                    <a:bodyPr/>
                    <a:lstStyle/>
                    <a:p>
                      <a:pPr marL="55563" marR="0" indent="0">
                        <a:spcBef>
                          <a:spcPts val="0"/>
                        </a:spcBef>
                        <a:spcAft>
                          <a:spcPts val="0"/>
                        </a:spcAft>
                      </a:pPr>
                      <a:r>
                        <a:rPr lang="en-US" sz="1200" dirty="0">
                          <a:effectLst/>
                          <a:latin typeface="Georgia" panose="02040502050405020303" pitchFamily="18" charset="0"/>
                          <a:ea typeface="Calibri"/>
                          <a:cs typeface="Times New Roman"/>
                        </a:rPr>
                        <a:t>Tension neck syndrome</a:t>
                      </a:r>
                    </a:p>
                  </a:txBody>
                  <a:tcPr marL="11127" marR="11127"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orgia" panose="02040502050405020303" pitchFamily="18" charset="0"/>
                          <a:ea typeface="Calibri"/>
                          <a:cs typeface="Times New Roman"/>
                        </a:rPr>
                        <a:t>Prolonged restricted posture</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orgia" panose="02040502050405020303" pitchFamily="18" charset="0"/>
                          <a:ea typeface="Calibri"/>
                          <a:cs typeface="Times New Roman"/>
                        </a:rPr>
                        <a:t>Pain</a:t>
                      </a:r>
                    </a:p>
                  </a:txBody>
                  <a:tcPr marT="11127"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6992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220200" cy="707886"/>
          </a:xfrm>
          <a:prstGeom prst="rect">
            <a:avLst/>
          </a:prstGeom>
          <a:noFill/>
        </p:spPr>
        <p:txBody>
          <a:bodyPr wrap="square" rtlCol="0">
            <a:spAutoFit/>
          </a:bodyPr>
          <a:lstStyle/>
          <a:p>
            <a:pPr algn="ctr"/>
            <a:r>
              <a:rPr lang="en-US" sz="4000" b="1" dirty="0">
                <a:solidFill>
                  <a:srgbClr val="002060"/>
                </a:solidFill>
                <a:latin typeface="Georgia" panose="02040502050405020303" pitchFamily="18" charset="0"/>
              </a:rPr>
              <a:t>No ONE Solution For All</a:t>
            </a:r>
          </a:p>
        </p:txBody>
      </p:sp>
      <p:sp>
        <p:nvSpPr>
          <p:cNvPr id="4" name="TextBox 3"/>
          <p:cNvSpPr txBox="1"/>
          <p:nvPr/>
        </p:nvSpPr>
        <p:spPr>
          <a:xfrm>
            <a:off x="652007" y="1371600"/>
            <a:ext cx="7848600" cy="4093428"/>
          </a:xfrm>
          <a:prstGeom prst="rect">
            <a:avLst/>
          </a:prstGeom>
          <a:noFill/>
        </p:spPr>
        <p:txBody>
          <a:bodyPr wrap="square" rtlCol="0">
            <a:spAutoFit/>
          </a:bodyPr>
          <a:lstStyle/>
          <a:p>
            <a:pPr algn="ctr"/>
            <a:endParaRPr lang="en-US" sz="2000" dirty="0" smtClean="0">
              <a:latin typeface="Bell MT" pitchFamily="18" charset="0"/>
            </a:endParaRPr>
          </a:p>
          <a:p>
            <a:pPr algn="ctr"/>
            <a:r>
              <a:rPr lang="en-US" sz="2400" dirty="0" smtClean="0">
                <a:latin typeface="Georgia" panose="02040502050405020303" pitchFamily="18" charset="0"/>
              </a:rPr>
              <a:t>People </a:t>
            </a:r>
            <a:r>
              <a:rPr lang="en-US" sz="2400" dirty="0">
                <a:latin typeface="Georgia" panose="02040502050405020303" pitchFamily="18" charset="0"/>
              </a:rPr>
              <a:t>come in all shapes and </a:t>
            </a:r>
            <a:r>
              <a:rPr lang="en-US" sz="2400" dirty="0" smtClean="0">
                <a:latin typeface="Georgia" panose="02040502050405020303" pitchFamily="18" charset="0"/>
              </a:rPr>
              <a:t>sizes. </a:t>
            </a:r>
            <a:br>
              <a:rPr lang="en-US" sz="2400" dirty="0" smtClean="0">
                <a:latin typeface="Georgia" panose="02040502050405020303" pitchFamily="18" charset="0"/>
              </a:rPr>
            </a:br>
            <a:r>
              <a:rPr lang="en-US" sz="2400" dirty="0" smtClean="0">
                <a:latin typeface="Georgia" panose="02040502050405020303" pitchFamily="18" charset="0"/>
              </a:rPr>
              <a:t>What </a:t>
            </a:r>
            <a:r>
              <a:rPr lang="en-US" sz="2400" dirty="0">
                <a:latin typeface="Georgia" panose="02040502050405020303" pitchFamily="18" charset="0"/>
              </a:rPr>
              <a:t>works for one person </a:t>
            </a:r>
            <a:r>
              <a:rPr lang="en-US" sz="2400" dirty="0" smtClean="0">
                <a:latin typeface="Georgia" panose="02040502050405020303" pitchFamily="18" charset="0"/>
              </a:rPr>
              <a:t>may </a:t>
            </a:r>
            <a:r>
              <a:rPr lang="en-US" sz="2400" dirty="0">
                <a:latin typeface="Georgia" panose="02040502050405020303" pitchFamily="18" charset="0"/>
              </a:rPr>
              <a:t>not work for another. </a:t>
            </a:r>
            <a:endParaRPr lang="en-US" sz="2400" dirty="0" smtClean="0">
              <a:latin typeface="Georgia" panose="02040502050405020303" pitchFamily="18" charset="0"/>
            </a:endParaRPr>
          </a:p>
          <a:p>
            <a:pPr algn="ctr"/>
            <a:endParaRPr lang="en-US" sz="2400" dirty="0" smtClean="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smtClean="0">
              <a:latin typeface="Georgia" panose="02040502050405020303" pitchFamily="18" charset="0"/>
            </a:endParaRPr>
          </a:p>
          <a:p>
            <a:endParaRPr lang="en-US" sz="2000" dirty="0">
              <a:latin typeface="Georgia" panose="02040502050405020303" pitchFamily="18" charset="0"/>
            </a:endParaRPr>
          </a:p>
          <a:p>
            <a:pPr algn="ctr"/>
            <a:r>
              <a:rPr lang="en-US" sz="2400" dirty="0">
                <a:latin typeface="Georgia" panose="02040502050405020303" pitchFamily="18" charset="0"/>
              </a:rPr>
              <a:t>What works today </a:t>
            </a:r>
            <a:r>
              <a:rPr lang="en-US" sz="2400" dirty="0" smtClean="0">
                <a:latin typeface="Georgia" panose="02040502050405020303" pitchFamily="18" charset="0"/>
              </a:rPr>
              <a:t>may </a:t>
            </a:r>
            <a:r>
              <a:rPr lang="en-US" sz="2400" dirty="0">
                <a:latin typeface="Georgia" panose="02040502050405020303" pitchFamily="18" charset="0"/>
              </a:rPr>
              <a:t>not work </a:t>
            </a:r>
            <a:r>
              <a:rPr lang="en-US" sz="2400" dirty="0" smtClean="0">
                <a:latin typeface="Georgia" panose="02040502050405020303" pitchFamily="18" charset="0"/>
              </a:rPr>
              <a:t>tomorrow. </a:t>
            </a:r>
            <a:br>
              <a:rPr lang="en-US" sz="2400" dirty="0" smtClean="0">
                <a:latin typeface="Georgia" panose="02040502050405020303" pitchFamily="18" charset="0"/>
              </a:rPr>
            </a:br>
            <a:r>
              <a:rPr lang="en-US" sz="2400" dirty="0" smtClean="0">
                <a:latin typeface="Georgia" panose="02040502050405020303" pitchFamily="18" charset="0"/>
              </a:rPr>
              <a:t>We </a:t>
            </a:r>
            <a:r>
              <a:rPr lang="en-US" sz="2400" dirty="0">
                <a:latin typeface="Georgia" panose="02040502050405020303" pitchFamily="18" charset="0"/>
              </a:rPr>
              <a:t>all change due to time and other circumstances.</a:t>
            </a:r>
          </a:p>
          <a:p>
            <a:endParaRPr lang="en-US" sz="2000" dirty="0">
              <a:latin typeface="Georgia" panose="02040502050405020303" pitchFamily="18" charset="0"/>
            </a:endParaRPr>
          </a:p>
          <a:p>
            <a:endParaRPr lang="en-US" sz="2000" dirty="0">
              <a:latin typeface="Georgia" panose="02040502050405020303"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807" y="2832651"/>
            <a:ext cx="6477000" cy="89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192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743200"/>
            <a:ext cx="7939927" cy="3170099"/>
          </a:xfrm>
          <a:prstGeom prst="rect">
            <a:avLst/>
          </a:prstGeom>
          <a:noFill/>
        </p:spPr>
        <p:txBody>
          <a:bodyPr wrap="square" rtlCol="0">
            <a:spAutoFit/>
          </a:bodyPr>
          <a:lstStyle/>
          <a:p>
            <a:pPr marL="517525" indent="-517525">
              <a:buFont typeface="Wingdings" pitchFamily="2" charset="2"/>
              <a:buChar char="v"/>
            </a:pPr>
            <a:r>
              <a:rPr lang="en-US" sz="2000" dirty="0">
                <a:latin typeface="Georgia" panose="02040502050405020303" pitchFamily="18" charset="0"/>
              </a:rPr>
              <a:t>Individuals must take responsibility for their own ergonomic concerns. </a:t>
            </a:r>
            <a:endParaRPr lang="en-US" sz="2000" dirty="0" smtClean="0">
              <a:latin typeface="Georgia" panose="02040502050405020303" pitchFamily="18" charset="0"/>
            </a:endParaRPr>
          </a:p>
          <a:p>
            <a:pPr marL="517525" indent="-517525"/>
            <a:endParaRPr lang="en-US" sz="2000" dirty="0">
              <a:latin typeface="Georgia" panose="02040502050405020303" pitchFamily="18" charset="0"/>
            </a:endParaRPr>
          </a:p>
          <a:p>
            <a:pPr marL="517525" indent="-517525">
              <a:buFont typeface="Wingdings" pitchFamily="2" charset="2"/>
              <a:buChar char="v"/>
            </a:pPr>
            <a:r>
              <a:rPr lang="en-US" sz="2000" dirty="0">
                <a:latin typeface="Georgia" panose="02040502050405020303" pitchFamily="18" charset="0"/>
              </a:rPr>
              <a:t>Listen to your </a:t>
            </a:r>
            <a:r>
              <a:rPr lang="en-US" sz="2000" dirty="0" smtClean="0">
                <a:latin typeface="Georgia" panose="02040502050405020303" pitchFamily="18" charset="0"/>
              </a:rPr>
              <a:t>body--pay </a:t>
            </a:r>
            <a:r>
              <a:rPr lang="en-US" sz="2000" dirty="0">
                <a:latin typeface="Georgia" panose="02040502050405020303" pitchFamily="18" charset="0"/>
              </a:rPr>
              <a:t>attention to those aches and pains</a:t>
            </a:r>
            <a:r>
              <a:rPr lang="en-US" sz="2000" dirty="0" smtClean="0">
                <a:latin typeface="Georgia" panose="02040502050405020303" pitchFamily="18" charset="0"/>
              </a:rPr>
              <a:t>!</a:t>
            </a:r>
          </a:p>
          <a:p>
            <a:pPr marL="517525" indent="-517525"/>
            <a:endParaRPr lang="en-US" sz="2000" dirty="0">
              <a:latin typeface="Georgia" panose="02040502050405020303" pitchFamily="18" charset="0"/>
            </a:endParaRPr>
          </a:p>
          <a:p>
            <a:pPr marL="517525" indent="-517525">
              <a:buFont typeface="Wingdings" pitchFamily="2" charset="2"/>
              <a:buChar char="v"/>
            </a:pPr>
            <a:r>
              <a:rPr lang="en-US" sz="2000" dirty="0">
                <a:latin typeface="Georgia" panose="02040502050405020303" pitchFamily="18" charset="0"/>
              </a:rPr>
              <a:t>Contact </a:t>
            </a:r>
            <a:r>
              <a:rPr lang="en-US" sz="2000" dirty="0" smtClean="0">
                <a:latin typeface="Georgia" panose="02040502050405020303" pitchFamily="18" charset="0"/>
              </a:rPr>
              <a:t>your Safety Officer (SO) or Human Resource Office (HRO) with any question or concerns.</a:t>
            </a:r>
          </a:p>
          <a:p>
            <a:pPr marL="517525" indent="-517525">
              <a:buFont typeface="Wingdings" pitchFamily="2" charset="2"/>
              <a:buChar char="v"/>
            </a:pPr>
            <a:endParaRPr lang="en-US" sz="2000" dirty="0">
              <a:latin typeface="Georgia" panose="02040502050405020303" pitchFamily="18" charset="0"/>
            </a:endParaRPr>
          </a:p>
          <a:p>
            <a:pPr marL="517525" indent="-517525">
              <a:buFont typeface="Wingdings" pitchFamily="2" charset="2"/>
              <a:buChar char="v"/>
            </a:pPr>
            <a:r>
              <a:rPr lang="en-US" sz="2000" dirty="0" smtClean="0">
                <a:latin typeface="Georgia" panose="02040502050405020303" pitchFamily="18" charset="0"/>
              </a:rPr>
              <a:t>Contact the above SO or HRO to request a basic ergonomic evaluation of your work station. </a:t>
            </a:r>
          </a:p>
        </p:txBody>
      </p:sp>
      <p:sp>
        <p:nvSpPr>
          <p:cNvPr id="4" name="TextBox 3"/>
          <p:cNvSpPr txBox="1"/>
          <p:nvPr/>
        </p:nvSpPr>
        <p:spPr>
          <a:xfrm>
            <a:off x="0" y="211132"/>
            <a:ext cx="9144000" cy="1446550"/>
          </a:xfrm>
          <a:prstGeom prst="rect">
            <a:avLst/>
          </a:prstGeom>
          <a:noFill/>
        </p:spPr>
        <p:txBody>
          <a:bodyPr wrap="square" rtlCol="0">
            <a:spAutoFit/>
          </a:bodyPr>
          <a:lstStyle/>
          <a:p>
            <a:pPr algn="ctr"/>
            <a:r>
              <a:rPr lang="en-US" sz="4800" b="1" dirty="0" smtClean="0">
                <a:solidFill>
                  <a:schemeClr val="bg1"/>
                </a:solidFill>
                <a:latin typeface="Bell MT" pitchFamily="18" charset="0"/>
              </a:rPr>
              <a:t> </a:t>
            </a:r>
            <a:r>
              <a:rPr lang="en-US" sz="4000" b="1" dirty="0" smtClean="0">
                <a:solidFill>
                  <a:schemeClr val="bg1"/>
                </a:solidFill>
                <a:latin typeface="Georgia" panose="02040502050405020303" pitchFamily="18" charset="0"/>
              </a:rPr>
              <a:t>Meet </a:t>
            </a:r>
            <a:r>
              <a:rPr lang="en-US" sz="4000" b="1" dirty="0">
                <a:solidFill>
                  <a:schemeClr val="bg1"/>
                </a:solidFill>
                <a:latin typeface="Georgia" panose="02040502050405020303" pitchFamily="18" charset="0"/>
              </a:rPr>
              <a:t>the </a:t>
            </a:r>
            <a:r>
              <a:rPr lang="en-US" sz="4000" b="1" dirty="0" smtClean="0">
                <a:solidFill>
                  <a:schemeClr val="bg1"/>
                </a:solidFill>
                <a:latin typeface="Georgia" panose="02040502050405020303" pitchFamily="18" charset="0"/>
              </a:rPr>
              <a:t/>
            </a:r>
            <a:br>
              <a:rPr lang="en-US" sz="4000" b="1" dirty="0" smtClean="0">
                <a:solidFill>
                  <a:schemeClr val="bg1"/>
                </a:solidFill>
                <a:latin typeface="Georgia" panose="02040502050405020303" pitchFamily="18" charset="0"/>
              </a:rPr>
            </a:br>
            <a:r>
              <a:rPr lang="en-US" sz="4000" b="1" dirty="0" smtClean="0">
                <a:solidFill>
                  <a:schemeClr val="bg1"/>
                </a:solidFill>
                <a:latin typeface="Georgia" panose="02040502050405020303" pitchFamily="18" charset="0"/>
              </a:rPr>
              <a:t>Challenge</a:t>
            </a:r>
            <a:r>
              <a:rPr lang="en-US" sz="4000" b="1" dirty="0">
                <a:solidFill>
                  <a:schemeClr val="bg1"/>
                </a:solidFill>
                <a:latin typeface="Georgia" panose="02040502050405020303"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92" y="390081"/>
            <a:ext cx="1854908" cy="1888363"/>
          </a:xfrm>
          <a:prstGeom prst="rect">
            <a:avLst/>
          </a:prstGeom>
          <a:ln w="25400">
            <a:solidFill>
              <a:schemeClr val="bg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14598"/>
            <a:ext cx="1600200" cy="1888364"/>
          </a:xfrm>
          <a:prstGeom prst="rect">
            <a:avLst/>
          </a:prstGeom>
          <a:ln w="25400">
            <a:solidFill>
              <a:schemeClr val="bg1"/>
            </a:solidFill>
          </a:ln>
        </p:spPr>
      </p:pic>
    </p:spTree>
    <p:extLst>
      <p:ext uri="{BB962C8B-B14F-4D97-AF65-F5344CB8AC3E}">
        <p14:creationId xmlns:p14="http://schemas.microsoft.com/office/powerpoint/2010/main" val="4269340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72200"/>
            <a:ext cx="3200400" cy="602311"/>
          </a:xfrm>
        </p:spPr>
        <p:txBody>
          <a:bodyPr>
            <a:normAutofit/>
          </a:bodyPr>
          <a:lstStyle/>
          <a:p>
            <a:r>
              <a:rPr lang="en-US" sz="2800" b="1" dirty="0" smtClean="0">
                <a:latin typeface="Georgia" panose="02040502050405020303" pitchFamily="18" charset="0"/>
              </a:rPr>
              <a:t>Thank you!</a:t>
            </a:r>
            <a:endParaRPr lang="en-US" sz="2800" b="1" dirty="0">
              <a:latin typeface="Georgia" panose="02040502050405020303" pitchFamily="18" charset="0"/>
            </a:endParaRPr>
          </a:p>
        </p:txBody>
      </p:sp>
      <p:sp>
        <p:nvSpPr>
          <p:cNvPr id="3" name="Content Placeholder 2"/>
          <p:cNvSpPr>
            <a:spLocks noGrp="1"/>
          </p:cNvSpPr>
          <p:nvPr>
            <p:ph idx="1"/>
          </p:nvPr>
        </p:nvSpPr>
        <p:spPr>
          <a:xfrm>
            <a:off x="1676400" y="1138406"/>
            <a:ext cx="6629400" cy="3005670"/>
          </a:xfrm>
        </p:spPr>
        <p:txBody>
          <a:bodyPr tIns="0">
            <a:normAutofit lnSpcReduction="10000"/>
          </a:bodyPr>
          <a:lstStyle/>
          <a:p>
            <a:pPr marL="457200" indent="-457200">
              <a:buClrTx/>
              <a:buFont typeface="+mj-lt"/>
              <a:buAutoNum type="arabicPeriod"/>
            </a:pPr>
            <a:r>
              <a:rPr lang="en-US" dirty="0">
                <a:solidFill>
                  <a:schemeClr val="bg1"/>
                </a:solidFill>
                <a:latin typeface="Georgia" panose="02040502050405020303" pitchFamily="18" charset="0"/>
              </a:rPr>
              <a:t>Define ergonomics </a:t>
            </a:r>
          </a:p>
          <a:p>
            <a:pPr marL="457200" indent="-457200">
              <a:spcBef>
                <a:spcPts val="1800"/>
              </a:spcBef>
              <a:buClrTx/>
              <a:buFont typeface="+mj-lt"/>
              <a:buAutoNum type="arabicPeriod"/>
            </a:pPr>
            <a:r>
              <a:rPr lang="en-US" dirty="0">
                <a:solidFill>
                  <a:schemeClr val="bg1"/>
                </a:solidFill>
                <a:latin typeface="Georgia" panose="02040502050405020303" pitchFamily="18" charset="0"/>
              </a:rPr>
              <a:t>Explains ways to prevent work-related musculoskeletal </a:t>
            </a:r>
            <a:r>
              <a:rPr lang="en-US" dirty="0" smtClean="0">
                <a:solidFill>
                  <a:schemeClr val="bg1"/>
                </a:solidFill>
                <a:latin typeface="Georgia" panose="02040502050405020303" pitchFamily="18" charset="0"/>
              </a:rPr>
              <a:t>disorders</a:t>
            </a:r>
            <a:endParaRPr lang="en-US" dirty="0">
              <a:solidFill>
                <a:schemeClr val="bg1"/>
              </a:solidFill>
              <a:latin typeface="Georgia" panose="02040502050405020303" pitchFamily="18" charset="0"/>
            </a:endParaRPr>
          </a:p>
          <a:p>
            <a:pPr marL="457200" indent="-457200">
              <a:spcBef>
                <a:spcPts val="1800"/>
              </a:spcBef>
              <a:buClrTx/>
              <a:buFont typeface="+mj-lt"/>
              <a:buAutoNum type="arabicPeriod"/>
            </a:pPr>
            <a:r>
              <a:rPr lang="en-US" dirty="0">
                <a:solidFill>
                  <a:schemeClr val="bg1"/>
                </a:solidFill>
                <a:latin typeface="Georgia" panose="02040502050405020303" pitchFamily="18" charset="0"/>
              </a:rPr>
              <a:t>Name environmental factors that may affect you while </a:t>
            </a:r>
            <a:r>
              <a:rPr lang="en-US" dirty="0" smtClean="0">
                <a:solidFill>
                  <a:schemeClr val="bg1"/>
                </a:solidFill>
                <a:latin typeface="Georgia" panose="02040502050405020303" pitchFamily="18" charset="0"/>
              </a:rPr>
              <a:t>working</a:t>
            </a:r>
            <a:endParaRPr lang="en-US" dirty="0">
              <a:solidFill>
                <a:schemeClr val="bg1"/>
              </a:solidFill>
              <a:latin typeface="Georgia" panose="02040502050405020303" pitchFamily="18" charset="0"/>
            </a:endParaRPr>
          </a:p>
          <a:p>
            <a:pPr marL="457200" indent="-457200">
              <a:spcBef>
                <a:spcPts val="1800"/>
              </a:spcBef>
              <a:buClrTx/>
              <a:buFont typeface="+mj-lt"/>
              <a:buAutoNum type="arabicPeriod"/>
            </a:pPr>
            <a:r>
              <a:rPr lang="en-US" dirty="0">
                <a:solidFill>
                  <a:schemeClr val="bg1"/>
                </a:solidFill>
                <a:latin typeface="Georgia" panose="02040502050405020303" pitchFamily="18" charset="0"/>
              </a:rPr>
              <a:t>Name physical stressors that may put pressure or stress on parts of the </a:t>
            </a:r>
            <a:r>
              <a:rPr lang="en-US" dirty="0" smtClean="0">
                <a:solidFill>
                  <a:schemeClr val="bg1"/>
                </a:solidFill>
                <a:latin typeface="Georgia" panose="02040502050405020303" pitchFamily="18" charset="0"/>
              </a:rPr>
              <a:t>body</a:t>
            </a:r>
            <a:endParaRPr lang="en-US" dirty="0">
              <a:solidFill>
                <a:schemeClr val="bg1"/>
              </a:solidFill>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6705600" y="6015776"/>
            <a:ext cx="2179110" cy="662705"/>
          </a:xfrm>
          <a:prstGeom prst="rect">
            <a:avLst/>
          </a:prstGeom>
        </p:spPr>
      </p:pic>
      <p:pic>
        <p:nvPicPr>
          <p:cNvPr id="5" name="Picture 4"/>
          <p:cNvPicPr>
            <a:picLocks noChangeAspect="1"/>
          </p:cNvPicPr>
          <p:nvPr/>
        </p:nvPicPr>
        <p:blipFill>
          <a:blip r:embed="rId4"/>
          <a:stretch>
            <a:fillRect/>
          </a:stretch>
        </p:blipFill>
        <p:spPr>
          <a:xfrm>
            <a:off x="3770785" y="4476956"/>
            <a:ext cx="1683810" cy="1538820"/>
          </a:xfrm>
          <a:prstGeom prst="rect">
            <a:avLst/>
          </a:prstGeom>
          <a:ln w="38100">
            <a:solidFill>
              <a:schemeClr val="accent1"/>
            </a:solidFill>
          </a:ln>
        </p:spPr>
      </p:pic>
      <p:sp>
        <p:nvSpPr>
          <p:cNvPr id="6" name="TextBox 5"/>
          <p:cNvSpPr txBox="1"/>
          <p:nvPr/>
        </p:nvSpPr>
        <p:spPr>
          <a:xfrm>
            <a:off x="0" y="152400"/>
            <a:ext cx="9144000" cy="830997"/>
          </a:xfrm>
          <a:prstGeom prst="rect">
            <a:avLst/>
          </a:prstGeom>
          <a:noFill/>
        </p:spPr>
        <p:txBody>
          <a:bodyPr wrap="square" rtlCol="0">
            <a:spAutoFit/>
          </a:bodyPr>
          <a:lstStyle/>
          <a:p>
            <a:pPr algn="ctr"/>
            <a:r>
              <a:rPr lang="en-US" sz="4800" b="1" dirty="0" smtClean="0">
                <a:solidFill>
                  <a:schemeClr val="bg1"/>
                </a:solidFill>
                <a:latin typeface="Bell MT" pitchFamily="18" charset="0"/>
              </a:rPr>
              <a:t> </a:t>
            </a:r>
            <a:r>
              <a:rPr lang="en-US" sz="4000" b="1" dirty="0" smtClean="0">
                <a:solidFill>
                  <a:schemeClr val="bg1"/>
                </a:solidFill>
                <a:latin typeface="Georgia" panose="02040502050405020303" pitchFamily="18" charset="0"/>
              </a:rPr>
              <a:t>Learning Objectives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2028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5875" y="762000"/>
            <a:ext cx="6699677" cy="2985433"/>
          </a:xfrm>
          <a:prstGeom prst="rect">
            <a:avLst/>
          </a:prstGeom>
          <a:noFill/>
        </p:spPr>
        <p:txBody>
          <a:bodyPr wrap="square" rtlCol="0">
            <a:spAutoFit/>
          </a:bodyPr>
          <a:lstStyle/>
          <a:p>
            <a:r>
              <a:rPr lang="en-US" sz="4400" b="1" dirty="0" smtClean="0">
                <a:latin typeface="Georgia" panose="02040502050405020303" pitchFamily="18" charset="0"/>
              </a:rPr>
              <a:t>OSHA</a:t>
            </a:r>
            <a:r>
              <a:rPr lang="en-US" sz="2800" b="1" dirty="0" smtClean="0">
                <a:latin typeface="Georgia" panose="02040502050405020303" pitchFamily="18" charset="0"/>
              </a:rPr>
              <a:t> </a:t>
            </a:r>
            <a:r>
              <a:rPr lang="en-US" sz="3200" i="1" dirty="0" smtClean="0">
                <a:latin typeface="Georgia" panose="02040502050405020303" pitchFamily="18" charset="0"/>
              </a:rPr>
              <a:t>defines</a:t>
            </a:r>
            <a:r>
              <a:rPr lang="en-US" sz="3200" b="1" i="1" dirty="0" smtClean="0">
                <a:latin typeface="Georgia" panose="02040502050405020303" pitchFamily="18" charset="0"/>
              </a:rPr>
              <a:t> </a:t>
            </a:r>
            <a:r>
              <a:rPr lang="en-US" sz="3200" b="1" dirty="0" smtClean="0">
                <a:latin typeface="Georgia" panose="02040502050405020303" pitchFamily="18" charset="0"/>
              </a:rPr>
              <a:t>ergonomics as:</a:t>
            </a:r>
          </a:p>
          <a:p>
            <a:endParaRPr lang="en-US" b="1" dirty="0" smtClean="0">
              <a:latin typeface="Georgia" panose="02040502050405020303" pitchFamily="18" charset="0"/>
            </a:endParaRPr>
          </a:p>
          <a:p>
            <a:pPr marL="569913">
              <a:lnSpc>
                <a:spcPct val="150000"/>
              </a:lnSpc>
            </a:pPr>
            <a:r>
              <a:rPr lang="en-US" sz="2800" dirty="0" smtClean="0">
                <a:latin typeface="Georgia" panose="02040502050405020303" pitchFamily="18" charset="0"/>
              </a:rPr>
              <a:t>The science of “</a:t>
            </a:r>
            <a:r>
              <a:rPr lang="en-US" sz="2800" b="1" i="1" dirty="0" smtClean="0">
                <a:latin typeface="Georgia" panose="02040502050405020303" pitchFamily="18" charset="0"/>
              </a:rPr>
              <a:t>designing the job to fit the worker</a:t>
            </a:r>
            <a:r>
              <a:rPr lang="en-US" sz="2800" b="1" dirty="0" smtClean="0">
                <a:latin typeface="Georgia" panose="02040502050405020303" pitchFamily="18" charset="0"/>
              </a:rPr>
              <a:t>, </a:t>
            </a:r>
            <a:r>
              <a:rPr lang="en-US" sz="2800" dirty="0" smtClean="0">
                <a:latin typeface="Georgia" panose="02040502050405020303" pitchFamily="18" charset="0"/>
              </a:rPr>
              <a:t>instead of forcing the worker to fit the job.”</a:t>
            </a:r>
            <a:endParaRPr lang="en-US" sz="2800" dirty="0">
              <a:latin typeface="Georgia" panose="02040502050405020303"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338" y="4267199"/>
            <a:ext cx="3429000" cy="20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27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15" y="381460"/>
            <a:ext cx="9144000" cy="903581"/>
          </a:xfrm>
          <a:prstGeom prst="rect">
            <a:avLst/>
          </a:prstGeom>
          <a:noFill/>
        </p:spPr>
        <p:txBody>
          <a:bodyPr wrap="square" rtlCol="0">
            <a:spAutoFit/>
          </a:bodyPr>
          <a:lstStyle/>
          <a:p>
            <a:pPr algn="ctr">
              <a:lnSpc>
                <a:spcPct val="150000"/>
              </a:lnSpc>
            </a:pPr>
            <a:r>
              <a:rPr lang="en-US" sz="4000" b="1" dirty="0" smtClean="0">
                <a:solidFill>
                  <a:srgbClr val="002060"/>
                </a:solidFill>
                <a:latin typeface="Georgia" panose="02040502050405020303" pitchFamily="18" charset="0"/>
              </a:rPr>
              <a:t>What is ERGONOMICS? </a:t>
            </a:r>
            <a:endParaRPr lang="en-US" sz="4000" b="1" dirty="0">
              <a:solidFill>
                <a:srgbClr val="002060"/>
              </a:solidFill>
              <a:latin typeface="Georgia" panose="02040502050405020303" pitchFamily="18" charset="0"/>
            </a:endParaRPr>
          </a:p>
        </p:txBody>
      </p:sp>
      <p:sp>
        <p:nvSpPr>
          <p:cNvPr id="5" name="TextBox 4"/>
          <p:cNvSpPr txBox="1"/>
          <p:nvPr/>
        </p:nvSpPr>
        <p:spPr>
          <a:xfrm>
            <a:off x="3505200" y="2286000"/>
            <a:ext cx="5003799" cy="1061829"/>
          </a:xfrm>
          <a:prstGeom prst="rect">
            <a:avLst/>
          </a:prstGeom>
          <a:noFill/>
        </p:spPr>
        <p:txBody>
          <a:bodyPr wrap="square" rtlCol="0">
            <a:spAutoFit/>
          </a:bodyPr>
          <a:lstStyle/>
          <a:p>
            <a:pPr marL="457200" indent="-457200">
              <a:buFont typeface="Wingdings" pitchFamily="2" charset="2"/>
              <a:buChar char="v"/>
            </a:pPr>
            <a:r>
              <a:rPr lang="en-US" sz="2400" dirty="0" smtClean="0">
                <a:latin typeface="Georgia" panose="02040502050405020303" pitchFamily="18" charset="0"/>
              </a:rPr>
              <a:t>ERGO= “</a:t>
            </a:r>
            <a:r>
              <a:rPr lang="en-US" sz="2400" b="1" i="1" dirty="0" smtClean="0">
                <a:latin typeface="Georgia" panose="02040502050405020303" pitchFamily="18" charset="0"/>
              </a:rPr>
              <a:t>work</a:t>
            </a:r>
            <a:r>
              <a:rPr lang="en-US" sz="2400" dirty="0" smtClean="0">
                <a:latin typeface="Georgia" panose="02040502050405020303" pitchFamily="18" charset="0"/>
              </a:rPr>
              <a:t>”</a:t>
            </a:r>
          </a:p>
          <a:p>
            <a:pPr marL="457200" indent="-457200">
              <a:spcBef>
                <a:spcPts val="1800"/>
              </a:spcBef>
              <a:buFont typeface="Wingdings" pitchFamily="2" charset="2"/>
              <a:buChar char="v"/>
            </a:pPr>
            <a:r>
              <a:rPr lang="en-US" sz="2400" dirty="0" smtClean="0">
                <a:latin typeface="Georgia" panose="02040502050405020303" pitchFamily="18" charset="0"/>
              </a:rPr>
              <a:t>NOMICS= “</a:t>
            </a:r>
            <a:r>
              <a:rPr lang="en-US" sz="2400" b="1" i="1" dirty="0">
                <a:latin typeface="Georgia" panose="02040502050405020303" pitchFamily="18" charset="0"/>
              </a:rPr>
              <a:t>rules</a:t>
            </a:r>
            <a:r>
              <a:rPr lang="en-US" sz="2400" dirty="0">
                <a:latin typeface="Georgia" panose="02040502050405020303" pitchFamily="18" charset="0"/>
              </a:rPr>
              <a:t>”  or   “</a:t>
            </a:r>
            <a:r>
              <a:rPr lang="en-US" sz="2400" b="1" i="1" dirty="0">
                <a:latin typeface="Georgia" panose="02040502050405020303" pitchFamily="18" charset="0"/>
              </a:rPr>
              <a:t>laws</a:t>
            </a:r>
            <a:r>
              <a:rPr lang="en-US" sz="2400" dirty="0" smtClean="0">
                <a:latin typeface="Georgia" panose="02040502050405020303" pitchFamily="18" charset="0"/>
              </a:rPr>
              <a:t>”</a:t>
            </a:r>
          </a:p>
        </p:txBody>
      </p:sp>
      <p:sp>
        <p:nvSpPr>
          <p:cNvPr id="8" name="TextBox 7"/>
          <p:cNvSpPr txBox="1"/>
          <p:nvPr/>
        </p:nvSpPr>
        <p:spPr>
          <a:xfrm>
            <a:off x="3702048" y="3924750"/>
            <a:ext cx="4610101" cy="1046440"/>
          </a:xfrm>
          <a:prstGeom prst="rect">
            <a:avLst/>
          </a:prstGeom>
          <a:noFill/>
        </p:spPr>
        <p:txBody>
          <a:bodyPr wrap="square" rtlCol="0">
            <a:spAutoFit/>
          </a:bodyPr>
          <a:lstStyle/>
          <a:p>
            <a:r>
              <a:rPr lang="en-US" sz="2400" dirty="0" smtClean="0">
                <a:latin typeface="Georgia" panose="02040502050405020303" pitchFamily="18" charset="0"/>
              </a:rPr>
              <a:t>Ergonomics literally means –</a:t>
            </a:r>
          </a:p>
          <a:p>
            <a:pPr>
              <a:spcBef>
                <a:spcPts val="1200"/>
              </a:spcBef>
            </a:pPr>
            <a:r>
              <a:rPr lang="en-US" sz="2000" dirty="0" smtClean="0">
                <a:latin typeface="Georgia" panose="02040502050405020303" pitchFamily="18" charset="0"/>
              </a:rPr>
              <a:t>             </a:t>
            </a:r>
            <a:r>
              <a:rPr lang="en-US" sz="2400" dirty="0" smtClean="0">
                <a:latin typeface="Georgia" panose="02040502050405020303" pitchFamily="18" charset="0"/>
              </a:rPr>
              <a:t>“</a:t>
            </a:r>
            <a:r>
              <a:rPr lang="en-US" sz="2400" b="1" i="1" dirty="0" smtClean="0">
                <a:latin typeface="Georgia" panose="02040502050405020303" pitchFamily="18" charset="0"/>
              </a:rPr>
              <a:t>the </a:t>
            </a:r>
            <a:r>
              <a:rPr lang="en-US" sz="2800" b="1" i="1" dirty="0" smtClean="0">
                <a:latin typeface="Georgia" panose="02040502050405020303" pitchFamily="18" charset="0"/>
              </a:rPr>
              <a:t>laws</a:t>
            </a:r>
            <a:r>
              <a:rPr lang="en-US" sz="2400" b="1" i="1" dirty="0" smtClean="0">
                <a:latin typeface="Georgia" panose="02040502050405020303" pitchFamily="18" charset="0"/>
              </a:rPr>
              <a:t> of work</a:t>
            </a:r>
            <a:r>
              <a:rPr lang="en-US" sz="2400" dirty="0" smtClean="0">
                <a:latin typeface="Georgia" panose="02040502050405020303" pitchFamily="18" charset="0"/>
              </a:rPr>
              <a:t>”</a:t>
            </a:r>
            <a:endParaRPr lang="en-US" sz="2400" dirty="0">
              <a:latin typeface="Georgia" panose="020405020504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93" y="2133600"/>
            <a:ext cx="2197732" cy="2866607"/>
          </a:xfrm>
          <a:prstGeom prst="rect">
            <a:avLst/>
          </a:prstGeom>
          <a:ln w="38100">
            <a:solidFill>
              <a:schemeClr val="bg1"/>
            </a:solidFill>
          </a:ln>
        </p:spPr>
      </p:pic>
    </p:spTree>
    <p:extLst>
      <p:ext uri="{BB962C8B-B14F-4D97-AF65-F5344CB8AC3E}">
        <p14:creationId xmlns:p14="http://schemas.microsoft.com/office/powerpoint/2010/main" val="209736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545" y="2698216"/>
            <a:ext cx="8153400" cy="2831544"/>
          </a:xfrm>
          <a:prstGeom prst="rect">
            <a:avLst/>
          </a:prstGeom>
          <a:noFill/>
        </p:spPr>
        <p:txBody>
          <a:bodyPr wrap="square" rtlCol="0">
            <a:spAutoFit/>
          </a:bodyPr>
          <a:lstStyle/>
          <a:p>
            <a:endParaRPr lang="en-US" b="1" cap="all" dirty="0" smtClean="0">
              <a:latin typeface="Bell MT" pitchFamily="18" charset="0"/>
            </a:endParaRPr>
          </a:p>
          <a:p>
            <a:pPr marL="800100" lvl="1" indent="-342900">
              <a:buFont typeface="Arial" panose="020B0604020202020204" pitchFamily="34" charset="0"/>
              <a:buChar char="•"/>
            </a:pPr>
            <a:r>
              <a:rPr lang="en-US" sz="2000" dirty="0" smtClean="0">
                <a:latin typeface="Georgia" panose="02040502050405020303" pitchFamily="18" charset="0"/>
              </a:rPr>
              <a:t>Makes the job safer</a:t>
            </a:r>
            <a:r>
              <a:rPr lang="en-US" sz="2000" b="1" i="1" dirty="0" smtClean="0">
                <a:latin typeface="Georgia" panose="02040502050405020303" pitchFamily="18" charset="0"/>
              </a:rPr>
              <a:t> </a:t>
            </a:r>
            <a:r>
              <a:rPr lang="en-US" sz="2000" dirty="0" smtClean="0">
                <a:latin typeface="Georgia" panose="02040502050405020303" pitchFamily="18" charset="0"/>
              </a:rPr>
              <a:t>by </a:t>
            </a:r>
            <a:r>
              <a:rPr lang="en-US" sz="2000" b="1" i="1" dirty="0" smtClean="0">
                <a:latin typeface="Georgia" panose="02040502050405020303" pitchFamily="18" charset="0"/>
              </a:rPr>
              <a:t>preventing </a:t>
            </a:r>
            <a:r>
              <a:rPr lang="en-US" sz="2000" dirty="0" smtClean="0">
                <a:latin typeface="Georgia" panose="02040502050405020303" pitchFamily="18" charset="0"/>
              </a:rPr>
              <a:t>injury and illness</a:t>
            </a:r>
          </a:p>
          <a:p>
            <a:pPr marL="342900" indent="-342900">
              <a:buFont typeface="Arial" panose="020B0604020202020204" pitchFamily="34" charset="0"/>
              <a:buChar char="•"/>
            </a:pPr>
            <a:endParaRPr lang="en-US" sz="2000" dirty="0" smtClean="0">
              <a:latin typeface="Georgia" panose="02040502050405020303" pitchFamily="18" charset="0"/>
            </a:endParaRPr>
          </a:p>
          <a:p>
            <a:pPr marL="800100" lvl="1" indent="-342900">
              <a:buFont typeface="Arial" panose="020B0604020202020204" pitchFamily="34" charset="0"/>
              <a:buChar char="•"/>
            </a:pPr>
            <a:r>
              <a:rPr lang="en-US" sz="2000" dirty="0" smtClean="0">
                <a:latin typeface="Georgia" panose="02040502050405020303" pitchFamily="18" charset="0"/>
              </a:rPr>
              <a:t>Makes the job easier by </a:t>
            </a:r>
            <a:r>
              <a:rPr lang="en-US" sz="2000" b="1" i="1" dirty="0" smtClean="0">
                <a:latin typeface="Georgia" panose="02040502050405020303" pitchFamily="18" charset="0"/>
              </a:rPr>
              <a:t>adjusting</a:t>
            </a:r>
            <a:r>
              <a:rPr lang="en-US" sz="2000" dirty="0" smtClean="0">
                <a:latin typeface="Georgia" panose="02040502050405020303" pitchFamily="18" charset="0"/>
              </a:rPr>
              <a:t> the job to the worker</a:t>
            </a:r>
          </a:p>
          <a:p>
            <a:pPr marL="342900" indent="-342900">
              <a:buFont typeface="Arial" panose="020B0604020202020204" pitchFamily="34" charset="0"/>
              <a:buChar char="•"/>
            </a:pPr>
            <a:endParaRPr lang="en-US" sz="2000" dirty="0" smtClean="0">
              <a:latin typeface="Georgia" panose="02040502050405020303" pitchFamily="18" charset="0"/>
            </a:endParaRPr>
          </a:p>
          <a:p>
            <a:pPr marL="800100" lvl="1" indent="-342900">
              <a:buFont typeface="Arial" panose="020B0604020202020204" pitchFamily="34" charset="0"/>
              <a:buChar char="•"/>
            </a:pPr>
            <a:r>
              <a:rPr lang="en-US" sz="2000" dirty="0" smtClean="0">
                <a:latin typeface="Georgia" panose="02040502050405020303" pitchFamily="18" charset="0"/>
              </a:rPr>
              <a:t>Makes the job more pleasant by </a:t>
            </a:r>
            <a:r>
              <a:rPr lang="en-US" sz="2000" b="1" i="1" dirty="0" smtClean="0">
                <a:latin typeface="Georgia" panose="02040502050405020303" pitchFamily="18" charset="0"/>
              </a:rPr>
              <a:t>reducing</a:t>
            </a:r>
            <a:r>
              <a:rPr lang="en-US" sz="2000" dirty="0" smtClean="0">
                <a:latin typeface="Georgia" panose="02040502050405020303" pitchFamily="18" charset="0"/>
              </a:rPr>
              <a:t> physical and mental stress</a:t>
            </a:r>
          </a:p>
          <a:p>
            <a:pPr marL="342900" indent="-342900">
              <a:buFont typeface="Arial" panose="020B0604020202020204" pitchFamily="34" charset="0"/>
              <a:buChar char="•"/>
            </a:pPr>
            <a:endParaRPr lang="en-US" sz="2000" dirty="0" smtClean="0">
              <a:latin typeface="Georgia" panose="02040502050405020303" pitchFamily="18" charset="0"/>
            </a:endParaRPr>
          </a:p>
          <a:p>
            <a:pPr marL="800100" lvl="1" indent="-342900">
              <a:buFont typeface="Arial" panose="020B0604020202020204" pitchFamily="34" charset="0"/>
              <a:buChar char="•"/>
            </a:pPr>
            <a:r>
              <a:rPr lang="en-US" sz="2000" dirty="0" smtClean="0">
                <a:latin typeface="Georgia" panose="02040502050405020303" pitchFamily="18" charset="0"/>
              </a:rPr>
              <a:t>Saves money </a:t>
            </a:r>
            <a:r>
              <a:rPr lang="en-US" sz="2000" b="1" i="1" dirty="0" smtClean="0">
                <a:latin typeface="Georgia" panose="02040502050405020303" pitchFamily="18" charset="0"/>
              </a:rPr>
              <a:t>$$$</a:t>
            </a:r>
            <a:endParaRPr lang="en-US" sz="2000" b="1" i="1" dirty="0">
              <a:latin typeface="Georgia" panose="02040502050405020303"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4855242"/>
            <a:ext cx="1855160" cy="1779924"/>
          </a:xfrm>
          <a:prstGeom prst="rect">
            <a:avLst/>
          </a:prstGeom>
          <a:ln w="38100">
            <a:solidFill>
              <a:schemeClr val="bg1"/>
            </a:solidFill>
          </a:ln>
        </p:spPr>
      </p:pic>
      <p:pic>
        <p:nvPicPr>
          <p:cNvPr id="6" name="Picture 4" descr="lift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819400" y="1099867"/>
            <a:ext cx="3509394" cy="163463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7627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6" y="381000"/>
            <a:ext cx="9144000" cy="707886"/>
          </a:xfrm>
          <a:prstGeom prst="rect">
            <a:avLst/>
          </a:prstGeom>
          <a:noFill/>
        </p:spPr>
        <p:txBody>
          <a:bodyPr wrap="square" rtlCol="0">
            <a:spAutoFit/>
          </a:bodyPr>
          <a:lstStyle/>
          <a:p>
            <a:pPr algn="ctr"/>
            <a:r>
              <a:rPr lang="en-US" sz="4000" b="1" dirty="0" smtClean="0">
                <a:solidFill>
                  <a:srgbClr val="002060"/>
                </a:solidFill>
                <a:latin typeface="Georgia" panose="02040502050405020303" pitchFamily="18" charset="0"/>
              </a:rPr>
              <a:t>Ergonomic</a:t>
            </a:r>
            <a:r>
              <a:rPr lang="en-US" sz="4000" dirty="0" smtClean="0">
                <a:solidFill>
                  <a:srgbClr val="002060"/>
                </a:solidFill>
                <a:latin typeface="Georgia" panose="02040502050405020303" pitchFamily="18" charset="0"/>
              </a:rPr>
              <a:t> </a:t>
            </a:r>
            <a:r>
              <a:rPr lang="en-US" sz="4000" b="1" dirty="0" smtClean="0">
                <a:solidFill>
                  <a:srgbClr val="002060"/>
                </a:solidFill>
                <a:latin typeface="Georgia" panose="02040502050405020303" pitchFamily="18" charset="0"/>
              </a:rPr>
              <a:t>Factors</a:t>
            </a:r>
            <a:endParaRPr lang="en-US" sz="4000" b="1" dirty="0">
              <a:solidFill>
                <a:srgbClr val="002060"/>
              </a:solidFill>
              <a:latin typeface="Georgia" panose="02040502050405020303" pitchFamily="18" charset="0"/>
            </a:endParaRPr>
          </a:p>
        </p:txBody>
      </p:sp>
      <p:sp>
        <p:nvSpPr>
          <p:cNvPr id="6" name="TextBox 5"/>
          <p:cNvSpPr txBox="1"/>
          <p:nvPr/>
        </p:nvSpPr>
        <p:spPr>
          <a:xfrm>
            <a:off x="1098882" y="1524000"/>
            <a:ext cx="7162800" cy="954107"/>
          </a:xfrm>
          <a:prstGeom prst="rect">
            <a:avLst/>
          </a:prstGeom>
          <a:noFill/>
        </p:spPr>
        <p:txBody>
          <a:bodyPr wrap="square" rtlCol="0">
            <a:spAutoFit/>
          </a:bodyPr>
          <a:lstStyle/>
          <a:p>
            <a:pPr marL="630238" indent="-630238">
              <a:buFont typeface="Wingdings" pitchFamily="2" charset="2"/>
              <a:buChar char="v"/>
            </a:pPr>
            <a:r>
              <a:rPr lang="en-US" sz="2800" b="1" dirty="0" smtClean="0">
                <a:latin typeface="Georgia" panose="02040502050405020303" pitchFamily="18" charset="0"/>
              </a:rPr>
              <a:t>Two Categories of Ergonomic Factors</a:t>
            </a:r>
            <a:endParaRPr lang="en-US" sz="2800" b="1" dirty="0">
              <a:latin typeface="Georgia" panose="02040502050405020303" pitchFamily="18" charset="0"/>
            </a:endParaRPr>
          </a:p>
        </p:txBody>
      </p:sp>
      <p:sp>
        <p:nvSpPr>
          <p:cNvPr id="7" name="TextBox 6"/>
          <p:cNvSpPr txBox="1"/>
          <p:nvPr/>
        </p:nvSpPr>
        <p:spPr>
          <a:xfrm>
            <a:off x="2660374" y="2732875"/>
            <a:ext cx="3810000" cy="1261884"/>
          </a:xfrm>
          <a:prstGeom prst="rect">
            <a:avLst/>
          </a:prstGeom>
          <a:noFill/>
        </p:spPr>
        <p:txBody>
          <a:bodyPr wrap="square" rtlCol="0">
            <a:spAutoFit/>
          </a:bodyPr>
          <a:lstStyle/>
          <a:p>
            <a:pPr marL="569913" indent="-569913">
              <a:buAutoNum type="arabicPeriod"/>
            </a:pPr>
            <a:r>
              <a:rPr lang="en-US" sz="2800" b="1" dirty="0" smtClean="0">
                <a:latin typeface="Georgia" panose="02040502050405020303" pitchFamily="18" charset="0"/>
              </a:rPr>
              <a:t>Environmental</a:t>
            </a:r>
          </a:p>
          <a:p>
            <a:pPr marL="569913" indent="-569913"/>
            <a:endParaRPr lang="en-US" b="1" dirty="0" smtClean="0">
              <a:latin typeface="Georgia" panose="02040502050405020303" pitchFamily="18" charset="0"/>
            </a:endParaRPr>
          </a:p>
          <a:p>
            <a:pPr marL="569913" indent="-569913"/>
            <a:r>
              <a:rPr lang="en-US" sz="2800" b="1" dirty="0" smtClean="0">
                <a:latin typeface="Georgia" panose="02040502050405020303" pitchFamily="18" charset="0"/>
              </a:rPr>
              <a:t>2.   Physical</a:t>
            </a:r>
            <a:endParaRPr lang="en-US" sz="2800" b="1" dirty="0">
              <a:latin typeface="Georgia" panose="020405020504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4354002"/>
            <a:ext cx="3048000" cy="1917291"/>
          </a:xfrm>
          <a:prstGeom prst="rect">
            <a:avLst/>
          </a:prstGeom>
          <a:ln w="38100">
            <a:noFill/>
          </a:ln>
        </p:spPr>
      </p:pic>
    </p:spTree>
    <p:extLst>
      <p:ext uri="{BB962C8B-B14F-4D97-AF65-F5344CB8AC3E}">
        <p14:creationId xmlns:p14="http://schemas.microsoft.com/office/powerpoint/2010/main" val="30210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7431" y="1143000"/>
            <a:ext cx="7467600" cy="3108543"/>
          </a:xfrm>
          <a:prstGeom prst="rect">
            <a:avLst/>
          </a:prstGeom>
          <a:noFill/>
        </p:spPr>
        <p:txBody>
          <a:bodyPr wrap="square" rtlCol="0">
            <a:spAutoFit/>
          </a:bodyPr>
          <a:lstStyle/>
          <a:p>
            <a:r>
              <a:rPr lang="en-US" sz="2400" dirty="0" smtClean="0">
                <a:solidFill>
                  <a:srgbClr val="002060"/>
                </a:solidFill>
                <a:latin typeface="Georgia" panose="02040502050405020303" pitchFamily="18" charset="0"/>
              </a:rPr>
              <a:t>Environmental factors </a:t>
            </a:r>
            <a:r>
              <a:rPr lang="en-US" sz="2400" i="1" dirty="0" smtClean="0">
                <a:solidFill>
                  <a:srgbClr val="002060"/>
                </a:solidFill>
                <a:latin typeface="Georgia" panose="02040502050405020303" pitchFamily="18" charset="0"/>
              </a:rPr>
              <a:t>may include:</a:t>
            </a:r>
            <a:endParaRPr lang="en-US" sz="2400" dirty="0" smtClean="0">
              <a:solidFill>
                <a:srgbClr val="002060"/>
              </a:solidFill>
              <a:latin typeface="Georgia" panose="02040502050405020303" pitchFamily="18" charset="0"/>
            </a:endParaRPr>
          </a:p>
          <a:p>
            <a:endParaRPr lang="en-US" sz="1100" dirty="0" smtClean="0">
              <a:latin typeface="Georgia" panose="02040502050405020303" pitchFamily="18" charset="0"/>
            </a:endParaRPr>
          </a:p>
          <a:p>
            <a:pPr marL="1768475" lvl="3" indent="-569913">
              <a:buFont typeface="Wingdings" pitchFamily="2" charset="2"/>
              <a:buChar char="v"/>
            </a:pPr>
            <a:r>
              <a:rPr lang="en-US" sz="2400" dirty="0" smtClean="0">
                <a:solidFill>
                  <a:schemeClr val="bg1"/>
                </a:solidFill>
                <a:latin typeface="Georgia" panose="02040502050405020303" pitchFamily="18" charset="0"/>
              </a:rPr>
              <a:t>Noise</a:t>
            </a:r>
            <a:r>
              <a:rPr lang="en-US" sz="2000" dirty="0" smtClean="0">
                <a:solidFill>
                  <a:schemeClr val="bg1"/>
                </a:solidFill>
                <a:latin typeface="Georgia" panose="02040502050405020303" pitchFamily="18" charset="0"/>
              </a:rPr>
              <a:t> (Hearing)</a:t>
            </a:r>
          </a:p>
          <a:p>
            <a:pPr marL="1768475" lvl="3" indent="-569913">
              <a:spcBef>
                <a:spcPts val="1800"/>
              </a:spcBef>
              <a:buFont typeface="Wingdings" pitchFamily="2" charset="2"/>
              <a:buChar char="v"/>
            </a:pPr>
            <a:r>
              <a:rPr lang="en-US" sz="2400" dirty="0" smtClean="0">
                <a:solidFill>
                  <a:schemeClr val="bg1"/>
                </a:solidFill>
                <a:latin typeface="Georgia" panose="02040502050405020303" pitchFamily="18" charset="0"/>
              </a:rPr>
              <a:t>Lighting</a:t>
            </a:r>
            <a:r>
              <a:rPr lang="en-US" sz="2000" dirty="0" smtClean="0">
                <a:solidFill>
                  <a:schemeClr val="bg1"/>
                </a:solidFill>
                <a:latin typeface="Georgia" panose="02040502050405020303" pitchFamily="18" charset="0"/>
              </a:rPr>
              <a:t> (Vision)</a:t>
            </a:r>
          </a:p>
          <a:p>
            <a:pPr marL="1768475" lvl="3" indent="-569913">
              <a:spcBef>
                <a:spcPts val="1800"/>
              </a:spcBef>
              <a:buFont typeface="Wingdings" pitchFamily="2" charset="2"/>
              <a:buChar char="v"/>
            </a:pPr>
            <a:r>
              <a:rPr lang="en-US" sz="2400" dirty="0" smtClean="0">
                <a:solidFill>
                  <a:schemeClr val="bg1"/>
                </a:solidFill>
                <a:latin typeface="Georgia" panose="02040502050405020303" pitchFamily="18" charset="0"/>
              </a:rPr>
              <a:t>Temperature</a:t>
            </a:r>
            <a:r>
              <a:rPr lang="en-US" sz="2000" dirty="0" smtClean="0">
                <a:solidFill>
                  <a:schemeClr val="bg1"/>
                </a:solidFill>
                <a:latin typeface="Georgia" panose="02040502050405020303" pitchFamily="18" charset="0"/>
              </a:rPr>
              <a:t> </a:t>
            </a:r>
            <a:br>
              <a:rPr lang="en-US" sz="2000" dirty="0" smtClean="0">
                <a:solidFill>
                  <a:schemeClr val="bg1"/>
                </a:solidFill>
                <a:latin typeface="Georgia" panose="02040502050405020303" pitchFamily="18" charset="0"/>
              </a:rPr>
            </a:br>
            <a:r>
              <a:rPr lang="en-US" sz="2000" dirty="0" smtClean="0">
                <a:solidFill>
                  <a:schemeClr val="bg1"/>
                </a:solidFill>
                <a:latin typeface="Georgia" panose="02040502050405020303" pitchFamily="18" charset="0"/>
              </a:rPr>
              <a:t>(General comfort and health)</a:t>
            </a:r>
            <a:endParaRPr lang="en-US" sz="2000" dirty="0">
              <a:solidFill>
                <a:schemeClr val="bg1"/>
              </a:solidFill>
              <a:latin typeface="Georgia" panose="02040502050405020303" pitchFamily="18" charset="0"/>
            </a:endParaRPr>
          </a:p>
          <a:p>
            <a:pPr marL="1768475" lvl="3" indent="-569913">
              <a:spcBef>
                <a:spcPts val="1800"/>
              </a:spcBef>
              <a:buFont typeface="Wingdings" pitchFamily="2" charset="2"/>
              <a:buChar char="v"/>
            </a:pPr>
            <a:r>
              <a:rPr lang="en-US" sz="2400" dirty="0" smtClean="0">
                <a:solidFill>
                  <a:schemeClr val="bg1"/>
                </a:solidFill>
                <a:latin typeface="Georgia" panose="02040502050405020303" pitchFamily="18" charset="0"/>
              </a:rPr>
              <a:t>Stress</a:t>
            </a:r>
          </a:p>
        </p:txBody>
      </p:sp>
      <p:pic>
        <p:nvPicPr>
          <p:cNvPr id="6150" name="Picture 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8200" y="4261021"/>
            <a:ext cx="2210227" cy="147525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29400" y="1848146"/>
            <a:ext cx="1535631" cy="18288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371600" y="4953000"/>
            <a:ext cx="2610928" cy="1566557"/>
          </a:xfrm>
          <a:prstGeom prst="rect">
            <a:avLst/>
          </a:prstGeom>
          <a:ln w="38100">
            <a:solidFill>
              <a:schemeClr val="accent1"/>
            </a:solidFill>
          </a:ln>
        </p:spPr>
      </p:pic>
      <p:sp>
        <p:nvSpPr>
          <p:cNvPr id="2" name="Rectangle 1"/>
          <p:cNvSpPr/>
          <p:nvPr/>
        </p:nvSpPr>
        <p:spPr>
          <a:xfrm>
            <a:off x="-9027" y="228600"/>
            <a:ext cx="9144000" cy="707886"/>
          </a:xfrm>
          <a:prstGeom prst="rect">
            <a:avLst/>
          </a:prstGeom>
        </p:spPr>
        <p:txBody>
          <a:bodyPr wrap="square">
            <a:spAutoFit/>
          </a:bodyPr>
          <a:lstStyle/>
          <a:p>
            <a:pPr algn="ctr"/>
            <a:r>
              <a:rPr lang="en-US" sz="4000" b="1" dirty="0">
                <a:latin typeface="Georgia" panose="02040502050405020303" pitchFamily="18" charset="0"/>
              </a:rPr>
              <a:t>Environmental</a:t>
            </a:r>
          </a:p>
        </p:txBody>
      </p:sp>
    </p:spTree>
    <p:extLst>
      <p:ext uri="{BB962C8B-B14F-4D97-AF65-F5344CB8AC3E}">
        <p14:creationId xmlns:p14="http://schemas.microsoft.com/office/powerpoint/2010/main" val="720080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pPr algn="ctr"/>
            <a:r>
              <a:rPr lang="en-US" sz="4000" b="1" cap="none" dirty="0" smtClean="0">
                <a:solidFill>
                  <a:srgbClr val="002060"/>
                </a:solidFill>
                <a:latin typeface="Georgia" panose="02040502050405020303" pitchFamily="18" charset="0"/>
              </a:rPr>
              <a:t>Extreme Temperatures</a:t>
            </a:r>
            <a:endParaRPr lang="en-US" sz="4000" b="1" cap="none" dirty="0">
              <a:solidFill>
                <a:srgbClr val="002060"/>
              </a:solidFill>
              <a:latin typeface="Georgia" panose="02040502050405020303" pitchFamily="18" charset="0"/>
            </a:endParaRPr>
          </a:p>
        </p:txBody>
      </p:sp>
      <p:sp>
        <p:nvSpPr>
          <p:cNvPr id="5" name="Text Placeholder 4"/>
          <p:cNvSpPr>
            <a:spLocks noGrp="1"/>
          </p:cNvSpPr>
          <p:nvPr>
            <p:ph type="body" idx="1"/>
          </p:nvPr>
        </p:nvSpPr>
        <p:spPr>
          <a:xfrm>
            <a:off x="630087" y="1066800"/>
            <a:ext cx="7834942" cy="457200"/>
          </a:xfrm>
        </p:spPr>
        <p:txBody>
          <a:bodyPr/>
          <a:lstStyle/>
          <a:p>
            <a:r>
              <a:rPr lang="en-US" sz="2000" cap="none" dirty="0" smtClean="0">
                <a:solidFill>
                  <a:schemeClr val="bg1"/>
                </a:solidFill>
                <a:latin typeface="Georgia" panose="02040502050405020303" pitchFamily="18" charset="0"/>
              </a:rPr>
              <a:t>Do you work in cold or hot conditions for extended periods of time?</a:t>
            </a:r>
            <a:endParaRPr lang="en-US" sz="2000" cap="none" dirty="0">
              <a:solidFill>
                <a:schemeClr val="bg1"/>
              </a:solidFill>
              <a:latin typeface="Georgia" panose="02040502050405020303"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547558" y="4490049"/>
            <a:ext cx="2836961" cy="1953883"/>
          </a:xfrm>
          <a:prstGeom prst="rect">
            <a:avLst/>
          </a:prstGeom>
          <a:ln w="38100">
            <a:solidFill>
              <a:schemeClr val="accent1"/>
            </a:solidFill>
          </a:ln>
        </p:spPr>
      </p:pic>
      <p:pic>
        <p:nvPicPr>
          <p:cNvPr id="9" name="Picture 8"/>
          <p:cNvPicPr>
            <a:picLocks noChangeAspect="1"/>
          </p:cNvPicPr>
          <p:nvPr/>
        </p:nvPicPr>
        <p:blipFill>
          <a:blip r:embed="rId5"/>
          <a:stretch>
            <a:fillRect/>
          </a:stretch>
        </p:blipFill>
        <p:spPr>
          <a:xfrm>
            <a:off x="1306902" y="4495800"/>
            <a:ext cx="2839836" cy="1971136"/>
          </a:xfrm>
          <a:prstGeom prst="rect">
            <a:avLst/>
          </a:prstGeom>
          <a:ln w="38100">
            <a:solidFill>
              <a:schemeClr val="accent1"/>
            </a:solidFill>
          </a:ln>
        </p:spPr>
      </p:pic>
      <p:sp>
        <p:nvSpPr>
          <p:cNvPr id="6" name="TextBox 5"/>
          <p:cNvSpPr txBox="1"/>
          <p:nvPr/>
        </p:nvSpPr>
        <p:spPr>
          <a:xfrm>
            <a:off x="838200" y="1739077"/>
            <a:ext cx="6920542" cy="2369880"/>
          </a:xfrm>
          <a:prstGeom prst="rect">
            <a:avLst/>
          </a:prstGeom>
          <a:noFill/>
        </p:spPr>
        <p:txBody>
          <a:bodyPr wrap="square" rtlCol="0">
            <a:spAutoFit/>
          </a:bodyPr>
          <a:lstStyle/>
          <a:p>
            <a:pPr>
              <a:spcAft>
                <a:spcPts val="1800"/>
              </a:spcAft>
            </a:pPr>
            <a:r>
              <a:rPr lang="en-US" b="1" dirty="0" smtClean="0">
                <a:solidFill>
                  <a:schemeClr val="bg1"/>
                </a:solidFill>
                <a:latin typeface="Georgia" panose="02040502050405020303" pitchFamily="18" charset="0"/>
              </a:rPr>
              <a:t>Working in excessive temperatures may:</a:t>
            </a:r>
          </a:p>
          <a:p>
            <a:pPr marL="631825" indent="-285750">
              <a:buFont typeface="Arial" panose="020B0604020202020204" pitchFamily="34" charset="0"/>
              <a:buChar char="•"/>
            </a:pPr>
            <a:r>
              <a:rPr lang="en-US" sz="2000" dirty="0" smtClean="0">
                <a:latin typeface="Georgia" panose="02040502050405020303" pitchFamily="18" charset="0"/>
              </a:rPr>
              <a:t>Lead to muscle fatigue, which may lead to increase risk of sprains and strains.</a:t>
            </a:r>
          </a:p>
          <a:p>
            <a:pPr marL="631825" indent="-285750">
              <a:spcBef>
                <a:spcPts val="1800"/>
              </a:spcBef>
              <a:buFont typeface="Arial" panose="020B0604020202020204" pitchFamily="34" charset="0"/>
              <a:buChar char="•"/>
            </a:pPr>
            <a:r>
              <a:rPr lang="en-US" sz="2000" dirty="0" smtClean="0">
                <a:latin typeface="Georgia" panose="02040502050405020303" pitchFamily="18" charset="0"/>
              </a:rPr>
              <a:t>Reduce blood flow to your hands and fingers creating numbness, which may cause loss of grip and may damage your hands and wrists.</a:t>
            </a:r>
          </a:p>
        </p:txBody>
      </p:sp>
    </p:spTree>
    <p:extLst>
      <p:ext uri="{BB962C8B-B14F-4D97-AF65-F5344CB8AC3E}">
        <p14:creationId xmlns:p14="http://schemas.microsoft.com/office/powerpoint/2010/main" val="238419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900" y="1536700"/>
            <a:ext cx="3378200" cy="609600"/>
          </a:xfrm>
          <a:ln w="38100">
            <a:noFill/>
          </a:ln>
        </p:spPr>
        <p:txBody>
          <a:bodyPr/>
          <a:lstStyle/>
          <a:p>
            <a:pPr algn="ctr"/>
            <a:r>
              <a:rPr lang="en-US" sz="2800" b="1" dirty="0" smtClean="0">
                <a:latin typeface="Georgia" panose="02040502050405020303" pitchFamily="18" charset="0"/>
              </a:rPr>
              <a:t>LIGHTING</a:t>
            </a:r>
            <a:endParaRPr lang="en-US" sz="2800" b="1" dirty="0">
              <a:latin typeface="Georgia" panose="02040502050405020303" pitchFamily="18" charset="0"/>
            </a:endParaRPr>
          </a:p>
        </p:txBody>
      </p:sp>
      <p:sp>
        <p:nvSpPr>
          <p:cNvPr id="5" name="Text Placeholder 4"/>
          <p:cNvSpPr>
            <a:spLocks noGrp="1"/>
          </p:cNvSpPr>
          <p:nvPr>
            <p:ph type="body" sz="quarter" idx="3"/>
          </p:nvPr>
        </p:nvSpPr>
        <p:spPr>
          <a:xfrm>
            <a:off x="4895850" y="1587500"/>
            <a:ext cx="3352800" cy="576262"/>
          </a:xfrm>
          <a:ln w="38100">
            <a:noFill/>
          </a:ln>
        </p:spPr>
        <p:txBody>
          <a:bodyPr/>
          <a:lstStyle/>
          <a:p>
            <a:pPr algn="ctr"/>
            <a:r>
              <a:rPr lang="en-US" sz="2800" b="1" dirty="0" smtClean="0">
                <a:latin typeface="Georgia" panose="02040502050405020303" pitchFamily="18" charset="0"/>
              </a:rPr>
              <a:t>NOISE </a:t>
            </a:r>
            <a:endParaRPr lang="en-US" sz="2800" b="1" dirty="0">
              <a:latin typeface="Georgia" panose="02040502050405020303" pitchFamily="18" charset="0"/>
            </a:endParaRPr>
          </a:p>
        </p:txBody>
      </p:sp>
      <p:pic>
        <p:nvPicPr>
          <p:cNvPr id="8" name="Content Placeholder 7"/>
          <p:cNvPicPr>
            <a:picLocks noGrp="1" noChangeAspect="1"/>
          </p:cNvPicPr>
          <p:nvPr>
            <p:ph sz="quarter" idx="4"/>
          </p:nvPr>
        </p:nvPicPr>
        <p:blipFill>
          <a:blip r:embed="rId3"/>
          <a:stretch>
            <a:fillRect/>
          </a:stretch>
        </p:blipFill>
        <p:spPr>
          <a:xfrm>
            <a:off x="4559300" y="2349500"/>
            <a:ext cx="3987800" cy="2419350"/>
          </a:xfrm>
          <a:prstGeom prst="rect">
            <a:avLst/>
          </a:prstGeom>
          <a:ln w="38100">
            <a:solidFill>
              <a:schemeClr val="accent1"/>
            </a:solidFill>
          </a:ln>
        </p:spPr>
      </p:pic>
      <p:pic>
        <p:nvPicPr>
          <p:cNvPr id="10" name="Content Placeholder 9"/>
          <p:cNvPicPr>
            <a:picLocks noGrp="1" noChangeAspect="1"/>
          </p:cNvPicPr>
          <p:nvPr>
            <p:ph sz="half" idx="2"/>
          </p:nvPr>
        </p:nvPicPr>
        <p:blipFill>
          <a:blip r:embed="rId4"/>
          <a:stretch>
            <a:fillRect/>
          </a:stretch>
        </p:blipFill>
        <p:spPr>
          <a:xfrm>
            <a:off x="609600" y="2362200"/>
            <a:ext cx="3448050" cy="2432050"/>
          </a:xfrm>
          <a:prstGeom prst="rect">
            <a:avLst/>
          </a:prstGeom>
          <a:ln w="38100">
            <a:solidFill>
              <a:schemeClr val="accent1"/>
            </a:solidFill>
          </a:ln>
        </p:spPr>
      </p:pic>
      <p:sp>
        <p:nvSpPr>
          <p:cNvPr id="11" name="TextBox 10"/>
          <p:cNvSpPr txBox="1"/>
          <p:nvPr/>
        </p:nvSpPr>
        <p:spPr>
          <a:xfrm>
            <a:off x="4648200" y="4887636"/>
            <a:ext cx="4114800" cy="1431161"/>
          </a:xfrm>
          <a:prstGeom prst="rect">
            <a:avLst/>
          </a:prstGeom>
          <a:noFill/>
        </p:spPr>
        <p:txBody>
          <a:bodyPr wrap="square" rtlCol="0">
            <a:spAutoFit/>
          </a:bodyPr>
          <a:lstStyle/>
          <a:p>
            <a:r>
              <a:rPr lang="en-US" dirty="0">
                <a:latin typeface="Georgia" panose="02040502050405020303" pitchFamily="18" charset="0"/>
              </a:rPr>
              <a:t>Factors that </a:t>
            </a:r>
            <a:r>
              <a:rPr lang="en-US" dirty="0" smtClean="0">
                <a:latin typeface="Georgia" panose="02040502050405020303" pitchFamily="18" charset="0"/>
              </a:rPr>
              <a:t>may contribute </a:t>
            </a:r>
            <a:r>
              <a:rPr lang="en-US" dirty="0">
                <a:latin typeface="Georgia" panose="02040502050405020303" pitchFamily="18" charset="0"/>
              </a:rPr>
              <a:t>to </a:t>
            </a:r>
            <a:endParaRPr lang="en-US" dirty="0" smtClean="0">
              <a:latin typeface="Georgia" panose="02040502050405020303" pitchFamily="18" charset="0"/>
            </a:endParaRPr>
          </a:p>
          <a:p>
            <a:r>
              <a:rPr lang="en-US" dirty="0" smtClean="0">
                <a:latin typeface="Georgia" panose="02040502050405020303" pitchFamily="18" charset="0"/>
              </a:rPr>
              <a:t>hearing damage: </a:t>
            </a:r>
          </a:p>
          <a:p>
            <a:pPr marL="685800" lvl="2" indent="-342900">
              <a:spcBef>
                <a:spcPts val="1200"/>
              </a:spcBef>
              <a:buFont typeface="Arial" panose="020B0604020202020204" pitchFamily="34" charset="0"/>
              <a:buChar char="•"/>
            </a:pPr>
            <a:r>
              <a:rPr lang="en-US" dirty="0" smtClean="0">
                <a:latin typeface="Georgia" panose="02040502050405020303" pitchFamily="18" charset="0"/>
              </a:rPr>
              <a:t>Noise levels</a:t>
            </a:r>
            <a:endParaRPr lang="en-US" dirty="0">
              <a:latin typeface="Georgia" panose="02040502050405020303" pitchFamily="18" charset="0"/>
            </a:endParaRPr>
          </a:p>
          <a:p>
            <a:pPr marL="685800" lvl="2" indent="-342900">
              <a:spcBef>
                <a:spcPts val="600"/>
              </a:spcBef>
              <a:buFont typeface="Arial" panose="020B0604020202020204" pitchFamily="34" charset="0"/>
              <a:buChar char="•"/>
            </a:pPr>
            <a:r>
              <a:rPr lang="en-US" dirty="0" smtClean="0">
                <a:latin typeface="Georgia" panose="02040502050405020303" pitchFamily="18" charset="0"/>
              </a:rPr>
              <a:t>How long the exposure</a:t>
            </a:r>
          </a:p>
        </p:txBody>
      </p:sp>
      <p:sp>
        <p:nvSpPr>
          <p:cNvPr id="12" name="TextBox 11"/>
          <p:cNvSpPr txBox="1"/>
          <p:nvPr/>
        </p:nvSpPr>
        <p:spPr>
          <a:xfrm>
            <a:off x="1143000" y="4953000"/>
            <a:ext cx="2438400" cy="369332"/>
          </a:xfrm>
          <a:prstGeom prst="rect">
            <a:avLst/>
          </a:prstGeom>
          <a:noFill/>
        </p:spPr>
        <p:txBody>
          <a:bodyPr wrap="square" rtlCol="0">
            <a:spAutoFit/>
          </a:bodyPr>
          <a:lstStyle/>
          <a:p>
            <a:r>
              <a:rPr lang="en-US" dirty="0" smtClean="0">
                <a:latin typeface="Georgia" panose="02040502050405020303" pitchFamily="18" charset="0"/>
              </a:rPr>
              <a:t>Designed for the task</a:t>
            </a:r>
            <a:endParaRPr lang="en-US" dirty="0">
              <a:latin typeface="Georgia" panose="02040502050405020303" pitchFamily="18" charset="0"/>
            </a:endParaRPr>
          </a:p>
        </p:txBody>
      </p:sp>
      <p:sp>
        <p:nvSpPr>
          <p:cNvPr id="9" name="Title 1"/>
          <p:cNvSpPr>
            <a:spLocks noGrp="1"/>
          </p:cNvSpPr>
          <p:nvPr>
            <p:ph type="title"/>
          </p:nvPr>
        </p:nvSpPr>
        <p:spPr>
          <a:xfrm>
            <a:off x="0" y="152400"/>
            <a:ext cx="9144000" cy="762000"/>
          </a:xfrm>
        </p:spPr>
        <p:txBody>
          <a:bodyPr>
            <a:normAutofit/>
          </a:bodyPr>
          <a:lstStyle/>
          <a:p>
            <a:pPr algn="ctr"/>
            <a:r>
              <a:rPr lang="en-US" sz="4000" b="1" cap="none" dirty="0" smtClean="0">
                <a:solidFill>
                  <a:srgbClr val="002060"/>
                </a:solidFill>
                <a:latin typeface="Georgia" panose="02040502050405020303" pitchFamily="18" charset="0"/>
              </a:rPr>
              <a:t>Lighting and Noise</a:t>
            </a:r>
            <a:endParaRPr lang="en-US" sz="4000" b="1" cap="none"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847930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4697</TotalTime>
  <Words>1742</Words>
  <Application>Microsoft Office PowerPoint</Application>
  <PresentationFormat>On-screen Show (4:3)</PresentationFormat>
  <Paragraphs>244</Paragraphs>
  <Slides>25</Slides>
  <Notes>25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Slice</vt:lpstr>
      <vt:lpstr>  Ergonomics</vt:lpstr>
      <vt:lpstr>Learning Objectives</vt:lpstr>
      <vt:lpstr>PowerPoint Presentation</vt:lpstr>
      <vt:lpstr>PowerPoint Presentation</vt:lpstr>
      <vt:lpstr>PowerPoint Presentation</vt:lpstr>
      <vt:lpstr>PowerPoint Presentation</vt:lpstr>
      <vt:lpstr>PowerPoint Presentation</vt:lpstr>
      <vt:lpstr>Extreme Temperatures</vt:lpstr>
      <vt:lpstr>Lighting and Noise</vt:lpstr>
      <vt:lpstr> Stress </vt:lpstr>
      <vt:lpstr>PowerPoint Presentation</vt:lpstr>
      <vt:lpstr>PowerPoint Presentation</vt:lpstr>
      <vt:lpstr>PowerPoint Presentation</vt:lpstr>
      <vt:lpstr>Repetition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National Oilwell Varco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Ergonomics</dc:title>
  <dc:creator>Davidson, Tracy E</dc:creator>
  <cp:lastModifiedBy>Anar Imin</cp:lastModifiedBy>
  <cp:revision>346</cp:revision>
  <dcterms:created xsi:type="dcterms:W3CDTF">2012-07-19T16:00:05Z</dcterms:created>
  <dcterms:modified xsi:type="dcterms:W3CDTF">2016-09-15T18:13:17Z</dcterms:modified>
</cp:coreProperties>
</file>