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28" r:id="rId4"/>
    <p:sldId id="261" r:id="rId5"/>
    <p:sldId id="267" r:id="rId6"/>
    <p:sldId id="270" r:id="rId7"/>
    <p:sldId id="329" r:id="rId8"/>
    <p:sldId id="330" r:id="rId9"/>
    <p:sldId id="277" r:id="rId10"/>
    <p:sldId id="262" r:id="rId11"/>
    <p:sldId id="273" r:id="rId12"/>
    <p:sldId id="279" r:id="rId13"/>
    <p:sldId id="275" r:id="rId14"/>
    <p:sldId id="324" r:id="rId15"/>
    <p:sldId id="311" r:id="rId16"/>
    <p:sldId id="281" r:id="rId17"/>
    <p:sldId id="280" r:id="rId18"/>
    <p:sldId id="282" r:id="rId19"/>
    <p:sldId id="284" r:id="rId20"/>
    <p:sldId id="283" r:id="rId21"/>
    <p:sldId id="285" r:id="rId22"/>
    <p:sldId id="263" r:id="rId23"/>
    <p:sldId id="290" r:id="rId24"/>
    <p:sldId id="264" r:id="rId25"/>
    <p:sldId id="321" r:id="rId26"/>
    <p:sldId id="325" r:id="rId27"/>
    <p:sldId id="320" r:id="rId28"/>
    <p:sldId id="265" r:id="rId29"/>
    <p:sldId id="322" r:id="rId30"/>
    <p:sldId id="304" r:id="rId31"/>
    <p:sldId id="306" r:id="rId32"/>
    <p:sldId id="266" r:id="rId33"/>
    <p:sldId id="308" r:id="rId34"/>
    <p:sldId id="307" r:id="rId35"/>
    <p:sldId id="312" r:id="rId36"/>
    <p:sldId id="313" r:id="rId37"/>
    <p:sldId id="326" r:id="rId38"/>
    <p:sldId id="31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525" autoAdjust="0"/>
  </p:normalViewPr>
  <p:slideViewPr>
    <p:cSldViewPr>
      <p:cViewPr varScale="1">
        <p:scale>
          <a:sx n="36" d="100"/>
          <a:sy n="36" d="100"/>
        </p:scale>
        <p:origin x="95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73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7010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ctr" defTabSz="911881">
              <a:defRPr sz="1300" i="1" cap="none" dirty="0" smtClean="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INTRODUCTION TO OSHA </a:t>
            </a:r>
            <a:r>
              <a:rPr lang="en-US" i="0"/>
              <a:t>Lesson</a:t>
            </a:r>
            <a:endParaRPr lang="en-US" i="0" cap="smal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defTabSz="910464">
              <a:defRPr sz="1000" smtClean="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Revised 04.2014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/>
            </a:lvl1pPr>
          </a:lstStyle>
          <a:p>
            <a:fld id="{76DBECE4-2AF8-41DF-A22C-8E3514160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7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7010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ctr" defTabSz="910464">
              <a:defRPr sz="1300" i="1" dirty="0" smtClean="0">
                <a:latin typeface="Arial" charset="0"/>
                <a:ea typeface="ＭＳ Ｐゴシック" pitchFamily="-105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INTRODUCTION TO OSHA </a:t>
            </a:r>
            <a:r>
              <a:rPr lang="en-US" i="0"/>
              <a:t>Lesson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78" tIns="44989" rIns="89978" bIns="449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defTabSz="910464">
              <a:defRPr sz="1000" smtClean="0">
                <a:latin typeface="Arial" charset="0"/>
                <a:ea typeface="ＭＳ Ｐゴシック" pitchFamily="-105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Revised 04.2014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>
                <a:latin typeface="Calibri" panose="020F0502020204030204" pitchFamily="34" charset="0"/>
              </a:defRPr>
            </a:lvl1pPr>
          </a:lstStyle>
          <a:p>
            <a:fld id="{5A933318-CBAB-42FF-95DA-3AC1BE046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012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1463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2788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399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71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43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15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120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1463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2788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399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71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43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15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1463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2788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399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71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43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1588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776E77-AD7F-4702-ACA5-EFD0374D3E3E}" type="slidenum">
              <a:rPr lang="en-US" altLang="en-US" sz="10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000"/>
          </a:p>
        </p:txBody>
      </p:sp>
      <p:sp>
        <p:nvSpPr>
          <p:cNvPr id="512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54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FF8965-1039-452F-9AC6-3F2637D8631F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86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B8D7F3-62CA-4053-A749-551517E2E5A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981897-4929-422C-B3F0-37AF97BC04E3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07379F-30C8-485F-9398-6E8B69A4E29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1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D610ED-6F98-4AA6-90A2-6E58E89D0BF6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4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1EB501-E63C-4B83-B38F-2FA8D1FD7E26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6216A6-8F23-410D-8B06-55F267CE31CB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777B6E-10B3-4F3F-A2FA-7D93BD206BE3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9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7AD718-6830-4554-897D-5E7403146553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9A939C-E21D-4565-A680-BAF509ECA8A8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8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704104-C7D3-40E9-9D61-1300BF68DC95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77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835937-955D-4D17-B9E7-EBBF67CF4A17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9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04F017-C08A-4777-97A8-1C8D4F2B326E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6776D0-A477-40CF-86BB-F493663BC97B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72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115D63-1C41-49FB-AFF6-14B90B99707F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8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AF7AC9-F2BE-4ABD-8DF4-4EB473D473AA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2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8CD341-FB99-4823-9950-F833D4EDE7E2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4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B153CC-B551-4A81-8A9C-A8859C42F9E1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49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AAB8C8-57CF-440A-8991-7943F5184F6D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41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0D8572-76BC-488C-8DE4-D9DDC31A8D20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92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9939D7-CC30-4CA8-93DC-226AC1624805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4C1D81-147A-47C4-B374-62F241679796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06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2AC0FA-E1E4-496C-8AFB-3D0FF487FAA7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23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183B9-BDE2-452F-B4B1-7FF0E948FCA8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9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168EAC-6976-4D1C-8055-5F195F5EB7C4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9C0636-DD15-4574-9344-054CF69F12C0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4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A8DC68-6545-4BAF-A9CC-7EACE6DFAF48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8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Chain of command</a:t>
            </a: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804324-D302-43A2-97AB-AEF60BDCD1DD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9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918F88-D6C1-4A52-AD5A-299045CE7128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1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D0AD9A-C586-4BA9-B311-CECAC6AD94B1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3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-6350" y="4953000"/>
            <a:ext cx="9156700" cy="1917700"/>
            <a:chOff x="-6687" y="4832896"/>
            <a:chExt cx="9156783" cy="20384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191" y="4832896"/>
              <a:ext cx="7456555" cy="51803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926" y="5135025"/>
              <a:ext cx="9108075" cy="838869"/>
            </a:xfrm>
            <a:custGeom>
              <a:avLst/>
              <a:gdLst>
                <a:gd name="T0" fmla="*/ 0 w 5760"/>
                <a:gd name="T1" fmla="*/ 0 h 528"/>
                <a:gd name="T2" fmla="*/ 9108075 w 5760"/>
                <a:gd name="T3" fmla="*/ 0 h 528"/>
                <a:gd name="T4" fmla="*/ 9108075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Freeform 19"/>
            <p:cNvGrpSpPr>
              <a:grpSpLocks/>
            </p:cNvGrpSpPr>
            <p:nvPr userDrawn="1"/>
          </p:nvGrpSpPr>
          <p:grpSpPr bwMode="auto">
            <a:xfrm>
              <a:off x="-6687" y="4875022"/>
              <a:ext cx="9156783" cy="1996274"/>
              <a:chOff x="-6096" y="4992624"/>
              <a:chExt cx="9156192" cy="1877568"/>
            </a:xfrm>
          </p:grpSpPr>
          <p:pic>
            <p:nvPicPr>
              <p:cNvPr id="9" name="Freeform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254" y="500061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Lucida Sans Unicode" pitchFamily="34" charset="0"/>
                  <a:cs typeface="+mn-cs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2788"/>
            <a:ext cx="3452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Placeholder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109538" indent="0" algn="ctr">
              <a:buFont typeface="Wingdings 3" pitchFamily="18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 dirty="0">
                <a:solidFill>
                  <a:srgbClr val="FFFFFF"/>
                </a:solidFill>
                <a:latin typeface="+mn-lt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39F4E3-25E8-4895-B87A-F3CDA6D76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14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A24C53-2804-4B9C-8CC9-4138BA9D1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4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391DC-E6B1-4115-80BE-CD212FBDC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8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7D1E70-1534-4880-B4B7-A57619EFC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8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C3B03C-303F-4F9F-8DAC-F9CAD35EC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C67DB-151C-476E-8233-547F00787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7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3A7161-4178-4ACE-8482-D824DE6F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0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A289BC-B16F-41A5-996E-68A7EB188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26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4CE985-9CE1-4B8A-B7FF-C993FE307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82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D9A37-EAA9-4F5E-B2C0-D06CBA6C0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4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C57BE1-D920-4BBF-B064-ECFA878D3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3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20088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78943BFC-8253-4164-9A08-91D476F0FA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33400" y="1268413"/>
            <a:ext cx="8077200" cy="1587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1032" name="Group 3"/>
          <p:cNvGrpSpPr>
            <a:grpSpLocks/>
          </p:cNvGrpSpPr>
          <p:nvPr userDrawn="1"/>
        </p:nvGrpSpPr>
        <p:grpSpPr bwMode="auto">
          <a:xfrm>
            <a:off x="-9525" y="5788025"/>
            <a:ext cx="5449888" cy="1084263"/>
            <a:chOff x="-9525" y="5788025"/>
            <a:chExt cx="5449888" cy="1084263"/>
          </a:xfrm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00063" y="5945188"/>
              <a:ext cx="4940300" cy="9207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85775" y="5938838"/>
              <a:ext cx="3690938" cy="933450"/>
            </a:xfrm>
            <a:custGeom>
              <a:avLst/>
              <a:gdLst>
                <a:gd name="T0" fmla="*/ 0 w 5591"/>
                <a:gd name="T1" fmla="*/ 0 h 588"/>
                <a:gd name="T2" fmla="*/ 3802505 w 5591"/>
                <a:gd name="T3" fmla="*/ 0 h 588"/>
                <a:gd name="T4" fmla="*/ 3802505 w 5591"/>
                <a:gd name="T5" fmla="*/ 838200 h 588"/>
                <a:gd name="T6" fmla="*/ 31688 w 5591"/>
                <a:gd name="T7" fmla="*/ 0 h 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1"/>
                <a:gd name="T13" fmla="*/ 0 h 588"/>
                <a:gd name="T14" fmla="*/ 5591 w 5591"/>
                <a:gd name="T15" fmla="*/ 588 h 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ight Triangle 13"/>
            <p:cNvSpPr>
              <a:spLocks/>
            </p:cNvSpPr>
            <p:nvPr/>
          </p:nvSpPr>
          <p:spPr bwMode="auto">
            <a:xfrm>
              <a:off x="-6350" y="5791200"/>
              <a:ext cx="3402013" cy="1081088"/>
            </a:xfrm>
            <a:prstGeom prst="rtTriangle">
              <a:avLst/>
            </a:prstGeom>
            <a:blipFill>
              <a:blip r:embed="rId13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5" name="Straight Connector 14"/>
            <p:cNvCxnSpPr/>
            <p:nvPr userDrawn="1"/>
          </p:nvCxnSpPr>
          <p:spPr bwMode="auto">
            <a:xfrm>
              <a:off x="-9525" y="5788025"/>
              <a:ext cx="3405188" cy="108426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346825"/>
            <a:ext cx="1143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  <a:ea typeface="ＭＳ Ｐゴシック" pitchFamily="-105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n.com/funny_workplace_acciden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sha.gov/pls/oshaweb/owadisp.show_document?p_table=STANDARDS&amp;p_id=1133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osha.gov/pls/imis/establish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ng.com/videos/search?q=intro+to+osha&amp;FORM=HDRSC3#view=detail&amp;mid=562977DDD3DF897636DD562977DDD3DF897636D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cdc.gov/niosh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i.wa.gov/safety/basics/About/default.asp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temp_worker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71513" y="2130425"/>
            <a:ext cx="7772400" cy="14700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Introduction to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OSHA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47713" y="5791200"/>
            <a:ext cx="337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Directorate of Training and Education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OSHA Training Institute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538"/>
            <a:ext cx="3575050" cy="5224462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909312"/>
            <a:ext cx="2963010" cy="811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en-US" sz="1000" dirty="0" smtClean="0">
                <a:latin typeface="Georgia" panose="02040502050405020303" pitchFamily="18" charset="0"/>
              </a:rPr>
              <a:t>Topic 2:</a:t>
            </a:r>
            <a:r>
              <a:rPr lang="en-US" altLang="en-US" sz="3200" dirty="0" smtClean="0">
                <a:latin typeface="Georgia" panose="02040502050405020303" pitchFamily="18" charset="0"/>
              </a:rPr>
              <a:t/>
            </a:r>
            <a:br>
              <a:rPr lang="en-US" altLang="en-US" sz="3200" dirty="0" smtClean="0">
                <a:latin typeface="Georgia" panose="02040502050405020303" pitchFamily="18" charset="0"/>
              </a:rPr>
            </a:br>
            <a:r>
              <a:rPr lang="en-US" altLang="en-US" sz="3200" dirty="0" smtClean="0">
                <a:latin typeface="Georgia" panose="02040502050405020303" pitchFamily="18" charset="0"/>
              </a:rPr>
              <a:t>What Rights Do You Have Under OSHA?</a:t>
            </a: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304800" y="1481138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1800" b="1" i="1" dirty="0" smtClean="0">
                <a:latin typeface="Georgia" panose="02040502050405020303" pitchFamily="18" charset="0"/>
              </a:rPr>
              <a:t>You have the right to</a:t>
            </a:r>
            <a:r>
              <a:rPr lang="en-US" altLang="en-US" sz="1800" dirty="0" smtClean="0">
                <a:latin typeface="Georgia" panose="02040502050405020303" pitchFamily="18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A safe and healthful workplace 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Know about hazardous chemicals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Report injury to employer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Complain or request hazard correction from employer 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Training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Hazard exposure and medical records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File a complaint with OSHA 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Participate in an OSHA inspection</a:t>
            </a:r>
            <a:endParaRPr lang="en-US" altLang="en-US" sz="1800" b="1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 smtClean="0">
                <a:latin typeface="Georgia" panose="02040502050405020303" pitchFamily="18" charset="0"/>
              </a:rPr>
              <a:t>Be free from retaliation for exercising safety and health 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62819"/>
            <a:ext cx="2362200" cy="3374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455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51590"/>
            <a:ext cx="457200" cy="68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 idx="4294967295"/>
          </p:nvPr>
        </p:nvSpPr>
        <p:spPr>
          <a:xfrm>
            <a:off x="533400" y="27110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Worker Rights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361282"/>
            <a:ext cx="5524500" cy="4967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113"/>
            <a:ext cx="957072" cy="26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577">
            <a:off x="471297" y="2438400"/>
            <a:ext cx="1428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1"/>
          <p:cNvSpPr>
            <a:spLocks noGrp="1"/>
          </p:cNvSpPr>
          <p:nvPr>
            <p:ph sz="half" idx="1"/>
          </p:nvPr>
        </p:nvSpPr>
        <p:spPr>
          <a:xfrm>
            <a:off x="304799" y="1481138"/>
            <a:ext cx="6268315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H</a:t>
            </a:r>
            <a:r>
              <a:rPr lang="en-US" altLang="en-US" dirty="0" smtClean="0"/>
              <a:t>azard </a:t>
            </a:r>
            <a:r>
              <a:rPr lang="en-US" altLang="en-US" dirty="0"/>
              <a:t>C</a:t>
            </a:r>
            <a:r>
              <a:rPr lang="en-US" altLang="en-US" dirty="0" smtClean="0"/>
              <a:t>ommunication Program</a:t>
            </a:r>
          </a:p>
          <a:p>
            <a:pPr eaLnBrk="1" hangingPunct="1"/>
            <a:endParaRPr lang="en-US" altLang="en-US" dirty="0" smtClean="0"/>
          </a:p>
          <a:p>
            <a:pPr lvl="1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dirty="0" smtClean="0"/>
              <a:t>Appropriate labeling of chemical containers</a:t>
            </a:r>
          </a:p>
          <a:p>
            <a:pPr lvl="1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dirty="0" smtClean="0"/>
          </a:p>
          <a:p>
            <a:pPr lvl="1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dirty="0" smtClean="0"/>
              <a:t>Safety Data Sheets (SDSs)</a:t>
            </a:r>
          </a:p>
          <a:p>
            <a:pPr lvl="1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dirty="0" smtClean="0"/>
          </a:p>
          <a:p>
            <a:pPr lvl="1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dirty="0" smtClean="0"/>
              <a:t>Worker training</a:t>
            </a:r>
          </a:p>
          <a:p>
            <a:pPr lvl="2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Physical and health hazards of the chemicals, and how workers can protect themselves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49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smtClean="0">
                <a:latin typeface="Arial" panose="020B0604020202020204" pitchFamily="34" charset="0"/>
              </a:rPr>
              <a:t>Your Right to…</a:t>
            </a:r>
            <a:endParaRPr lang="en-US" altLang="en-US" sz="1800" i="1" dirty="0">
              <a:latin typeface="Arial" panose="020B0604020202020204" pitchFamily="34" charset="0"/>
            </a:endParaRPr>
          </a:p>
        </p:txBody>
      </p:sp>
      <p:pic>
        <p:nvPicPr>
          <p:cNvPr id="2151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925">
            <a:off x="6340271" y="2286556"/>
            <a:ext cx="2276431" cy="282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19"/>
            <a:ext cx="957072" cy="26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Know about Hazardous Chemicals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5791200" cy="4691062"/>
          </a:xfrm>
        </p:spPr>
        <p:txBody>
          <a:bodyPr/>
          <a:lstStyle/>
          <a:p>
            <a:pPr eaLnBrk="1" hangingPunct="1"/>
            <a:r>
              <a:rPr lang="en-US" altLang="en-US" dirty="0"/>
              <a:t>L</a:t>
            </a:r>
            <a:r>
              <a:rPr lang="en-US" altLang="en-US" dirty="0" smtClean="0"/>
              <a:t>og of injuries and illnesses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Workers have the right to report an injury* and review current log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OSHA 300A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22533" name="Picture 7" descr="slide 15 first 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62" y="1999673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132307" y="3733800"/>
            <a:ext cx="2514600" cy="2362200"/>
          </a:xfrm>
          <a:prstGeom prst="roundRect">
            <a:avLst>
              <a:gd name="adj" fmla="val 11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40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*It is against the OSHA law to retaliate or discriminate against a worker for reporting an injury or illness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692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812">
            <a:off x="6705095" y="4728417"/>
            <a:ext cx="1190625" cy="1176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22807"/>
            <a:ext cx="829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Information about Injuries/Illnesses 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1583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Georgia" panose="02040502050405020303" pitchFamily="18" charset="0"/>
              </a:rPr>
              <a:t>Hazards in the workplace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09537" indent="0" algn="ctr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1E70-1534-4880-B4B7-A57619EFCCB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5075"/>
            <a:ext cx="2459966" cy="1738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103451"/>
            <a:ext cx="215443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en-US" sz="800" dirty="0">
                <a:hlinkClick r:id="rId3"/>
              </a:rPr>
              <a:t>http://wn.com/funny_workplace_accident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92132"/>
            <a:ext cx="4495800" cy="3747919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How to Raise a Concern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0" y="2819400"/>
            <a:ext cx="3124200" cy="1524000"/>
          </a:xfrm>
        </p:spPr>
        <p:txBody>
          <a:bodyPr/>
          <a:lstStyle/>
          <a:p>
            <a:pPr marL="117475" indent="-7938" algn="ctr" eaLnBrk="1" hangingPunct="1">
              <a:buFont typeface="Wingdings 3" panose="05040102010807070707" pitchFamily="18" charset="2"/>
              <a:buNone/>
            </a:pPr>
            <a:r>
              <a:rPr lang="en-US" altLang="en-US" dirty="0" smtClean="0">
                <a:latin typeface="Georgia" panose="02040502050405020303" pitchFamily="18" charset="0"/>
              </a:rPr>
              <a:t>Safety and Health </a:t>
            </a:r>
            <a:r>
              <a:rPr lang="en-US" altLang="en-US" dirty="0">
                <a:latin typeface="Georgia" panose="02040502050405020303" pitchFamily="18" charset="0"/>
              </a:rPr>
              <a:t>P</a:t>
            </a:r>
            <a:r>
              <a:rPr lang="en-US" altLang="en-US" dirty="0" smtClean="0">
                <a:latin typeface="Georgia" panose="02040502050405020303" pitchFamily="18" charset="0"/>
              </a:rPr>
              <a:t>roblems in the Workplace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43574"/>
            <a:ext cx="957072" cy="26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43486"/>
            <a:ext cx="5694218" cy="40239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05400" cy="24812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have a right to get training from employers on a variety of health and safety hazards and standards that employers must follow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63675"/>
            <a:ext cx="3311236" cy="2333625"/>
          </a:xfrm>
          <a:ln w="38100">
            <a:solidFill>
              <a:schemeClr val="tx1"/>
            </a:solidFill>
          </a:ln>
        </p:spPr>
      </p:pic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02015"/>
            <a:ext cx="8229600" cy="2041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 smtClean="0">
                <a:latin typeface="Georgia" panose="02040502050405020303" pitchFamily="18" charset="0"/>
                <a:ea typeface="+mn-ea"/>
                <a:cs typeface="+mn-cs"/>
              </a:rPr>
              <a:t>Chemical </a:t>
            </a:r>
            <a:r>
              <a:rPr lang="en-US" sz="2400" dirty="0">
                <a:latin typeface="Georgia" panose="02040502050405020303" pitchFamily="18" charset="0"/>
                <a:ea typeface="+mn-ea"/>
                <a:cs typeface="+mn-cs"/>
              </a:rPr>
              <a:t>hazards, equipment hazards, noise, confined spaces, fall hazards in construction, personal protective </a:t>
            </a:r>
            <a:r>
              <a:rPr lang="en-US" sz="2400" dirty="0" smtClean="0">
                <a:latin typeface="Georgia" panose="02040502050405020303" pitchFamily="18" charset="0"/>
                <a:ea typeface="+mn-ea"/>
                <a:cs typeface="+mn-cs"/>
              </a:rPr>
              <a:t>equipment</a:t>
            </a:r>
            <a:endParaRPr lang="en-US" sz="2400" dirty="0">
              <a:latin typeface="Georgia" panose="02040502050405020303" pitchFamily="18" charset="0"/>
              <a:ea typeface="+mn-ea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400" dirty="0">
              <a:latin typeface="Georgia" panose="02040502050405020303" pitchFamily="18" charset="0"/>
              <a:ea typeface="+mn-ea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>
                <a:latin typeface="Georgia" panose="02040502050405020303" pitchFamily="18" charset="0"/>
                <a:ea typeface="+mn-ea"/>
                <a:cs typeface="+mn-cs"/>
              </a:rPr>
              <a:t>L</a:t>
            </a:r>
            <a:r>
              <a:rPr lang="en-US" sz="2400" dirty="0" smtClean="0">
                <a:latin typeface="Georgia" panose="02040502050405020303" pitchFamily="18" charset="0"/>
                <a:ea typeface="+mn-ea"/>
                <a:cs typeface="+mn-cs"/>
              </a:rPr>
              <a:t>anguage </a:t>
            </a:r>
            <a:r>
              <a:rPr lang="en-US" sz="2400" dirty="0">
                <a:latin typeface="Georgia" panose="02040502050405020303" pitchFamily="18" charset="0"/>
                <a:ea typeface="+mn-ea"/>
                <a:cs typeface="+mn-cs"/>
              </a:rPr>
              <a:t>and </a:t>
            </a:r>
            <a:r>
              <a:rPr lang="en-US" sz="2400" dirty="0" smtClean="0">
                <a:latin typeface="Georgia" panose="02040502050405020303" pitchFamily="18" charset="0"/>
                <a:ea typeface="+mn-ea"/>
                <a:cs typeface="+mn-cs"/>
              </a:rPr>
              <a:t>vocabulary</a:t>
            </a:r>
            <a:endParaRPr lang="en-US" dirty="0">
              <a:latin typeface="Georgia" panose="02040502050405020303" pitchFamily="18" charset="0"/>
              <a:ea typeface="ＭＳ Ｐゴシック" pitchFamily="-105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768"/>
            <a:ext cx="957072" cy="26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Training</a:t>
            </a:r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4294967295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Workers may bring up safety and health concerns in the workplace to their employers without fear of discharge or discrimination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OSHA rules protect workers who raise concerns to their employer or OSHA about unsafe or unhealthful conditions in the workplace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549"/>
            <a:ext cx="957072" cy="2621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7156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latin typeface="Georgia" panose="02040502050405020303" pitchFamily="18" charset="0"/>
              </a:rPr>
              <a:t>Complain or Request Corrections</a:t>
            </a:r>
            <a:endParaRPr lang="en-US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1910.1020: right to examine &amp; copy records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Examples of toxic substances and harmful physical agents are:</a:t>
            </a:r>
          </a:p>
          <a:p>
            <a:pPr lvl="1" eaLnBrk="1" hangingPunct="1"/>
            <a:r>
              <a:rPr lang="en-US" altLang="en-US" dirty="0" smtClean="0">
                <a:latin typeface="Georgia" panose="02040502050405020303" pitchFamily="18" charset="0"/>
              </a:rPr>
              <a:t>Metals and dusts, such as, lead, cadmium, and silica</a:t>
            </a:r>
          </a:p>
          <a:p>
            <a:pPr lvl="1" eaLnBrk="1" hangingPunct="1"/>
            <a:r>
              <a:rPr lang="en-US" altLang="en-US" dirty="0" smtClean="0">
                <a:latin typeface="Georgia" panose="02040502050405020303" pitchFamily="18" charset="0"/>
              </a:rPr>
              <a:t>Biological agents, such as bacteria, viruses, and fungi</a:t>
            </a:r>
          </a:p>
          <a:p>
            <a:pPr lvl="1" eaLnBrk="1" hangingPunct="1"/>
            <a:r>
              <a:rPr lang="en-US" altLang="en-US" dirty="0" smtClean="0">
                <a:latin typeface="Georgia" panose="02040502050405020303" pitchFamily="18" charset="0"/>
              </a:rPr>
              <a:t>Physical stress, such as noise, heat, cold, vibration, repetitive motion, and ionizing and non-ionizing radiation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549"/>
            <a:ext cx="957072" cy="2621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8251" y="5984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sz="3200" kern="0" dirty="0" smtClean="0">
                <a:latin typeface="Georgia" panose="02040502050405020303" pitchFamily="18" charset="0"/>
              </a:rPr>
              <a:t>Examine Exposure &amp; Medical Records</a:t>
            </a:r>
            <a:endParaRPr lang="en-US" sz="3200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Employee representative can accompany OSHA inspector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Workers can talk to the inspector privately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may point out hazards, describe injuries, illnesses or near misses that resulted from those hazards and describe any concern you have about a safety or health issue 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can find out about inspection results, abatement measures &amp; may object to dates set for violation to be corrected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383"/>
            <a:ext cx="957072" cy="2621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984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sz="3200" kern="0" dirty="0" smtClean="0">
                <a:latin typeface="Georgia" panose="02040502050405020303" pitchFamily="18" charset="0"/>
              </a:rPr>
              <a:t>Participate in an OSHA Inspection</a:t>
            </a:r>
            <a:endParaRPr lang="en-US" sz="3200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Lesson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Purpose: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To provide workers with introductory information about </a:t>
            </a:r>
            <a:r>
              <a:rPr lang="en-US" alt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OSHA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1600" b="1" dirty="0" smtClean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1600" b="1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After completing this lesson, you </a:t>
            </a:r>
            <a:r>
              <a:rPr lang="en-US" altLang="en-US" sz="1600" b="1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will be able to ...</a:t>
            </a:r>
            <a:endParaRPr lang="en-US" altLang="en-US" sz="1600" b="1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b="1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1066800" lvl="1" indent="-438150" eaLnBrk="1" hangingPunct="1">
              <a:lnSpc>
                <a:spcPct val="250000"/>
              </a:lnSpc>
              <a:buFont typeface="Lucida Sans Unicode" panose="020B0602030504020204" pitchFamily="34" charset="0"/>
              <a:buAutoNum type="arabicPeriod"/>
            </a:pPr>
            <a:r>
              <a:rPr lang="en-US" alt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Explain why OSHA is important to workers</a:t>
            </a:r>
            <a:endParaRPr lang="en-US" altLang="en-US" sz="160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1066800" lvl="1" indent="-438150" eaLnBrk="1" hangingPunct="1">
              <a:lnSpc>
                <a:spcPct val="250000"/>
              </a:lnSpc>
              <a:buFont typeface="Lucida Sans Unicode" panose="020B0602030504020204" pitchFamily="34" charset="0"/>
              <a:buAutoNum type="arabicPeriod"/>
            </a:pPr>
            <a:r>
              <a:rPr lang="en-US" alt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Explain workers rights under OSHA </a:t>
            </a:r>
            <a:endParaRPr lang="en-US" altLang="en-US" sz="160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1066800" lvl="1" indent="-438150" eaLnBrk="1" hangingPunct="1">
              <a:lnSpc>
                <a:spcPct val="250000"/>
              </a:lnSpc>
              <a:buFont typeface="Lucida Sans Unicode" panose="020B0602030504020204" pitchFamily="34" charset="0"/>
              <a:buAutoNum type="arabicPeriod"/>
            </a:pPr>
            <a:r>
              <a:rPr lang="en-US" alt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Discuss employer responsibilities under OSHA </a:t>
            </a:r>
            <a:endParaRPr lang="en-US" altLang="en-US" sz="160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134">
            <a:off x="6027663" y="2487400"/>
            <a:ext cx="2428875" cy="15774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68580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Workers may file a confidential complaint with OSHA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Workers may request that their name not be revealed to the employer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If a worker files a complaint, they have the right to find out OSHA’s action on the complaint and request a review if an inspection is not made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239000" y="2819400"/>
            <a:ext cx="1524000" cy="3886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Note:</a:t>
            </a:r>
          </a:p>
          <a:p>
            <a:pPr algn="ctr">
              <a:defRPr/>
            </a:pPr>
            <a:r>
              <a:rPr lang="en-US" b="1" dirty="0"/>
              <a:t>Often the best and fastest way to get a hazard corrected is to notify your supervisor or employer.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561"/>
            <a:ext cx="957072" cy="26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8" y="305689"/>
            <a:ext cx="2414201" cy="23621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984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latin typeface="Georgia" panose="02040502050405020303" pitchFamily="18" charset="0"/>
              </a:rPr>
              <a:t>File a Complaint with OSHA</a:t>
            </a:r>
            <a:endParaRPr lang="en-US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have the right to be free from retaliation for exercising safety and health rights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have a right to seek safety and health on the job without fear of punishment 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This right is spelled out in Section 11(c) of the OSH Act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Workers have 30 days to contact OSHA if they feel they have been punished for exercising their safety and health rights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Your Right to…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898"/>
            <a:ext cx="957072" cy="26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4267200"/>
            <a:ext cx="464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osha.gov/pls/oshaweb/owadisp.show_document?p_table=STANDARDS&amp;p_id=11333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8129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latin typeface="Georgia" panose="02040502050405020303" pitchFamily="18" charset="0"/>
              </a:rPr>
              <a:t>Be Free from Retaliation</a:t>
            </a:r>
            <a:endParaRPr lang="en-US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latin typeface="Georgia" panose="02040502050405020303" pitchFamily="18" charset="0"/>
              </a:rPr>
              <a:t>Provide a workplace free from recognized hazards and comply with OSHA standards</a:t>
            </a:r>
          </a:p>
          <a:p>
            <a:pPr eaLnBrk="1" hangingPunct="1">
              <a:defRPr/>
            </a:pPr>
            <a:endParaRPr lang="en-US" sz="1600" b="1" dirty="0" smtClean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Georgia" panose="02040502050405020303" pitchFamily="18" charset="0"/>
              </a:rPr>
              <a:t>Provide training required by OSHA standards</a:t>
            </a:r>
          </a:p>
          <a:p>
            <a:pPr eaLnBrk="1" hangingPunct="1">
              <a:defRPr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Georgia" panose="02040502050405020303" pitchFamily="18" charset="0"/>
              </a:rPr>
              <a:t>Keep records of injuries and illnesses</a:t>
            </a:r>
          </a:p>
          <a:p>
            <a:pPr eaLnBrk="1" hangingPunct="1">
              <a:defRPr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Georgia" panose="02040502050405020303" pitchFamily="18" charset="0"/>
              </a:rPr>
              <a:t>Provide medical exams when required by OSHA standards and provide workers access to their exposure and medical </a:t>
            </a:r>
            <a:r>
              <a:rPr lang="en-US" sz="1600" dirty="0" smtClean="0">
                <a:latin typeface="Georgia" panose="02040502050405020303" pitchFamily="18" charset="0"/>
              </a:rPr>
              <a:t>records</a:t>
            </a:r>
          </a:p>
          <a:p>
            <a:pPr eaLnBrk="1" hangingPunct="1">
              <a:defRPr/>
            </a:pPr>
            <a:endParaRPr lang="en-US" sz="1600" b="1" dirty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Georgia" panose="02040502050405020303" pitchFamily="18" charset="0"/>
              </a:rPr>
              <a:t>Not discriminate against workers who exercise their rights under the Act </a:t>
            </a:r>
            <a:r>
              <a:rPr lang="en-US" sz="1600" dirty="0" smtClean="0">
                <a:latin typeface="Georgia" panose="02040502050405020303" pitchFamily="18" charset="0"/>
              </a:rPr>
              <a:t>         (</a:t>
            </a:r>
            <a:r>
              <a:rPr lang="en-US" sz="1600" dirty="0">
                <a:latin typeface="Georgia" panose="02040502050405020303" pitchFamily="18" charset="0"/>
              </a:rPr>
              <a:t>Section 11(c</a:t>
            </a:r>
            <a:r>
              <a:rPr lang="en-US" sz="1600" dirty="0" smtClean="0">
                <a:latin typeface="Georgia" panose="02040502050405020303" pitchFamily="18" charset="0"/>
              </a:rPr>
              <a:t>))</a:t>
            </a:r>
          </a:p>
          <a:p>
            <a:pPr eaLnBrk="1" hangingPunct="1">
              <a:defRPr/>
            </a:pPr>
            <a:endParaRPr lang="en-US" sz="1600" b="1" dirty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Georgia" panose="02040502050405020303" pitchFamily="18" charset="0"/>
              </a:rPr>
              <a:t>Post OSHA citations and hazard correction </a:t>
            </a:r>
            <a:r>
              <a:rPr lang="en-US" sz="1600" dirty="0" smtClean="0">
                <a:latin typeface="Georgia" panose="02040502050405020303" pitchFamily="18" charset="0"/>
              </a:rPr>
              <a:t>notices</a:t>
            </a:r>
          </a:p>
          <a:p>
            <a:pPr eaLnBrk="1" hangingPunct="1">
              <a:defRPr/>
            </a:pPr>
            <a:endParaRPr lang="en-US" sz="1600" b="1" dirty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Georgia" panose="02040502050405020303" pitchFamily="18" charset="0"/>
              </a:rPr>
              <a:t>Provide and pay for most PPE</a:t>
            </a:r>
            <a:endParaRPr lang="en-US" sz="1600" b="1" dirty="0">
              <a:latin typeface="Georgia" panose="02040502050405020303" pitchFamily="18" charset="0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b="1" u="sng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b="1" u="sng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824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44" y="4379913"/>
            <a:ext cx="2857500" cy="202882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554736" y="14547"/>
            <a:ext cx="8228012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sz="3200" kern="1200" dirty="0" smtClean="0">
                <a:latin typeface="Georgia" panose="02040502050405020303" pitchFamily="18" charset="0"/>
              </a:rPr>
              <a:t>Topic 3:</a:t>
            </a:r>
          </a:p>
          <a:p>
            <a:pPr eaLnBrk="1" hangingPunct="1"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What Responsibilities </a:t>
            </a:r>
            <a:r>
              <a:rPr lang="en-US" sz="3200" dirty="0">
                <a:latin typeface="Georgia" panose="02040502050405020303" pitchFamily="18" charset="0"/>
              </a:rPr>
              <a:t>d</a:t>
            </a:r>
            <a:r>
              <a:rPr lang="en-US" sz="3200" dirty="0" smtClean="0">
                <a:latin typeface="Georgia" panose="02040502050405020303" pitchFamily="18" charset="0"/>
              </a:rPr>
              <a:t>oes Your Employer have Under OSHA?</a:t>
            </a:r>
            <a:endParaRPr lang="en-US" sz="3200" kern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Georgia" panose="02040502050405020303" pitchFamily="18" charset="0"/>
              </a:rPr>
              <a:t>Employer Responsibilities </a:t>
            </a:r>
            <a:r>
              <a:rPr lang="en-US" i="1" dirty="0">
                <a:latin typeface="Georgia" panose="02040502050405020303" pitchFamily="18" charset="0"/>
              </a:rPr>
              <a:t>(cont.)</a:t>
            </a:r>
            <a:endParaRPr 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37904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82442"/>
              </p:ext>
            </p:extLst>
          </p:nvPr>
        </p:nvGraphicFramePr>
        <p:xfrm>
          <a:off x="457200" y="1524000"/>
          <a:ext cx="8424672" cy="4425950"/>
        </p:xfrm>
        <a:graphic>
          <a:graphicData uri="http://schemas.openxmlformats.org/drawingml/2006/table">
            <a:tbl>
              <a:tblPr/>
              <a:tblGrid>
                <a:gridCol w="8424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ea typeface="ＭＳ Ｐゴシック" pitchFamily="-105" charset="-128"/>
                        </a:rPr>
                        <a:t>REPORTING AND RECORDING CHECKLIST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080">
                <a:tc>
                  <a:txBody>
                    <a:bodyPr/>
                    <a:lstStyle/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Employers must: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ＭＳ Ｐゴシック" pitchFamily="-105" charset="-128"/>
                      </a:endParaRP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Report each worker death to OSHA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Report each work-related hospitalization, amputation, or loss of an eye 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Maintain injury &amp; illness records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Inform workers how to report an injury or illness to the employer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Make records available to workers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Allow OSHA access to records</a:t>
                      </a:r>
                    </a:p>
                    <a:p>
                      <a:pPr marL="457200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ＭＳ Ｐゴシック" pitchFamily="-105" charset="-128"/>
                        </a:rPr>
                        <a:t>Post annual summary of injuries &amp; illnesses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258"/>
            <a:ext cx="957072" cy="26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66" y="4488151"/>
            <a:ext cx="2010468" cy="1452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Topic 4:</a:t>
            </a:r>
            <a:br>
              <a:rPr lang="en-US" altLang="en-US" dirty="0" smtClean="0">
                <a:latin typeface="Georgia" panose="02040502050405020303" pitchFamily="18" charset="0"/>
              </a:rPr>
            </a:br>
            <a:r>
              <a:rPr lang="en-US" altLang="en-US" dirty="0" smtClean="0">
                <a:latin typeface="Georgia" panose="02040502050405020303" pitchFamily="18" charset="0"/>
              </a:rPr>
              <a:t>What are OSHA Standards?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800600" cy="4525962"/>
          </a:xfrm>
        </p:spPr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latin typeface="Georgia" panose="02040502050405020303" pitchFamily="18" charset="0"/>
              </a:rPr>
              <a:t>OSHA standards are:</a:t>
            </a:r>
          </a:p>
          <a:p>
            <a:pPr eaLnBrk="1" hangingPunct="1">
              <a:defRPr/>
            </a:pPr>
            <a:r>
              <a:rPr lang="en-US" dirty="0">
                <a:latin typeface="Georgia" panose="02040502050405020303" pitchFamily="18" charset="0"/>
              </a:rPr>
              <a:t>R</a:t>
            </a:r>
            <a:r>
              <a:rPr lang="en-US" dirty="0" smtClean="0">
                <a:latin typeface="Georgia" panose="02040502050405020303" pitchFamily="18" charset="0"/>
              </a:rPr>
              <a:t>ules that describe the methods employers must use to protect employees from hazards</a:t>
            </a:r>
          </a:p>
          <a:p>
            <a:pPr eaLnBrk="1" hangingPunct="1">
              <a:defRPr/>
            </a:pPr>
            <a:endParaRPr lang="en-US" dirty="0" smtClean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en-US" dirty="0" smtClean="0">
                <a:latin typeface="Georgia" panose="02040502050405020303" pitchFamily="18" charset="0"/>
              </a:rPr>
              <a:t>esigned to protect workers from a wide range of hazards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05400" y="1524000"/>
          <a:ext cx="34290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Four Groups of</a:t>
                      </a:r>
                    </a:p>
                    <a:p>
                      <a:pPr algn="ctr"/>
                      <a:r>
                        <a:rPr lang="en-US" sz="2000" b="1" dirty="0" smtClean="0"/>
                        <a:t>OSHA Standards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9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General Industry*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Maritime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Agriculture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358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*General Industry is the set that applies</a:t>
                      </a:r>
                      <a:r>
                        <a:rPr lang="en-US" sz="1200" i="1" baseline="0" dirty="0" smtClean="0"/>
                        <a:t> to the largest number of workers and worksites</a:t>
                      </a:r>
                      <a:endParaRPr lang="en-US" sz="1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5715000"/>
            <a:ext cx="6477000" cy="64611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-105" charset="-128"/>
                <a:cs typeface="+mn-cs"/>
              </a:rPr>
              <a:t>Where there are no specific standards, employers must comply with the General Duty Clause of the OSH Act.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04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OSHA Standards </a:t>
            </a:r>
            <a:r>
              <a:rPr lang="en-US" altLang="en-US" i="1" dirty="0" smtClean="0">
                <a:latin typeface="Georgia" panose="02040502050405020303" pitchFamily="18" charset="0"/>
              </a:rPr>
              <a:t>(cont.)</a:t>
            </a:r>
            <a:endParaRPr lang="en-US" altLang="en-US" dirty="0" smtClean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latin typeface="Georgia" panose="02040502050405020303" pitchFamily="18" charset="0"/>
              </a:rPr>
              <a:t>These standards also:</a:t>
            </a:r>
          </a:p>
          <a:p>
            <a:pPr>
              <a:defRPr/>
            </a:pPr>
            <a:r>
              <a:rPr lang="en-US" dirty="0" smtClean="0">
                <a:latin typeface="Georgia" panose="02040502050405020303" pitchFamily="18" charset="0"/>
              </a:rPr>
              <a:t>Limit the amount of</a:t>
            </a:r>
          </a:p>
          <a:p>
            <a:pPr lvl="1">
              <a:defRPr/>
            </a:pPr>
            <a:r>
              <a:rPr lang="en-US" dirty="0" smtClean="0">
                <a:latin typeface="Georgia" panose="02040502050405020303" pitchFamily="18" charset="0"/>
              </a:rPr>
              <a:t> hazardous chemicals</a:t>
            </a:r>
          </a:p>
          <a:p>
            <a:pPr lvl="1">
              <a:defRPr/>
            </a:pPr>
            <a:r>
              <a:rPr lang="en-US" dirty="0" smtClean="0">
                <a:latin typeface="Georgia" panose="02040502050405020303" pitchFamily="18" charset="0"/>
              </a:rPr>
              <a:t> noise</a:t>
            </a:r>
          </a:p>
          <a:p>
            <a:pPr lvl="1">
              <a:defRPr/>
            </a:pPr>
            <a:endParaRPr lang="en-US" dirty="0" smtClean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dirty="0" smtClean="0">
                <a:latin typeface="Georgia" panose="02040502050405020303" pitchFamily="18" charset="0"/>
              </a:rPr>
              <a:t>PPE</a:t>
            </a:r>
          </a:p>
          <a:p>
            <a:pPr>
              <a:defRPr/>
            </a:pPr>
            <a:endParaRPr lang="en-US" dirty="0" smtClean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dirty="0" smtClean="0">
                <a:latin typeface="Georgia" panose="02040502050405020303" pitchFamily="18" charset="0"/>
              </a:rPr>
              <a:t>Require employers to monitor certain hazards and keep records of workplace injuries and illnesses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279"/>
            <a:ext cx="957072" cy="26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28" y="1417638"/>
            <a:ext cx="3534280" cy="306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Before you get hired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www.osha.gov/pls/imis/establishment.html</a:t>
            </a:r>
            <a:endParaRPr lang="en-US" sz="800" dirty="0" smtClean="0"/>
          </a:p>
          <a:p>
            <a:pPr marL="109537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1E70-1534-4880-B4B7-A57619EFCCBD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9" y="4114800"/>
            <a:ext cx="1101319" cy="1748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93719"/>
            <a:ext cx="5075665" cy="332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348018"/>
            <a:ext cx="2942064" cy="2213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3574"/>
            <a:ext cx="9067800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kern="1200" dirty="0" smtClean="0">
                <a:latin typeface="Georgia" panose="02040502050405020303" pitchFamily="18" charset="0"/>
              </a:rPr>
              <a:t>Washington State Department - L&amp;I </a:t>
            </a:r>
            <a:endParaRPr lang="en-US" sz="3200" kern="1200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574"/>
            <a:ext cx="957072" cy="26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90800"/>
            <a:ext cx="8686800" cy="19957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The OSH Act authorizes OSHA compliance safety and health officers (CSHOs) to conduct workplace inspections at reasonable times 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OSHA conducts inspections without advance notice, except in rare circumstances (e.g. Imminent Danger) </a:t>
            </a: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In fact, anyone who tells an employer about an OSHA inspection in advance can receive fines and a jail term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b="1" u="sng" dirty="0" smtClean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011"/>
            <a:ext cx="957072" cy="2621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458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sz="3200" kern="0" dirty="0" smtClean="0">
                <a:latin typeface="Georgia" panose="02040502050405020303" pitchFamily="18" charset="0"/>
              </a:rPr>
              <a:t>Topic 5:</a:t>
            </a:r>
          </a:p>
          <a:p>
            <a:r>
              <a:rPr lang="en-US" sz="3200" kern="0" dirty="0" smtClean="0">
                <a:latin typeface="Georgia" panose="02040502050405020303" pitchFamily="18" charset="0"/>
              </a:rPr>
              <a:t>How are OSHA Inspections Conducted?</a:t>
            </a:r>
            <a:endParaRPr lang="en-US" sz="3200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Q:\OETD\Graphics Library\Inspection\CheckEquipInElevatorMachRoom_35069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7" y="3791960"/>
            <a:ext cx="1971675" cy="27924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9067800" cy="1143000"/>
          </a:xfrm>
        </p:spPr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Different Types of OSHA Inspections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5029200" cy="4525962"/>
          </a:xfrm>
        </p:spPr>
        <p:txBody>
          <a:bodyPr/>
          <a:lstStyle/>
          <a:p>
            <a:r>
              <a:rPr lang="en-US" altLang="en-US" sz="2000" dirty="0" smtClean="0">
                <a:latin typeface="Georgia" panose="02040502050405020303" pitchFamily="18" charset="0"/>
              </a:rPr>
              <a:t>Imminent danger</a:t>
            </a:r>
          </a:p>
          <a:p>
            <a:endParaRPr lang="en-US" altLang="en-US" sz="2000" dirty="0" smtClean="0">
              <a:latin typeface="Georgia" panose="02040502050405020303" pitchFamily="18" charset="0"/>
            </a:endParaRPr>
          </a:p>
          <a:p>
            <a:r>
              <a:rPr lang="en-US" altLang="en-US" sz="2000" dirty="0" smtClean="0">
                <a:latin typeface="Georgia" panose="02040502050405020303" pitchFamily="18" charset="0"/>
              </a:rPr>
              <a:t>Fatality or hospitalizations</a:t>
            </a:r>
          </a:p>
          <a:p>
            <a:endParaRPr lang="en-US" altLang="en-US" sz="2000" dirty="0" smtClean="0">
              <a:latin typeface="Georgia" panose="02040502050405020303" pitchFamily="18" charset="0"/>
            </a:endParaRPr>
          </a:p>
          <a:p>
            <a:r>
              <a:rPr lang="en-US" altLang="en-US" sz="2000" dirty="0" smtClean="0">
                <a:latin typeface="Georgia" panose="02040502050405020303" pitchFamily="18" charset="0"/>
              </a:rPr>
              <a:t>Worker complaints/referrals</a:t>
            </a:r>
          </a:p>
          <a:p>
            <a:endParaRPr lang="en-US" altLang="en-US" sz="2000" dirty="0" smtClean="0">
              <a:latin typeface="Georgia" panose="02040502050405020303" pitchFamily="18" charset="0"/>
            </a:endParaRPr>
          </a:p>
          <a:p>
            <a:r>
              <a:rPr lang="en-US" altLang="en-US" sz="2000" dirty="0" smtClean="0">
                <a:latin typeface="Georgia" panose="02040502050405020303" pitchFamily="18" charset="0"/>
              </a:rPr>
              <a:t>Targeted inspections—Local Emphasis Program (LEP), National Emphasis Program (NEP), particular hazards or industries</a:t>
            </a:r>
          </a:p>
          <a:p>
            <a:endParaRPr lang="en-US" altLang="en-US" sz="2000" dirty="0" smtClean="0">
              <a:latin typeface="Georgia" panose="02040502050405020303" pitchFamily="18" charset="0"/>
            </a:endParaRPr>
          </a:p>
          <a:p>
            <a:r>
              <a:rPr lang="en-US" altLang="en-US" sz="2000" dirty="0" smtClean="0">
                <a:latin typeface="Georgia" panose="02040502050405020303" pitchFamily="18" charset="0"/>
              </a:rPr>
              <a:t>Follow-up Inspections</a:t>
            </a:r>
          </a:p>
          <a:p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10F773-219A-4619-B345-BB84C22656F2}" type="slidenum">
              <a:rPr lang="en-US" altLang="en-US">
                <a:solidFill>
                  <a:srgbClr val="FFFFFF"/>
                </a:solidFill>
                <a:latin typeface="Lucida Sans Unicode" panose="020B0602030504020204" pitchFamily="34" charset="0"/>
              </a:rPr>
              <a:pPr eaLnBrk="1" hangingPunct="1"/>
              <a:t>29</a:t>
            </a:fld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35846" name="Picture 3" descr="Q:\OETD\Graphics Library\Inspection\InspectingConstrSiteAndTakingNotes_115209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03673"/>
            <a:ext cx="1770062" cy="2667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4" descr="Q:\OETD\Graphics Library\Inspection\WorkersDiscussingInspReport_128618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5750"/>
            <a:ext cx="3048000" cy="2033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Slide Number Placeholder 3"/>
          <p:cNvSpPr txBox="1">
            <a:spLocks/>
          </p:cNvSpPr>
          <p:nvPr/>
        </p:nvSpPr>
        <p:spPr bwMode="auto">
          <a:xfrm>
            <a:off x="8321675" y="6410325"/>
            <a:ext cx="366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indent="-22860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824"/>
            <a:ext cx="957072" cy="26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Intro to OSHA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www.bing.com/videos/search?q=intro+to+osha&amp;FORM=HDRSC3#view=detail&amp;mid=562977DDD3DF897636DD562977DDD3DF897636DD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1E70-1534-4880-B4B7-A57619EFCCB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968958" cy="335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8426"/>
            <a:ext cx="1015439" cy="71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0" name="Group 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5789234"/>
              </p:ext>
            </p:extLst>
          </p:nvPr>
        </p:nvGraphicFramePr>
        <p:xfrm>
          <a:off x="533399" y="1371600"/>
          <a:ext cx="7927975" cy="4419600"/>
        </p:xfrm>
        <a:graphic>
          <a:graphicData uri="http://schemas.openxmlformats.org/drawingml/2006/table">
            <a:tbl>
              <a:tblPr/>
              <a:tblGrid>
                <a:gridCol w="47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VIOLATION 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PENALTY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WILLFUL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 violation that the employer intentionally and knowingly commits or a violation that the employer commits with plain indifference to the law.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OSHA may propose penalties of up to $70,000 for each willful violation, with a minimum penalty of $5,000 for each willful violation.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SERIOUS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 violation where there is substantial probability that death or serious physical harm could result and that the employer knew, or should have known, of the hazard.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There is a mandatory penalty for serious violations which may be up to $7,000.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OTHER-THAN-SERIOUS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 violation that has a direct relationship to safety and health, but probably would not cause death or serious physical harm.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OSHA may propose a penalty of up to $7,000 for each other-than-serious violation.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REPEATED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 violation that is the same or similar to a previous violation.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OSHA may propose penalties of up to $70,000 for each repeated violation.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224"/>
            <a:ext cx="957072" cy="2621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latin typeface="Georgia" panose="02040502050405020303" pitchFamily="18" charset="0"/>
              </a:rPr>
              <a:t>Citations &amp; Penalties </a:t>
            </a:r>
            <a:endParaRPr lang="en-US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4294967295"/>
          </p:nvPr>
        </p:nvSpPr>
        <p:spPr>
          <a:xfrm>
            <a:off x="0" y="2560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Give an example of a reason why  might OSHA would conduct an inspection at your workplace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What are the types of OSHA violations</a:t>
            </a:r>
            <a:r>
              <a:rPr lang="en-US" altLang="en-US" dirty="0" smtClean="0"/>
              <a:t>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8012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en-US" kern="1200" dirty="0">
                <a:latin typeface="Georgia" panose="02040502050405020303" pitchFamily="18" charset="0"/>
              </a:rPr>
              <a:t>Questions</a:t>
            </a:r>
            <a:r>
              <a:rPr 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</a:rPr>
              <a:t> for Review</a:t>
            </a:r>
          </a:p>
        </p:txBody>
      </p:sp>
      <p:pic>
        <p:nvPicPr>
          <p:cNvPr id="37892" name="Picture 4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22597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574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4294967295"/>
          </p:nvPr>
        </p:nvSpPr>
        <p:spPr>
          <a:xfrm>
            <a:off x="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Sources within the workplace/worksite</a:t>
            </a:r>
          </a:p>
          <a:p>
            <a:pPr eaLnBrk="1" hangingPunct="1"/>
            <a:endParaRPr lang="en-US" altLang="en-US" b="1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Sources outside the workplace/worksite</a:t>
            </a:r>
          </a:p>
          <a:p>
            <a:pPr eaLnBrk="1" hangingPunct="1"/>
            <a:endParaRPr lang="en-US" altLang="en-US" b="1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eorgia" panose="02040502050405020303" pitchFamily="18" charset="0"/>
              </a:rPr>
              <a:t>How to file an OSHA complaint</a:t>
            </a:r>
            <a:endParaRPr lang="en-US" altLang="en-US" b="1" dirty="0" smtClean="0">
              <a:latin typeface="Georgia" panose="02040502050405020303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b="1" u="sng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011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40" y="3551238"/>
            <a:ext cx="2085975" cy="2857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4762" y="88011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latin typeface="Georgia" panose="02040502050405020303" pitchFamily="18" charset="0"/>
              </a:rPr>
              <a:t>Topic 6:</a:t>
            </a:r>
          </a:p>
          <a:p>
            <a:r>
              <a:rPr lang="en-US" kern="0" dirty="0" smtClean="0">
                <a:latin typeface="Georgia" panose="02040502050405020303" pitchFamily="18" charset="0"/>
              </a:rPr>
              <a:t>Where Can You Go for Help?</a:t>
            </a:r>
            <a:endParaRPr lang="en-US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839200" cy="43862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Employer or supervisor, co-workers and union representatives</a:t>
            </a:r>
          </a:p>
          <a:p>
            <a:pPr marL="109537" indent="0" eaLnBrk="1" hangingPunct="1">
              <a:buNone/>
            </a:pPr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Safety Data Sheet (SDS) for information on chemicals</a:t>
            </a:r>
          </a:p>
          <a:p>
            <a:pPr eaLnBrk="1" hangingPunct="1"/>
            <a:endParaRPr lang="en-US" altLang="en-US" sz="2400" b="1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Labels and warning signs</a:t>
            </a:r>
          </a:p>
          <a:p>
            <a:pPr eaLnBrk="1" hangingPunct="1"/>
            <a:endParaRPr lang="en-US" altLang="en-US" sz="2400" b="1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Employee orientation manuals or other training materials</a:t>
            </a:r>
          </a:p>
          <a:p>
            <a:pPr eaLnBrk="1" hangingPunct="1"/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eorgia" panose="02040502050405020303" pitchFamily="18" charset="0"/>
              </a:rPr>
              <a:t>Work tasks and procedures instruction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249"/>
            <a:ext cx="957072" cy="2621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609600"/>
            <a:ext cx="8686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sz="3200" kern="0" dirty="0" smtClean="0">
                <a:latin typeface="Georgia" panose="02040502050405020303" pitchFamily="18" charset="0"/>
              </a:rPr>
              <a:t>Sources within the Workplace/Worksite</a:t>
            </a:r>
            <a:endParaRPr lang="en-US" sz="3200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4294967295"/>
          </p:nvPr>
        </p:nvSpPr>
        <p:spPr>
          <a:xfrm>
            <a:off x="0" y="1295400"/>
            <a:ext cx="8839200" cy="4711700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OSHA website: </a:t>
            </a:r>
            <a:r>
              <a:rPr lang="en-US" altLang="en-US" sz="1800" dirty="0" smtClean="0">
                <a:solidFill>
                  <a:srgbClr val="0070C0"/>
                </a:solidFill>
                <a:latin typeface="Georgia" panose="02040502050405020303" pitchFamily="18" charset="0"/>
                <a:hlinkClick r:id="rId3"/>
              </a:rPr>
              <a:t>http://www.osha.gov</a:t>
            </a:r>
            <a:r>
              <a:rPr lang="en-US" altLang="en-US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smtClean="0">
                <a:latin typeface="Georgia" panose="02040502050405020303" pitchFamily="18" charset="0"/>
              </a:rPr>
              <a:t>and OSHA offices                                            (you can call or write)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Compliance Assistance Specialists in the area offices 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National Institute for Occupational Safety and Health (NIOSH) </a:t>
            </a:r>
            <a:r>
              <a:rPr lang="en-US" altLang="en-US" sz="1800" dirty="0">
                <a:latin typeface="Georgia" panose="02040502050405020303" pitchFamily="18" charset="0"/>
                <a:hlinkClick r:id="rId4"/>
              </a:rPr>
              <a:t>http://www.cdc.gov/niosh</a:t>
            </a:r>
            <a:r>
              <a:rPr lang="en-US" altLang="en-US" sz="1800" dirty="0" smtClean="0">
                <a:latin typeface="Georgia" panose="02040502050405020303" pitchFamily="18" charset="0"/>
                <a:hlinkClick r:id="rId4"/>
              </a:rPr>
              <a:t>/</a:t>
            </a:r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OSHA Training Institute Education Centers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Doctors, nurses, other health care providers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Public libraries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Other local, community-based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224"/>
            <a:ext cx="957072" cy="2621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609600"/>
            <a:ext cx="8915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r>
              <a:rPr lang="en-US" sz="3200" kern="0" dirty="0" smtClean="0">
                <a:latin typeface="Georgia" panose="02040502050405020303" pitchFamily="18" charset="0"/>
              </a:rPr>
              <a:t>Sources Outside the Workplace/Worksite</a:t>
            </a:r>
            <a:endParaRPr lang="en-US" sz="3200" kern="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4294967295"/>
          </p:nvPr>
        </p:nvSpPr>
        <p:spPr>
          <a:xfrm>
            <a:off x="385763" y="1481138"/>
            <a:ext cx="8758237" cy="4525962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Download the OSHA complaint form from OSHA’s website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File the complaint online</a:t>
            </a:r>
          </a:p>
          <a:p>
            <a:pPr lvl="1"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Workers can file a complaint</a:t>
            </a:r>
          </a:p>
          <a:p>
            <a:pPr lvl="1"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A worker representative can file a complaint</a:t>
            </a:r>
          </a:p>
          <a:p>
            <a:pPr lvl="1"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Telephone or visit local regional or area offices to discuss your concerns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Complete the form – be specific and include appropriate details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OSHA determines if an inspection is necessary</a:t>
            </a:r>
          </a:p>
          <a:p>
            <a:pPr eaLnBrk="1" hangingPunct="1"/>
            <a:endParaRPr lang="en-US" altLang="en-U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Georgia" panose="02040502050405020303" pitchFamily="18" charset="0"/>
              </a:rPr>
              <a:t>Workers do not have to reveal their name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237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622125" cy="160823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457200" y="274638"/>
            <a:ext cx="8228012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kern="1200" dirty="0" smtClean="0">
                <a:latin typeface="Georgia" panose="02040502050405020303" pitchFamily="18" charset="0"/>
              </a:rPr>
              <a:t>Filing an OSHA Complaint </a:t>
            </a:r>
            <a:endParaRPr lang="en-US" kern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600" b="1" dirty="0" smtClean="0">
                <a:latin typeface="Georgia" panose="02040502050405020303" pitchFamily="18" charset="0"/>
              </a:rPr>
              <a:t>This lesson covered: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600" b="1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The importance of OSHA, including the history of safety and health regulation leading to the creation of OSHA and OSHA’s mission</a:t>
            </a:r>
          </a:p>
          <a:p>
            <a:pPr eaLnBrk="1" hangingPunct="1"/>
            <a:endParaRPr lang="en-US" altLang="en-US" sz="16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Worker rights under OSHA</a:t>
            </a:r>
          </a:p>
          <a:p>
            <a:pPr eaLnBrk="1" hangingPunct="1"/>
            <a:endParaRPr lang="en-US" altLang="en-US" sz="16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Employer responsibilities</a:t>
            </a:r>
          </a:p>
          <a:p>
            <a:pPr eaLnBrk="1" hangingPunct="1"/>
            <a:endParaRPr lang="en-US" altLang="en-US" sz="16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OSHA standards</a:t>
            </a:r>
          </a:p>
          <a:p>
            <a:pPr eaLnBrk="1" hangingPunct="1"/>
            <a:endParaRPr lang="en-US" altLang="en-US" sz="16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OSHA inspections</a:t>
            </a:r>
          </a:p>
          <a:p>
            <a:pPr eaLnBrk="1" hangingPunct="1"/>
            <a:endParaRPr lang="en-US" altLang="en-US" sz="16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Georgia" panose="02040502050405020303" pitchFamily="18" charset="0"/>
              </a:rPr>
              <a:t>Safety and health resources, including how to file a complaint.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2190750" cy="24860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274638"/>
            <a:ext cx="8228012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kern="1200" dirty="0" smtClean="0">
                <a:latin typeface="Georgia" panose="02040502050405020303" pitchFamily="18" charset="0"/>
              </a:rPr>
              <a:t>Session Summary</a:t>
            </a:r>
            <a:endParaRPr lang="en-US" kern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Safety Ambassadors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Promote and monitor job-site safety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1E70-1534-4880-B4B7-A57619EFCCBD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3300413" cy="3379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86594"/>
            <a:ext cx="8228012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en-US" kern="1200" dirty="0">
                <a:latin typeface="Georgia" panose="02040502050405020303" pitchFamily="18" charset="0"/>
              </a:rPr>
              <a:t>Questions for Review</a:t>
            </a:r>
          </a:p>
        </p:txBody>
      </p:sp>
      <p:pic>
        <p:nvPicPr>
          <p:cNvPr id="47108" name="Picture 4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596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530"/>
            <a:ext cx="957072" cy="262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600200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latin typeface="Georgia" panose="02040502050405020303" pitchFamily="18" charset="0"/>
              </a:rPr>
              <a:t>Explain why OSHA is important to workers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Georgia" panose="02040502050405020303" pitchFamily="18" charset="0"/>
              </a:rPr>
              <a:t>Explain workers rights under OSHA 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Georgia" panose="02040502050405020303" pitchFamily="18" charset="0"/>
              </a:rPr>
              <a:t>Discuss employer responsibilities under OSHA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673284"/>
            <a:ext cx="3511600" cy="11034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392695"/>
            <a:ext cx="1428750" cy="1314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000" dirty="0">
                <a:latin typeface="Georgia" panose="02040502050405020303" pitchFamily="18" charset="0"/>
              </a:rPr>
              <a:t>Topic 1:</a:t>
            </a:r>
            <a:r>
              <a:rPr lang="en-US" altLang="en-US" dirty="0">
                <a:latin typeface="Georgia" panose="02040502050405020303" pitchFamily="18" charset="0"/>
              </a:rPr>
              <a:t/>
            </a:r>
            <a:br>
              <a:rPr lang="en-US" altLang="en-US" dirty="0">
                <a:latin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</a:rPr>
              <a:t>Why is OSHA Important to You?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3340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en-US" sz="1600" dirty="0" smtClean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4,585 workers 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were killed on the job in </a:t>
            </a: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2013</a:t>
            </a:r>
          </a:p>
          <a:p>
            <a:pPr>
              <a:lnSpc>
                <a:spcPct val="150000"/>
              </a:lnSpc>
              <a:defRPr/>
            </a:pPr>
            <a:endParaRPr lang="en-US" sz="1600" dirty="0" smtClean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An 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average of nearly 12 workers die every day </a:t>
            </a:r>
            <a:endParaRPr lang="en-US" sz="1600" dirty="0" smtClean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 smtClean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797 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Hispanic or Latino workers were killed from work-related injuries in </a:t>
            </a: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2013</a:t>
            </a:r>
          </a:p>
          <a:p>
            <a:pPr>
              <a:lnSpc>
                <a:spcPct val="150000"/>
              </a:lnSpc>
              <a:defRPr/>
            </a:pPr>
            <a:endParaRPr lang="en-US" sz="160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Nearly </a:t>
            </a:r>
            <a:r>
              <a:rPr lang="en-US" sz="16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3 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million serious workplace injuries and illnesses were reported by private industry employers in 2012</a:t>
            </a:r>
          </a:p>
          <a:p>
            <a:pPr>
              <a:defRPr/>
            </a:pPr>
            <a:endParaRPr lang="en-US" sz="2000" kern="1200" dirty="0"/>
          </a:p>
        </p:txBody>
      </p:sp>
      <p:sp>
        <p:nvSpPr>
          <p:cNvPr id="4" name="Rounded Rectangle 3"/>
          <p:cNvSpPr/>
          <p:nvPr/>
        </p:nvSpPr>
        <p:spPr>
          <a:xfrm>
            <a:off x="5715000" y="1524000"/>
            <a:ext cx="2971800" cy="48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40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OSHA Makes a Difference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On Average, worker </a:t>
            </a:r>
            <a:r>
              <a:rPr lang="en-US" sz="1600" b="1" dirty="0">
                <a:solidFill>
                  <a:srgbClr val="002060"/>
                </a:solidFill>
              </a:rPr>
              <a:t>deaths in America are </a:t>
            </a:r>
            <a:r>
              <a:rPr lang="en-US" sz="1600" b="1" dirty="0" smtClean="0">
                <a:solidFill>
                  <a:srgbClr val="002060"/>
                </a:solidFill>
              </a:rPr>
              <a:t>down 66%.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1970 – 38 worker 	deaths per day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2013 – 12 worker 	deaths per day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</a:rPr>
              <a:t>Worker injuries and illnesses are </a:t>
            </a:r>
            <a:r>
              <a:rPr lang="en-US" sz="1600" b="1" dirty="0" smtClean="0">
                <a:solidFill>
                  <a:srgbClr val="002060"/>
                </a:solidFill>
              </a:rPr>
              <a:t>down. 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1972 – 10.9 per </a:t>
            </a:r>
          </a:p>
          <a:p>
            <a:pPr lvl="1">
              <a:spcAft>
                <a:spcPts val="40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	100 workers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2013 – 3.0 per </a:t>
            </a:r>
          </a:p>
          <a:p>
            <a:pPr lvl="1">
              <a:spcAft>
                <a:spcPts val="400"/>
              </a:spcAft>
              <a:defRPr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100 workers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574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History of OSHA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724400" cy="2428081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OSHA </a:t>
            </a: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Occupational Safety and Health Administration, an agency of the U.S. Department of Labor </a:t>
            </a:r>
          </a:p>
          <a:p>
            <a:pPr eaLnBrk="1" hangingPunct="1"/>
            <a:endParaRPr lang="en-US" alt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OSHA’s responsibility is to </a:t>
            </a:r>
            <a:r>
              <a:rPr lang="en-US" altLang="en-US" sz="2000" i="1" dirty="0">
                <a:solidFill>
                  <a:srgbClr val="FF0000"/>
                </a:solidFill>
                <a:latin typeface="Georgia" panose="02040502050405020303" pitchFamily="18" charset="0"/>
              </a:rPr>
              <a:t>improve worker safety and health protection</a:t>
            </a:r>
          </a:p>
        </p:txBody>
      </p:sp>
      <p:pic>
        <p:nvPicPr>
          <p:cNvPr id="5" name="Content Placeholder 5" descr="Act_1970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05" y="1371600"/>
            <a:ext cx="3269231" cy="25376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4209792"/>
            <a:ext cx="7772400" cy="17338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>
                <a:latin typeface="Georgia" panose="02040502050405020303" pitchFamily="18" charset="0"/>
              </a:rPr>
              <a:t>On December 29, 1970, President Nixon signed the OSHA Act.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>
                <a:latin typeface="Georgia" panose="02040502050405020303" pitchFamily="18" charset="0"/>
              </a:rPr>
              <a:t>This Act created OSHA, the agency, which formally came into being on April 28, 1971</a:t>
            </a:r>
          </a:p>
          <a:p>
            <a:pPr>
              <a:defRPr/>
            </a:pPr>
            <a:endParaRPr lang="en-US" sz="2000" dirty="0">
              <a:latin typeface="Georgia" panose="02040502050405020303" pitchFamily="18" charset="0"/>
              <a:ea typeface="ＭＳ Ｐゴシック" pitchFamily="-105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343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OSHA’s Mission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 eaLnBrk="1" hangingPunct="1">
              <a:buNone/>
            </a:pPr>
            <a:r>
              <a:rPr lang="en-US" altLang="en-US" sz="2000" dirty="0" smtClean="0">
                <a:latin typeface="Georgia" panose="02040502050405020303" pitchFamily="18" charset="0"/>
              </a:rPr>
              <a:t>The 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mission of OSHA </a:t>
            </a:r>
            <a:r>
              <a:rPr lang="en-US" altLang="en-US" sz="2000" dirty="0" smtClean="0">
                <a:latin typeface="Georgia" panose="02040502050405020303" pitchFamily="18" charset="0"/>
              </a:rPr>
              <a:t>is to </a:t>
            </a:r>
          </a:p>
          <a:p>
            <a:pPr marL="109537" indent="0" algn="ctr" eaLnBrk="1" hangingPunct="1"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assure safe and healthful working conditions</a:t>
            </a:r>
            <a:r>
              <a:rPr lang="en-US" altLang="en-US" sz="2000" dirty="0" smtClean="0">
                <a:latin typeface="Georgia" panose="02040502050405020303" pitchFamily="18" charset="0"/>
              </a:rPr>
              <a:t> </a:t>
            </a:r>
          </a:p>
          <a:p>
            <a:pPr marL="109537" indent="0" algn="ctr" eaLnBrk="1" hangingPunct="1">
              <a:buNone/>
            </a:pPr>
            <a:r>
              <a:rPr lang="en-US" altLang="en-US" sz="2000" dirty="0" smtClean="0">
                <a:latin typeface="Georgia" panose="02040502050405020303" pitchFamily="18" charset="0"/>
              </a:rPr>
              <a:t>for working men and women by setting and enforcing standards, and by providing training, outreach, education, and assistance. </a:t>
            </a:r>
          </a:p>
          <a:p>
            <a:pPr eaLnBrk="1" hangingPunct="1"/>
            <a:endParaRPr lang="en-US" altLang="en-US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 smtClean="0">
                <a:latin typeface="Georgia" panose="02040502050405020303" pitchFamily="18" charset="0"/>
              </a:rPr>
              <a:t>Some of the things OSHA does to carry out its mission are: </a:t>
            </a:r>
          </a:p>
          <a:p>
            <a:pPr lvl="1" eaLnBrk="1" hangingPunct="1"/>
            <a:endParaRPr lang="en-US" altLang="en-US" sz="2000" dirty="0" smtClean="0">
              <a:latin typeface="Georgia" panose="02040502050405020303" pitchFamily="18" charset="0"/>
            </a:endParaRPr>
          </a:p>
          <a:p>
            <a:pPr lvl="1" eaLnBrk="1" hangingPunct="1"/>
            <a:r>
              <a:rPr lang="en-US" altLang="en-US" sz="2000" dirty="0">
                <a:latin typeface="Georgia" panose="02040502050405020303" pitchFamily="18" charset="0"/>
              </a:rPr>
              <a:t>W</a:t>
            </a:r>
            <a:r>
              <a:rPr lang="en-US" altLang="en-US" sz="2000" dirty="0" smtClean="0">
                <a:latin typeface="Georgia" panose="02040502050405020303" pitchFamily="18" charset="0"/>
              </a:rPr>
              <a:t>orksite inspections</a:t>
            </a:r>
          </a:p>
          <a:p>
            <a:pPr lvl="1" eaLnBrk="1" hangingPunct="1"/>
            <a:endParaRPr lang="en-US" altLang="en-US" sz="2000" dirty="0" smtClean="0">
              <a:latin typeface="Georgia" panose="02040502050405020303" pitchFamily="18" charset="0"/>
            </a:endParaRPr>
          </a:p>
          <a:p>
            <a:pPr lvl="1" eaLnBrk="1" hangingPunct="1"/>
            <a:r>
              <a:rPr lang="en-US" altLang="en-US" sz="2000" dirty="0">
                <a:latin typeface="Georgia" panose="02040502050405020303" pitchFamily="18" charset="0"/>
              </a:rPr>
              <a:t>T</a:t>
            </a:r>
            <a:r>
              <a:rPr lang="en-US" altLang="en-US" sz="2000" dirty="0" smtClean="0">
                <a:latin typeface="Georgia" panose="02040502050405020303" pitchFamily="18" charset="0"/>
              </a:rPr>
              <a:t>raining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824"/>
            <a:ext cx="957072" cy="26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0"/>
            <a:ext cx="40386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58" y="1828800"/>
            <a:ext cx="2093543" cy="10583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94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Federal &amp; State OSHA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4191000"/>
          </a:xfrm>
        </p:spPr>
        <p:txBody>
          <a:bodyPr/>
          <a:lstStyle/>
          <a:p>
            <a:r>
              <a:rPr lang="en-US" sz="1400" b="1" u="sng" dirty="0">
                <a:latin typeface="Georgia" panose="02040502050405020303" pitchFamily="18" charset="0"/>
              </a:rPr>
              <a:t>OSHA</a:t>
            </a:r>
            <a:r>
              <a:rPr lang="en-US" sz="1400" dirty="0">
                <a:latin typeface="Georgia" panose="02040502050405020303" pitchFamily="18" charset="0"/>
              </a:rPr>
              <a:t> (the </a:t>
            </a:r>
            <a:r>
              <a:rPr lang="en-US" sz="1400" dirty="0" smtClean="0">
                <a:latin typeface="Georgia" panose="02040502050405020303" pitchFamily="18" charset="0"/>
              </a:rPr>
              <a:t>Occupational </a:t>
            </a:r>
            <a:r>
              <a:rPr lang="en-US" sz="1400" dirty="0">
                <a:latin typeface="Georgia" panose="02040502050405020303" pitchFamily="18" charset="0"/>
              </a:rPr>
              <a:t>Safety and Health </a:t>
            </a:r>
            <a:r>
              <a:rPr lang="en-US" sz="1400" dirty="0" smtClean="0">
                <a:latin typeface="Georgia" panose="02040502050405020303" pitchFamily="18" charset="0"/>
              </a:rPr>
              <a:t>Administration, which is a federal agency)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u="sng" dirty="0" smtClean="0">
                <a:latin typeface="Georgia" panose="02040502050405020303" pitchFamily="18" charset="0"/>
              </a:rPr>
              <a:t>L&amp;I</a:t>
            </a:r>
            <a:r>
              <a:rPr lang="en-US" sz="1400" dirty="0">
                <a:latin typeface="Georgia" panose="02040502050405020303" pitchFamily="18" charset="0"/>
              </a:rPr>
              <a:t> (the Department of Labor and </a:t>
            </a:r>
            <a:r>
              <a:rPr lang="en-US" sz="1400" dirty="0" smtClean="0">
                <a:latin typeface="Georgia" panose="02040502050405020303" pitchFamily="18" charset="0"/>
              </a:rPr>
              <a:t>Industries, </a:t>
            </a:r>
            <a:r>
              <a:rPr lang="en-US" sz="1400" dirty="0">
                <a:latin typeface="Georgia" panose="02040502050405020303" pitchFamily="18" charset="0"/>
              </a:rPr>
              <a:t>which </a:t>
            </a:r>
            <a:r>
              <a:rPr lang="en-US" sz="1400" dirty="0" smtClean="0">
                <a:latin typeface="Georgia" panose="02040502050405020303" pitchFamily="18" charset="0"/>
              </a:rPr>
              <a:t>is a state agency)</a:t>
            </a:r>
          </a:p>
          <a:p>
            <a:endParaRPr lang="en-US" sz="1400" b="1" u="sng" dirty="0">
              <a:latin typeface="Georgia" panose="02040502050405020303" pitchFamily="18" charset="0"/>
            </a:endParaRPr>
          </a:p>
          <a:p>
            <a:r>
              <a:rPr lang="en-US" sz="1400" b="1" u="sng" dirty="0" smtClean="0">
                <a:latin typeface="Georgia" panose="02040502050405020303" pitchFamily="18" charset="0"/>
              </a:rPr>
              <a:t>WISHA</a:t>
            </a:r>
            <a:r>
              <a:rPr lang="en-US" sz="1400" b="1" dirty="0" smtClean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(the Washington Industrial Safety and Health Act of </a:t>
            </a:r>
            <a:r>
              <a:rPr lang="en-US" sz="1400" dirty="0" smtClean="0">
                <a:latin typeface="Georgia" panose="02040502050405020303" pitchFamily="18" charset="0"/>
              </a:rPr>
              <a:t>1973, which is a state law) </a:t>
            </a:r>
            <a:r>
              <a:rPr lang="en-US" sz="1400" dirty="0">
                <a:latin typeface="Georgia" panose="02040502050405020303" pitchFamily="18" charset="0"/>
              </a:rPr>
              <a:t>- </a:t>
            </a:r>
            <a:r>
              <a:rPr lang="en-US" sz="1400" dirty="0" smtClean="0">
                <a:latin typeface="Georgia" panose="02040502050405020303" pitchFamily="18" charset="0"/>
              </a:rPr>
              <a:t>empowers L&amp;I to create and enforce safety and health regulations</a:t>
            </a:r>
          </a:p>
          <a:p>
            <a:endParaRPr lang="en-US" sz="1400" dirty="0" smtClean="0">
              <a:latin typeface="Georgia" panose="02040502050405020303" pitchFamily="18" charset="0"/>
            </a:endParaRPr>
          </a:p>
          <a:p>
            <a:r>
              <a:rPr lang="en-US" sz="1400" b="1" u="sng" dirty="0" smtClean="0">
                <a:latin typeface="Georgia" panose="02040502050405020303" pitchFamily="18" charset="0"/>
              </a:rPr>
              <a:t>DOSH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(the Division of Occupational Safety and </a:t>
            </a:r>
            <a:r>
              <a:rPr lang="en-US" sz="1400" dirty="0" smtClean="0">
                <a:latin typeface="Georgia" panose="02040502050405020303" pitchFamily="18" charset="0"/>
              </a:rPr>
              <a:t>Health, which is part </a:t>
            </a:r>
            <a:r>
              <a:rPr lang="en-US" sz="1400" dirty="0">
                <a:latin typeface="Georgia" panose="02040502050405020303" pitchFamily="18" charset="0"/>
              </a:rPr>
              <a:t>of </a:t>
            </a:r>
            <a:r>
              <a:rPr lang="en-US" sz="1400" dirty="0" smtClean="0">
                <a:latin typeface="Georgia" panose="02040502050405020303" pitchFamily="18" charset="0"/>
              </a:rPr>
              <a:t>L&amp;I) – enforces the WISHA law by developing safety </a:t>
            </a:r>
            <a:r>
              <a:rPr lang="en-US" sz="1400" dirty="0">
                <a:latin typeface="Georgia" panose="02040502050405020303" pitchFamily="18" charset="0"/>
              </a:rPr>
              <a:t>and health </a:t>
            </a:r>
            <a:r>
              <a:rPr lang="en-US" sz="1400" dirty="0" smtClean="0">
                <a:latin typeface="Georgia" panose="02040502050405020303" pitchFamily="18" charset="0"/>
              </a:rPr>
              <a:t>rules, including </a:t>
            </a:r>
            <a:r>
              <a:rPr lang="en-US" sz="1400" dirty="0">
                <a:latin typeface="Georgia" panose="02040502050405020303" pitchFamily="18" charset="0"/>
              </a:rPr>
              <a:t>inspecting worksites for </a:t>
            </a:r>
            <a:r>
              <a:rPr lang="en-US" sz="1400" dirty="0" smtClean="0">
                <a:latin typeface="Georgia" panose="02040502050405020303" pitchFamily="18" charset="0"/>
              </a:rPr>
              <a:t>unsafe working conditions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u="sng" dirty="0">
                <a:latin typeface="Georgia" panose="02040502050405020303" pitchFamily="18" charset="0"/>
              </a:rPr>
              <a:t>RCW/RCWs</a:t>
            </a:r>
            <a:r>
              <a:rPr lang="en-US" sz="1400" dirty="0">
                <a:latin typeface="Georgia" panose="02040502050405020303" pitchFamily="18" charset="0"/>
              </a:rPr>
              <a:t> stands for the </a:t>
            </a:r>
            <a:r>
              <a:rPr lang="en-US" sz="1400" dirty="0" smtClean="0">
                <a:latin typeface="Georgia" panose="02040502050405020303" pitchFamily="18" charset="0"/>
              </a:rPr>
              <a:t>“Revised </a:t>
            </a:r>
            <a:r>
              <a:rPr lang="en-US" sz="1400" dirty="0">
                <a:latin typeface="Georgia" panose="02040502050405020303" pitchFamily="18" charset="0"/>
              </a:rPr>
              <a:t>Code of </a:t>
            </a:r>
            <a:r>
              <a:rPr lang="en-US" sz="1400" dirty="0" smtClean="0">
                <a:latin typeface="Georgia" panose="02040502050405020303" pitchFamily="18" charset="0"/>
              </a:rPr>
              <a:t>Washington”</a:t>
            </a:r>
            <a:endParaRPr lang="en-US" sz="1400" dirty="0">
              <a:latin typeface="Georgia" panose="02040502050405020303" pitchFamily="18" charset="0"/>
            </a:endParaRPr>
          </a:p>
          <a:p>
            <a:endParaRPr lang="en-US" sz="1400" dirty="0" smtClean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  <a:hlinkClick r:id="rId3"/>
              </a:rPr>
              <a:t>http://www.lni.wa.gov/safety/basics/About/default.asp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1E70-1534-4880-B4B7-A57619EFCCB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79" y="6045994"/>
            <a:ext cx="2857500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79" y="3581400"/>
            <a:ext cx="1382103" cy="163955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3386">
            <a:off x="1161264" y="4402437"/>
            <a:ext cx="1674653" cy="11108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Temporary Workers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6536352"/>
            <a:ext cx="2667000" cy="311920"/>
          </a:xfrm>
        </p:spPr>
        <p:txBody>
          <a:bodyPr/>
          <a:lstStyle/>
          <a:p>
            <a:r>
              <a:rPr lang="en-US" sz="800" dirty="0" smtClean="0">
                <a:hlinkClick r:id="rId3"/>
              </a:rPr>
              <a:t>https://www.osha.gov/temp_workers/</a:t>
            </a:r>
            <a:endParaRPr lang="en-US" sz="800" dirty="0" smtClean="0"/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95928"/>
            <a:ext cx="4963600" cy="25810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8305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anose="02040502050405020303" pitchFamily="18" charset="0"/>
              </a:rPr>
              <a:t>Temporary labor continues to be prevalent nationwide.  </a:t>
            </a:r>
          </a:p>
          <a:p>
            <a:pPr>
              <a:lnSpc>
                <a:spcPct val="150000"/>
              </a:lnSpc>
            </a:pPr>
            <a:endParaRPr lang="en-US" sz="8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Georgia" panose="02040502050405020303" pitchFamily="18" charset="0"/>
              </a:rPr>
              <a:t>An </a:t>
            </a:r>
            <a:r>
              <a:rPr lang="en-US" dirty="0">
                <a:latin typeface="Georgia" panose="02040502050405020303" pitchFamily="18" charset="0"/>
              </a:rPr>
              <a:t>assessment of workplace injury data performed by the federal </a:t>
            </a:r>
            <a:r>
              <a:rPr lang="en-US" dirty="0" smtClean="0">
                <a:latin typeface="Georgia" panose="02040502050405020303" pitchFamily="18" charset="0"/>
              </a:rPr>
              <a:t>Occupational </a:t>
            </a:r>
            <a:r>
              <a:rPr lang="en-US" dirty="0">
                <a:latin typeface="Georgia" panose="02040502050405020303" pitchFamily="18" charset="0"/>
              </a:rPr>
              <a:t>Safety and Health Administration found that </a:t>
            </a:r>
            <a:r>
              <a:rPr lang="en-US" b="1" dirty="0" smtClean="0">
                <a:latin typeface="Georgia" panose="02040502050405020303" pitchFamily="18" charset="0"/>
              </a:rPr>
              <a:t>temporary </a:t>
            </a:r>
            <a:r>
              <a:rPr lang="en-US" b="1" dirty="0">
                <a:latin typeface="Georgia" panose="02040502050405020303" pitchFamily="18" charset="0"/>
              </a:rPr>
              <a:t>employees suffer on-the-job </a:t>
            </a:r>
            <a:r>
              <a:rPr lang="en-US" b="1" dirty="0" smtClean="0">
                <a:latin typeface="Georgia" panose="02040502050405020303" pitchFamily="18" charset="0"/>
              </a:rPr>
              <a:t>accidents </a:t>
            </a:r>
            <a:r>
              <a:rPr lang="en-US" b="1" dirty="0">
                <a:latin typeface="Georgia" panose="02040502050405020303" pitchFamily="18" charset="0"/>
              </a:rPr>
              <a:t>and injuries more often than those who are </a:t>
            </a:r>
            <a:r>
              <a:rPr lang="en-US" b="1" dirty="0" smtClean="0">
                <a:latin typeface="Georgia" panose="02040502050405020303" pitchFamily="18" charset="0"/>
              </a:rPr>
              <a:t>permanently employed.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94" y="100873"/>
            <a:ext cx="1064006" cy="1123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6697636" cy="1036638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Brain Check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marL="623887" indent="-514350" eaLnBrk="1" hangingPunct="1">
              <a:lnSpc>
                <a:spcPct val="15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altLang="en-US" sz="2400" dirty="0">
                <a:latin typeface="Georgia" panose="02040502050405020303" pitchFamily="18" charset="0"/>
              </a:rPr>
              <a:t>W</a:t>
            </a:r>
            <a:r>
              <a:rPr lang="en-US" altLang="en-US" sz="2400" dirty="0" smtClean="0">
                <a:latin typeface="Georgia" panose="02040502050405020303" pitchFamily="18" charset="0"/>
              </a:rPr>
              <a:t>orker protection is law:    True or False?</a:t>
            </a:r>
          </a:p>
          <a:p>
            <a:pPr marL="623887" indent="-514350" eaLnBrk="1" hangingPunct="1">
              <a:lnSpc>
                <a:spcPct val="15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Georgia" panose="02040502050405020303" pitchFamily="18" charset="0"/>
              </a:rPr>
              <a:t>OSHA was created in what year?  _____________</a:t>
            </a:r>
          </a:p>
          <a:p>
            <a:pPr marL="623887" indent="-514350" eaLnBrk="1" hangingPunct="1">
              <a:lnSpc>
                <a:spcPct val="15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Georgia" panose="02040502050405020303" pitchFamily="18" charset="0"/>
              </a:rPr>
              <a:t>OSHA stands for _____________</a:t>
            </a:r>
          </a:p>
          <a:p>
            <a:pPr marL="623887" indent="-514350" eaLnBrk="1" hangingPunct="1">
              <a:spcBef>
                <a:spcPts val="3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Georgia" panose="02040502050405020303" pitchFamily="18" charset="0"/>
              </a:rPr>
              <a:t>It is the duty of the _________ to provide workplaces that are free of known dangers that could harm their employees.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219325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764"/>
            <a:ext cx="957072" cy="26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ncourse">
  <a:themeElements>
    <a:clrScheme name="4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4_Concourse">
      <a:majorFont>
        <a:latin typeface="Lucida Sans Unicode"/>
        <a:ea typeface="ＭＳ Ｐゴシック"/>
        <a:cs typeface=""/>
      </a:majorFont>
      <a:minorFont>
        <a:latin typeface="Lucida Sans Unico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</TotalTime>
  <Words>2059</Words>
  <Application>Microsoft Office PowerPoint</Application>
  <PresentationFormat>On-screen Show (4:3)</PresentationFormat>
  <Paragraphs>420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4_Concourse</vt:lpstr>
      <vt:lpstr>Introduction to OSHA</vt:lpstr>
      <vt:lpstr>Lesson Objectives</vt:lpstr>
      <vt:lpstr>Intro to OSHA </vt:lpstr>
      <vt:lpstr>Topic 1: Why is OSHA Important to You?</vt:lpstr>
      <vt:lpstr>History of OSHA</vt:lpstr>
      <vt:lpstr>OSHA’s Mission</vt:lpstr>
      <vt:lpstr>Federal &amp; State OSHA</vt:lpstr>
      <vt:lpstr>Temporary Workers</vt:lpstr>
      <vt:lpstr>Brain Check </vt:lpstr>
      <vt:lpstr>Topic 2: What Rights Do You Have Under OSHA?</vt:lpstr>
      <vt:lpstr>Worker Rights</vt:lpstr>
      <vt:lpstr>Know about Hazardous Chemicals</vt:lpstr>
      <vt:lpstr>PowerPoint Presentation</vt:lpstr>
      <vt:lpstr>  Hazards in the workplace</vt:lpstr>
      <vt:lpstr>How to Raise a Concern</vt:lpstr>
      <vt:lpstr>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Employer Responsibilities (cont.)</vt:lpstr>
      <vt:lpstr>Topic 4: What are OSHA Standards?</vt:lpstr>
      <vt:lpstr>OSHA Standards (cont.)</vt:lpstr>
      <vt:lpstr>Before you get hired </vt:lpstr>
      <vt:lpstr>Washington State Department - L&amp;I </vt:lpstr>
      <vt:lpstr>PowerPoint Presentation</vt:lpstr>
      <vt:lpstr>Different Types of OSHA Inspections</vt:lpstr>
      <vt:lpstr>PowerPoint Presentation</vt:lpstr>
      <vt:lpstr>Questions for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Ambassadors </vt:lpstr>
      <vt:lpstr>Questions for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dmichalski</dc:creator>
  <cp:lastModifiedBy>Sortor, Katherine (LNI)</cp:lastModifiedBy>
  <cp:revision>363</cp:revision>
  <cp:lastPrinted>2014-04-14T12:07:40Z</cp:lastPrinted>
  <dcterms:created xsi:type="dcterms:W3CDTF">2010-02-14T20:51:48Z</dcterms:created>
  <dcterms:modified xsi:type="dcterms:W3CDTF">2017-08-02T21:07:00Z</dcterms:modified>
</cp:coreProperties>
</file>