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1" r:id="rId1"/>
  </p:sldMasterIdLst>
  <p:notesMasterIdLst>
    <p:notesMasterId r:id="rId27"/>
  </p:notesMasterIdLst>
  <p:handoutMasterIdLst>
    <p:handoutMasterId r:id="rId28"/>
  </p:handoutMasterIdLst>
  <p:sldIdLst>
    <p:sldId id="316" r:id="rId2"/>
    <p:sldId id="317" r:id="rId3"/>
    <p:sldId id="319" r:id="rId4"/>
    <p:sldId id="322" r:id="rId5"/>
    <p:sldId id="310" r:id="rId6"/>
    <p:sldId id="311" r:id="rId7"/>
    <p:sldId id="312" r:id="rId8"/>
    <p:sldId id="324" r:id="rId9"/>
    <p:sldId id="325" r:id="rId10"/>
    <p:sldId id="320" r:id="rId11"/>
    <p:sldId id="321" r:id="rId12"/>
    <p:sldId id="326" r:id="rId13"/>
    <p:sldId id="307" r:id="rId14"/>
    <p:sldId id="309" r:id="rId15"/>
    <p:sldId id="327" r:id="rId16"/>
    <p:sldId id="272" r:id="rId17"/>
    <p:sldId id="285" r:id="rId18"/>
    <p:sldId id="304" r:id="rId19"/>
    <p:sldId id="305" r:id="rId20"/>
    <p:sldId id="328" r:id="rId21"/>
    <p:sldId id="329" r:id="rId22"/>
    <p:sldId id="271" r:id="rId23"/>
    <p:sldId id="270" r:id="rId24"/>
    <p:sldId id="315" r:id="rId25"/>
    <p:sldId id="303" r:id="rId26"/>
  </p:sldIdLst>
  <p:sldSz cx="9144000" cy="6858000" type="screen4x3"/>
  <p:notesSz cx="7004050" cy="9223375"/>
  <p:custDataLst>
    <p:tags r:id="rId29"/>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4">
          <p15:clr>
            <a:srgbClr val="A4A3A4"/>
          </p15:clr>
        </p15:guide>
        <p15:guide id="2" pos="220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bracale" initials="l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BDB"/>
    <a:srgbClr val="FFFF66"/>
    <a:srgbClr val="454545"/>
    <a:srgbClr val="FF0000"/>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94863" autoAdjust="0"/>
  </p:normalViewPr>
  <p:slideViewPr>
    <p:cSldViewPr>
      <p:cViewPr>
        <p:scale>
          <a:sx n="78" d="100"/>
          <a:sy n="78" d="100"/>
        </p:scale>
        <p:origin x="-1349"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792" y="1080"/>
      </p:cViewPr>
      <p:guideLst>
        <p:guide orient="horz" pos="2904"/>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5300" cy="461963"/>
          </a:xfrm>
          <a:prstGeom prst="rect">
            <a:avLst/>
          </a:prstGeom>
          <a:noFill/>
          <a:ln w="12700" cap="sq">
            <a:noFill/>
            <a:miter lim="800000"/>
            <a:headEnd type="none" w="sm" len="sm"/>
            <a:tailEnd type="none" w="sm" len="sm"/>
          </a:ln>
          <a:effectLst/>
        </p:spPr>
        <p:txBody>
          <a:bodyPr vert="horz" wrap="square" lIns="92400" tIns="46200" rIns="92400" bIns="46200" numCol="1" anchor="t" anchorCtr="0" compatLnSpc="1">
            <a:prstTxWarp prst="textNoShape">
              <a:avLst/>
            </a:prstTxWarp>
          </a:bodyPr>
          <a:lstStyle>
            <a:lvl1pPr defTabSz="923925" eaLnBrk="0" hangingPunct="0">
              <a:defRPr kumimoji="0" sz="1200"/>
            </a:lvl1pPr>
          </a:lstStyle>
          <a:p>
            <a:pPr>
              <a:defRPr/>
            </a:pPr>
            <a:endParaRPr lang="en-US"/>
          </a:p>
        </p:txBody>
      </p:sp>
      <p:sp>
        <p:nvSpPr>
          <p:cNvPr id="73731" name="Rectangle 3"/>
          <p:cNvSpPr>
            <a:spLocks noGrp="1" noChangeArrowheads="1"/>
          </p:cNvSpPr>
          <p:nvPr>
            <p:ph type="dt" sz="quarter" idx="1"/>
          </p:nvPr>
        </p:nvSpPr>
        <p:spPr bwMode="auto">
          <a:xfrm>
            <a:off x="3968750" y="0"/>
            <a:ext cx="3035300" cy="461963"/>
          </a:xfrm>
          <a:prstGeom prst="rect">
            <a:avLst/>
          </a:prstGeom>
          <a:noFill/>
          <a:ln w="12700" cap="sq">
            <a:noFill/>
            <a:miter lim="800000"/>
            <a:headEnd type="none" w="sm" len="sm"/>
            <a:tailEnd type="none" w="sm" len="sm"/>
          </a:ln>
          <a:effectLst/>
        </p:spPr>
        <p:txBody>
          <a:bodyPr vert="horz" wrap="square" lIns="92400" tIns="46200" rIns="92400" bIns="46200" numCol="1" anchor="t" anchorCtr="0" compatLnSpc="1">
            <a:prstTxWarp prst="textNoShape">
              <a:avLst/>
            </a:prstTxWarp>
          </a:bodyPr>
          <a:lstStyle>
            <a:lvl1pPr algn="r" defTabSz="923925" eaLnBrk="0" hangingPunct="0">
              <a:defRPr kumimoji="0" sz="1200"/>
            </a:lvl1pPr>
          </a:lstStyle>
          <a:p>
            <a:pPr>
              <a:defRPr/>
            </a:pPr>
            <a:endParaRPr lang="en-US"/>
          </a:p>
        </p:txBody>
      </p:sp>
      <p:sp>
        <p:nvSpPr>
          <p:cNvPr id="73732" name="Rectangle 4"/>
          <p:cNvSpPr>
            <a:spLocks noGrp="1" noChangeArrowheads="1"/>
          </p:cNvSpPr>
          <p:nvPr>
            <p:ph type="ftr" sz="quarter" idx="2"/>
          </p:nvPr>
        </p:nvSpPr>
        <p:spPr bwMode="auto">
          <a:xfrm>
            <a:off x="0" y="8761413"/>
            <a:ext cx="3035300" cy="461962"/>
          </a:xfrm>
          <a:prstGeom prst="rect">
            <a:avLst/>
          </a:prstGeom>
          <a:noFill/>
          <a:ln w="12700" cap="sq">
            <a:noFill/>
            <a:miter lim="800000"/>
            <a:headEnd type="none" w="sm" len="sm"/>
            <a:tailEnd type="none" w="sm" len="sm"/>
          </a:ln>
          <a:effectLst/>
        </p:spPr>
        <p:txBody>
          <a:bodyPr vert="horz" wrap="square" lIns="92400" tIns="46200" rIns="92400" bIns="46200" numCol="1" anchor="b" anchorCtr="0" compatLnSpc="1">
            <a:prstTxWarp prst="textNoShape">
              <a:avLst/>
            </a:prstTxWarp>
          </a:bodyPr>
          <a:lstStyle>
            <a:lvl1pPr defTabSz="923925" eaLnBrk="0" hangingPunct="0">
              <a:defRPr kumimoji="0" sz="1200"/>
            </a:lvl1pPr>
          </a:lstStyle>
          <a:p>
            <a:pPr>
              <a:defRPr/>
            </a:pPr>
            <a:endParaRPr lang="en-US"/>
          </a:p>
        </p:txBody>
      </p:sp>
      <p:sp>
        <p:nvSpPr>
          <p:cNvPr id="73733" name="Rectangle 5"/>
          <p:cNvSpPr>
            <a:spLocks noGrp="1" noChangeArrowheads="1"/>
          </p:cNvSpPr>
          <p:nvPr>
            <p:ph type="sldNum" sz="quarter" idx="3"/>
          </p:nvPr>
        </p:nvSpPr>
        <p:spPr bwMode="auto">
          <a:xfrm>
            <a:off x="3968750" y="8761413"/>
            <a:ext cx="3035300" cy="461962"/>
          </a:xfrm>
          <a:prstGeom prst="rect">
            <a:avLst/>
          </a:prstGeom>
          <a:noFill/>
          <a:ln w="12700" cap="sq">
            <a:noFill/>
            <a:miter lim="800000"/>
            <a:headEnd type="none" w="sm" len="sm"/>
            <a:tailEnd type="none" w="sm" len="sm"/>
          </a:ln>
          <a:effectLst/>
        </p:spPr>
        <p:txBody>
          <a:bodyPr vert="horz" wrap="square" lIns="92400" tIns="46200" rIns="92400" bIns="46200" numCol="1" anchor="b" anchorCtr="0" compatLnSpc="1">
            <a:prstTxWarp prst="textNoShape">
              <a:avLst/>
            </a:prstTxWarp>
          </a:bodyPr>
          <a:lstStyle>
            <a:lvl1pPr algn="r" defTabSz="923925" eaLnBrk="0" hangingPunct="0">
              <a:defRPr kumimoji="0" sz="1200"/>
            </a:lvl1pPr>
          </a:lstStyle>
          <a:p>
            <a:pPr>
              <a:defRPr/>
            </a:pPr>
            <a:fld id="{E9AFABCD-3477-4A1F-9F7D-1F3468BFA4A7}" type="slidenum">
              <a:rPr lang="en-US"/>
              <a:pPr>
                <a:defRPr/>
              </a:pPr>
              <a:t>‹#›</a:t>
            </a:fld>
            <a:endParaRPr lang="en-US"/>
          </a:p>
        </p:txBody>
      </p:sp>
    </p:spTree>
    <p:extLst>
      <p:ext uri="{BB962C8B-B14F-4D97-AF65-F5344CB8AC3E}">
        <p14:creationId xmlns:p14="http://schemas.microsoft.com/office/powerpoint/2010/main" val="2284262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19250" tIns="0" rIns="19250" bIns="0" numCol="1" anchor="t" anchorCtr="0" compatLnSpc="1">
            <a:prstTxWarp prst="textNoShape">
              <a:avLst/>
            </a:prstTxWarp>
          </a:bodyPr>
          <a:lstStyle>
            <a:lvl1pPr defTabSz="923925" eaLnBrk="0" hangingPunct="0">
              <a:defRPr kumimoji="1" sz="1000" i="1"/>
            </a:lvl1pPr>
          </a:lstStyle>
          <a:p>
            <a:pPr>
              <a:defRPr/>
            </a:pPr>
            <a:r>
              <a:rPr lang="en-US"/>
              <a:t>*</a:t>
            </a:r>
            <a:endParaRPr lang="en-US" sz="1200"/>
          </a:p>
        </p:txBody>
      </p:sp>
      <p:sp>
        <p:nvSpPr>
          <p:cNvPr id="2051" name="Rectangle 3"/>
          <p:cNvSpPr>
            <a:spLocks noGrp="1" noChangeArrowheads="1"/>
          </p:cNvSpPr>
          <p:nvPr>
            <p:ph type="dt" idx="1"/>
          </p:nvPr>
        </p:nvSpPr>
        <p:spPr bwMode="auto">
          <a:xfrm>
            <a:off x="3968750" y="0"/>
            <a:ext cx="3035300" cy="461963"/>
          </a:xfrm>
          <a:prstGeom prst="rect">
            <a:avLst/>
          </a:prstGeom>
          <a:noFill/>
          <a:ln w="9525">
            <a:noFill/>
            <a:miter lim="800000"/>
            <a:headEnd/>
            <a:tailEnd/>
          </a:ln>
          <a:effectLst/>
        </p:spPr>
        <p:txBody>
          <a:bodyPr vert="horz" wrap="square" lIns="19250" tIns="0" rIns="19250" bIns="0" numCol="1" anchor="t" anchorCtr="0" compatLnSpc="1">
            <a:prstTxWarp prst="textNoShape">
              <a:avLst/>
            </a:prstTxWarp>
          </a:bodyPr>
          <a:lstStyle>
            <a:lvl1pPr algn="r" defTabSz="923925" eaLnBrk="0" hangingPunct="0">
              <a:defRPr kumimoji="1" sz="1000" i="1"/>
            </a:lvl1pPr>
          </a:lstStyle>
          <a:p>
            <a:pPr>
              <a:defRPr/>
            </a:pPr>
            <a:r>
              <a:rPr lang="en-US"/>
              <a:t>07/16/96</a:t>
            </a:r>
            <a:endParaRPr lang="en-US" sz="1200"/>
          </a:p>
        </p:txBody>
      </p:sp>
      <p:sp>
        <p:nvSpPr>
          <p:cNvPr id="45060" name="Rectangle 4"/>
          <p:cNvSpPr>
            <a:spLocks noGrp="1" noRot="1" noChangeAspect="1" noChangeArrowheads="1"/>
          </p:cNvSpPr>
          <p:nvPr>
            <p:ph type="sldImg" idx="2"/>
          </p:nvPr>
        </p:nvSpPr>
        <p:spPr bwMode="auto">
          <a:xfrm>
            <a:off x="1196975" y="692150"/>
            <a:ext cx="4611688" cy="3459163"/>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3450" y="4381500"/>
            <a:ext cx="5137150" cy="4149725"/>
          </a:xfrm>
          <a:prstGeom prst="rect">
            <a:avLst/>
          </a:prstGeom>
          <a:noFill/>
          <a:ln w="9525">
            <a:noFill/>
            <a:miter lim="800000"/>
            <a:headEnd/>
            <a:tailEnd/>
          </a:ln>
          <a:effectLst/>
        </p:spPr>
        <p:txBody>
          <a:bodyPr vert="horz" wrap="square" lIns="93042" tIns="46521" rIns="93042" bIns="465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761413"/>
            <a:ext cx="3035300" cy="461962"/>
          </a:xfrm>
          <a:prstGeom prst="rect">
            <a:avLst/>
          </a:prstGeom>
          <a:noFill/>
          <a:ln w="9525">
            <a:noFill/>
            <a:miter lim="800000"/>
            <a:headEnd/>
            <a:tailEnd/>
          </a:ln>
          <a:effectLst/>
        </p:spPr>
        <p:txBody>
          <a:bodyPr vert="horz" wrap="square" lIns="19250" tIns="0" rIns="19250" bIns="0" numCol="1" anchor="b" anchorCtr="0" compatLnSpc="1">
            <a:prstTxWarp prst="textNoShape">
              <a:avLst/>
            </a:prstTxWarp>
          </a:bodyPr>
          <a:lstStyle>
            <a:lvl1pPr defTabSz="923925" eaLnBrk="0" hangingPunct="0">
              <a:defRPr kumimoji="1" sz="1000" i="1"/>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968750" y="8761413"/>
            <a:ext cx="3035300" cy="461962"/>
          </a:xfrm>
          <a:prstGeom prst="rect">
            <a:avLst/>
          </a:prstGeom>
          <a:noFill/>
          <a:ln w="9525">
            <a:noFill/>
            <a:miter lim="800000"/>
            <a:headEnd/>
            <a:tailEnd/>
          </a:ln>
          <a:effectLst/>
        </p:spPr>
        <p:txBody>
          <a:bodyPr vert="horz" wrap="square" lIns="19250" tIns="0" rIns="19250" bIns="0" numCol="1" anchor="b" anchorCtr="0" compatLnSpc="1">
            <a:prstTxWarp prst="textNoShape">
              <a:avLst/>
            </a:prstTxWarp>
          </a:bodyPr>
          <a:lstStyle>
            <a:lvl1pPr algn="r" defTabSz="923925" eaLnBrk="0" hangingPunct="0">
              <a:defRPr kumimoji="1" sz="1200"/>
            </a:lvl1pPr>
          </a:lstStyle>
          <a:p>
            <a:pPr>
              <a:defRPr/>
            </a:pPr>
            <a:fld id="{F45732F8-E009-456A-B7AF-98C150148CB1}" type="slidenum">
              <a:rPr lang="en-US"/>
              <a:pPr>
                <a:defRPr/>
              </a:pPr>
              <a:t>‹#›</a:t>
            </a:fld>
            <a:endParaRPr lang="en-US"/>
          </a:p>
        </p:txBody>
      </p:sp>
    </p:spTree>
    <p:extLst>
      <p:ext uri="{BB962C8B-B14F-4D97-AF65-F5344CB8AC3E}">
        <p14:creationId xmlns:p14="http://schemas.microsoft.com/office/powerpoint/2010/main" val="114902050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Ladders are important and essential tools that are used widely in a variety of industries. </a:t>
            </a:r>
            <a:r>
              <a:rPr lang="en-US" dirty="0" smtClean="0"/>
              <a:t>They </a:t>
            </a:r>
            <a:r>
              <a:rPr lang="en-US" dirty="0" smtClean="0"/>
              <a:t>help us move up and down and work at different heights.</a:t>
            </a:r>
          </a:p>
          <a:p>
            <a:r>
              <a:rPr lang="en-US" dirty="0" smtClean="0"/>
              <a:t>Learn how to work safely when using portable ladders to avoid falling and getting injured. </a:t>
            </a:r>
            <a:r>
              <a:rPr lang="en-US" dirty="0" smtClean="0"/>
              <a:t>It </a:t>
            </a:r>
            <a:r>
              <a:rPr lang="en-US" dirty="0" smtClean="0"/>
              <a:t>is designed to promote safe work practices.</a:t>
            </a:r>
            <a:endParaRPr lang="en-US" dirty="0"/>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1</a:t>
            </a:fld>
            <a:endParaRPr lang="en-US" dirty="0"/>
          </a:p>
        </p:txBody>
      </p:sp>
    </p:spTree>
    <p:extLst>
      <p:ext uri="{BB962C8B-B14F-4D97-AF65-F5344CB8AC3E}">
        <p14:creationId xmlns:p14="http://schemas.microsoft.com/office/powerpoint/2010/main" val="224297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use a ladder if you are feeling dizzy, light-headed, </a:t>
            </a:r>
            <a:r>
              <a:rPr lang="en-US" dirty="0" smtClean="0"/>
              <a:t>excessively </a:t>
            </a:r>
            <a:r>
              <a:rPr lang="en-US" dirty="0" smtClean="0"/>
              <a:t>tired, on medication, have recently consumed </a:t>
            </a:r>
            <a:r>
              <a:rPr lang="en-US" dirty="0" smtClean="0"/>
              <a:t>alcohol, </a:t>
            </a:r>
            <a:r>
              <a:rPr lang="en-US" dirty="0" smtClean="0"/>
              <a:t>or </a:t>
            </a:r>
            <a:r>
              <a:rPr lang="en-US" dirty="0" smtClean="0"/>
              <a:t>otherwise </a:t>
            </a:r>
            <a:r>
              <a:rPr lang="en-US" dirty="0" smtClean="0"/>
              <a:t>temporarily impaired.</a:t>
            </a:r>
          </a:p>
          <a:p>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10</a:t>
            </a:fld>
            <a:endParaRPr lang="en-US"/>
          </a:p>
        </p:txBody>
      </p:sp>
    </p:spTree>
    <p:extLst>
      <p:ext uri="{BB962C8B-B14F-4D97-AF65-F5344CB8AC3E}">
        <p14:creationId xmlns:p14="http://schemas.microsoft.com/office/powerpoint/2010/main" val="12009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injuries that may occur: failure to secure ladders, climbing one-handed, standing on the top rung or platform, using worn or damaged ladders, and leaving tools on ladders.</a:t>
            </a:r>
          </a:p>
          <a:p>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11</a:t>
            </a:fld>
            <a:endParaRPr lang="en-US"/>
          </a:p>
        </p:txBody>
      </p:sp>
    </p:spTree>
    <p:extLst>
      <p:ext uri="{BB962C8B-B14F-4D97-AF65-F5344CB8AC3E}">
        <p14:creationId xmlns:p14="http://schemas.microsoft.com/office/powerpoint/2010/main" val="2754908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safe to place a ladder on a stack of pallets to gain height?</a:t>
            </a:r>
          </a:p>
          <a:p>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12</a:t>
            </a:fld>
            <a:endParaRPr lang="en-US"/>
          </a:p>
        </p:txBody>
      </p:sp>
    </p:spTree>
    <p:extLst>
      <p:ext uri="{BB962C8B-B14F-4D97-AF65-F5344CB8AC3E}">
        <p14:creationId xmlns:p14="http://schemas.microsoft.com/office/powerpoint/2010/main" val="260357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uncover a safety problem with a ladder during an inspection, don’t use it. Instead, remove it from service and tag it to make sure nobody else uses it.</a:t>
            </a:r>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13</a:t>
            </a:fld>
            <a:endParaRPr lang="en-US"/>
          </a:p>
        </p:txBody>
      </p:sp>
    </p:spTree>
    <p:extLst>
      <p:ext uri="{BB962C8B-B14F-4D97-AF65-F5344CB8AC3E}">
        <p14:creationId xmlns:p14="http://schemas.microsoft.com/office/powerpoint/2010/main" val="3497412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ladders should be inspected before each use. It doesn’t take long to check out a ladder to make sure it’s safe to use. </a:t>
            </a:r>
            <a:r>
              <a:rPr lang="en-US" dirty="0" smtClean="0"/>
              <a:t>Those </a:t>
            </a:r>
            <a:r>
              <a:rPr lang="en-US" dirty="0" smtClean="0"/>
              <a:t>few minutes could be the most important </a:t>
            </a:r>
            <a:r>
              <a:rPr lang="en-US" dirty="0" smtClean="0"/>
              <a:t>time of </a:t>
            </a:r>
            <a:r>
              <a:rPr lang="en-US" dirty="0" smtClean="0"/>
              <a:t>your life. </a:t>
            </a:r>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14</a:t>
            </a:fld>
            <a:endParaRPr lang="en-US"/>
          </a:p>
        </p:txBody>
      </p:sp>
    </p:spTree>
    <p:extLst>
      <p:ext uri="{BB962C8B-B14F-4D97-AF65-F5344CB8AC3E}">
        <p14:creationId xmlns:p14="http://schemas.microsoft.com/office/powerpoint/2010/main" val="404663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en-US" altLang="en-US" dirty="0" smtClean="0"/>
              <a:t>Each material has specific care, maintenance, and storage requirements and may be preferred for specific uses, or under certain conditions.</a:t>
            </a:r>
            <a:endParaRPr lang="en-US" alt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15</a:t>
            </a:fld>
            <a:endParaRPr lang="en-US"/>
          </a:p>
        </p:txBody>
      </p:sp>
    </p:spTree>
    <p:extLst>
      <p:ext uri="{BB962C8B-B14F-4D97-AF65-F5344CB8AC3E}">
        <p14:creationId xmlns:p14="http://schemas.microsoft.com/office/powerpoint/2010/main" val="844878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p:spPr>
        <p:txBody>
          <a:bodyPr/>
          <a:lstStyle/>
          <a:p>
            <a:r>
              <a:rPr lang="en-US" smtClean="0"/>
              <a:t>*</a:t>
            </a:r>
            <a:endParaRPr lang="en-US" sz="1200" i="0" smtClean="0"/>
          </a:p>
        </p:txBody>
      </p:sp>
      <p:sp>
        <p:nvSpPr>
          <p:cNvPr id="50179" name="Rectangle 7"/>
          <p:cNvSpPr>
            <a:spLocks noGrp="1" noChangeArrowheads="1"/>
          </p:cNvSpPr>
          <p:nvPr>
            <p:ph type="sldNum" sz="quarter" idx="5"/>
          </p:nvPr>
        </p:nvSpPr>
        <p:spPr>
          <a:noFill/>
        </p:spPr>
        <p:txBody>
          <a:bodyPr/>
          <a:lstStyle/>
          <a:p>
            <a:fld id="{79540953-66CC-401A-9B5A-008D21365055}" type="slidenum">
              <a:rPr lang="en-US" smtClean="0"/>
              <a:pPr/>
              <a:t>16</a:t>
            </a:fld>
            <a:endParaRPr lang="en-US" smtClean="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p:spPr>
        <p:txBody>
          <a:bodyPr/>
          <a:lstStyle/>
          <a:p>
            <a:r>
              <a:rPr lang="en-US" dirty="0" smtClean="0"/>
              <a:t>Place the ladder on a firm, level surface, and check to make sure the ladder is stable. </a:t>
            </a:r>
          </a:p>
        </p:txBody>
      </p:sp>
    </p:spTree>
    <p:extLst>
      <p:ext uri="{BB962C8B-B14F-4D97-AF65-F5344CB8AC3E}">
        <p14:creationId xmlns:p14="http://schemas.microsoft.com/office/powerpoint/2010/main" val="53394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p:spPr>
        <p:txBody>
          <a:bodyPr/>
          <a:lstStyle/>
          <a:p>
            <a:r>
              <a:rPr lang="en-US" smtClean="0"/>
              <a:t>*</a:t>
            </a:r>
            <a:endParaRPr lang="en-US" sz="1200" i="0" smtClean="0"/>
          </a:p>
        </p:txBody>
      </p:sp>
      <p:sp>
        <p:nvSpPr>
          <p:cNvPr id="51203" name="Rectangle 7"/>
          <p:cNvSpPr>
            <a:spLocks noGrp="1" noChangeArrowheads="1"/>
          </p:cNvSpPr>
          <p:nvPr>
            <p:ph type="sldNum" sz="quarter" idx="5"/>
          </p:nvPr>
        </p:nvSpPr>
        <p:spPr>
          <a:noFill/>
        </p:spPr>
        <p:txBody>
          <a:bodyPr/>
          <a:lstStyle/>
          <a:p>
            <a:fld id="{58EF6EDF-98DF-4A38-B396-8164A04965DF}" type="slidenum">
              <a:rPr lang="en-US" smtClean="0"/>
              <a:pPr/>
              <a:t>17</a:t>
            </a:fld>
            <a:endParaRPr lang="en-US" smtClean="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Times New Roman" pitchFamily="18" charset="0"/>
                <a:ea typeface="+mn-ea"/>
                <a:cs typeface="+mn-cs"/>
              </a:rPr>
              <a:t>ladders </a:t>
            </a:r>
            <a:r>
              <a:rPr kumimoji="1" lang="en-US" sz="1200" kern="1200" dirty="0" smtClean="0">
                <a:solidFill>
                  <a:schemeClr val="tx1"/>
                </a:solidFill>
                <a:effectLst/>
                <a:latin typeface="Times New Roman" pitchFamily="18" charset="0"/>
                <a:ea typeface="+mn-ea"/>
                <a:cs typeface="+mn-cs"/>
              </a:rPr>
              <a:t>that don’t extend at least 3’ for access </a:t>
            </a:r>
            <a:r>
              <a:rPr kumimoji="1" lang="en-US" sz="1200" u="sng" kern="1200" dirty="0" smtClean="0">
                <a:solidFill>
                  <a:schemeClr val="tx1"/>
                </a:solidFill>
                <a:effectLst/>
                <a:latin typeface="Times New Roman" pitchFamily="18" charset="0"/>
                <a:ea typeface="+mn-ea"/>
                <a:cs typeface="+mn-cs"/>
              </a:rPr>
              <a:t>can</a:t>
            </a:r>
            <a:r>
              <a:rPr kumimoji="1" lang="en-US" sz="1200" kern="1200" dirty="0" smtClean="0">
                <a:solidFill>
                  <a:schemeClr val="tx1"/>
                </a:solidFill>
                <a:effectLst/>
                <a:latin typeface="Times New Roman" pitchFamily="18" charset="0"/>
                <a:ea typeface="+mn-ea"/>
                <a:cs typeface="+mn-cs"/>
              </a:rPr>
              <a:t> still be used as long as they secure the </a:t>
            </a:r>
            <a:r>
              <a:rPr kumimoji="1" lang="en-US" sz="1200" kern="1200" dirty="0" smtClean="0">
                <a:solidFill>
                  <a:schemeClr val="tx1"/>
                </a:solidFill>
                <a:effectLst/>
                <a:latin typeface="Times New Roman" pitchFamily="18" charset="0"/>
                <a:ea typeface="+mn-ea"/>
                <a:cs typeface="+mn-cs"/>
              </a:rPr>
              <a:t>top, </a:t>
            </a:r>
            <a:r>
              <a:rPr kumimoji="1" lang="en-US" sz="1200" kern="1200" dirty="0" smtClean="0">
                <a:solidFill>
                  <a:schemeClr val="tx1"/>
                </a:solidFill>
                <a:effectLst/>
                <a:latin typeface="Times New Roman" pitchFamily="18" charset="0"/>
                <a:ea typeface="+mn-ea"/>
                <a:cs typeface="+mn-cs"/>
              </a:rPr>
              <a:t>and hand holds are provided so persons can safely transition from the ladder to the surface being </a:t>
            </a:r>
            <a:r>
              <a:rPr kumimoji="1" lang="en-US" sz="1200" kern="1200" dirty="0" smtClean="0">
                <a:solidFill>
                  <a:schemeClr val="tx1"/>
                </a:solidFill>
                <a:effectLst/>
                <a:latin typeface="Times New Roman" pitchFamily="18" charset="0"/>
                <a:ea typeface="+mn-ea"/>
                <a:cs typeface="+mn-cs"/>
              </a:rPr>
              <a:t>accessed, </a:t>
            </a:r>
            <a:r>
              <a:rPr kumimoji="1" lang="en-US" sz="1200" kern="1200" dirty="0" smtClean="0">
                <a:solidFill>
                  <a:schemeClr val="tx1"/>
                </a:solidFill>
                <a:effectLst/>
                <a:latin typeface="Times New Roman" pitchFamily="18" charset="0"/>
                <a:ea typeface="+mn-ea"/>
                <a:cs typeface="+mn-cs"/>
              </a:rPr>
              <a:t>and vice versa. </a:t>
            </a:r>
          </a:p>
          <a:p>
            <a:endParaRPr lang="en-US" dirty="0" smtClean="0"/>
          </a:p>
        </p:txBody>
      </p:sp>
    </p:spTree>
    <p:extLst>
      <p:ext uri="{BB962C8B-B14F-4D97-AF65-F5344CB8AC3E}">
        <p14:creationId xmlns:p14="http://schemas.microsoft.com/office/powerpoint/2010/main" val="288107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safety issue</a:t>
            </a:r>
            <a:r>
              <a:rPr lang="en-US" baseline="0" dirty="0" smtClean="0"/>
              <a:t> here?</a:t>
            </a:r>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18</a:t>
            </a:fld>
            <a:endParaRPr lang="en-US"/>
          </a:p>
        </p:txBody>
      </p:sp>
    </p:spTree>
    <p:extLst>
      <p:ext uri="{BB962C8B-B14F-4D97-AF65-F5344CB8AC3E}">
        <p14:creationId xmlns:p14="http://schemas.microsoft.com/office/powerpoint/2010/main" val="355070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latin typeface="Verdana" panose="020B0604030504040204" pitchFamily="34" charset="0"/>
              </a:rPr>
              <a:t>One way to ensure proper angle is to stand with your feet at the base of the ladder and extend your arms straight out</a:t>
            </a:r>
            <a:r>
              <a:rPr lang="en-US" altLang="en-US" sz="1200" dirty="0" smtClean="0">
                <a:latin typeface="Verdana" panose="020B0604030504040204" pitchFamily="34" charset="0"/>
              </a:rPr>
              <a:t>. </a:t>
            </a:r>
            <a:r>
              <a:rPr lang="en-US" altLang="en-US" sz="1200" dirty="0" smtClean="0">
                <a:latin typeface="Verdana" panose="020B0604030504040204" pitchFamily="34" charset="0"/>
              </a:rPr>
              <a:t>If your hands just touch, the ladder will be very close to the 4 to 1 ratio. Warning: Improper placement of ladders may causes injuries.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latin typeface="Verdana" panose="020B0604030504040204" pitchFamily="34" charset="0"/>
            </a:endParaRPr>
          </a:p>
          <a:p>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19</a:t>
            </a:fld>
            <a:endParaRPr lang="en-US"/>
          </a:p>
        </p:txBody>
      </p:sp>
    </p:spTree>
    <p:extLst>
      <p:ext uri="{BB962C8B-B14F-4D97-AF65-F5344CB8AC3E}">
        <p14:creationId xmlns:p14="http://schemas.microsoft.com/office/powerpoint/2010/main" val="69536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if someone in the class feels comfortable to read the learning </a:t>
            </a:r>
            <a:r>
              <a:rPr lang="en-US" dirty="0" smtClean="0"/>
              <a:t>objectives.</a:t>
            </a:r>
          </a:p>
          <a:p>
            <a:r>
              <a:rPr lang="en-US" dirty="0" smtClean="0"/>
              <a:t>Also</a:t>
            </a:r>
            <a:r>
              <a:rPr lang="en-US" dirty="0" smtClean="0"/>
              <a:t>, remind the class that the learning objectives will be reviewed after this lesson.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2</a:t>
            </a:fld>
            <a:endParaRPr lang="en-US" dirty="0"/>
          </a:p>
        </p:txBody>
      </p:sp>
    </p:spTree>
    <p:extLst>
      <p:ext uri="{BB962C8B-B14F-4D97-AF65-F5344CB8AC3E}">
        <p14:creationId xmlns:p14="http://schemas.microsoft.com/office/powerpoint/2010/main" val="2970818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climbing a ladder, you must have both hands free and face the ladder.  This allows for three points of contact with the ladder at all times and reduces the chances of falling.  The three point contact is two hands and one foot or one hand and two feet. Is</a:t>
            </a:r>
            <a:r>
              <a:rPr lang="en-US" baseline="0" dirty="0" smtClean="0"/>
              <a:t> the </a:t>
            </a:r>
            <a:r>
              <a:rPr lang="en-US" baseline="0" dirty="0" smtClean="0"/>
              <a:t>worker in the picture has </a:t>
            </a:r>
            <a:r>
              <a:rPr lang="en-US" baseline="0" dirty="0" smtClean="0"/>
              <a:t>3 points of contact while </a:t>
            </a:r>
            <a:r>
              <a:rPr lang="en-US" baseline="0" dirty="0" smtClean="0"/>
              <a:t>painting, anything else that's not a safe practice?</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20</a:t>
            </a:fld>
            <a:endParaRPr lang="en-US"/>
          </a:p>
        </p:txBody>
      </p:sp>
    </p:spTree>
    <p:extLst>
      <p:ext uri="{BB962C8B-B14F-4D97-AF65-F5344CB8AC3E}">
        <p14:creationId xmlns:p14="http://schemas.microsoft.com/office/powerpoint/2010/main" val="2240123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or top step of a stepladder shall not be used as a step.</a:t>
            </a:r>
          </a:p>
          <a:p>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21</a:t>
            </a:fld>
            <a:endParaRPr lang="en-US"/>
          </a:p>
        </p:txBody>
      </p:sp>
    </p:spTree>
    <p:extLst>
      <p:ext uri="{BB962C8B-B14F-4D97-AF65-F5344CB8AC3E}">
        <p14:creationId xmlns:p14="http://schemas.microsoft.com/office/powerpoint/2010/main" val="3850748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p>
            <a:r>
              <a:rPr lang="en-US" smtClean="0"/>
              <a:t>*</a:t>
            </a:r>
            <a:endParaRPr lang="en-US" sz="1200" i="0" smtClean="0"/>
          </a:p>
        </p:txBody>
      </p:sp>
      <p:sp>
        <p:nvSpPr>
          <p:cNvPr id="56323" name="Rectangle 7"/>
          <p:cNvSpPr>
            <a:spLocks noGrp="1" noChangeArrowheads="1"/>
          </p:cNvSpPr>
          <p:nvPr>
            <p:ph type="sldNum" sz="quarter" idx="5"/>
          </p:nvPr>
        </p:nvSpPr>
        <p:spPr>
          <a:noFill/>
        </p:spPr>
        <p:txBody>
          <a:bodyPr/>
          <a:lstStyle/>
          <a:p>
            <a:fld id="{5E48A8A5-C626-4111-8BEA-DD98732C9B90}" type="slidenum">
              <a:rPr lang="en-US" smtClean="0"/>
              <a:pPr/>
              <a:t>22</a:t>
            </a:fld>
            <a:endParaRPr lang="en-US" smtClean="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r>
              <a:rPr lang="en-US" dirty="0" smtClean="0"/>
              <a:t>Great care should be taken for metal ladders around electricity. When working with electricity: Do not use metal or wet wooden ladders, use ladders with non-conductive side rails, keep 10 feet away from electrical sources, and check for overhead hazards.</a:t>
            </a:r>
          </a:p>
          <a:p>
            <a:endParaRPr lang="en-US" dirty="0" smtClean="0"/>
          </a:p>
        </p:txBody>
      </p:sp>
    </p:spTree>
    <p:extLst>
      <p:ext uri="{BB962C8B-B14F-4D97-AF65-F5344CB8AC3E}">
        <p14:creationId xmlns:p14="http://schemas.microsoft.com/office/powerpoint/2010/main" val="1458427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n-US" smtClean="0"/>
              <a:t>*</a:t>
            </a:r>
            <a:endParaRPr lang="en-US" sz="1200" i="0" smtClean="0"/>
          </a:p>
        </p:txBody>
      </p:sp>
      <p:sp>
        <p:nvSpPr>
          <p:cNvPr id="49155" name="Rectangle 7"/>
          <p:cNvSpPr>
            <a:spLocks noGrp="1" noChangeArrowheads="1"/>
          </p:cNvSpPr>
          <p:nvPr>
            <p:ph type="sldNum" sz="quarter" idx="5"/>
          </p:nvPr>
        </p:nvSpPr>
        <p:spPr>
          <a:noFill/>
        </p:spPr>
        <p:txBody>
          <a:bodyPr/>
          <a:lstStyle/>
          <a:p>
            <a:fld id="{D8DF2550-3DB3-4C7D-A017-34966D373443}" type="slidenum">
              <a:rPr lang="en-US" smtClean="0"/>
              <a:pPr/>
              <a:t>23</a:t>
            </a:fld>
            <a:endParaRPr lang="en-US" smtClean="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a:buFontTx/>
              <a:buNone/>
            </a:pPr>
            <a:r>
              <a:rPr lang="en-US" dirty="0" smtClean="0"/>
              <a:t>If</a:t>
            </a:r>
            <a:r>
              <a:rPr lang="en-US" baseline="0" dirty="0" smtClean="0"/>
              <a:t> a</a:t>
            </a:r>
            <a:r>
              <a:rPr lang="en-US" dirty="0" smtClean="0"/>
              <a:t> </a:t>
            </a:r>
            <a:r>
              <a:rPr lang="en-US" dirty="0" smtClean="0"/>
              <a:t>ladder tips over, inspect the side rails for dents or bends, or excessively dented rungs; check all rung-to-side-rail connections; check hardware </a:t>
            </a:r>
            <a:r>
              <a:rPr lang="en-US" dirty="0" smtClean="0"/>
              <a:t>connections.</a:t>
            </a:r>
            <a:r>
              <a:rPr lang="en-US" dirty="0" smtClean="0"/>
              <a:t> check rivets for shear.</a:t>
            </a:r>
            <a:endParaRPr lang="en-US" dirty="0" smtClean="0"/>
          </a:p>
          <a:p>
            <a:pPr>
              <a:buFontTx/>
              <a:buNone/>
            </a:pPr>
            <a:r>
              <a:rPr lang="en-US" dirty="0" smtClean="0"/>
              <a:t>If ladders</a:t>
            </a:r>
            <a:r>
              <a:rPr lang="en-US" baseline="0" dirty="0" smtClean="0"/>
              <a:t> are </a:t>
            </a:r>
            <a:r>
              <a:rPr lang="en-US" dirty="0" smtClean="0"/>
              <a:t>exposed </a:t>
            </a:r>
            <a:r>
              <a:rPr lang="en-US" dirty="0" smtClean="0"/>
              <a:t>to oil and grease, equipment should be cleaned </a:t>
            </a:r>
            <a:r>
              <a:rPr lang="en-US" dirty="0" smtClean="0"/>
              <a:t>for oil</a:t>
            </a:r>
            <a:r>
              <a:rPr lang="en-US" dirty="0" smtClean="0"/>
              <a:t>, grease </a:t>
            </a:r>
            <a:r>
              <a:rPr lang="en-US" dirty="0" smtClean="0"/>
              <a:t>or other </a:t>
            </a:r>
            <a:r>
              <a:rPr lang="en-US" dirty="0" smtClean="0"/>
              <a:t>slippery materials. </a:t>
            </a:r>
            <a:r>
              <a:rPr lang="en-US" dirty="0" smtClean="0"/>
              <a:t>This </a:t>
            </a:r>
            <a:r>
              <a:rPr lang="en-US" dirty="0" smtClean="0"/>
              <a:t>can be done with a solvent or steam cleaning</a:t>
            </a:r>
            <a:r>
              <a:rPr lang="en-US" dirty="0" smtClean="0"/>
              <a:t>.</a:t>
            </a:r>
          </a:p>
          <a:p>
            <a:pPr>
              <a:buFontTx/>
              <a:buNone/>
            </a:pPr>
            <a:r>
              <a:rPr lang="en-US" dirty="0" smtClean="0"/>
              <a:t>Portable </a:t>
            </a:r>
            <a:r>
              <a:rPr lang="en-US" dirty="0" smtClean="0"/>
              <a:t>ladders are designed as a one-man working ladder based on a 200-pound load. The ladder base section must be placed with a secure footing</a:t>
            </a:r>
            <a:r>
              <a:rPr lang="en-US" dirty="0" smtClean="0"/>
              <a:t>.</a:t>
            </a:r>
          </a:p>
          <a:p>
            <a:pPr>
              <a:buFontTx/>
              <a:buNone/>
            </a:pPr>
            <a:endParaRPr lang="en-US" dirty="0" smtClean="0"/>
          </a:p>
        </p:txBody>
      </p:sp>
    </p:spTree>
    <p:extLst>
      <p:ext uri="{BB962C8B-B14F-4D97-AF65-F5344CB8AC3E}">
        <p14:creationId xmlns:p14="http://schemas.microsoft.com/office/powerpoint/2010/main" val="422517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ladder accidents are the result of careless or improper ladder usage.</a:t>
            </a:r>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24</a:t>
            </a:fld>
            <a:endParaRPr lang="en-US"/>
          </a:p>
        </p:txBody>
      </p:sp>
    </p:spTree>
    <p:extLst>
      <p:ext uri="{BB962C8B-B14F-4D97-AF65-F5344CB8AC3E}">
        <p14:creationId xmlns:p14="http://schemas.microsoft.com/office/powerpoint/2010/main" val="3176739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smtClean="0"/>
              <a:t>Have the class answer the learning objectives. It will help them prepare for the test at the end</a:t>
            </a:r>
          </a:p>
        </p:txBody>
      </p:sp>
      <p:sp>
        <p:nvSpPr>
          <p:cNvPr id="76804" name="Footer Placeholder 3"/>
          <p:cNvSpPr>
            <a:spLocks noGrp="1"/>
          </p:cNvSpPr>
          <p:nvPr>
            <p:ph type="ftr" sz="quarter" idx="4"/>
          </p:nvPr>
        </p:nvSpPr>
        <p:spPr>
          <a:noFill/>
        </p:spPr>
        <p:txBody>
          <a:bodyPr/>
          <a:lstStyle/>
          <a:p>
            <a:r>
              <a:rPr lang="en-US" smtClean="0"/>
              <a:t>*</a:t>
            </a:r>
            <a:endParaRPr lang="en-US" sz="1200" smtClean="0"/>
          </a:p>
        </p:txBody>
      </p:sp>
      <p:sp>
        <p:nvSpPr>
          <p:cNvPr id="76805" name="Slide Number Placeholder 4"/>
          <p:cNvSpPr>
            <a:spLocks noGrp="1"/>
          </p:cNvSpPr>
          <p:nvPr>
            <p:ph type="sldNum" sz="quarter" idx="5"/>
          </p:nvPr>
        </p:nvSpPr>
        <p:spPr>
          <a:noFill/>
        </p:spPr>
        <p:txBody>
          <a:bodyPr/>
          <a:lstStyle/>
          <a:p>
            <a:fld id="{1DCE4A2B-5848-429A-8E17-F618B916BC64}" type="slidenum">
              <a:rPr lang="en-US" smtClean="0"/>
              <a:pPr/>
              <a:t>25</a:t>
            </a:fld>
            <a:endParaRPr lang="en-US" smtClean="0"/>
          </a:p>
        </p:txBody>
      </p:sp>
    </p:spTree>
    <p:extLst>
      <p:ext uri="{BB962C8B-B14F-4D97-AF65-F5344CB8AC3E}">
        <p14:creationId xmlns:p14="http://schemas.microsoft.com/office/powerpoint/2010/main" val="323306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have to fall far to get hurt.  Workers injured in falls from ladders are usually less than 10 feet above the ladder's base of support.</a:t>
            </a:r>
          </a:p>
          <a:p>
            <a:endParaRPr lang="en-US" dirty="0"/>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3</a:t>
            </a:fld>
            <a:endParaRPr lang="en-US" dirty="0"/>
          </a:p>
        </p:txBody>
      </p:sp>
    </p:spTree>
    <p:extLst>
      <p:ext uri="{BB962C8B-B14F-4D97-AF65-F5344CB8AC3E}">
        <p14:creationId xmlns:p14="http://schemas.microsoft.com/office/powerpoint/2010/main" val="210862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mistake: the problem with </a:t>
            </a:r>
            <a:r>
              <a:rPr lang="en-US" dirty="0" smtClean="0"/>
              <a:t>ladder </a:t>
            </a:r>
            <a:r>
              <a:rPr lang="en-US" dirty="0" smtClean="0"/>
              <a:t>is that everyone </a:t>
            </a:r>
            <a:r>
              <a:rPr lang="en-US" dirty="0" smtClean="0"/>
              <a:t>assumes it’s so simple to use, training is not needed on how to use</a:t>
            </a:r>
            <a:r>
              <a:rPr lang="en-US" baseline="0" dirty="0" smtClean="0"/>
              <a:t> it </a:t>
            </a:r>
            <a:r>
              <a:rPr lang="en-US" dirty="0" smtClean="0"/>
              <a:t>safely. </a:t>
            </a:r>
            <a:endParaRPr lang="en-US" dirty="0"/>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4</a:t>
            </a:fld>
            <a:endParaRPr lang="en-US" dirty="0"/>
          </a:p>
        </p:txBody>
      </p:sp>
    </p:spTree>
    <p:extLst>
      <p:ext uri="{BB962C8B-B14F-4D97-AF65-F5344CB8AC3E}">
        <p14:creationId xmlns:p14="http://schemas.microsoft.com/office/powerpoint/2010/main" val="164876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with, a ladder must be the right height for the job so that you don’t have to overreach. A stepladder should be tall enough so that you don’t have to stand on the top two steps, which would leave you nothing to hold on to. A straight or extension ladder should be tall enough so that you don’t have to stand on the top four rungs. </a:t>
            </a:r>
          </a:p>
          <a:p>
            <a:r>
              <a:rPr lang="en-US" dirty="0" smtClean="0"/>
              <a:t>Secondly, a ladder must have the capacity to support the weight that will be on it. Remember that the total weight a ladder has to support is your weight plus the weight of any tools and materials you use while working on the ladder. Weight capacity is displayed on a label affixed to the ladder.  </a:t>
            </a:r>
          </a:p>
          <a:p>
            <a:endParaRPr lang="en-US" dirty="0"/>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5</a:t>
            </a:fld>
            <a:endParaRPr lang="en-US" dirty="0"/>
          </a:p>
        </p:txBody>
      </p:sp>
    </p:spTree>
    <p:extLst>
      <p:ext uri="{BB962C8B-B14F-4D97-AF65-F5344CB8AC3E}">
        <p14:creationId xmlns:p14="http://schemas.microsoft.com/office/powerpoint/2010/main" val="172618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the material the ladder is constructed of may be a safety issue. Never use a metal ladder around:</a:t>
            </a:r>
          </a:p>
          <a:p>
            <a:r>
              <a:rPr lang="en-US" dirty="0" smtClean="0"/>
              <a:t>Electricity. Also check for metal parts and pieces and never use a ladder that is wet around electricity.</a:t>
            </a:r>
          </a:p>
          <a:p>
            <a:r>
              <a:rPr lang="en-US" dirty="0" smtClean="0"/>
              <a:t>Aluminum, steel, and acids are not compatible, so never use a metal ladder around corrosives. </a:t>
            </a:r>
          </a:p>
          <a:p>
            <a:r>
              <a:rPr lang="en-US" dirty="0" smtClean="0"/>
              <a:t>Finally, do not use metal ladders around </a:t>
            </a:r>
            <a:r>
              <a:rPr lang="en-US" dirty="0" smtClean="0"/>
              <a:t>flammables</a:t>
            </a:r>
            <a:r>
              <a:rPr lang="en-US" baseline="0" dirty="0" smtClean="0"/>
              <a:t> - </a:t>
            </a:r>
            <a:r>
              <a:rPr lang="en-US" dirty="0" smtClean="0"/>
              <a:t>the </a:t>
            </a:r>
            <a:r>
              <a:rPr lang="en-US" dirty="0" smtClean="0"/>
              <a:t>ladder could potentially cause a spark that could ignite around flammables. </a:t>
            </a:r>
          </a:p>
          <a:p>
            <a:endParaRPr lang="en-US" dirty="0"/>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6</a:t>
            </a:fld>
            <a:endParaRPr lang="en-US" dirty="0"/>
          </a:p>
        </p:txBody>
      </p:sp>
    </p:spTree>
    <p:extLst>
      <p:ext uri="{BB962C8B-B14F-4D97-AF65-F5344CB8AC3E}">
        <p14:creationId xmlns:p14="http://schemas.microsoft.com/office/powerpoint/2010/main" val="235433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 means the ladder can hold a maximum weight of 300 pounds;</a:t>
            </a:r>
          </a:p>
          <a:p>
            <a:r>
              <a:rPr lang="en-US" dirty="0" smtClean="0"/>
              <a:t>I means a maximum weight of 250 pounds;</a:t>
            </a:r>
          </a:p>
          <a:p>
            <a:r>
              <a:rPr lang="en-US" dirty="0" smtClean="0"/>
              <a:t>II means a maximum weight of 225 pounds; and</a:t>
            </a:r>
          </a:p>
          <a:p>
            <a:r>
              <a:rPr lang="en-US" dirty="0" smtClean="0"/>
              <a:t>III means a maximum weight of 200 pounds.</a:t>
            </a:r>
          </a:p>
          <a:p>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7</a:t>
            </a:fld>
            <a:endParaRPr lang="en-US"/>
          </a:p>
        </p:txBody>
      </p:sp>
    </p:spTree>
    <p:extLst>
      <p:ext uri="{BB962C8B-B14F-4D97-AF65-F5344CB8AC3E}">
        <p14:creationId xmlns:p14="http://schemas.microsoft.com/office/powerpoint/2010/main" val="266428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Besides their ratings, labels and markings found on manufactured ladders contain product information, such as:</a:t>
            </a:r>
          </a:p>
          <a:p>
            <a:pPr>
              <a:defRPr/>
            </a:pPr>
            <a:r>
              <a:rPr lang="en-US" sz="1200" dirty="0" smtClean="0"/>
              <a:t>manufacturer’s name, ladder’s model number/name, month and year of manufacture, ladder’s size/length, maximum working length, and</a:t>
            </a:r>
            <a:r>
              <a:rPr lang="en-US" sz="1200" baseline="0" dirty="0" smtClean="0"/>
              <a:t> h</a:t>
            </a:r>
            <a:r>
              <a:rPr lang="en-US" sz="1200" dirty="0" smtClean="0"/>
              <a:t>ighest standing level.</a:t>
            </a:r>
          </a:p>
          <a:p>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8</a:t>
            </a:fld>
            <a:endParaRPr lang="en-US"/>
          </a:p>
        </p:txBody>
      </p:sp>
    </p:spTree>
    <p:extLst>
      <p:ext uri="{BB962C8B-B14F-4D97-AF65-F5344CB8AC3E}">
        <p14:creationId xmlns:p14="http://schemas.microsoft.com/office/powerpoint/2010/main" val="223508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Manufactured ladders have warning markings and labels, such as "CAUTION" and "DANGER," which are usually in red or yellow.  They often also have </a:t>
            </a:r>
            <a:r>
              <a:rPr lang="en-US" altLang="en-US" sz="1200" dirty="0" smtClean="0"/>
              <a:t>"</a:t>
            </a:r>
            <a:r>
              <a:rPr lang="en-US" altLang="en-US" sz="1200" dirty="0" smtClean="0"/>
              <a:t>SAFETY" labels which give information on how to use the ladders safely.</a:t>
            </a:r>
            <a:r>
              <a:rPr lang="en-US" altLang="en-US" sz="1200" b="1" dirty="0" smtClean="0"/>
              <a:t> </a:t>
            </a:r>
            <a:r>
              <a:rPr lang="en-US" altLang="en-US" sz="1200" dirty="0" smtClean="0"/>
              <a:t> </a:t>
            </a:r>
          </a:p>
          <a:p>
            <a:endParaRPr lang="en-US" dirty="0"/>
          </a:p>
        </p:txBody>
      </p:sp>
      <p:sp>
        <p:nvSpPr>
          <p:cNvPr id="4" name="Footer Placeholder 3"/>
          <p:cNvSpPr>
            <a:spLocks noGrp="1"/>
          </p:cNvSpPr>
          <p:nvPr>
            <p:ph type="ftr" sz="quarter" idx="10"/>
          </p:nvPr>
        </p:nvSpPr>
        <p:spPr/>
        <p:txBody>
          <a:bodyPr/>
          <a:lstStyle/>
          <a:p>
            <a:pPr>
              <a:defRPr/>
            </a:pPr>
            <a:r>
              <a:rPr lang="en-US" smtClean="0"/>
              <a:t>*</a:t>
            </a:r>
            <a:endParaRPr lang="en-US" sz="1200"/>
          </a:p>
        </p:txBody>
      </p:sp>
      <p:sp>
        <p:nvSpPr>
          <p:cNvPr id="5" name="Slide Number Placeholder 4"/>
          <p:cNvSpPr>
            <a:spLocks noGrp="1"/>
          </p:cNvSpPr>
          <p:nvPr>
            <p:ph type="sldNum" sz="quarter" idx="11"/>
          </p:nvPr>
        </p:nvSpPr>
        <p:spPr/>
        <p:txBody>
          <a:bodyPr/>
          <a:lstStyle/>
          <a:p>
            <a:pPr>
              <a:defRPr/>
            </a:pPr>
            <a:fld id="{F45732F8-E009-456A-B7AF-98C150148CB1}" type="slidenum">
              <a:rPr lang="en-US" smtClean="0"/>
              <a:pPr>
                <a:defRPr/>
              </a:pPr>
              <a:t>9</a:t>
            </a:fld>
            <a:endParaRPr lang="en-US"/>
          </a:p>
        </p:txBody>
      </p:sp>
    </p:spTree>
    <p:extLst>
      <p:ext uri="{BB962C8B-B14F-4D97-AF65-F5344CB8AC3E}">
        <p14:creationId xmlns:p14="http://schemas.microsoft.com/office/powerpoint/2010/main" val="127388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p>
        </p:txBody>
      </p:sp>
      <p:sp>
        <p:nvSpPr>
          <p:cNvPr id="5" name="Footer Placeholder 4"/>
          <p:cNvSpPr>
            <a:spLocks noGrp="1"/>
          </p:cNvSpPr>
          <p:nvPr>
            <p:ph type="ftr" sz="quarter" idx="11"/>
          </p:nvPr>
        </p:nvSpPr>
        <p:spPr>
          <a:xfrm>
            <a:off x="3623733" y="6117336"/>
            <a:ext cx="3609438" cy="365125"/>
          </a:xfrm>
        </p:spPr>
        <p:txBody>
          <a:bodyPr/>
          <a:lstStyle/>
          <a:p>
            <a:pPr>
              <a:defRPr/>
            </a:pPr>
            <a:r>
              <a:rPr lang="en-US" smtClean="0"/>
              <a:t>PPT-023-03</a:t>
            </a:r>
            <a:endParaRPr lang="en-US"/>
          </a:p>
        </p:txBody>
      </p:sp>
      <p:sp>
        <p:nvSpPr>
          <p:cNvPr id="6" name="Slide Number Placeholder 5"/>
          <p:cNvSpPr>
            <a:spLocks noGrp="1"/>
          </p:cNvSpPr>
          <p:nvPr>
            <p:ph type="sldNum" sz="quarter" idx="12"/>
          </p:nvPr>
        </p:nvSpPr>
        <p:spPr>
          <a:xfrm>
            <a:off x="8275320" y="6117336"/>
            <a:ext cx="411480" cy="365125"/>
          </a:xfrm>
        </p:spPr>
        <p:txBody>
          <a:bodyPr/>
          <a:lstStyle/>
          <a:p>
            <a:pPr>
              <a:defRPr/>
            </a:pPr>
            <a:fld id="{6B986647-50AD-4486-B97F-5B4821509844}" type="slidenum">
              <a:rPr lang="en-US" smtClean="0"/>
              <a:pPr>
                <a:defRPr/>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44102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PPT-023-03</a:t>
            </a:r>
            <a:endParaRPr lang="en-US"/>
          </a:p>
        </p:txBody>
      </p:sp>
      <p:sp>
        <p:nvSpPr>
          <p:cNvPr id="7" name="Slide Number Placeholder 6"/>
          <p:cNvSpPr>
            <a:spLocks noGrp="1"/>
          </p:cNvSpPr>
          <p:nvPr>
            <p:ph type="sldNum" sz="quarter" idx="12"/>
          </p:nvPr>
        </p:nvSpPr>
        <p:spPr/>
        <p:txBody>
          <a:bodyPr/>
          <a:lstStyle/>
          <a:p>
            <a:pPr>
              <a:defRPr/>
            </a:pPr>
            <a:fld id="{FF9C1D1D-5AB9-4D67-A4B2-46AED128F409}" type="slidenum">
              <a:rPr lang="en-US" smtClean="0"/>
              <a:pPr>
                <a:defRPr/>
              </a:pPr>
              <a:t>‹#›</a:t>
            </a:fld>
            <a:endParaRPr lang="en-US" dirty="0"/>
          </a:p>
        </p:txBody>
      </p:sp>
    </p:spTree>
    <p:extLst>
      <p:ext uri="{BB962C8B-B14F-4D97-AF65-F5344CB8AC3E}">
        <p14:creationId xmlns:p14="http://schemas.microsoft.com/office/powerpoint/2010/main" val="429489436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PPT-023-03</a:t>
            </a:r>
            <a:endParaRPr lang="en-US"/>
          </a:p>
        </p:txBody>
      </p:sp>
      <p:sp>
        <p:nvSpPr>
          <p:cNvPr id="6" name="Slide Number Placeholder 5"/>
          <p:cNvSpPr>
            <a:spLocks noGrp="1"/>
          </p:cNvSpPr>
          <p:nvPr>
            <p:ph type="sldNum" sz="quarter" idx="12"/>
          </p:nvPr>
        </p:nvSpPr>
        <p:spPr/>
        <p:txBody>
          <a:bodyPr/>
          <a:lstStyle/>
          <a:p>
            <a:pPr>
              <a:defRPr/>
            </a:pPr>
            <a:fld id="{FF9C1D1D-5AB9-4D67-A4B2-46AED128F409}" type="slidenum">
              <a:rPr lang="en-US" smtClean="0"/>
              <a:pPr>
                <a:defRPr/>
              </a:pPr>
              <a:t>‹#›</a:t>
            </a:fld>
            <a:endParaRPr lang="en-US" dirty="0"/>
          </a:p>
        </p:txBody>
      </p:sp>
    </p:spTree>
    <p:extLst>
      <p:ext uri="{BB962C8B-B14F-4D97-AF65-F5344CB8AC3E}">
        <p14:creationId xmlns:p14="http://schemas.microsoft.com/office/powerpoint/2010/main" val="413001848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PPT-023-03</a:t>
            </a:r>
            <a:endParaRPr lang="en-US"/>
          </a:p>
        </p:txBody>
      </p:sp>
      <p:sp>
        <p:nvSpPr>
          <p:cNvPr id="6" name="Slide Number Placeholder 5"/>
          <p:cNvSpPr>
            <a:spLocks noGrp="1"/>
          </p:cNvSpPr>
          <p:nvPr>
            <p:ph type="sldNum" sz="quarter" idx="12"/>
          </p:nvPr>
        </p:nvSpPr>
        <p:spPr/>
        <p:txBody>
          <a:bodyPr/>
          <a:lstStyle/>
          <a:p>
            <a:pPr>
              <a:defRPr/>
            </a:pPr>
            <a:fld id="{FF9C1D1D-5AB9-4D67-A4B2-46AED128F409}" type="slidenum">
              <a:rPr lang="en-US" smtClean="0"/>
              <a:pPr>
                <a:defRPr/>
              </a:pPr>
              <a:t>‹#›</a:t>
            </a:fld>
            <a:endParaRPr lang="en-US" dirty="0"/>
          </a:p>
        </p:txBody>
      </p:sp>
    </p:spTree>
    <p:extLst>
      <p:ext uri="{BB962C8B-B14F-4D97-AF65-F5344CB8AC3E}">
        <p14:creationId xmlns:p14="http://schemas.microsoft.com/office/powerpoint/2010/main" val="145011205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PPT-023-03</a:t>
            </a:r>
            <a:endParaRPr lang="en-US"/>
          </a:p>
        </p:txBody>
      </p:sp>
      <p:sp>
        <p:nvSpPr>
          <p:cNvPr id="6" name="Slide Number Placeholder 5"/>
          <p:cNvSpPr>
            <a:spLocks noGrp="1"/>
          </p:cNvSpPr>
          <p:nvPr>
            <p:ph type="sldNum" sz="quarter" idx="12"/>
          </p:nvPr>
        </p:nvSpPr>
        <p:spPr/>
        <p:txBody>
          <a:bodyPr/>
          <a:lstStyle/>
          <a:p>
            <a:pPr>
              <a:defRPr/>
            </a:pPr>
            <a:fld id="{FF9C1D1D-5AB9-4D67-A4B2-46AED128F409}" type="slidenum">
              <a:rPr lang="en-US" smtClean="0"/>
              <a:pPr>
                <a:defRPr/>
              </a:pPr>
              <a:t>‹#›</a:t>
            </a:fld>
            <a:endParaRPr lang="en-US" dirty="0"/>
          </a:p>
        </p:txBody>
      </p:sp>
    </p:spTree>
    <p:extLst>
      <p:ext uri="{BB962C8B-B14F-4D97-AF65-F5344CB8AC3E}">
        <p14:creationId xmlns:p14="http://schemas.microsoft.com/office/powerpoint/2010/main" val="406191946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PPT-023-03</a:t>
            </a:r>
            <a:endParaRPr lang="en-US"/>
          </a:p>
        </p:txBody>
      </p:sp>
      <p:sp>
        <p:nvSpPr>
          <p:cNvPr id="6" name="Slide Number Placeholder 5"/>
          <p:cNvSpPr>
            <a:spLocks noGrp="1"/>
          </p:cNvSpPr>
          <p:nvPr>
            <p:ph type="sldNum" sz="quarter" idx="12"/>
          </p:nvPr>
        </p:nvSpPr>
        <p:spPr/>
        <p:txBody>
          <a:bodyPr/>
          <a:lstStyle/>
          <a:p>
            <a:pPr>
              <a:defRPr/>
            </a:pPr>
            <a:fld id="{FF9C1D1D-5AB9-4D67-A4B2-46AED128F409}" type="slidenum">
              <a:rPr lang="en-US" smtClean="0"/>
              <a:pPr>
                <a:defRPr/>
              </a:pPr>
              <a:t>‹#›</a:t>
            </a:fld>
            <a:endParaRPr lang="en-US" dirty="0"/>
          </a:p>
        </p:txBody>
      </p:sp>
    </p:spTree>
    <p:extLst>
      <p:ext uri="{BB962C8B-B14F-4D97-AF65-F5344CB8AC3E}">
        <p14:creationId xmlns:p14="http://schemas.microsoft.com/office/powerpoint/2010/main" val="105138906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PPT-023-03</a:t>
            </a:r>
            <a:endParaRPr lang="en-US"/>
          </a:p>
        </p:txBody>
      </p:sp>
      <p:sp>
        <p:nvSpPr>
          <p:cNvPr id="6" name="Slide Number Placeholder 5"/>
          <p:cNvSpPr>
            <a:spLocks noGrp="1"/>
          </p:cNvSpPr>
          <p:nvPr>
            <p:ph type="sldNum" sz="quarter" idx="12"/>
          </p:nvPr>
        </p:nvSpPr>
        <p:spPr/>
        <p:txBody>
          <a:bodyPr/>
          <a:lstStyle/>
          <a:p>
            <a:pPr>
              <a:defRPr/>
            </a:pPr>
            <a:fld id="{FF9C1D1D-5AB9-4D67-A4B2-46AED128F409}" type="slidenum">
              <a:rPr lang="en-US" smtClean="0"/>
              <a:pPr>
                <a:defRPr/>
              </a:pPr>
              <a:t>‹#›</a:t>
            </a:fld>
            <a:endParaRPr lang="en-US" dirty="0"/>
          </a:p>
        </p:txBody>
      </p:sp>
    </p:spTree>
    <p:extLst>
      <p:ext uri="{BB962C8B-B14F-4D97-AF65-F5344CB8AC3E}">
        <p14:creationId xmlns:p14="http://schemas.microsoft.com/office/powerpoint/2010/main" val="337354538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PPT-023-03</a:t>
            </a:r>
            <a:endParaRPr lang="en-US"/>
          </a:p>
        </p:txBody>
      </p:sp>
      <p:sp>
        <p:nvSpPr>
          <p:cNvPr id="6" name="Slide Number Placeholder 5"/>
          <p:cNvSpPr>
            <a:spLocks noGrp="1"/>
          </p:cNvSpPr>
          <p:nvPr>
            <p:ph type="sldNum" sz="quarter" idx="12"/>
          </p:nvPr>
        </p:nvSpPr>
        <p:spPr/>
        <p:txBody>
          <a:bodyPr/>
          <a:lstStyle/>
          <a:p>
            <a:pPr>
              <a:defRPr/>
            </a:pPr>
            <a:fld id="{8E173D63-22D6-49C8-9569-7969B4E9A3A0}" type="slidenum">
              <a:rPr lang="en-US" smtClean="0"/>
              <a:pPr>
                <a:defRPr/>
              </a:pPr>
              <a:t>‹#›</a:t>
            </a:fld>
            <a:endParaRPr lang="en-US" dirty="0"/>
          </a:p>
        </p:txBody>
      </p:sp>
    </p:spTree>
    <p:extLst>
      <p:ext uri="{BB962C8B-B14F-4D97-AF65-F5344CB8AC3E}">
        <p14:creationId xmlns:p14="http://schemas.microsoft.com/office/powerpoint/2010/main" val="493610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PPT-023-03</a:t>
            </a:r>
            <a:endParaRPr lang="en-US"/>
          </a:p>
        </p:txBody>
      </p:sp>
      <p:sp>
        <p:nvSpPr>
          <p:cNvPr id="6" name="Slide Number Placeholder 5"/>
          <p:cNvSpPr>
            <a:spLocks noGrp="1"/>
          </p:cNvSpPr>
          <p:nvPr>
            <p:ph type="sldNum" sz="quarter" idx="12"/>
          </p:nvPr>
        </p:nvSpPr>
        <p:spPr/>
        <p:txBody>
          <a:bodyPr/>
          <a:lstStyle/>
          <a:p>
            <a:pPr>
              <a:defRPr/>
            </a:pPr>
            <a:fld id="{B469351A-90B6-4D58-98BD-3AE747078FA1}" type="slidenum">
              <a:rPr lang="en-US" smtClean="0"/>
              <a:pPr>
                <a:defRPr/>
              </a:pPr>
              <a:t>‹#›</a:t>
            </a:fld>
            <a:endParaRPr lang="en-US" dirty="0"/>
          </a:p>
        </p:txBody>
      </p:sp>
    </p:spTree>
    <p:extLst>
      <p:ext uri="{BB962C8B-B14F-4D97-AF65-F5344CB8AC3E}">
        <p14:creationId xmlns:p14="http://schemas.microsoft.com/office/powerpoint/2010/main" val="288860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a:p>
        </p:txBody>
      </p:sp>
      <p:sp>
        <p:nvSpPr>
          <p:cNvPr id="5" name="Footer Placeholder 4"/>
          <p:cNvSpPr>
            <a:spLocks noGrp="1"/>
          </p:cNvSpPr>
          <p:nvPr>
            <p:ph type="ftr" sz="quarter" idx="11"/>
          </p:nvPr>
        </p:nvSpPr>
        <p:spPr>
          <a:xfrm>
            <a:off x="1972647" y="6108173"/>
            <a:ext cx="5314517" cy="365125"/>
          </a:xfrm>
        </p:spPr>
        <p:txBody>
          <a:bodyPr/>
          <a:lstStyle/>
          <a:p>
            <a:pPr>
              <a:defRPr/>
            </a:pPr>
            <a:r>
              <a:rPr lang="en-US" smtClean="0"/>
              <a:t>PPT-023-03</a:t>
            </a:r>
            <a:endParaRPr lang="en-US"/>
          </a:p>
        </p:txBody>
      </p:sp>
      <p:sp>
        <p:nvSpPr>
          <p:cNvPr id="6" name="Slide Number Placeholder 5"/>
          <p:cNvSpPr>
            <a:spLocks noGrp="1"/>
          </p:cNvSpPr>
          <p:nvPr>
            <p:ph type="sldNum" sz="quarter" idx="12"/>
          </p:nvPr>
        </p:nvSpPr>
        <p:spPr>
          <a:xfrm>
            <a:off x="8258967" y="6108173"/>
            <a:ext cx="427833" cy="365125"/>
          </a:xfrm>
        </p:spPr>
        <p:txBody>
          <a:bodyPr/>
          <a:lstStyle/>
          <a:p>
            <a:pPr>
              <a:defRPr/>
            </a:pPr>
            <a:fld id="{8D7EA891-3CBD-457C-90FA-8DBE7A5D83D0}" type="slidenum">
              <a:rPr lang="en-US" smtClean="0"/>
              <a:pPr>
                <a:defRPr/>
              </a:pPr>
              <a:t>‹#›</a:t>
            </a:fld>
            <a:endParaRPr lang="en-US" dirty="0"/>
          </a:p>
        </p:txBody>
      </p:sp>
    </p:spTree>
    <p:extLst>
      <p:ext uri="{BB962C8B-B14F-4D97-AF65-F5344CB8AC3E}">
        <p14:creationId xmlns:p14="http://schemas.microsoft.com/office/powerpoint/2010/main" val="402339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PPT-023-03</a:t>
            </a:r>
            <a:endParaRPr lang="en-US"/>
          </a:p>
        </p:txBody>
      </p:sp>
      <p:sp>
        <p:nvSpPr>
          <p:cNvPr id="6" name="Slide Number Placeholder 5"/>
          <p:cNvSpPr>
            <a:spLocks noGrp="1"/>
          </p:cNvSpPr>
          <p:nvPr>
            <p:ph type="sldNum" sz="quarter" idx="12"/>
          </p:nvPr>
        </p:nvSpPr>
        <p:spPr>
          <a:xfrm>
            <a:off x="8273317" y="6116070"/>
            <a:ext cx="413483" cy="365125"/>
          </a:xfrm>
        </p:spPr>
        <p:txBody>
          <a:bodyPr/>
          <a:lstStyle/>
          <a:p>
            <a:pPr>
              <a:defRPr/>
            </a:pPr>
            <a:fld id="{C838FE87-3A20-4B30-8E9B-64FEB16BEA0E}" type="slidenum">
              <a:rPr lang="en-US" smtClean="0"/>
              <a:pPr>
                <a:defRPr/>
              </a:pPr>
              <a:t>‹#›</a:t>
            </a:fld>
            <a:endParaRPr lang="en-US" dirty="0"/>
          </a:p>
        </p:txBody>
      </p:sp>
    </p:spTree>
    <p:extLst>
      <p:ext uri="{BB962C8B-B14F-4D97-AF65-F5344CB8AC3E}">
        <p14:creationId xmlns:p14="http://schemas.microsoft.com/office/powerpoint/2010/main" val="214920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PPT-023-03</a:t>
            </a:r>
            <a:endParaRPr lang="en-US"/>
          </a:p>
        </p:txBody>
      </p:sp>
      <p:sp>
        <p:nvSpPr>
          <p:cNvPr id="7" name="Slide Number Placeholder 6"/>
          <p:cNvSpPr>
            <a:spLocks noGrp="1"/>
          </p:cNvSpPr>
          <p:nvPr>
            <p:ph type="sldNum" sz="quarter" idx="12"/>
          </p:nvPr>
        </p:nvSpPr>
        <p:spPr/>
        <p:txBody>
          <a:bodyPr/>
          <a:lstStyle/>
          <a:p>
            <a:pPr>
              <a:defRPr/>
            </a:pPr>
            <a:fld id="{D0C832B4-8D29-4E88-9C0B-CD67DBBCCAAD}" type="slidenum">
              <a:rPr lang="en-US" smtClean="0"/>
              <a:pPr>
                <a:defRPr/>
              </a:pPr>
              <a:t>‹#›</a:t>
            </a:fld>
            <a:endParaRPr lang="en-US" dirty="0"/>
          </a:p>
        </p:txBody>
      </p:sp>
    </p:spTree>
    <p:extLst>
      <p:ext uri="{BB962C8B-B14F-4D97-AF65-F5344CB8AC3E}">
        <p14:creationId xmlns:p14="http://schemas.microsoft.com/office/powerpoint/2010/main" val="23229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PPT-023-03</a:t>
            </a:r>
            <a:endParaRPr lang="en-US"/>
          </a:p>
        </p:txBody>
      </p:sp>
      <p:sp>
        <p:nvSpPr>
          <p:cNvPr id="9" name="Slide Number Placeholder 8"/>
          <p:cNvSpPr>
            <a:spLocks noGrp="1"/>
          </p:cNvSpPr>
          <p:nvPr>
            <p:ph type="sldNum" sz="quarter" idx="12"/>
          </p:nvPr>
        </p:nvSpPr>
        <p:spPr/>
        <p:txBody>
          <a:bodyPr/>
          <a:lstStyle/>
          <a:p>
            <a:pPr>
              <a:defRPr/>
            </a:pPr>
            <a:fld id="{1D06F2A7-F789-4F37-86E9-83D17B287F98}" type="slidenum">
              <a:rPr lang="en-US" smtClean="0"/>
              <a:pPr>
                <a:defRPr/>
              </a:pPr>
              <a:t>‹#›</a:t>
            </a:fld>
            <a:endParaRPr lang="en-US" dirty="0"/>
          </a:p>
        </p:txBody>
      </p:sp>
    </p:spTree>
    <p:extLst>
      <p:ext uri="{BB962C8B-B14F-4D97-AF65-F5344CB8AC3E}">
        <p14:creationId xmlns:p14="http://schemas.microsoft.com/office/powerpoint/2010/main" val="104698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PPT-023-03</a:t>
            </a:r>
            <a:endParaRPr lang="en-US"/>
          </a:p>
        </p:txBody>
      </p:sp>
      <p:sp>
        <p:nvSpPr>
          <p:cNvPr id="5" name="Slide Number Placeholder 4"/>
          <p:cNvSpPr>
            <a:spLocks noGrp="1"/>
          </p:cNvSpPr>
          <p:nvPr>
            <p:ph type="sldNum" sz="quarter" idx="12"/>
          </p:nvPr>
        </p:nvSpPr>
        <p:spPr/>
        <p:txBody>
          <a:bodyPr/>
          <a:lstStyle/>
          <a:p>
            <a:pPr>
              <a:defRPr/>
            </a:pPr>
            <a:fld id="{4FF5E4A3-A28A-43F7-B3BB-B57FDE07CE6D}" type="slidenum">
              <a:rPr lang="en-US" smtClean="0"/>
              <a:pPr>
                <a:defRPr/>
              </a:pPr>
              <a:t>‹#›</a:t>
            </a:fld>
            <a:endParaRPr lang="en-US" dirty="0"/>
          </a:p>
        </p:txBody>
      </p:sp>
    </p:spTree>
    <p:extLst>
      <p:ext uri="{BB962C8B-B14F-4D97-AF65-F5344CB8AC3E}">
        <p14:creationId xmlns:p14="http://schemas.microsoft.com/office/powerpoint/2010/main" val="98572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PPT-023-03</a:t>
            </a:r>
            <a:endParaRPr lang="en-US"/>
          </a:p>
        </p:txBody>
      </p:sp>
      <p:sp>
        <p:nvSpPr>
          <p:cNvPr id="4" name="Slide Number Placeholder 3"/>
          <p:cNvSpPr>
            <a:spLocks noGrp="1"/>
          </p:cNvSpPr>
          <p:nvPr>
            <p:ph type="sldNum" sz="quarter" idx="12"/>
          </p:nvPr>
        </p:nvSpPr>
        <p:spPr/>
        <p:txBody>
          <a:bodyPr/>
          <a:lstStyle/>
          <a:p>
            <a:pPr>
              <a:defRPr/>
            </a:pPr>
            <a:fld id="{A4D50CB3-E3C5-4514-B5D0-ADD8094B2102}" type="slidenum">
              <a:rPr lang="en-US" smtClean="0"/>
              <a:pPr>
                <a:defRPr/>
              </a:pPr>
              <a:t>‹#›</a:t>
            </a:fld>
            <a:endParaRPr lang="en-US" dirty="0"/>
          </a:p>
        </p:txBody>
      </p:sp>
    </p:spTree>
    <p:extLst>
      <p:ext uri="{BB962C8B-B14F-4D97-AF65-F5344CB8AC3E}">
        <p14:creationId xmlns:p14="http://schemas.microsoft.com/office/powerpoint/2010/main" val="372112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PPT-023-03</a:t>
            </a:r>
            <a:endParaRPr lang="en-US"/>
          </a:p>
        </p:txBody>
      </p:sp>
      <p:sp>
        <p:nvSpPr>
          <p:cNvPr id="7" name="Slide Number Placeholder 6"/>
          <p:cNvSpPr>
            <a:spLocks noGrp="1"/>
          </p:cNvSpPr>
          <p:nvPr>
            <p:ph type="sldNum" sz="quarter" idx="12"/>
          </p:nvPr>
        </p:nvSpPr>
        <p:spPr/>
        <p:txBody>
          <a:bodyPr/>
          <a:lstStyle/>
          <a:p>
            <a:pPr>
              <a:defRPr/>
            </a:pPr>
            <a:fld id="{79A1F8CF-B1D9-460D-A30B-D4783DD18823}" type="slidenum">
              <a:rPr lang="en-US" smtClean="0"/>
              <a:pPr>
                <a:defRPr/>
              </a:pPr>
              <a:t>‹#›</a:t>
            </a:fld>
            <a:endParaRPr lang="en-US" dirty="0"/>
          </a:p>
        </p:txBody>
      </p:sp>
    </p:spTree>
    <p:extLst>
      <p:ext uri="{BB962C8B-B14F-4D97-AF65-F5344CB8AC3E}">
        <p14:creationId xmlns:p14="http://schemas.microsoft.com/office/powerpoint/2010/main" val="418156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PPT-023-03</a:t>
            </a:r>
            <a:endParaRPr lang="en-US"/>
          </a:p>
        </p:txBody>
      </p:sp>
      <p:sp>
        <p:nvSpPr>
          <p:cNvPr id="7" name="Slide Number Placeholder 6"/>
          <p:cNvSpPr>
            <a:spLocks noGrp="1"/>
          </p:cNvSpPr>
          <p:nvPr>
            <p:ph type="sldNum" sz="quarter" idx="12"/>
          </p:nvPr>
        </p:nvSpPr>
        <p:spPr/>
        <p:txBody>
          <a:bodyPr/>
          <a:lstStyle/>
          <a:p>
            <a:pPr>
              <a:defRPr/>
            </a:pPr>
            <a:fld id="{5C4B2F92-CE38-4136-8102-704E115F17A3}" type="slidenum">
              <a:rPr lang="en-US" smtClean="0"/>
              <a:pPr>
                <a:defRPr/>
              </a:pPr>
              <a:t>‹#›</a:t>
            </a:fld>
            <a:endParaRPr lang="en-US" dirty="0"/>
          </a:p>
        </p:txBody>
      </p:sp>
    </p:spTree>
    <p:extLst>
      <p:ext uri="{BB962C8B-B14F-4D97-AF65-F5344CB8AC3E}">
        <p14:creationId xmlns:p14="http://schemas.microsoft.com/office/powerpoint/2010/main" val="14925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smtClean="0"/>
              <a:t>PPT-023-03</a:t>
            </a: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FF9C1D1D-5AB9-4D67-A4B2-46AED128F409}" type="slidenum">
              <a:rPr lang="en-US" smtClean="0"/>
              <a:pPr>
                <a:defRPr/>
              </a:pPr>
              <a:t>‹#›</a:t>
            </a:fld>
            <a:endParaRPr lang="en-US" dirty="0"/>
          </a:p>
        </p:txBody>
      </p:sp>
    </p:spTree>
    <p:extLst>
      <p:ext uri="{BB962C8B-B14F-4D97-AF65-F5344CB8AC3E}">
        <p14:creationId xmlns:p14="http://schemas.microsoft.com/office/powerpoint/2010/main" val="349761574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2250" y="1066800"/>
            <a:ext cx="7971750" cy="1143000"/>
          </a:xfrm>
        </p:spPr>
        <p:txBody>
          <a:bodyPr anchor="t">
            <a:normAutofit/>
          </a:bodyPr>
          <a:lstStyle/>
          <a:p>
            <a:pPr algn="ctr"/>
            <a:r>
              <a:rPr lang="en-US" sz="5600" b="1" spc="-100" dirty="0" smtClean="0">
                <a:latin typeface="Georgia" panose="02040502050405020303" pitchFamily="18" charset="0"/>
              </a:rPr>
              <a:t>LADDER SAFETY</a:t>
            </a:r>
            <a:endParaRPr lang="en-US" sz="5600" b="1" spc="-100" dirty="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2667001" cy="730453"/>
          </a:xfrm>
          <a:prstGeom prst="rect">
            <a:avLst/>
          </a:prstGeom>
        </p:spPr>
      </p:pic>
      <p:sp>
        <p:nvSpPr>
          <p:cNvPr id="7" name="TextBox 4"/>
          <p:cNvSpPr txBox="1">
            <a:spLocks noGrp="1" noChangeArrowheads="1"/>
          </p:cNvSpPr>
          <p:nvPr>
            <p:ph type="subTitle" idx="1"/>
          </p:nvPr>
        </p:nvSpPr>
        <p:spPr bwMode="auto">
          <a:xfrm>
            <a:off x="4114800" y="5867400"/>
            <a:ext cx="2359620" cy="369332"/>
          </a:xfrm>
          <a:prstGeom prst="rect">
            <a:avLst/>
          </a:prstGeom>
          <a:noFill/>
          <a:ln w="9525">
            <a:noFill/>
            <a:miter lim="800000"/>
            <a:headEnd/>
            <a:tailEnd/>
          </a:ln>
        </p:spPr>
        <p:txBody>
          <a:bodyPr wrap="none">
            <a:spAutoFit/>
          </a:bodyPr>
          <a:lstStyle/>
          <a:p>
            <a:pPr algn="ctr"/>
            <a:r>
              <a:rPr lang="en-US" b="1" dirty="0" smtClean="0">
                <a:solidFill>
                  <a:schemeClr val="accent1"/>
                </a:solidFill>
              </a:rPr>
              <a:t>Chapter </a:t>
            </a:r>
            <a:r>
              <a:rPr lang="en-US" b="1" dirty="0">
                <a:solidFill>
                  <a:schemeClr val="accent1"/>
                </a:solidFill>
              </a:rPr>
              <a:t>296-876 WAC</a:t>
            </a:r>
            <a:endParaRPr lang="en-US" dirty="0">
              <a:solidFill>
                <a:schemeClr val="accent1"/>
              </a:solidFill>
            </a:endParaRPr>
          </a:p>
        </p:txBody>
      </p:sp>
      <p:pic>
        <p:nvPicPr>
          <p:cNvPr id="8" name="Picture 14" descr="MP900433152[1]"/>
          <p:cNvPicPr>
            <a:picLocks noChangeAspect="1" noChangeArrowheads="1"/>
          </p:cNvPicPr>
          <p:nvPr/>
        </p:nvPicPr>
        <p:blipFill>
          <a:blip r:embed="rId4" cstate="print"/>
          <a:srcRect/>
          <a:stretch>
            <a:fillRect/>
          </a:stretch>
        </p:blipFill>
        <p:spPr bwMode="auto">
          <a:xfrm>
            <a:off x="3686854" y="2438400"/>
            <a:ext cx="3018746" cy="3139496"/>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637685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763001" cy="609600"/>
          </a:xfrm>
        </p:spPr>
        <p:txBody>
          <a:bodyPr anchor="t">
            <a:noAutofit/>
          </a:bodyPr>
          <a:lstStyle/>
          <a:p>
            <a:r>
              <a:rPr lang="en-US" b="1" dirty="0" smtClean="0">
                <a:latin typeface="Georgia" panose="02040502050405020303" pitchFamily="18" charset="0"/>
              </a:rPr>
              <a:t>Injuries</a:t>
            </a:r>
            <a:endParaRPr lang="en-US" b="1" dirty="0">
              <a:latin typeface="Georgia" panose="02040502050405020303" pitchFamily="18" charset="0"/>
            </a:endParaRPr>
          </a:p>
        </p:txBody>
      </p:sp>
      <p:sp>
        <p:nvSpPr>
          <p:cNvPr id="3" name="Content Placeholder 2"/>
          <p:cNvSpPr>
            <a:spLocks noGrp="1"/>
          </p:cNvSpPr>
          <p:nvPr>
            <p:ph sz="half" idx="1"/>
          </p:nvPr>
        </p:nvSpPr>
        <p:spPr>
          <a:xfrm>
            <a:off x="1295400" y="2592421"/>
            <a:ext cx="4199467" cy="3276600"/>
          </a:xfrm>
        </p:spPr>
        <p:txBody>
          <a:bodyPr anchor="t">
            <a:normAutofit fontScale="92500" lnSpcReduction="20000"/>
          </a:bodyPr>
          <a:lstStyle/>
          <a:p>
            <a:pPr marL="461963" indent="-350838">
              <a:spcBef>
                <a:spcPts val="1200"/>
              </a:spcBef>
              <a:buClr>
                <a:schemeClr val="accent1"/>
              </a:buClr>
              <a:buSzPct val="90000"/>
              <a:buFont typeface="Arial" pitchFamily="34" charset="0"/>
              <a:buChar char="•"/>
              <a:defRPr/>
            </a:pPr>
            <a:r>
              <a:rPr lang="en-US" sz="2600" dirty="0" smtClean="0">
                <a:latin typeface="Georgia" panose="02040502050405020303" pitchFamily="18" charset="0"/>
              </a:rPr>
              <a:t>Setting </a:t>
            </a:r>
            <a:r>
              <a:rPr lang="en-US" sz="2600" dirty="0">
                <a:latin typeface="Georgia" panose="02040502050405020303" pitchFamily="18" charset="0"/>
              </a:rPr>
              <a:t>up the ladder on an unstable or slippery </a:t>
            </a:r>
            <a:r>
              <a:rPr lang="en-US" sz="2600" dirty="0" smtClean="0">
                <a:latin typeface="Georgia" panose="02040502050405020303" pitchFamily="18" charset="0"/>
              </a:rPr>
              <a:t>surface.</a:t>
            </a:r>
            <a:endParaRPr lang="en-US" sz="2600" dirty="0">
              <a:latin typeface="Georgia" panose="02040502050405020303" pitchFamily="18" charset="0"/>
            </a:endParaRPr>
          </a:p>
          <a:p>
            <a:pPr marL="461963" indent="-350838">
              <a:lnSpc>
                <a:spcPct val="110000"/>
              </a:lnSpc>
              <a:spcBef>
                <a:spcPts val="1800"/>
              </a:spcBef>
              <a:buClr>
                <a:schemeClr val="accent1"/>
              </a:buClr>
              <a:buSzPct val="90000"/>
              <a:buFont typeface="Arial" pitchFamily="34" charset="0"/>
              <a:buChar char="•"/>
              <a:defRPr/>
            </a:pPr>
            <a:r>
              <a:rPr lang="en-US" sz="2600" dirty="0" smtClean="0">
                <a:latin typeface="Georgia" panose="02040502050405020303" pitchFamily="18" charset="0"/>
              </a:rPr>
              <a:t>Overreaching </a:t>
            </a:r>
            <a:r>
              <a:rPr lang="en-US" sz="2600" dirty="0">
                <a:latin typeface="Georgia" panose="02040502050405020303" pitchFamily="18" charset="0"/>
              </a:rPr>
              <a:t>by the user.</a:t>
            </a:r>
          </a:p>
          <a:p>
            <a:pPr marL="461963" indent="-350838">
              <a:lnSpc>
                <a:spcPct val="110000"/>
              </a:lnSpc>
              <a:spcBef>
                <a:spcPts val="1800"/>
              </a:spcBef>
              <a:buClr>
                <a:schemeClr val="accent1"/>
              </a:buClr>
              <a:buSzPct val="90000"/>
              <a:buFont typeface="Arial" pitchFamily="34" charset="0"/>
              <a:buChar char="•"/>
              <a:defRPr/>
            </a:pPr>
            <a:r>
              <a:rPr lang="en-US" sz="2600" dirty="0">
                <a:latin typeface="Georgia" panose="02040502050405020303" pitchFamily="18" charset="0"/>
              </a:rPr>
              <a:t>Setting up the ladder improperly.</a:t>
            </a:r>
          </a:p>
          <a:p>
            <a:pPr marL="461963" indent="-350838">
              <a:lnSpc>
                <a:spcPct val="110000"/>
              </a:lnSpc>
              <a:spcBef>
                <a:spcPts val="1800"/>
              </a:spcBef>
              <a:buClr>
                <a:schemeClr val="accent1"/>
              </a:buClr>
              <a:buSzPct val="90000"/>
              <a:buFont typeface="Arial" pitchFamily="34" charset="0"/>
              <a:buChar char="•"/>
              <a:defRPr/>
            </a:pPr>
            <a:r>
              <a:rPr lang="en-US" sz="2600" dirty="0">
                <a:latin typeface="Georgia" panose="02040502050405020303" pitchFamily="18" charset="0"/>
              </a:rPr>
              <a:t>Loss of balance</a:t>
            </a:r>
            <a:r>
              <a:rPr lang="en-US" sz="2600" dirty="0" smtClean="0">
                <a:latin typeface="Georgia" panose="02040502050405020303" pitchFamily="18" charset="0"/>
              </a:rPr>
              <a:t>.</a:t>
            </a:r>
            <a:endParaRPr lang="en-US" sz="2600" dirty="0">
              <a:latin typeface="Georgia" panose="02040502050405020303" pitchFamily="18" charset="0"/>
            </a:endParaRPr>
          </a:p>
        </p:txBody>
      </p:sp>
      <p:sp>
        <p:nvSpPr>
          <p:cNvPr id="9" name="Content Placeholder 8"/>
          <p:cNvSpPr>
            <a:spLocks noGrp="1"/>
          </p:cNvSpPr>
          <p:nvPr>
            <p:ph sz="half" idx="2"/>
          </p:nvPr>
        </p:nvSpPr>
        <p:spPr>
          <a:xfrm>
            <a:off x="990600" y="1371600"/>
            <a:ext cx="7848600" cy="762000"/>
          </a:xfrm>
        </p:spPr>
        <p:txBody>
          <a:bodyPr anchor="t">
            <a:normAutofit fontScale="92500" lnSpcReduction="20000"/>
          </a:bodyPr>
          <a:lstStyle/>
          <a:p>
            <a:pPr marL="0" indent="0">
              <a:buNone/>
            </a:pPr>
            <a:r>
              <a:rPr lang="en-US" sz="2400" b="1" i="1" dirty="0">
                <a:latin typeface="Georgia" panose="02040502050405020303" pitchFamily="18" charset="0"/>
              </a:rPr>
              <a:t>Why do people fall from ladders if they are so easy to use</a:t>
            </a:r>
            <a:r>
              <a:rPr lang="en-US" sz="2400" b="1" i="1" dirty="0" smtClean="0">
                <a:latin typeface="Georgia" panose="02040502050405020303" pitchFamily="18" charset="0"/>
              </a:rPr>
              <a:t>?</a:t>
            </a:r>
            <a:endParaRPr lang="en-US" sz="2400" b="1" i="1" dirty="0">
              <a:latin typeface="Georgia" panose="02040502050405020303"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tretch>
            <a:fillRect/>
          </a:stretch>
        </p:blipFill>
        <p:spPr>
          <a:xfrm>
            <a:off x="5638800" y="2590800"/>
            <a:ext cx="2831123" cy="3200400"/>
          </a:xfrm>
          <a:prstGeom prst="rect">
            <a:avLst/>
          </a:prstGeom>
          <a:ln w="38100">
            <a:solidFill>
              <a:schemeClr val="tx2"/>
            </a:solidFill>
          </a:ln>
        </p:spPr>
      </p:pic>
    </p:spTree>
    <p:extLst>
      <p:ext uri="{BB962C8B-B14F-4D97-AF65-F5344CB8AC3E}">
        <p14:creationId xmlns:p14="http://schemas.microsoft.com/office/powerpoint/2010/main" val="40960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04800"/>
            <a:ext cx="8839200" cy="762000"/>
          </a:xfrm>
        </p:spPr>
        <p:txBody>
          <a:bodyPr anchor="t"/>
          <a:lstStyle/>
          <a:p>
            <a:r>
              <a:rPr lang="en-US" b="1" dirty="0">
                <a:latin typeface="Georgia" panose="02040502050405020303" pitchFamily="18" charset="0"/>
              </a:rPr>
              <a:t>Injuries</a:t>
            </a:r>
            <a:endParaRPr lang="en-US" b="1" dirty="0"/>
          </a:p>
        </p:txBody>
      </p:sp>
      <p:sp>
        <p:nvSpPr>
          <p:cNvPr id="3" name="Content Placeholder 2"/>
          <p:cNvSpPr>
            <a:spLocks noGrp="1"/>
          </p:cNvSpPr>
          <p:nvPr>
            <p:ph sz="half" idx="1"/>
          </p:nvPr>
        </p:nvSpPr>
        <p:spPr>
          <a:xfrm>
            <a:off x="933855" y="1021533"/>
            <a:ext cx="4648200" cy="5815390"/>
          </a:xfrm>
        </p:spPr>
        <p:txBody>
          <a:bodyPr>
            <a:normAutofit/>
          </a:bodyPr>
          <a:lstStyle/>
          <a:p>
            <a:pPr>
              <a:spcBef>
                <a:spcPts val="1200"/>
              </a:spcBef>
              <a:buClr>
                <a:schemeClr val="accent1"/>
              </a:buClr>
              <a:buSzPct val="90000"/>
              <a:buFont typeface="Arial" panose="020B0604020202020204" pitchFamily="34" charset="0"/>
              <a:buChar char="•"/>
            </a:pPr>
            <a:r>
              <a:rPr lang="en-US" altLang="en-US" sz="2100" dirty="0">
                <a:latin typeface="Georgia" panose="02040502050405020303" pitchFamily="18" charset="0"/>
              </a:rPr>
              <a:t>Improperly getting </a:t>
            </a:r>
            <a:r>
              <a:rPr lang="en-US" altLang="en-US" sz="2100" dirty="0" smtClean="0">
                <a:latin typeface="Georgia" panose="02040502050405020303" pitchFamily="18" charset="0"/>
              </a:rPr>
              <a:t>on </a:t>
            </a:r>
            <a:r>
              <a:rPr lang="en-US" altLang="en-US" sz="2100" dirty="0">
                <a:latin typeface="Georgia" panose="02040502050405020303" pitchFamily="18" charset="0"/>
              </a:rPr>
              <a:t>or off of the ladder.</a:t>
            </a:r>
          </a:p>
          <a:p>
            <a:pPr>
              <a:spcBef>
                <a:spcPts val="1200"/>
              </a:spcBef>
              <a:buClr>
                <a:schemeClr val="accent1"/>
              </a:buClr>
              <a:buSzPct val="90000"/>
              <a:buFont typeface="Arial" panose="020B0604020202020204" pitchFamily="34" charset="0"/>
              <a:buChar char="•"/>
            </a:pPr>
            <a:r>
              <a:rPr lang="en-US" altLang="en-US" sz="2100" dirty="0" err="1" smtClean="0">
                <a:latin typeface="Georgia" panose="02040502050405020303" pitchFamily="18" charset="0"/>
              </a:rPr>
              <a:t>Mis</a:t>
            </a:r>
            <a:r>
              <a:rPr lang="en-US" altLang="en-US" sz="2100" dirty="0" smtClean="0">
                <a:latin typeface="Georgia" panose="02040502050405020303" pitchFamily="18" charset="0"/>
              </a:rPr>
              <a:t>-stepping </a:t>
            </a:r>
            <a:r>
              <a:rPr lang="en-US" altLang="en-US" sz="2100" dirty="0">
                <a:latin typeface="Georgia" panose="02040502050405020303" pitchFamily="18" charset="0"/>
              </a:rPr>
              <a:t>or a slipping of the foot while climbing or descending.</a:t>
            </a:r>
          </a:p>
          <a:p>
            <a:pPr>
              <a:spcBef>
                <a:spcPts val="1200"/>
              </a:spcBef>
              <a:buClr>
                <a:schemeClr val="accent1"/>
              </a:buClr>
              <a:buSzPct val="90000"/>
              <a:buFont typeface="Arial" panose="020B0604020202020204" pitchFamily="34" charset="0"/>
              <a:buChar char="•"/>
            </a:pPr>
            <a:r>
              <a:rPr lang="en-US" altLang="en-US" sz="2100" dirty="0">
                <a:latin typeface="Georgia" panose="02040502050405020303" pitchFamily="18" charset="0"/>
              </a:rPr>
              <a:t>Being bumped by a cart or other object.</a:t>
            </a:r>
          </a:p>
          <a:p>
            <a:pPr>
              <a:spcBef>
                <a:spcPts val="1200"/>
              </a:spcBef>
              <a:buClr>
                <a:schemeClr val="accent1"/>
              </a:buClr>
              <a:buSzPct val="90000"/>
              <a:buFont typeface="Arial" panose="020B0604020202020204" pitchFamily="34" charset="0"/>
              <a:buChar char="•"/>
            </a:pPr>
            <a:r>
              <a:rPr lang="en-US" altLang="en-US" sz="2100" dirty="0">
                <a:latin typeface="Georgia" panose="02040502050405020303" pitchFamily="18" charset="0"/>
              </a:rPr>
              <a:t>Having a vehicle run into or bump you.</a:t>
            </a:r>
          </a:p>
          <a:p>
            <a:pPr>
              <a:spcBef>
                <a:spcPts val="1200"/>
              </a:spcBef>
              <a:buClr>
                <a:schemeClr val="accent1"/>
              </a:buClr>
              <a:buSzPct val="90000"/>
              <a:buFont typeface="Arial" panose="020B0604020202020204" pitchFamily="34" charset="0"/>
              <a:buChar char="•"/>
            </a:pPr>
            <a:r>
              <a:rPr lang="en-US" altLang="en-US" sz="2100" dirty="0">
                <a:latin typeface="Georgia" panose="02040502050405020303" pitchFamily="18" charset="0"/>
              </a:rPr>
              <a:t>People not paying attention to where they're walking.</a:t>
            </a:r>
          </a:p>
          <a:p>
            <a:pPr>
              <a:buClr>
                <a:schemeClr val="accent1"/>
              </a:buClr>
            </a:pP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5715000" y="1905000"/>
            <a:ext cx="3068041" cy="3771442"/>
          </a:xfrm>
          <a:prstGeom prst="rect">
            <a:avLst/>
          </a:prstGeom>
        </p:spPr>
      </p:pic>
    </p:spTree>
    <p:extLst>
      <p:ext uri="{BB962C8B-B14F-4D97-AF65-F5344CB8AC3E}">
        <p14:creationId xmlns:p14="http://schemas.microsoft.com/office/powerpoint/2010/main" val="1600014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534400" cy="762000"/>
          </a:xfrm>
        </p:spPr>
        <p:txBody>
          <a:bodyPr anchor="t"/>
          <a:lstStyle/>
          <a:p>
            <a:r>
              <a:rPr lang="en-US" altLang="en-US" b="1" dirty="0">
                <a:latin typeface="Georgia" panose="02040502050405020303" pitchFamily="18" charset="0"/>
              </a:rPr>
              <a:t>Before </a:t>
            </a:r>
            <a:r>
              <a:rPr lang="en-US" altLang="en-US" b="1" dirty="0" smtClean="0">
                <a:latin typeface="Georgia" panose="02040502050405020303" pitchFamily="18" charset="0"/>
              </a:rPr>
              <a:t>You Use </a:t>
            </a:r>
            <a:r>
              <a:rPr lang="en-US" altLang="en-US" b="1" dirty="0">
                <a:latin typeface="Georgia" panose="02040502050405020303" pitchFamily="18" charset="0"/>
              </a:rPr>
              <a:t>a </a:t>
            </a:r>
            <a:r>
              <a:rPr lang="en-US" altLang="en-US" b="1" dirty="0" smtClean="0">
                <a:latin typeface="Georgia" panose="02040502050405020303" pitchFamily="18" charset="0"/>
              </a:rPr>
              <a:t>Ladder</a:t>
            </a:r>
            <a:endParaRPr lang="en-US" b="1" dirty="0">
              <a:latin typeface="Georgia" panose="02040502050405020303" pitchFamily="18" charset="0"/>
            </a:endParaRPr>
          </a:p>
        </p:txBody>
      </p:sp>
      <p:sp>
        <p:nvSpPr>
          <p:cNvPr id="3" name="Content Placeholder 2"/>
          <p:cNvSpPr>
            <a:spLocks noGrp="1"/>
          </p:cNvSpPr>
          <p:nvPr>
            <p:ph idx="1"/>
          </p:nvPr>
        </p:nvSpPr>
        <p:spPr>
          <a:xfrm>
            <a:off x="1447800" y="1600200"/>
            <a:ext cx="7086600" cy="4572000"/>
          </a:xfrm>
        </p:spPr>
        <p:txBody>
          <a:bodyPr anchor="t">
            <a:normAutofit/>
          </a:bodyPr>
          <a:lstStyle/>
          <a:p>
            <a:pPr marL="631825" indent="-457200"/>
            <a:r>
              <a:rPr lang="en-US" altLang="en-US" dirty="0" smtClean="0">
                <a:latin typeface="Georgia" panose="02040502050405020303" pitchFamily="18" charset="0"/>
              </a:rPr>
              <a:t>Check </a:t>
            </a:r>
            <a:r>
              <a:rPr lang="en-US" altLang="en-US" dirty="0">
                <a:latin typeface="Georgia" panose="02040502050405020303" pitchFamily="18" charset="0"/>
              </a:rPr>
              <a:t>its rating to see if you have the right ladder for the job.  </a:t>
            </a:r>
            <a:endParaRPr lang="en-US" altLang="en-US" dirty="0" smtClean="0">
              <a:latin typeface="Georgia" panose="02040502050405020303" pitchFamily="18" charset="0"/>
            </a:endParaRPr>
          </a:p>
          <a:p>
            <a:pPr marL="631825" indent="-457200">
              <a:spcBef>
                <a:spcPts val="1800"/>
              </a:spcBef>
            </a:pPr>
            <a:r>
              <a:rPr lang="en-US" altLang="en-US" dirty="0" smtClean="0">
                <a:latin typeface="Georgia" panose="02040502050405020303" pitchFamily="18" charset="0"/>
              </a:rPr>
              <a:t>Be sure not to subject the ladder to a work load greater than its rated capacity</a:t>
            </a:r>
            <a:r>
              <a:rPr lang="en-US" altLang="en-US" dirty="0">
                <a:latin typeface="Georgia" panose="02040502050405020303" pitchFamily="18" charset="0"/>
              </a:rPr>
              <a:t>.  </a:t>
            </a:r>
            <a:endParaRPr lang="en-US" altLang="en-US" dirty="0" smtClean="0">
              <a:latin typeface="Georgia" panose="02040502050405020303" pitchFamily="18" charset="0"/>
            </a:endParaRPr>
          </a:p>
          <a:p>
            <a:pPr marL="631825" indent="-457200">
              <a:spcBef>
                <a:spcPts val="1800"/>
              </a:spcBef>
            </a:pPr>
            <a:r>
              <a:rPr lang="en-US" altLang="en-US" u="sng" dirty="0" smtClean="0">
                <a:latin typeface="Georgia" panose="02040502050405020303" pitchFamily="18" charset="0"/>
              </a:rPr>
              <a:t>Always</a:t>
            </a:r>
            <a:r>
              <a:rPr lang="en-US" altLang="en-US" dirty="0" smtClean="0">
                <a:latin typeface="Georgia" panose="02040502050405020303" pitchFamily="18" charset="0"/>
              </a:rPr>
              <a:t> </a:t>
            </a:r>
            <a:r>
              <a:rPr lang="en-US" altLang="en-US" dirty="0">
                <a:latin typeface="Georgia" panose="02040502050405020303" pitchFamily="18" charset="0"/>
              </a:rPr>
              <a:t>read </a:t>
            </a:r>
            <a:r>
              <a:rPr lang="en-US" altLang="en-US" dirty="0" smtClean="0">
                <a:latin typeface="Georgia" panose="02040502050405020303" pitchFamily="18" charset="0"/>
              </a:rPr>
              <a:t>manufacturers</a:t>
            </a:r>
            <a:r>
              <a:rPr lang="en-US" altLang="en-US" dirty="0">
                <a:latin typeface="Georgia" panose="02040502050405020303" pitchFamily="18" charset="0"/>
              </a:rPr>
              <a:t>' labels and follow their recommendations</a:t>
            </a:r>
            <a:r>
              <a:rPr lang="en-US" altLang="en-US" dirty="0" smtClean="0">
                <a:latin typeface="Georgia" panose="02040502050405020303" pitchFamily="18" charset="0"/>
              </a:rPr>
              <a:t>.</a:t>
            </a:r>
          </a:p>
          <a:p>
            <a:pPr marL="631825" indent="-457200">
              <a:spcBef>
                <a:spcPts val="1800"/>
              </a:spcBef>
            </a:pPr>
            <a:r>
              <a:rPr lang="en-US" altLang="en-US" dirty="0" smtClean="0">
                <a:latin typeface="Georgia" panose="02040502050405020303" pitchFamily="18" charset="0"/>
              </a:rPr>
              <a:t>Inspect the ladder.</a:t>
            </a:r>
            <a:endParaRPr lang="en-US" altLang="en-US" i="1" dirty="0" smtClean="0">
              <a:latin typeface="Georgia" panose="02040502050405020303" pitchFamily="18" charset="0"/>
            </a:endParaRPr>
          </a:p>
          <a:p>
            <a:pPr marL="174625" indent="0" algn="ctr">
              <a:spcBef>
                <a:spcPts val="3600"/>
              </a:spcBef>
              <a:buNone/>
            </a:pPr>
            <a:r>
              <a:rPr lang="en-US" altLang="en-US" i="1" dirty="0" smtClean="0">
                <a:latin typeface="Georgia" panose="02040502050405020303" pitchFamily="18" charset="0"/>
              </a:rPr>
              <a:t>Do yourself </a:t>
            </a:r>
            <a:r>
              <a:rPr lang="en-US" altLang="en-US" i="1" dirty="0">
                <a:latin typeface="Georgia" panose="02040502050405020303" pitchFamily="18" charset="0"/>
              </a:rPr>
              <a:t>a favor and avoid a fall and </a:t>
            </a:r>
            <a:r>
              <a:rPr lang="en-US" altLang="en-US" i="1" dirty="0" smtClean="0">
                <a:latin typeface="Georgia" panose="02040502050405020303" pitchFamily="18" charset="0"/>
              </a:rPr>
              <a:t>injury.</a:t>
            </a:r>
            <a:endParaRPr lang="en-US" i="1" dirty="0">
              <a:latin typeface="Georgia" panose="02040502050405020303" pitchFamily="18" charset="0"/>
            </a:endParaRPr>
          </a:p>
        </p:txBody>
      </p:sp>
    </p:spTree>
    <p:extLst>
      <p:ext uri="{BB962C8B-B14F-4D97-AF65-F5344CB8AC3E}">
        <p14:creationId xmlns:p14="http://schemas.microsoft.com/office/powerpoint/2010/main" val="284419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381000"/>
            <a:ext cx="9372600" cy="685800"/>
          </a:xfrm>
        </p:spPr>
        <p:txBody>
          <a:bodyPr anchor="t">
            <a:noAutofit/>
          </a:bodyPr>
          <a:lstStyle/>
          <a:p>
            <a:r>
              <a:rPr lang="en-US" b="1" dirty="0" smtClean="0">
                <a:latin typeface="Georgia" panose="02040502050405020303" pitchFamily="18" charset="0"/>
              </a:rPr>
              <a:t>Inspecting Ladders</a:t>
            </a:r>
            <a:endParaRPr lang="en-US" b="1" dirty="0" smtClean="0">
              <a:solidFill>
                <a:srgbClr val="FF0000"/>
              </a:solidFill>
              <a:latin typeface="Georgia" panose="02040502050405020303" pitchFamily="18" charset="0"/>
            </a:endParaRPr>
          </a:p>
        </p:txBody>
      </p:sp>
      <p:sp>
        <p:nvSpPr>
          <p:cNvPr id="2" name="Text Placeholder 1"/>
          <p:cNvSpPr>
            <a:spLocks noGrp="1"/>
          </p:cNvSpPr>
          <p:nvPr>
            <p:ph type="body" idx="1"/>
          </p:nvPr>
        </p:nvSpPr>
        <p:spPr>
          <a:xfrm>
            <a:off x="1332689" y="2169267"/>
            <a:ext cx="3637483" cy="560049"/>
          </a:xfrm>
          <a:ln w="38100">
            <a:solidFill>
              <a:schemeClr val="tx1"/>
            </a:solidFill>
          </a:ln>
        </p:spPr>
        <p:txBody>
          <a:bodyPr anchor="ctr"/>
          <a:lstStyle/>
          <a:p>
            <a:pPr algn="ctr"/>
            <a:r>
              <a:rPr lang="en-US" sz="2000" b="1" dirty="0" smtClean="0">
                <a:latin typeface="Georgia" panose="02040502050405020303" pitchFamily="18" charset="0"/>
              </a:rPr>
              <a:t>What to look for</a:t>
            </a:r>
            <a:endParaRPr lang="en-US" sz="2000" b="1" dirty="0">
              <a:latin typeface="Georgia" panose="02040502050405020303" pitchFamily="18" charset="0"/>
            </a:endParaRPr>
          </a:p>
        </p:txBody>
      </p:sp>
      <p:sp>
        <p:nvSpPr>
          <p:cNvPr id="3" name="Content Placeholder 2"/>
          <p:cNvSpPr>
            <a:spLocks noGrp="1"/>
          </p:cNvSpPr>
          <p:nvPr>
            <p:ph sz="half" idx="2"/>
          </p:nvPr>
        </p:nvSpPr>
        <p:spPr>
          <a:xfrm>
            <a:off x="1397430" y="2877766"/>
            <a:ext cx="3505201" cy="3656308"/>
          </a:xfrm>
          <a:ln w="38100">
            <a:solidFill>
              <a:schemeClr val="tx1"/>
            </a:solidFill>
          </a:ln>
        </p:spPr>
        <p:txBody>
          <a:bodyPr>
            <a:normAutofit fontScale="55000" lnSpcReduction="20000"/>
          </a:bodyPr>
          <a:lstStyle/>
          <a:p>
            <a:pPr marL="0" indent="0" algn="ctr">
              <a:lnSpc>
                <a:spcPct val="120000"/>
              </a:lnSpc>
              <a:spcBef>
                <a:spcPts val="4800"/>
              </a:spcBef>
              <a:buNone/>
            </a:pPr>
            <a:r>
              <a:rPr lang="en-US" sz="2700" b="1" dirty="0" smtClean="0">
                <a:latin typeface="Georgia" panose="02040502050405020303" pitchFamily="18" charset="0"/>
                <a:cs typeface="Arial" panose="020B0604020202020204" pitchFamily="34" charset="0"/>
              </a:rPr>
              <a:t>Recommended before each use:</a:t>
            </a:r>
          </a:p>
          <a:p>
            <a:pPr>
              <a:lnSpc>
                <a:spcPct val="120000"/>
              </a:lnSpc>
              <a:spcBef>
                <a:spcPts val="600"/>
              </a:spcBef>
            </a:pPr>
            <a:r>
              <a:rPr lang="en-US" sz="2700" dirty="0" smtClean="0">
                <a:latin typeface="Georgia" panose="02040502050405020303" pitchFamily="18" charset="0"/>
              </a:rPr>
              <a:t>Check for broken, split, cracked, corroded or missing rungs and side rails</a:t>
            </a:r>
          </a:p>
          <a:p>
            <a:pPr marL="515938" lvl="1" indent="-171450">
              <a:lnSpc>
                <a:spcPct val="120000"/>
              </a:lnSpc>
              <a:spcBef>
                <a:spcPts val="0"/>
              </a:spcBef>
              <a:buFont typeface="Georgia" panose="02040502050405020303" pitchFamily="18" charset="0"/>
              <a:buChar char="-"/>
            </a:pPr>
            <a:r>
              <a:rPr lang="en-US" sz="2700" dirty="0" smtClean="0">
                <a:latin typeface="Georgia" panose="02040502050405020303" pitchFamily="18" charset="0"/>
              </a:rPr>
              <a:t>Check carefully for cracks (hard to see cracks weaken ladders)</a:t>
            </a:r>
          </a:p>
          <a:p>
            <a:pPr>
              <a:lnSpc>
                <a:spcPct val="120000"/>
              </a:lnSpc>
              <a:spcBef>
                <a:spcPts val="1200"/>
              </a:spcBef>
            </a:pPr>
            <a:r>
              <a:rPr lang="en-US" sz="2700" dirty="0" smtClean="0">
                <a:latin typeface="Georgia" panose="02040502050405020303" pitchFamily="18" charset="0"/>
              </a:rPr>
              <a:t>Check for rungs or side rails with excessive bends (bent areas are greatly weakened and may fail during use)</a:t>
            </a:r>
          </a:p>
          <a:p>
            <a:pPr>
              <a:lnSpc>
                <a:spcPct val="120000"/>
              </a:lnSpc>
              <a:spcBef>
                <a:spcPts val="1200"/>
              </a:spcBef>
            </a:pPr>
            <a:r>
              <a:rPr lang="en-US" sz="2700" dirty="0" smtClean="0">
                <a:latin typeface="Georgia" panose="02040502050405020303" pitchFamily="18" charset="0"/>
              </a:rPr>
              <a:t>Check for loose, corroded or weakened fasteners and hardware</a:t>
            </a:r>
          </a:p>
        </p:txBody>
      </p:sp>
      <p:sp>
        <p:nvSpPr>
          <p:cNvPr id="4" name="Text Placeholder 3"/>
          <p:cNvSpPr>
            <a:spLocks noGrp="1"/>
          </p:cNvSpPr>
          <p:nvPr>
            <p:ph type="body" sz="quarter" idx="3"/>
          </p:nvPr>
        </p:nvSpPr>
        <p:spPr>
          <a:xfrm>
            <a:off x="5289212" y="2166938"/>
            <a:ext cx="3290098" cy="576262"/>
          </a:xfrm>
          <a:ln w="38100">
            <a:solidFill>
              <a:schemeClr val="tx1"/>
            </a:solidFill>
          </a:ln>
        </p:spPr>
        <p:txBody>
          <a:bodyPr anchor="ctr"/>
          <a:lstStyle/>
          <a:p>
            <a:pPr algn="ctr"/>
            <a:r>
              <a:rPr lang="en-US" sz="2000" b="1" dirty="0" smtClean="0">
                <a:latin typeface="Georgia" panose="02040502050405020303" pitchFamily="18" charset="0"/>
              </a:rPr>
              <a:t>Defective </a:t>
            </a:r>
            <a:r>
              <a:rPr lang="en-US" sz="2000" b="1" dirty="0">
                <a:latin typeface="Georgia" panose="02040502050405020303" pitchFamily="18" charset="0"/>
              </a:rPr>
              <a:t>or </a:t>
            </a:r>
            <a:r>
              <a:rPr lang="en-US" sz="2000" b="1" dirty="0" smtClean="0">
                <a:latin typeface="Georgia" panose="02040502050405020303" pitchFamily="18" charset="0"/>
              </a:rPr>
              <a:t>Damaged</a:t>
            </a:r>
            <a:endParaRPr lang="en-US" sz="2000" b="1" dirty="0">
              <a:latin typeface="Georgia" panose="02040502050405020303" pitchFamily="18" charset="0"/>
            </a:endParaRPr>
          </a:p>
        </p:txBody>
      </p:sp>
      <p:pic>
        <p:nvPicPr>
          <p:cNvPr id="7" name="Picture 6"/>
          <p:cNvPicPr>
            <a:picLocks noChangeAspect="1"/>
          </p:cNvPicPr>
          <p:nvPr/>
        </p:nvPicPr>
        <p:blipFill>
          <a:blip r:embed="rId3">
            <a:clrChange>
              <a:clrFrom>
                <a:srgbClr val="FDFDFD"/>
              </a:clrFrom>
              <a:clrTo>
                <a:srgbClr val="FDFDFD">
                  <a:alpha val="0"/>
                </a:srgbClr>
              </a:clrTo>
            </a:clrChange>
          </a:blip>
          <a:stretch>
            <a:fillRect/>
          </a:stretch>
        </p:blipFill>
        <p:spPr>
          <a:xfrm>
            <a:off x="7953983" y="217251"/>
            <a:ext cx="1066800" cy="10668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5361561" y="2905328"/>
            <a:ext cx="3169110" cy="3580108"/>
          </a:xfrm>
          <a:prstGeom prst="rect">
            <a:avLst/>
          </a:prstGeom>
          <a:ln w="38100">
            <a:solidFill>
              <a:schemeClr val="tx1"/>
            </a:solidFill>
          </a:ln>
        </p:spPr>
      </p:pic>
      <p:sp>
        <p:nvSpPr>
          <p:cNvPr id="5" name="TextBox 4"/>
          <p:cNvSpPr txBox="1"/>
          <p:nvPr/>
        </p:nvSpPr>
        <p:spPr>
          <a:xfrm>
            <a:off x="1092631" y="1378510"/>
            <a:ext cx="7620000" cy="461665"/>
          </a:xfrm>
          <a:prstGeom prst="rect">
            <a:avLst/>
          </a:prstGeom>
          <a:noFill/>
        </p:spPr>
        <p:txBody>
          <a:bodyPr wrap="square" rtlCol="0">
            <a:spAutoFit/>
          </a:bodyPr>
          <a:lstStyle/>
          <a:p>
            <a:r>
              <a:rPr lang="en-US" sz="2400" dirty="0"/>
              <a:t> </a:t>
            </a:r>
            <a:r>
              <a:rPr lang="en-US" sz="2400" b="1" dirty="0" smtClean="0">
                <a:solidFill>
                  <a:srgbClr val="FF0000"/>
                </a:solidFill>
                <a:latin typeface="Georgia" panose="02040502050405020303" pitchFamily="18" charset="0"/>
              </a:rPr>
              <a:t>Ladders </a:t>
            </a:r>
            <a:r>
              <a:rPr lang="en-US" sz="2400" b="1" dirty="0">
                <a:solidFill>
                  <a:srgbClr val="FF0000"/>
                </a:solidFill>
                <a:latin typeface="Georgia" panose="02040502050405020303" pitchFamily="18" charset="0"/>
              </a:rPr>
              <a:t>must be inspected prior to each </a:t>
            </a:r>
            <a:r>
              <a:rPr lang="en-US" sz="2400" b="1" dirty="0" smtClean="0">
                <a:solidFill>
                  <a:srgbClr val="FF0000"/>
                </a:solidFill>
                <a:latin typeface="Georgia" panose="02040502050405020303" pitchFamily="18" charset="0"/>
              </a:rPr>
              <a:t>use.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29390" y="457200"/>
            <a:ext cx="9677400" cy="838200"/>
          </a:xfrm>
        </p:spPr>
        <p:txBody>
          <a:bodyPr>
            <a:normAutofit/>
          </a:bodyPr>
          <a:lstStyle/>
          <a:p>
            <a:r>
              <a:rPr lang="en-US" b="1" dirty="0" smtClean="0">
                <a:latin typeface="Georgia" panose="02040502050405020303" pitchFamily="18" charset="0"/>
              </a:rPr>
              <a:t>Inspecting Ladders</a:t>
            </a:r>
          </a:p>
        </p:txBody>
      </p:sp>
      <p:sp>
        <p:nvSpPr>
          <p:cNvPr id="13315" name="Content Placeholder 2"/>
          <p:cNvSpPr>
            <a:spLocks noGrp="1"/>
          </p:cNvSpPr>
          <p:nvPr>
            <p:ph idx="1"/>
          </p:nvPr>
        </p:nvSpPr>
        <p:spPr>
          <a:xfrm>
            <a:off x="1708407" y="1371600"/>
            <a:ext cx="6489185" cy="4495801"/>
          </a:xfrm>
        </p:spPr>
        <p:txBody>
          <a:bodyPr>
            <a:normAutofit fontScale="62500" lnSpcReduction="20000"/>
          </a:bodyPr>
          <a:lstStyle/>
          <a:p>
            <a:pPr marL="0" indent="0">
              <a:lnSpc>
                <a:spcPct val="120000"/>
              </a:lnSpc>
              <a:spcBef>
                <a:spcPts val="0"/>
              </a:spcBef>
              <a:buNone/>
            </a:pPr>
            <a:r>
              <a:rPr lang="en-US" sz="3500" dirty="0" smtClean="0">
                <a:latin typeface="Georgia" panose="02040502050405020303" pitchFamily="18" charset="0"/>
              </a:rPr>
              <a:t>Check for oil, grease, moisture or other </a:t>
            </a:r>
            <a:br>
              <a:rPr lang="en-US" sz="3500" dirty="0" smtClean="0">
                <a:latin typeface="Georgia" panose="02040502050405020303" pitchFamily="18" charset="0"/>
              </a:rPr>
            </a:br>
            <a:r>
              <a:rPr lang="en-US" sz="3500" dirty="0" smtClean="0">
                <a:latin typeface="Georgia" panose="02040502050405020303" pitchFamily="18" charset="0"/>
              </a:rPr>
              <a:t>slippery materials before use, and clean as necessary.</a:t>
            </a:r>
          </a:p>
          <a:p>
            <a:pPr marL="0" indent="0">
              <a:lnSpc>
                <a:spcPct val="120000"/>
              </a:lnSpc>
              <a:buNone/>
            </a:pPr>
            <a:r>
              <a:rPr lang="en-US" altLang="en-US" sz="3500" dirty="0" smtClean="0">
                <a:latin typeface="Georgia" panose="02040502050405020303" pitchFamily="18" charset="0"/>
              </a:rPr>
              <a:t>Also check for:</a:t>
            </a:r>
          </a:p>
          <a:p>
            <a:pPr marL="741363" indent="-404813">
              <a:lnSpc>
                <a:spcPct val="120000"/>
              </a:lnSpc>
              <a:spcBef>
                <a:spcPts val="1200"/>
              </a:spcBef>
            </a:pPr>
            <a:r>
              <a:rPr lang="en-US" altLang="en-US" sz="3200" dirty="0">
                <a:latin typeface="Georgia" panose="02040502050405020303" pitchFamily="18" charset="0"/>
              </a:rPr>
              <a:t>C</a:t>
            </a:r>
            <a:r>
              <a:rPr lang="en-US" altLang="en-US" sz="3200" dirty="0" smtClean="0">
                <a:latin typeface="Georgia" panose="02040502050405020303" pitchFamily="18" charset="0"/>
              </a:rPr>
              <a:t>racks</a:t>
            </a:r>
          </a:p>
          <a:p>
            <a:pPr marL="741363" indent="-404813">
              <a:lnSpc>
                <a:spcPct val="120000"/>
              </a:lnSpc>
            </a:pPr>
            <a:r>
              <a:rPr lang="en-US" altLang="en-US" sz="3200" dirty="0" smtClean="0">
                <a:latin typeface="Georgia" panose="02040502050405020303" pitchFamily="18" charset="0"/>
              </a:rPr>
              <a:t>Splits</a:t>
            </a:r>
          </a:p>
          <a:p>
            <a:pPr marL="741363" indent="-404813">
              <a:lnSpc>
                <a:spcPct val="120000"/>
              </a:lnSpc>
            </a:pPr>
            <a:r>
              <a:rPr lang="en-US" altLang="en-US" sz="3200" dirty="0" smtClean="0">
                <a:latin typeface="Georgia" panose="02040502050405020303" pitchFamily="18" charset="0"/>
              </a:rPr>
              <a:t>Dents</a:t>
            </a:r>
          </a:p>
          <a:p>
            <a:pPr marL="741363" indent="-404813">
              <a:lnSpc>
                <a:spcPct val="120000"/>
              </a:lnSpc>
            </a:pPr>
            <a:r>
              <a:rPr lang="en-US" altLang="en-US" sz="3200" dirty="0" smtClean="0">
                <a:latin typeface="Georgia" panose="02040502050405020303" pitchFamily="18" charset="0"/>
              </a:rPr>
              <a:t>Bends</a:t>
            </a:r>
          </a:p>
          <a:p>
            <a:pPr marL="741363" indent="-404813">
              <a:lnSpc>
                <a:spcPct val="120000"/>
              </a:lnSpc>
            </a:pPr>
            <a:r>
              <a:rPr lang="en-US" altLang="en-US" sz="3200" dirty="0" smtClean="0">
                <a:latin typeface="Georgia" panose="02040502050405020303" pitchFamily="18" charset="0"/>
              </a:rPr>
              <a:t>Corrosion</a:t>
            </a:r>
          </a:p>
          <a:p>
            <a:pPr marL="741363" indent="-404813">
              <a:lnSpc>
                <a:spcPct val="120000"/>
              </a:lnSpc>
            </a:pPr>
            <a:r>
              <a:rPr lang="en-US" altLang="en-US" sz="3200" dirty="0" smtClean="0">
                <a:latin typeface="Georgia" panose="02040502050405020303" pitchFamily="18" charset="0"/>
              </a:rPr>
              <a:t>Missing hardware</a:t>
            </a:r>
            <a:endParaRPr lang="en-US" altLang="en-US" sz="3200" dirty="0">
              <a:latin typeface="Georgia" panose="02040502050405020303"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324600" y="4648200"/>
            <a:ext cx="2188151" cy="1769191"/>
          </a:xfrm>
          <a:prstGeom prst="rect">
            <a:avLst/>
          </a:prstGeom>
          <a:ln w="38100">
            <a:solidFill>
              <a:schemeClr val="tx1"/>
            </a:solidFill>
          </a:ln>
        </p:spPr>
      </p:pic>
      <p:pic>
        <p:nvPicPr>
          <p:cNvPr id="4" name="Picture 3"/>
          <p:cNvPicPr>
            <a:picLocks noChangeAspect="1"/>
          </p:cNvPicPr>
          <p:nvPr/>
        </p:nvPicPr>
        <p:blipFill>
          <a:blip r:embed="rId5">
            <a:extLst/>
          </a:blip>
          <a:stretch>
            <a:fillRect/>
          </a:stretch>
        </p:blipFill>
        <p:spPr>
          <a:xfrm>
            <a:off x="4495800" y="2743200"/>
            <a:ext cx="1905000" cy="1667611"/>
          </a:xfrm>
          <a:prstGeom prst="rect">
            <a:avLst/>
          </a:prstGeom>
          <a:ln w="38100">
            <a:solidFill>
              <a:schemeClr val="tx1"/>
            </a:solidFill>
          </a:ln>
        </p:spPr>
      </p:pic>
      <p:grpSp>
        <p:nvGrpSpPr>
          <p:cNvPr id="7" name="Group 6"/>
          <p:cNvGrpSpPr/>
          <p:nvPr/>
        </p:nvGrpSpPr>
        <p:grpSpPr>
          <a:xfrm rot="1318190">
            <a:off x="7206499" y="272437"/>
            <a:ext cx="1752600" cy="1525901"/>
            <a:chOff x="7423903" y="209821"/>
            <a:chExt cx="1752600" cy="1752600"/>
          </a:xfrm>
        </p:grpSpPr>
        <p:sp>
          <p:nvSpPr>
            <p:cNvPr id="5" name="Rectangle 4"/>
            <p:cNvSpPr/>
            <p:nvPr/>
          </p:nvSpPr>
          <p:spPr>
            <a:xfrm>
              <a:off x="7848600" y="228600"/>
              <a:ext cx="9144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3903" y="209821"/>
              <a:ext cx="1752600" cy="1752600"/>
            </a:xfrm>
            <a:prstGeom prst="rect">
              <a:avLst/>
            </a:prstGeom>
            <a:ln w="38100">
              <a:no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6906"/>
            <a:ext cx="6400799" cy="838200"/>
          </a:xfrm>
        </p:spPr>
        <p:txBody>
          <a:bodyPr>
            <a:normAutofit/>
          </a:bodyPr>
          <a:lstStyle/>
          <a:p>
            <a:r>
              <a:rPr lang="en-US" altLang="en-US" sz="3800" b="1" spc="-100" dirty="0">
                <a:latin typeface="Georgia" panose="02040502050405020303" pitchFamily="18" charset="0"/>
              </a:rPr>
              <a:t>General Characteristics</a:t>
            </a:r>
            <a:endParaRPr lang="en-US" sz="3800" b="1" spc="-100" dirty="0">
              <a:latin typeface="Georgia" panose="02040502050405020303" pitchFamily="18" charset="0"/>
            </a:endParaRPr>
          </a:p>
        </p:txBody>
      </p:sp>
      <p:pic>
        <p:nvPicPr>
          <p:cNvPr id="6" name="Content Placeholder 5"/>
          <p:cNvPicPr>
            <a:picLocks noGrp="1" noChangeAspect="1"/>
          </p:cNvPicPr>
          <p:nvPr>
            <p:ph idx="1"/>
          </p:nvPr>
        </p:nvPicPr>
        <p:blipFill>
          <a:blip r:embed="rId3"/>
          <a:stretch>
            <a:fillRect/>
          </a:stretch>
        </p:blipFill>
        <p:spPr>
          <a:xfrm>
            <a:off x="914400" y="2057400"/>
            <a:ext cx="7879231" cy="3581400"/>
          </a:xfrm>
          <a:prstGeom prst="rect">
            <a:avLst/>
          </a:prstGeom>
          <a:ln w="38100">
            <a:solidFill>
              <a:schemeClr val="tx1"/>
            </a:solidFill>
          </a:ln>
        </p:spPr>
      </p:pic>
      <p:pic>
        <p:nvPicPr>
          <p:cNvPr id="7" name="Picture 6"/>
          <p:cNvPicPr>
            <a:picLocks noChangeAspect="1"/>
          </p:cNvPicPr>
          <p:nvPr/>
        </p:nvPicPr>
        <p:blipFill>
          <a:blip r:embed="rId4"/>
          <a:stretch>
            <a:fillRect/>
          </a:stretch>
        </p:blipFill>
        <p:spPr>
          <a:xfrm>
            <a:off x="7162800" y="304800"/>
            <a:ext cx="1755893" cy="1070306"/>
          </a:xfrm>
          <a:prstGeom prst="rect">
            <a:avLst/>
          </a:prstGeom>
          <a:ln w="38100">
            <a:solidFill>
              <a:schemeClr val="tx1"/>
            </a:solidFill>
          </a:ln>
        </p:spPr>
      </p:pic>
    </p:spTree>
    <p:extLst>
      <p:ext uri="{BB962C8B-B14F-4D97-AF65-F5344CB8AC3E}">
        <p14:creationId xmlns:p14="http://schemas.microsoft.com/office/powerpoint/2010/main" val="4160607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33400" y="457200"/>
            <a:ext cx="8610600" cy="685800"/>
          </a:xfrm>
        </p:spPr>
        <p:txBody>
          <a:bodyPr lIns="92075" tIns="46038" rIns="92075" bIns="46038">
            <a:noAutofit/>
          </a:bodyPr>
          <a:lstStyle/>
          <a:p>
            <a:r>
              <a:rPr lang="en-US" b="1" dirty="0" smtClean="0">
                <a:latin typeface="Georgia" panose="02040502050405020303" pitchFamily="18" charset="0"/>
              </a:rPr>
              <a:t>Safe Use of Ladders</a:t>
            </a:r>
          </a:p>
        </p:txBody>
      </p:sp>
      <p:sp>
        <p:nvSpPr>
          <p:cNvPr id="14339" name="Rectangle 3"/>
          <p:cNvSpPr>
            <a:spLocks noGrp="1" noChangeArrowheads="1"/>
          </p:cNvSpPr>
          <p:nvPr>
            <p:ph type="body" idx="4294967295"/>
          </p:nvPr>
        </p:nvSpPr>
        <p:spPr>
          <a:xfrm>
            <a:off x="990600" y="1600200"/>
            <a:ext cx="7772400" cy="4191000"/>
          </a:xfrm>
        </p:spPr>
        <p:txBody>
          <a:bodyPr lIns="92075" tIns="46038" rIns="92075" bIns="46038">
            <a:normAutofit/>
          </a:bodyPr>
          <a:lstStyle/>
          <a:p>
            <a:pPr marL="574675" indent="-341313"/>
            <a:r>
              <a:rPr lang="en-US" sz="2400" dirty="0" smtClean="0">
                <a:latin typeface="Georgia" panose="02040502050405020303" pitchFamily="18" charset="0"/>
              </a:rPr>
              <a:t>Make sure the ladder is strong enough and long enough for the job.   </a:t>
            </a:r>
          </a:p>
          <a:p>
            <a:pPr marL="574675" indent="-341313">
              <a:spcBef>
                <a:spcPts val="1800"/>
              </a:spcBef>
            </a:pPr>
            <a:r>
              <a:rPr lang="en-US" sz="2400" dirty="0" smtClean="0">
                <a:latin typeface="Georgia" panose="02040502050405020303" pitchFamily="18" charset="0"/>
              </a:rPr>
              <a:t>Carefully inspect your ladder before you use it.</a:t>
            </a:r>
          </a:p>
          <a:p>
            <a:pPr marL="574675" indent="-341313">
              <a:spcBef>
                <a:spcPts val="1800"/>
              </a:spcBef>
            </a:pPr>
            <a:r>
              <a:rPr lang="en-US" sz="2400" dirty="0" smtClean="0">
                <a:latin typeface="Georgia" panose="02040502050405020303" pitchFamily="18" charset="0"/>
              </a:rPr>
              <a:t>Place the ladder on a firm, level surface with its feet parallel to the wall it is resting against.</a:t>
            </a:r>
          </a:p>
          <a:p>
            <a:pPr marL="574675" indent="-341313">
              <a:spcBef>
                <a:spcPts val="1800"/>
              </a:spcBef>
            </a:pPr>
            <a:r>
              <a:rPr lang="en-US" sz="2400" dirty="0" smtClean="0">
                <a:latin typeface="Georgia" panose="02040502050405020303" pitchFamily="18" charset="0"/>
              </a:rPr>
              <a:t>When ascending or descending, the climber must face the ladder.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81000" y="381000"/>
            <a:ext cx="8991600" cy="685800"/>
          </a:xfrm>
        </p:spPr>
        <p:txBody>
          <a:bodyPr lIns="92075" tIns="46038" rIns="92075" bIns="46038">
            <a:noAutofit/>
          </a:bodyPr>
          <a:lstStyle/>
          <a:p>
            <a:r>
              <a:rPr lang="en-US" b="1" dirty="0" smtClean="0">
                <a:latin typeface="Georgia" panose="02040502050405020303" pitchFamily="18" charset="0"/>
              </a:rPr>
              <a:t>Setting Up a Ladder Safely</a:t>
            </a:r>
          </a:p>
        </p:txBody>
      </p:sp>
      <p:sp>
        <p:nvSpPr>
          <p:cNvPr id="16387" name="Rectangle 3"/>
          <p:cNvSpPr>
            <a:spLocks noGrp="1" noChangeArrowheads="1"/>
          </p:cNvSpPr>
          <p:nvPr>
            <p:ph type="body" sz="half" idx="4294967295"/>
          </p:nvPr>
        </p:nvSpPr>
        <p:spPr>
          <a:xfrm>
            <a:off x="914400" y="1752600"/>
            <a:ext cx="5021094" cy="3702996"/>
          </a:xfrm>
        </p:spPr>
        <p:txBody>
          <a:bodyPr lIns="92075" tIns="46038" rIns="92075" bIns="46038" anchor="t">
            <a:normAutofit/>
          </a:bodyPr>
          <a:lstStyle/>
          <a:p>
            <a:r>
              <a:rPr lang="en-US" sz="2400" dirty="0" smtClean="0">
                <a:latin typeface="Georgia" panose="02040502050405020303" pitchFamily="18" charset="0"/>
              </a:rPr>
              <a:t>No ladder should be used to gain access unless it extends 3 feet above the point of support.</a:t>
            </a:r>
          </a:p>
          <a:p>
            <a:pPr>
              <a:spcBef>
                <a:spcPts val="1800"/>
              </a:spcBef>
            </a:pPr>
            <a:r>
              <a:rPr lang="en-US" sz="2400" dirty="0" smtClean="0">
                <a:latin typeface="Georgia" panose="02040502050405020303" pitchFamily="18" charset="0"/>
              </a:rPr>
              <a:t>Your ladder must be tied off </a:t>
            </a:r>
            <a:br>
              <a:rPr lang="en-US" sz="2400" dirty="0" smtClean="0">
                <a:latin typeface="Georgia" panose="02040502050405020303" pitchFamily="18" charset="0"/>
              </a:rPr>
            </a:br>
            <a:r>
              <a:rPr lang="en-US" sz="2400" dirty="0" smtClean="0">
                <a:latin typeface="Georgia" panose="02040502050405020303" pitchFamily="18" charset="0"/>
              </a:rPr>
              <a:t>or placed to prevent slipping.</a:t>
            </a:r>
          </a:p>
          <a:p>
            <a:pPr>
              <a:spcBef>
                <a:spcPts val="1800"/>
              </a:spcBef>
            </a:pPr>
            <a:r>
              <a:rPr lang="en-US" sz="2400" dirty="0" smtClean="0">
                <a:latin typeface="Georgia" panose="02040502050405020303" pitchFamily="18" charset="0"/>
              </a:rPr>
              <a:t>When setting a ladder against a wall use the 4-to-1 ladder rule. </a:t>
            </a:r>
          </a:p>
        </p:txBody>
      </p:sp>
      <p:sp>
        <p:nvSpPr>
          <p:cNvPr id="2" name="TextBox 1"/>
          <p:cNvSpPr txBox="1"/>
          <p:nvPr/>
        </p:nvSpPr>
        <p:spPr>
          <a:xfrm>
            <a:off x="5029200" y="6172200"/>
            <a:ext cx="3884920" cy="369332"/>
          </a:xfrm>
          <a:prstGeom prst="rect">
            <a:avLst/>
          </a:prstGeom>
          <a:noFill/>
        </p:spPr>
        <p:txBody>
          <a:bodyPr wrap="square" rtlCol="0">
            <a:spAutoFit/>
          </a:bodyPr>
          <a:lstStyle/>
          <a:p>
            <a:pPr marL="0" indent="0">
              <a:buNone/>
            </a:pPr>
            <a:r>
              <a:rPr lang="en-US" i="1" dirty="0">
                <a:latin typeface="Georgia" panose="02040502050405020303" pitchFamily="18" charset="0"/>
              </a:rPr>
              <a:t>Can we use a ladder under 3 feet?</a:t>
            </a:r>
          </a:p>
        </p:txBody>
      </p:sp>
      <p:grpSp>
        <p:nvGrpSpPr>
          <p:cNvPr id="3" name="Group 2"/>
          <p:cNvGrpSpPr/>
          <p:nvPr/>
        </p:nvGrpSpPr>
        <p:grpSpPr>
          <a:xfrm>
            <a:off x="5246450" y="1524000"/>
            <a:ext cx="3662575" cy="3429000"/>
            <a:chOff x="5246450" y="1524000"/>
            <a:chExt cx="3662575" cy="3429000"/>
          </a:xfrm>
        </p:grpSpPr>
        <p:pic>
          <p:nvPicPr>
            <p:cNvPr id="12" name="Picture 6" descr="A:\ladder.GIF"/>
            <p:cNvPicPr>
              <a:picLocks noChangeAspect="1" noChangeArrowheads="1"/>
            </p:cNvPicPr>
            <p:nvPr/>
          </p:nvPicPr>
          <p:blipFill>
            <a:blip r:embed="rId3" cstate="print">
              <a:lum contrast="18000"/>
            </a:blip>
            <a:srcRect b="7791"/>
            <a:stretch>
              <a:fillRect/>
            </a:stretch>
          </p:blipFill>
          <p:spPr>
            <a:xfrm>
              <a:off x="6172200" y="1524000"/>
              <a:ext cx="2736825" cy="3429000"/>
            </a:xfrm>
            <a:prstGeom prst="rect">
              <a:avLst/>
            </a:prstGeom>
            <a:noFill/>
            <a:ln w="38100">
              <a:solidFill>
                <a:schemeClr val="tx1"/>
              </a:solidFill>
            </a:ln>
          </p:spPr>
        </p:pic>
        <p:sp>
          <p:nvSpPr>
            <p:cNvPr id="13" name="Line 7"/>
            <p:cNvSpPr>
              <a:spLocks noChangeShapeType="1"/>
            </p:cNvSpPr>
            <p:nvPr/>
          </p:nvSpPr>
          <p:spPr bwMode="auto">
            <a:xfrm flipV="1">
              <a:off x="5246450" y="2376791"/>
              <a:ext cx="2258493" cy="152400"/>
            </a:xfrm>
            <a:prstGeom prst="line">
              <a:avLst/>
            </a:prstGeom>
            <a:noFill/>
            <a:ln w="44450" cap="sq">
              <a:solidFill>
                <a:srgbClr val="FF6600"/>
              </a:solidFill>
              <a:round/>
              <a:headEnd type="none" w="sm" len="sm"/>
              <a:tailEnd type="arrow" w="med" len="med"/>
            </a:ln>
          </p:spPr>
          <p:txBody>
            <a:bodyPr wrap="none" anchor="ctr"/>
            <a:lstStyle/>
            <a:p>
              <a:endParaRPr lang="en-US"/>
            </a:p>
          </p:txBody>
        </p:sp>
        <p:sp>
          <p:nvSpPr>
            <p:cNvPr id="14" name="Line 8"/>
            <p:cNvSpPr>
              <a:spLocks noChangeShapeType="1"/>
            </p:cNvSpPr>
            <p:nvPr/>
          </p:nvSpPr>
          <p:spPr bwMode="auto">
            <a:xfrm flipV="1">
              <a:off x="5334000" y="2724150"/>
              <a:ext cx="2206612" cy="1085850"/>
            </a:xfrm>
            <a:prstGeom prst="line">
              <a:avLst/>
            </a:prstGeom>
            <a:noFill/>
            <a:ln w="38100" cap="sq">
              <a:solidFill>
                <a:srgbClr val="008000"/>
              </a:solidFill>
              <a:round/>
              <a:headEnd type="none" w="sm" len="sm"/>
              <a:tailEnd type="triangle" w="med" len="med"/>
            </a:ln>
          </p:spPr>
          <p:txBody>
            <a:bodyPr wrap="none" anchor="ctr"/>
            <a:lstStyle/>
            <a:p>
              <a:endParaRPr lang="en-US"/>
            </a:p>
          </p:txBody>
        </p:sp>
        <p:sp>
          <p:nvSpPr>
            <p:cNvPr id="15" name="Line 9"/>
            <p:cNvSpPr>
              <a:spLocks noChangeShapeType="1"/>
            </p:cNvSpPr>
            <p:nvPr/>
          </p:nvSpPr>
          <p:spPr bwMode="auto">
            <a:xfrm flipV="1">
              <a:off x="5410200" y="4762500"/>
              <a:ext cx="1561459" cy="114300"/>
            </a:xfrm>
            <a:prstGeom prst="line">
              <a:avLst/>
            </a:prstGeom>
            <a:noFill/>
            <a:ln w="38100" cap="sq">
              <a:solidFill>
                <a:schemeClr val="accent6"/>
              </a:solidFill>
              <a:round/>
              <a:headEnd type="none" w="sm" len="sm"/>
              <a:tailEnd type="stealth" w="lg" len="lg"/>
            </a:ln>
          </p:spPr>
          <p:txBody>
            <a:bodyPr wrap="none" anchor="ctr"/>
            <a:lstStyle/>
            <a:p>
              <a:pPr>
                <a:defRPr/>
              </a:pP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04800"/>
            <a:ext cx="8534400" cy="838200"/>
          </a:xfrm>
        </p:spPr>
        <p:txBody>
          <a:bodyPr>
            <a:normAutofit/>
          </a:bodyPr>
          <a:lstStyle/>
          <a:p>
            <a:r>
              <a:rPr lang="en-US" b="1" dirty="0" smtClean="0">
                <a:latin typeface="Georgia" panose="02040502050405020303" pitchFamily="18" charset="0"/>
              </a:rPr>
              <a:t>Safe Use of Ladders</a:t>
            </a:r>
          </a:p>
        </p:txBody>
      </p:sp>
      <p:pic>
        <p:nvPicPr>
          <p:cNvPr id="15363" name="Content Placeholder 3" descr="Ladder-usafe.JPG"/>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a:xfrm>
            <a:off x="2057400" y="1600200"/>
            <a:ext cx="5568524" cy="4190999"/>
          </a:xfrm>
          <a:ln w="38100">
            <a:solidFill>
              <a:schemeClr val="tx1"/>
            </a:solidFill>
          </a:ln>
        </p:spPr>
      </p:pic>
      <p:sp>
        <p:nvSpPr>
          <p:cNvPr id="5" name="TextBox 4"/>
          <p:cNvSpPr txBox="1">
            <a:spLocks noChangeArrowheads="1"/>
          </p:cNvSpPr>
          <p:nvPr/>
        </p:nvSpPr>
        <p:spPr bwMode="auto">
          <a:xfrm>
            <a:off x="7772400" y="2536082"/>
            <a:ext cx="1371600" cy="738664"/>
          </a:xfrm>
          <a:prstGeom prst="rect">
            <a:avLst/>
          </a:prstGeom>
          <a:noFill/>
          <a:ln w="9525">
            <a:noFill/>
            <a:miter lim="800000"/>
            <a:headEnd/>
            <a:tailEnd/>
          </a:ln>
        </p:spPr>
        <p:txBody>
          <a:bodyPr wrap="square">
            <a:spAutoFit/>
          </a:bodyPr>
          <a:lstStyle/>
          <a:p>
            <a:r>
              <a:rPr lang="en-US" sz="1400" dirty="0">
                <a:latin typeface="Verdana" pitchFamily="34" charset="0"/>
              </a:rPr>
              <a:t>Bracket </a:t>
            </a:r>
            <a:r>
              <a:rPr lang="en-US" sz="1400" dirty="0" smtClean="0">
                <a:latin typeface="Verdana" pitchFamily="34" charset="0"/>
              </a:rPr>
              <a:t>Bent</a:t>
            </a:r>
            <a:br>
              <a:rPr lang="en-US" sz="1400" dirty="0" smtClean="0">
                <a:latin typeface="Verdana" pitchFamily="34" charset="0"/>
              </a:rPr>
            </a:br>
            <a:r>
              <a:rPr lang="en-US" sz="1400" dirty="0" smtClean="0">
                <a:latin typeface="Verdana" pitchFamily="34" charset="0"/>
              </a:rPr>
              <a:t>&amp; Shelf </a:t>
            </a:r>
            <a:br>
              <a:rPr lang="en-US" sz="1400" dirty="0" smtClean="0">
                <a:latin typeface="Verdana" pitchFamily="34" charset="0"/>
              </a:rPr>
            </a:br>
            <a:r>
              <a:rPr lang="en-US" sz="1400" dirty="0" smtClean="0">
                <a:latin typeface="Verdana" pitchFamily="34" charset="0"/>
              </a:rPr>
              <a:t>Missing</a:t>
            </a:r>
            <a:endParaRPr lang="en-US" sz="1400" dirty="0">
              <a:latin typeface="Verdana" pitchFamily="34" charset="0"/>
            </a:endParaRPr>
          </a:p>
        </p:txBody>
      </p:sp>
      <p:cxnSp>
        <p:nvCxnSpPr>
          <p:cNvPr id="7" name="Straight Arrow Connector 6"/>
          <p:cNvCxnSpPr>
            <a:cxnSpLocks noChangeShapeType="1"/>
            <a:stCxn id="5" idx="1"/>
          </p:cNvCxnSpPr>
          <p:nvPr/>
        </p:nvCxnSpPr>
        <p:spPr bwMode="auto">
          <a:xfrm flipH="1">
            <a:off x="3267615" y="2905414"/>
            <a:ext cx="4504785" cy="279635"/>
          </a:xfrm>
          <a:prstGeom prst="straightConnector1">
            <a:avLst/>
          </a:prstGeom>
          <a:noFill/>
          <a:ln w="76200" cap="sq" algn="ctr">
            <a:solidFill>
              <a:srgbClr val="FFFF00"/>
            </a:solidFill>
            <a:round/>
            <a:headEnd type="none" w="sm" len="sm"/>
            <a:tailEnd type="arrow" w="med" len="med"/>
          </a:ln>
        </p:spPr>
      </p:cxnSp>
      <p:sp>
        <p:nvSpPr>
          <p:cNvPr id="8" name="TextBox 7"/>
          <p:cNvSpPr txBox="1">
            <a:spLocks noChangeArrowheads="1"/>
          </p:cNvSpPr>
          <p:nvPr/>
        </p:nvSpPr>
        <p:spPr bwMode="auto">
          <a:xfrm>
            <a:off x="879475" y="2381539"/>
            <a:ext cx="609600" cy="523875"/>
          </a:xfrm>
          <a:prstGeom prst="rect">
            <a:avLst/>
          </a:prstGeom>
          <a:noFill/>
          <a:ln w="9525">
            <a:noFill/>
            <a:miter lim="800000"/>
            <a:headEnd/>
            <a:tailEnd/>
          </a:ln>
        </p:spPr>
        <p:txBody>
          <a:bodyPr wrap="square">
            <a:spAutoFit/>
          </a:bodyPr>
          <a:lstStyle/>
          <a:p>
            <a:pPr algn="r"/>
            <a:r>
              <a:rPr lang="en-US" sz="1400" dirty="0">
                <a:latin typeface="Verdana" pitchFamily="34" charset="0"/>
              </a:rPr>
              <a:t>Rail Bent</a:t>
            </a:r>
          </a:p>
        </p:txBody>
      </p:sp>
      <p:cxnSp>
        <p:nvCxnSpPr>
          <p:cNvPr id="10" name="Straight Arrow Connector 9"/>
          <p:cNvCxnSpPr>
            <a:cxnSpLocks noChangeShapeType="1"/>
          </p:cNvCxnSpPr>
          <p:nvPr/>
        </p:nvCxnSpPr>
        <p:spPr bwMode="auto">
          <a:xfrm flipV="1">
            <a:off x="1489075" y="1981200"/>
            <a:ext cx="1177925" cy="566738"/>
          </a:xfrm>
          <a:prstGeom prst="straightConnector1">
            <a:avLst/>
          </a:prstGeom>
          <a:noFill/>
          <a:ln w="57150" cap="sq" algn="ctr">
            <a:solidFill>
              <a:srgbClr val="FF0000"/>
            </a:solidFill>
            <a:round/>
            <a:headEnd type="none" w="sm" len="sm"/>
            <a:tailEnd type="arrow" w="med" len="med"/>
          </a:ln>
        </p:spPr>
      </p:cxnSp>
      <p:sp>
        <p:nvSpPr>
          <p:cNvPr id="4" name="TextBox 3"/>
          <p:cNvSpPr txBox="1"/>
          <p:nvPr/>
        </p:nvSpPr>
        <p:spPr>
          <a:xfrm>
            <a:off x="3267615" y="5943600"/>
            <a:ext cx="3200400" cy="461665"/>
          </a:xfrm>
          <a:prstGeom prst="rect">
            <a:avLst/>
          </a:prstGeom>
          <a:noFill/>
        </p:spPr>
        <p:txBody>
          <a:bodyPr wrap="square" rtlCol="0">
            <a:spAutoFit/>
          </a:bodyPr>
          <a:lstStyle/>
          <a:p>
            <a:r>
              <a:rPr lang="en-US" sz="2400" b="1" i="1" dirty="0" smtClean="0"/>
              <a:t>Any safety issues here?</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04800"/>
            <a:ext cx="8458200" cy="762000"/>
          </a:xfrm>
        </p:spPr>
        <p:txBody>
          <a:bodyPr anchor="t">
            <a:normAutofit/>
          </a:bodyPr>
          <a:lstStyle/>
          <a:p>
            <a:r>
              <a:rPr lang="en-US" b="1" dirty="0" smtClean="0">
                <a:latin typeface="Georgia" panose="02040502050405020303" pitchFamily="18" charset="0"/>
              </a:rPr>
              <a:t>Safe Ladder Set Up</a:t>
            </a:r>
          </a:p>
        </p:txBody>
      </p:sp>
      <p:pic>
        <p:nvPicPr>
          <p:cNvPr id="18435" name="Content Placeholder 3" descr="Ladder-Extension-Determine Climbing Angle.JPG"/>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Lst>
          </a:blip>
          <a:srcRect l="11532" r="11699"/>
          <a:stretch/>
        </p:blipFill>
        <p:spPr>
          <a:xfrm>
            <a:off x="2703411" y="1371600"/>
            <a:ext cx="4328808" cy="4486275"/>
          </a:xfrm>
          <a:ln w="38100">
            <a:solidFill>
              <a:schemeClr val="tx1"/>
            </a:solidFill>
          </a:ln>
        </p:spPr>
      </p:pic>
      <p:sp>
        <p:nvSpPr>
          <p:cNvPr id="4" name="TextBox 3"/>
          <p:cNvSpPr txBox="1"/>
          <p:nvPr/>
        </p:nvSpPr>
        <p:spPr>
          <a:xfrm>
            <a:off x="3267615" y="6096000"/>
            <a:ext cx="3200400" cy="461665"/>
          </a:xfrm>
          <a:prstGeom prst="rect">
            <a:avLst/>
          </a:prstGeom>
          <a:noFill/>
        </p:spPr>
        <p:txBody>
          <a:bodyPr wrap="square" rtlCol="0">
            <a:spAutoFit/>
          </a:bodyPr>
          <a:lstStyle/>
          <a:p>
            <a:r>
              <a:rPr lang="en-US" sz="2400" b="1" i="1" dirty="0" smtClean="0"/>
              <a:t>Determine angle climb</a:t>
            </a:r>
            <a:endParaRPr lang="en-US" sz="24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838200"/>
          </a:xfrm>
        </p:spPr>
        <p:txBody>
          <a:bodyPr/>
          <a:lstStyle/>
          <a:p>
            <a:r>
              <a:rPr lang="en-US" b="1" dirty="0" smtClean="0">
                <a:latin typeface="Georgia" panose="02040502050405020303" pitchFamily="18" charset="0"/>
                <a:cs typeface="Gisha" panose="020B0502040204020203" pitchFamily="34" charset="-79"/>
              </a:rPr>
              <a:t>Learning Objectives </a:t>
            </a:r>
            <a:endParaRPr lang="en-US" b="1" dirty="0">
              <a:latin typeface="Georgia" panose="02040502050405020303" pitchFamily="18" charset="0"/>
              <a:cs typeface="Gisha" panose="020B0502040204020203" pitchFamily="34" charset="-79"/>
            </a:endParaRPr>
          </a:p>
        </p:txBody>
      </p:sp>
      <p:sp>
        <p:nvSpPr>
          <p:cNvPr id="3" name="Content Placeholder 2"/>
          <p:cNvSpPr>
            <a:spLocks noGrp="1"/>
          </p:cNvSpPr>
          <p:nvPr>
            <p:ph idx="1"/>
          </p:nvPr>
        </p:nvSpPr>
        <p:spPr>
          <a:xfrm>
            <a:off x="1219200" y="1524000"/>
            <a:ext cx="7704667" cy="2819400"/>
          </a:xfrm>
        </p:spPr>
        <p:txBody>
          <a:bodyPr anchor="t">
            <a:normAutofit fontScale="92500" lnSpcReduction="10000"/>
          </a:bodyPr>
          <a:lstStyle/>
          <a:p>
            <a:pPr marL="0" indent="0">
              <a:buNone/>
            </a:pPr>
            <a:r>
              <a:rPr lang="en-US" b="1" dirty="0">
                <a:latin typeface="Georgia" panose="02040502050405020303" pitchFamily="18" charset="0"/>
              </a:rPr>
              <a:t>After completing this lesson, you will </a:t>
            </a:r>
            <a:r>
              <a:rPr lang="en-US" b="1" dirty="0" smtClean="0">
                <a:latin typeface="Georgia" panose="02040502050405020303" pitchFamily="18" charset="0"/>
              </a:rPr>
              <a:t>be able to</a:t>
            </a:r>
            <a:r>
              <a:rPr lang="en-US" b="1" dirty="0" smtClean="0">
                <a:latin typeface="Georgia" panose="02040502050405020303" pitchFamily="18" charset="0"/>
              </a:rPr>
              <a:t>…</a:t>
            </a:r>
            <a:endParaRPr lang="en-US" b="1" dirty="0">
              <a:latin typeface="Georgia" panose="02040502050405020303" pitchFamily="18" charset="0"/>
            </a:endParaRPr>
          </a:p>
          <a:p>
            <a:pPr marL="1028700" indent="-457200">
              <a:spcBef>
                <a:spcPts val="1800"/>
              </a:spcBef>
            </a:pPr>
            <a:r>
              <a:rPr lang="en-US" dirty="0" smtClean="0">
                <a:latin typeface="Georgia" panose="02040502050405020303" pitchFamily="18" charset="0"/>
              </a:rPr>
              <a:t>Explain what to do before using a ladder</a:t>
            </a:r>
          </a:p>
          <a:p>
            <a:pPr marL="1028700" indent="-457200">
              <a:spcBef>
                <a:spcPts val="1200"/>
              </a:spcBef>
            </a:pPr>
            <a:r>
              <a:rPr lang="en-US" dirty="0" smtClean="0">
                <a:latin typeface="Georgia" panose="02040502050405020303" pitchFamily="18" charset="0"/>
              </a:rPr>
              <a:t>Discuss how to use a ladder safely </a:t>
            </a:r>
          </a:p>
          <a:p>
            <a:pPr marL="1028700" indent="-457200">
              <a:spcBef>
                <a:spcPts val="1200"/>
              </a:spcBef>
            </a:pPr>
            <a:r>
              <a:rPr lang="en-US" dirty="0" smtClean="0">
                <a:latin typeface="Georgia" panose="02040502050405020303" pitchFamily="18" charset="0"/>
              </a:rPr>
              <a:t>Discuss ways of setting up a ladder</a:t>
            </a:r>
            <a:endParaRPr lang="en-US" dirty="0">
              <a:latin typeface="Georgia" panose="02040502050405020303" pitchFamily="18" charset="0"/>
            </a:endParaRPr>
          </a:p>
          <a:p>
            <a:pPr marL="1028700" indent="-457200">
              <a:spcBef>
                <a:spcPts val="1200"/>
              </a:spcBef>
            </a:pPr>
            <a:r>
              <a:rPr lang="en-US" dirty="0" smtClean="0">
                <a:latin typeface="Georgia" panose="02040502050405020303" pitchFamily="18" charset="0"/>
              </a:rPr>
              <a:t>Explain how to care for a ladder</a:t>
            </a:r>
          </a:p>
          <a:p>
            <a:endParaRPr lang="en-US" dirty="0">
              <a:latin typeface="Georgia" panose="0204050205040502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509" y="4495800"/>
            <a:ext cx="2117271" cy="2117271"/>
          </a:xfrm>
          <a:prstGeom prst="rect">
            <a:avLst/>
          </a:prstGeom>
          <a:ln w="38100">
            <a:solidFill>
              <a:schemeClr val="tx1"/>
            </a:solidFill>
          </a:ln>
        </p:spPr>
      </p:pic>
    </p:spTree>
    <p:extLst>
      <p:ext uri="{BB962C8B-B14F-4D97-AF65-F5344CB8AC3E}">
        <p14:creationId xmlns:p14="http://schemas.microsoft.com/office/powerpoint/2010/main" val="361699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63" y="457200"/>
            <a:ext cx="8887837" cy="838200"/>
          </a:xfrm>
        </p:spPr>
        <p:txBody>
          <a:bodyPr anchor="t"/>
          <a:lstStyle/>
          <a:p>
            <a:r>
              <a:rPr lang="en-US" b="1" dirty="0" smtClean="0">
                <a:latin typeface="Georgia" panose="02040502050405020303" pitchFamily="18" charset="0"/>
              </a:rPr>
              <a:t>Climbing a ladder </a:t>
            </a:r>
            <a:endParaRPr lang="en-US" b="1" dirty="0">
              <a:latin typeface="Georgia" panose="02040502050405020303" pitchFamily="18" charset="0"/>
            </a:endParaRPr>
          </a:p>
        </p:txBody>
      </p:sp>
      <p:sp>
        <p:nvSpPr>
          <p:cNvPr id="3" name="Content Placeholder 2"/>
          <p:cNvSpPr>
            <a:spLocks noGrp="1"/>
          </p:cNvSpPr>
          <p:nvPr>
            <p:ph sz="half" idx="1"/>
          </p:nvPr>
        </p:nvSpPr>
        <p:spPr>
          <a:xfrm>
            <a:off x="990600" y="1981200"/>
            <a:ext cx="4120896" cy="3931949"/>
          </a:xfrm>
        </p:spPr>
        <p:txBody>
          <a:bodyPr anchor="t">
            <a:normAutofit lnSpcReduction="10000"/>
          </a:bodyPr>
          <a:lstStyle/>
          <a:p>
            <a:pPr>
              <a:buFont typeface="Arial" panose="020B0604020202020204" pitchFamily="34" charset="0"/>
              <a:buChar char="•"/>
            </a:pPr>
            <a:r>
              <a:rPr lang="en-US" altLang="en-US" sz="2400" dirty="0" smtClean="0">
                <a:latin typeface="Georgia" panose="02040502050405020303" pitchFamily="18" charset="0"/>
              </a:rPr>
              <a:t>You </a:t>
            </a:r>
            <a:r>
              <a:rPr lang="en-US" altLang="en-US" sz="2400" dirty="0">
                <a:latin typeface="Georgia" panose="02040502050405020303" pitchFamily="18" charset="0"/>
              </a:rPr>
              <a:t>must have both hands free and face the ladder. </a:t>
            </a:r>
            <a:endParaRPr lang="en-US" altLang="en-US" sz="2400" dirty="0" smtClean="0">
              <a:latin typeface="Georgia" panose="02040502050405020303" pitchFamily="18" charset="0"/>
            </a:endParaRPr>
          </a:p>
          <a:p>
            <a:pPr>
              <a:spcBef>
                <a:spcPts val="1800"/>
              </a:spcBef>
              <a:buFont typeface="Arial" panose="020B0604020202020204" pitchFamily="34" charset="0"/>
              <a:buChar char="•"/>
            </a:pPr>
            <a:r>
              <a:rPr lang="en-US" altLang="en-US" sz="2400" dirty="0" smtClean="0">
                <a:latin typeface="Georgia" panose="02040502050405020303" pitchFamily="18" charset="0"/>
              </a:rPr>
              <a:t>You must have 3 points </a:t>
            </a:r>
            <a:r>
              <a:rPr lang="en-US" altLang="en-US" sz="2400" dirty="0">
                <a:latin typeface="Georgia" panose="02040502050405020303" pitchFamily="18" charset="0"/>
              </a:rPr>
              <a:t>of contact with the ladder at all times and reduces the chances of falling.  </a:t>
            </a:r>
            <a:endParaRPr lang="en-US" altLang="en-US" sz="2400" dirty="0" smtClean="0">
              <a:latin typeface="Georgia" panose="02040502050405020303" pitchFamily="18" charset="0"/>
            </a:endParaRPr>
          </a:p>
          <a:p>
            <a:pPr>
              <a:spcBef>
                <a:spcPts val="1800"/>
              </a:spcBef>
              <a:buFont typeface="Arial" panose="020B0604020202020204" pitchFamily="34" charset="0"/>
              <a:buChar char="•"/>
            </a:pPr>
            <a:r>
              <a:rPr lang="en-US" altLang="en-US" sz="2400" dirty="0" smtClean="0">
                <a:latin typeface="Georgia" panose="02040502050405020303" pitchFamily="18" charset="0"/>
              </a:rPr>
              <a:t>The </a:t>
            </a:r>
            <a:r>
              <a:rPr lang="en-US" altLang="en-US" sz="2400" dirty="0">
                <a:latin typeface="Georgia" panose="02040502050405020303" pitchFamily="18" charset="0"/>
              </a:rPr>
              <a:t>three point contact is two hands and one foot or one hand and two feet.  </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23863"/>
          <a:stretch/>
        </p:blipFill>
        <p:spPr>
          <a:xfrm>
            <a:off x="5334000" y="2133600"/>
            <a:ext cx="3534383" cy="3392613"/>
          </a:xfrm>
          <a:prstGeom prst="rect">
            <a:avLst/>
          </a:prstGeom>
          <a:ln w="38100">
            <a:solidFill>
              <a:schemeClr val="tx1"/>
            </a:solidFill>
          </a:ln>
        </p:spPr>
      </p:pic>
      <p:sp>
        <p:nvSpPr>
          <p:cNvPr id="5" name="TextBox 4"/>
          <p:cNvSpPr txBox="1"/>
          <p:nvPr/>
        </p:nvSpPr>
        <p:spPr>
          <a:xfrm>
            <a:off x="5607996" y="5574268"/>
            <a:ext cx="3534383" cy="369332"/>
          </a:xfrm>
          <a:prstGeom prst="rect">
            <a:avLst/>
          </a:prstGeom>
          <a:noFill/>
        </p:spPr>
        <p:txBody>
          <a:bodyPr wrap="square" rtlCol="0">
            <a:spAutoFit/>
          </a:bodyPr>
          <a:lstStyle/>
          <a:p>
            <a:r>
              <a:rPr lang="en-US" i="1" dirty="0" smtClean="0"/>
              <a:t>      </a:t>
            </a:r>
            <a:r>
              <a:rPr lang="en-US" sz="1400" i="1" dirty="0" smtClean="0">
                <a:latin typeface="Georgia" panose="02040502050405020303" pitchFamily="18" charset="0"/>
              </a:rPr>
              <a:t>Is this a safety practice?</a:t>
            </a:r>
            <a:endParaRPr lang="en-US" sz="1400" i="1" dirty="0">
              <a:latin typeface="Georgia" panose="02040502050405020303" pitchFamily="18" charset="0"/>
            </a:endParaRPr>
          </a:p>
        </p:txBody>
      </p:sp>
    </p:spTree>
    <p:extLst>
      <p:ext uri="{BB962C8B-B14F-4D97-AF65-F5344CB8AC3E}">
        <p14:creationId xmlns:p14="http://schemas.microsoft.com/office/powerpoint/2010/main" val="2884360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228600"/>
            <a:ext cx="8229600" cy="1600199"/>
          </a:xfrm>
        </p:spPr>
        <p:txBody>
          <a:bodyPr>
            <a:normAutofit/>
          </a:bodyPr>
          <a:lstStyle/>
          <a:p>
            <a:pPr algn="ctr"/>
            <a:r>
              <a:rPr lang="en-US" altLang="en-US" sz="4800" b="1" dirty="0">
                <a:solidFill>
                  <a:srgbClr val="FF0000"/>
                </a:solidFill>
                <a:latin typeface="Georgia" panose="02040502050405020303" pitchFamily="18" charset="0"/>
              </a:rPr>
              <a:t>Never </a:t>
            </a:r>
            <a:r>
              <a:rPr lang="en-US" altLang="en-US" sz="4800" b="1" dirty="0" smtClean="0">
                <a:solidFill>
                  <a:srgbClr val="FF0000"/>
                </a:solidFill>
                <a:latin typeface="Georgia" panose="02040502050405020303" pitchFamily="18" charset="0"/>
              </a:rPr>
              <a:t/>
            </a:r>
            <a:br>
              <a:rPr lang="en-US" altLang="en-US" sz="4800" b="1" dirty="0" smtClean="0">
                <a:solidFill>
                  <a:srgbClr val="FF0000"/>
                </a:solidFill>
                <a:latin typeface="Georgia" panose="02040502050405020303" pitchFamily="18" charset="0"/>
              </a:rPr>
            </a:br>
            <a:r>
              <a:rPr lang="en-US" altLang="en-US" sz="4000" b="1" spc="-110" dirty="0" smtClean="0">
                <a:latin typeface="Georgia" panose="02040502050405020303" pitchFamily="18" charset="0"/>
              </a:rPr>
              <a:t>Use </a:t>
            </a:r>
            <a:r>
              <a:rPr lang="en-US" altLang="en-US" sz="4000" b="1" spc="-110" dirty="0">
                <a:latin typeface="Georgia" panose="02040502050405020303" pitchFamily="18" charset="0"/>
              </a:rPr>
              <a:t>the </a:t>
            </a:r>
            <a:r>
              <a:rPr lang="en-US" altLang="en-US" sz="4000" b="1" spc="-110" dirty="0" smtClean="0">
                <a:latin typeface="Georgia" panose="02040502050405020303" pitchFamily="18" charset="0"/>
              </a:rPr>
              <a:t>Top </a:t>
            </a:r>
            <a:r>
              <a:rPr lang="en-US" altLang="en-US" sz="4000" b="1" spc="-110" dirty="0">
                <a:latin typeface="Georgia" panose="02040502050405020303" pitchFamily="18" charset="0"/>
              </a:rPr>
              <a:t>of a </a:t>
            </a:r>
            <a:r>
              <a:rPr lang="en-US" altLang="en-US" sz="4000" b="1" spc="-110" dirty="0" smtClean="0">
                <a:latin typeface="Georgia" panose="02040502050405020303" pitchFamily="18" charset="0"/>
              </a:rPr>
              <a:t>Step Ladder</a:t>
            </a:r>
            <a:endParaRPr lang="en-US" sz="4000" b="1" spc="-110" dirty="0">
              <a:latin typeface="Georgia" panose="02040502050405020303" pitchFamily="18" charset="0"/>
            </a:endParaRPr>
          </a:p>
        </p:txBody>
      </p:sp>
      <p:pic>
        <p:nvPicPr>
          <p:cNvPr id="6" name="Picture 5"/>
          <p:cNvPicPr>
            <a:picLocks noChangeAspect="1"/>
          </p:cNvPicPr>
          <p:nvPr/>
        </p:nvPicPr>
        <p:blipFill>
          <a:blip r:embed="rId3"/>
          <a:stretch>
            <a:fillRect/>
          </a:stretch>
        </p:blipFill>
        <p:spPr>
          <a:xfrm>
            <a:off x="3581400" y="2057400"/>
            <a:ext cx="3429000" cy="3986213"/>
          </a:xfrm>
          <a:prstGeom prst="rect">
            <a:avLst/>
          </a:prstGeom>
          <a:ln w="38100">
            <a:solidFill>
              <a:schemeClr val="tx1"/>
            </a:solidFill>
          </a:ln>
        </p:spPr>
      </p:pic>
    </p:spTree>
    <p:extLst>
      <p:ext uri="{BB962C8B-B14F-4D97-AF65-F5344CB8AC3E}">
        <p14:creationId xmlns:p14="http://schemas.microsoft.com/office/powerpoint/2010/main" val="3992699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idx="4294967295"/>
          </p:nvPr>
        </p:nvSpPr>
        <p:spPr>
          <a:xfrm>
            <a:off x="685800" y="304800"/>
            <a:ext cx="8686800" cy="685800"/>
          </a:xfrm>
        </p:spPr>
        <p:txBody>
          <a:bodyPr lIns="92075" tIns="46038" rIns="92075" bIns="46038">
            <a:noAutofit/>
          </a:bodyPr>
          <a:lstStyle/>
          <a:p>
            <a:r>
              <a:rPr lang="en-US" b="1" dirty="0" smtClean="0">
                <a:latin typeface="Georgia" panose="02040502050405020303" pitchFamily="18" charset="0"/>
              </a:rPr>
              <a:t>Ladders and Electricity</a:t>
            </a:r>
          </a:p>
        </p:txBody>
      </p:sp>
      <p:sp>
        <p:nvSpPr>
          <p:cNvPr id="23555" name="Rectangle 1027"/>
          <p:cNvSpPr>
            <a:spLocks noGrp="1" noChangeArrowheads="1"/>
          </p:cNvSpPr>
          <p:nvPr>
            <p:ph type="body" sz="half" idx="4294967295"/>
          </p:nvPr>
        </p:nvSpPr>
        <p:spPr>
          <a:xfrm>
            <a:off x="4343400" y="1981200"/>
            <a:ext cx="4495800" cy="2111622"/>
          </a:xfrm>
        </p:spPr>
        <p:txBody>
          <a:bodyPr lIns="92075" tIns="46038" rIns="92075" bIns="46038" anchor="t">
            <a:normAutofit/>
          </a:bodyPr>
          <a:lstStyle/>
          <a:p>
            <a:pPr marL="398463" indent="-398463"/>
            <a:r>
              <a:rPr lang="en-US" sz="2800" dirty="0" smtClean="0">
                <a:latin typeface="Georgia" panose="02040502050405020303" pitchFamily="18" charset="0"/>
              </a:rPr>
              <a:t>Metal ladders conduct electricity</a:t>
            </a:r>
          </a:p>
          <a:p>
            <a:pPr marL="398463" indent="-398463">
              <a:spcBef>
                <a:spcPts val="1800"/>
              </a:spcBef>
            </a:pPr>
            <a:r>
              <a:rPr lang="en-US" sz="2800" dirty="0" smtClean="0">
                <a:latin typeface="Georgia" panose="02040502050405020303" pitchFamily="18" charset="0"/>
              </a:rPr>
              <a:t>Use care when placing </a:t>
            </a:r>
            <a:endParaRPr lang="en-US" sz="4400" dirty="0" smtClean="0"/>
          </a:p>
          <a:p>
            <a:pPr marL="398463" indent="-398463"/>
            <a:endParaRPr lang="en-US" sz="2800" dirty="0" smtClean="0"/>
          </a:p>
        </p:txBody>
      </p:sp>
      <p:pic>
        <p:nvPicPr>
          <p:cNvPr id="23556" name="Picture 1032" descr="C:\My Photos\Subpart D Walking Working\Cropped ladder.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rcRect/>
          <a:stretch>
            <a:fillRect/>
          </a:stretch>
        </p:blipFill>
        <p:spPr bwMode="auto">
          <a:xfrm>
            <a:off x="1507787" y="1676400"/>
            <a:ext cx="2568102" cy="3657600"/>
          </a:xfrm>
          <a:prstGeom prst="rect">
            <a:avLst/>
          </a:prstGeom>
          <a:noFill/>
          <a:ln w="38100">
            <a:solidFill>
              <a:schemeClr val="tx1"/>
            </a:solidFill>
            <a:miter lim="800000"/>
            <a:headEnd/>
            <a:tailEnd/>
          </a:ln>
        </p:spPr>
      </p:pic>
      <p:sp>
        <p:nvSpPr>
          <p:cNvPr id="2" name="Explosion 1 1"/>
          <p:cNvSpPr/>
          <p:nvPr/>
        </p:nvSpPr>
        <p:spPr>
          <a:xfrm rot="20742673">
            <a:off x="5056222" y="4203971"/>
            <a:ext cx="3581400" cy="25203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Georgia" panose="02040502050405020303" pitchFamily="18" charset="0"/>
              </a:rPr>
              <a:t>What’s the hazards?</a:t>
            </a:r>
            <a:endParaRPr lang="en-US" sz="2800" b="1" dirty="0">
              <a:solidFill>
                <a:srgbClr val="FF0000"/>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600200" y="228600"/>
            <a:ext cx="6705600" cy="1447800"/>
          </a:xfrm>
        </p:spPr>
        <p:txBody>
          <a:bodyPr lIns="92075" tIns="46038" rIns="92075" bIns="46038" anchor="t">
            <a:noAutofit/>
          </a:bodyPr>
          <a:lstStyle/>
          <a:p>
            <a:r>
              <a:rPr lang="en-US" b="1" dirty="0" smtClean="0">
                <a:latin typeface="Georgia" panose="02040502050405020303" pitchFamily="18" charset="0"/>
              </a:rPr>
              <a:t>Care and Maintenance of Ladders</a:t>
            </a:r>
          </a:p>
        </p:txBody>
      </p:sp>
      <p:sp>
        <p:nvSpPr>
          <p:cNvPr id="5123" name="Rectangle 3"/>
          <p:cNvSpPr>
            <a:spLocks noGrp="1" noChangeArrowheads="1"/>
          </p:cNvSpPr>
          <p:nvPr>
            <p:ph type="body" idx="4294967295"/>
          </p:nvPr>
        </p:nvSpPr>
        <p:spPr>
          <a:xfrm>
            <a:off x="1371600" y="1524000"/>
            <a:ext cx="7543800" cy="4648200"/>
          </a:xfrm>
        </p:spPr>
        <p:txBody>
          <a:bodyPr lIns="92075" tIns="46038" rIns="92075" bIns="46038"/>
          <a:lstStyle/>
          <a:p>
            <a:pPr marL="398463" indent="-398463"/>
            <a:r>
              <a:rPr lang="en-US" sz="2400" dirty="0" smtClean="0">
                <a:latin typeface="Georgia" panose="02040502050405020303" pitchFamily="18" charset="0"/>
              </a:rPr>
              <a:t>Ladders must be maintained in good condition at all times:</a:t>
            </a:r>
          </a:p>
          <a:p>
            <a:pPr marL="973138" lvl="1" indent="-398463">
              <a:buFont typeface="Georgia" panose="02040502050405020303" pitchFamily="18" charset="0"/>
              <a:buChar char="-"/>
            </a:pPr>
            <a:r>
              <a:rPr lang="en-US" dirty="0" smtClean="0">
                <a:latin typeface="Georgia" panose="02040502050405020303" pitchFamily="18" charset="0"/>
              </a:rPr>
              <a:t>Joints must be tight.</a:t>
            </a:r>
          </a:p>
          <a:p>
            <a:pPr marL="973138" lvl="1" indent="-398463">
              <a:buFont typeface="Georgia" panose="02040502050405020303" pitchFamily="18" charset="0"/>
              <a:buChar char="-"/>
            </a:pPr>
            <a:r>
              <a:rPr lang="en-US" dirty="0" smtClean="0">
                <a:latin typeface="Georgia" panose="02040502050405020303" pitchFamily="18" charset="0"/>
              </a:rPr>
              <a:t>Metal bearings of lock, wheels, pulleys, etc., must be lubricated.</a:t>
            </a:r>
          </a:p>
          <a:p>
            <a:pPr marL="973138" lvl="1" indent="-398463">
              <a:buFont typeface="Georgia" panose="02040502050405020303" pitchFamily="18" charset="0"/>
              <a:buChar char="-"/>
            </a:pPr>
            <a:r>
              <a:rPr lang="en-US" dirty="0" smtClean="0">
                <a:latin typeface="Georgia" panose="02040502050405020303" pitchFamily="18" charset="0"/>
              </a:rPr>
              <a:t>Frayed or badly worn rope must be replaced.</a:t>
            </a:r>
          </a:p>
          <a:p>
            <a:pPr marL="973138" lvl="1" indent="-398463">
              <a:buFont typeface="Georgia" panose="02040502050405020303" pitchFamily="18" charset="0"/>
              <a:buChar char="-"/>
            </a:pPr>
            <a:r>
              <a:rPr lang="en-US" dirty="0" smtClean="0">
                <a:latin typeface="Georgia" panose="02040502050405020303" pitchFamily="18" charset="0"/>
              </a:rPr>
              <a:t>Safety feet and other auxiliary equipment must be in good condition.</a:t>
            </a:r>
          </a:p>
          <a:p>
            <a:pPr marL="398463" indent="-398463"/>
            <a:r>
              <a:rPr lang="en-US" sz="2400" dirty="0" smtClean="0">
                <a:latin typeface="Georgia" panose="02040502050405020303" pitchFamily="18" charset="0"/>
              </a:rPr>
              <a:t>Ladders must be inspected frequently.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500" fill="hold"/>
                                        <p:tgtEl>
                                          <p:spTgt spid="512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512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512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512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512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 calcmode="lin" valueType="num">
                                      <p:cBhvr>
                                        <p:cTn id="16" dur="500" fill="hold"/>
                                        <p:tgtEl>
                                          <p:spTgt spid="512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512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512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512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51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p:cTn id="25" dur="500" fill="hold"/>
                                        <p:tgtEl>
                                          <p:spTgt spid="5123">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5123">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5123">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5123">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512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5123">
                                            <p:txEl>
                                              <p:pRg st="4" end="4"/>
                                            </p:txEl>
                                          </p:spTgt>
                                        </p:tgtEl>
                                        <p:attrNameLst>
                                          <p:attrName>style.visibility</p:attrName>
                                        </p:attrNameLst>
                                      </p:cBhvr>
                                      <p:to>
                                        <p:strVal val="visible"/>
                                      </p:to>
                                    </p:set>
                                    <p:anim calcmode="lin" valueType="num">
                                      <p:cBhvr>
                                        <p:cTn id="34" dur="500" fill="hold"/>
                                        <p:tgtEl>
                                          <p:spTgt spid="5123">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5123">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5123">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5123">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1"/>
            <a:ext cx="8458200" cy="685799"/>
          </a:xfrm>
        </p:spPr>
        <p:txBody>
          <a:bodyPr anchor="t">
            <a:noAutofit/>
          </a:bodyPr>
          <a:lstStyle/>
          <a:p>
            <a:r>
              <a:rPr lang="en-US" b="1" dirty="0">
                <a:latin typeface="Georgia" panose="02040502050405020303" pitchFamily="18" charset="0"/>
              </a:rPr>
              <a:t>Other </a:t>
            </a:r>
            <a:r>
              <a:rPr lang="en-US" b="1" dirty="0" smtClean="0">
                <a:latin typeface="Georgia" panose="02040502050405020303" pitchFamily="18" charset="0"/>
              </a:rPr>
              <a:t>Care </a:t>
            </a:r>
            <a:r>
              <a:rPr lang="en-US" b="1" dirty="0">
                <a:latin typeface="Georgia" panose="02040502050405020303" pitchFamily="18" charset="0"/>
              </a:rPr>
              <a:t>and </a:t>
            </a:r>
            <a:r>
              <a:rPr lang="en-US" b="1" dirty="0" smtClean="0">
                <a:latin typeface="Georgia" panose="02040502050405020303" pitchFamily="18" charset="0"/>
              </a:rPr>
              <a:t>Use Issues</a:t>
            </a:r>
            <a:r>
              <a:rPr lang="en-US" b="1" dirty="0">
                <a:latin typeface="Georgia" panose="02040502050405020303" pitchFamily="18" charset="0"/>
              </a:rPr>
              <a:t/>
            </a:r>
            <a:br>
              <a:rPr lang="en-US" b="1" dirty="0">
                <a:latin typeface="Georgia" panose="02040502050405020303" pitchFamily="18" charset="0"/>
              </a:rPr>
            </a:br>
            <a:endParaRPr lang="en-US" b="1" dirty="0">
              <a:latin typeface="Georgia" panose="02040502050405020303" pitchFamily="18" charset="0"/>
            </a:endParaRPr>
          </a:p>
        </p:txBody>
      </p:sp>
      <p:sp>
        <p:nvSpPr>
          <p:cNvPr id="3" name="Content Placeholder 2"/>
          <p:cNvSpPr>
            <a:spLocks noGrp="1"/>
          </p:cNvSpPr>
          <p:nvPr>
            <p:ph idx="1"/>
          </p:nvPr>
        </p:nvSpPr>
        <p:spPr>
          <a:xfrm>
            <a:off x="1295400" y="1524000"/>
            <a:ext cx="7315200" cy="4856816"/>
          </a:xfrm>
        </p:spPr>
        <p:txBody>
          <a:bodyPr anchor="t">
            <a:normAutofit fontScale="92500" lnSpcReduction="10000"/>
          </a:bodyPr>
          <a:lstStyle/>
          <a:p>
            <a:pPr marL="858838" lvl="1" indent="-401638">
              <a:spcBef>
                <a:spcPts val="1800"/>
              </a:spcBef>
            </a:pPr>
            <a:r>
              <a:rPr lang="en-US" altLang="en-US" sz="2800" dirty="0" smtClean="0">
                <a:latin typeface="Georgia" panose="02040502050405020303" pitchFamily="18" charset="0"/>
              </a:rPr>
              <a:t>Make sure ladder is stable, held </a:t>
            </a:r>
            <a:r>
              <a:rPr lang="en-US" altLang="en-US" sz="2800" dirty="0">
                <a:latin typeface="Georgia" panose="02040502050405020303" pitchFamily="18" charset="0"/>
              </a:rPr>
              <a:t>or latched in </a:t>
            </a:r>
            <a:r>
              <a:rPr lang="en-US" altLang="en-US" sz="2800" dirty="0" smtClean="0">
                <a:latin typeface="Georgia" panose="02040502050405020303" pitchFamily="18" charset="0"/>
              </a:rPr>
              <a:t>place.</a:t>
            </a:r>
            <a:endParaRPr lang="en-US" altLang="en-US" sz="2800" dirty="0">
              <a:latin typeface="Georgia" panose="02040502050405020303" pitchFamily="18" charset="0"/>
            </a:endParaRPr>
          </a:p>
          <a:p>
            <a:pPr marL="858838" lvl="1" indent="-401638">
              <a:spcBef>
                <a:spcPts val="1800"/>
              </a:spcBef>
            </a:pPr>
            <a:r>
              <a:rPr lang="en-US" altLang="en-US" sz="2800" dirty="0">
                <a:latin typeface="Georgia" panose="02040502050405020303" pitchFamily="18" charset="0"/>
              </a:rPr>
              <a:t>Tops of step ladders shall not be </a:t>
            </a:r>
            <a:r>
              <a:rPr lang="en-US" altLang="en-US" sz="2800" dirty="0" smtClean="0">
                <a:latin typeface="Georgia" panose="02040502050405020303" pitchFamily="18" charset="0"/>
              </a:rPr>
              <a:t>used/</a:t>
            </a:r>
            <a:r>
              <a:rPr lang="en-US" altLang="en-US" sz="2800" dirty="0" smtClean="0">
                <a:solidFill>
                  <a:srgbClr val="FF0000"/>
                </a:solidFill>
                <a:latin typeface="Georgia" panose="02040502050405020303" pitchFamily="18" charset="0"/>
              </a:rPr>
              <a:t>prohibited.</a:t>
            </a:r>
            <a:r>
              <a:rPr lang="en-US" altLang="en-US" sz="2800" dirty="0" smtClean="0">
                <a:latin typeface="Georgia" panose="02040502050405020303" pitchFamily="18" charset="0"/>
              </a:rPr>
              <a:t> </a:t>
            </a:r>
            <a:endParaRPr lang="en-US" altLang="en-US" sz="2800" dirty="0">
              <a:latin typeface="Georgia" panose="02040502050405020303" pitchFamily="18" charset="0"/>
            </a:endParaRPr>
          </a:p>
          <a:p>
            <a:pPr marL="858838" lvl="1" indent="-401638">
              <a:spcBef>
                <a:spcPts val="1800"/>
              </a:spcBef>
            </a:pPr>
            <a:r>
              <a:rPr lang="en-US" altLang="en-US" sz="2800" dirty="0" smtClean="0">
                <a:latin typeface="Georgia" panose="02040502050405020303" pitchFamily="18" charset="0"/>
              </a:rPr>
              <a:t>Make sure top </a:t>
            </a:r>
            <a:r>
              <a:rPr lang="en-US" altLang="en-US" sz="2800" dirty="0">
                <a:latin typeface="Georgia" panose="02040502050405020303" pitchFamily="18" charset="0"/>
              </a:rPr>
              <a:t>of ladder </a:t>
            </a:r>
            <a:r>
              <a:rPr lang="en-US" altLang="en-US" sz="2800" dirty="0" smtClean="0">
                <a:latin typeface="Georgia" panose="02040502050405020303" pitchFamily="18" charset="0"/>
              </a:rPr>
              <a:t>extends 3 feet </a:t>
            </a:r>
            <a:r>
              <a:rPr lang="en-US" altLang="en-US" sz="2800" dirty="0">
                <a:latin typeface="Georgia" panose="02040502050405020303" pitchFamily="18" charset="0"/>
              </a:rPr>
              <a:t>above </a:t>
            </a:r>
            <a:r>
              <a:rPr lang="en-US" altLang="en-US" sz="2800" dirty="0" smtClean="0">
                <a:latin typeface="Georgia" panose="02040502050405020303" pitchFamily="18" charset="0"/>
              </a:rPr>
              <a:t>support.</a:t>
            </a:r>
            <a:endParaRPr lang="en-US" altLang="en-US" sz="2800" dirty="0">
              <a:latin typeface="Georgia" panose="02040502050405020303" pitchFamily="18" charset="0"/>
            </a:endParaRPr>
          </a:p>
          <a:p>
            <a:pPr marL="858838" lvl="1" indent="-401638">
              <a:spcBef>
                <a:spcPts val="1800"/>
              </a:spcBef>
            </a:pPr>
            <a:r>
              <a:rPr lang="en-US" altLang="en-US" sz="2800" dirty="0">
                <a:latin typeface="Georgia" panose="02040502050405020303" pitchFamily="18" charset="0"/>
              </a:rPr>
              <a:t>Ladder angle: ladder base </a:t>
            </a:r>
            <a:r>
              <a:rPr lang="en-US" altLang="en-US" sz="2800" dirty="0" smtClean="0">
                <a:latin typeface="Georgia" panose="02040502050405020303" pitchFamily="18" charset="0"/>
              </a:rPr>
              <a:t>must be 4:1 of working length from </a:t>
            </a:r>
            <a:r>
              <a:rPr lang="en-US" altLang="en-US" sz="2800" dirty="0">
                <a:latin typeface="Georgia" panose="02040502050405020303" pitchFamily="18" charset="0"/>
              </a:rPr>
              <a:t>the vertical </a:t>
            </a:r>
            <a:r>
              <a:rPr lang="en-US" altLang="en-US" sz="2800" dirty="0" smtClean="0">
                <a:latin typeface="Georgia" panose="02040502050405020303" pitchFamily="18" charset="0"/>
              </a:rPr>
              <a:t>support.</a:t>
            </a:r>
            <a:endParaRPr lang="en-US" altLang="en-US" sz="2800" dirty="0">
              <a:latin typeface="Georgia" panose="02040502050405020303" pitchFamily="18" charset="0"/>
            </a:endParaRPr>
          </a:p>
          <a:p>
            <a:pPr marL="858838" lvl="1" indent="-401638">
              <a:spcBef>
                <a:spcPts val="1800"/>
              </a:spcBef>
            </a:pPr>
            <a:r>
              <a:rPr lang="en-US" altLang="en-US" sz="2800" dirty="0" smtClean="0">
                <a:latin typeface="Georgia" panose="02040502050405020303" pitchFamily="18" charset="0"/>
              </a:rPr>
              <a:t>Follow manufacturer’s specifications.</a:t>
            </a:r>
            <a:endParaRPr lang="en-US" altLang="en-US" sz="2800" dirty="0">
              <a:latin typeface="Georgia" panose="02040502050405020303" pitchFamily="18" charset="0"/>
            </a:endParaRPr>
          </a:p>
          <a:p>
            <a:pPr>
              <a:lnSpc>
                <a:spcPct val="200000"/>
              </a:lnSpc>
            </a:pPr>
            <a:endParaRPr lang="en-US" dirty="0"/>
          </a:p>
        </p:txBody>
      </p:sp>
    </p:spTree>
    <p:extLst>
      <p:ext uri="{BB962C8B-B14F-4D97-AF65-F5344CB8AC3E}">
        <p14:creationId xmlns:p14="http://schemas.microsoft.com/office/powerpoint/2010/main" val="2629255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3657600" y="4219347"/>
            <a:ext cx="1981200" cy="501221"/>
          </a:xfrm>
        </p:spPr>
        <p:txBody>
          <a:bodyPr lIns="92075" tIns="46038" rIns="92075" bIns="46038">
            <a:noAutofit/>
          </a:bodyPr>
          <a:lstStyle/>
          <a:p>
            <a:r>
              <a:rPr lang="en-US" sz="2800" dirty="0" smtClean="0">
                <a:latin typeface="Georgia" panose="02040502050405020303" pitchFamily="18" charset="0"/>
              </a:rPr>
              <a:t>Questions?</a:t>
            </a:r>
          </a:p>
        </p:txBody>
      </p:sp>
      <p:pic>
        <p:nvPicPr>
          <p:cNvPr id="44035" name="Picture 4" descr="C:\Documents and Settings\Steve\Local Settings\Temporary Internet Files\Content.IE5\CHMZ4DQF\MCj04077340000[1].wmf"/>
          <p:cNvPicPr>
            <a:picLocks noGrp="1" noChangeAspect="1" noChangeArrowheads="1"/>
          </p:cNvPicPr>
          <p:nvPr>
            <p:ph idx="4294967295"/>
          </p:nvPr>
        </p:nvPicPr>
        <p:blipFill>
          <a:blip r:embed="rId3" cstate="print"/>
          <a:srcRect/>
          <a:stretch>
            <a:fillRect/>
          </a:stretch>
        </p:blipFill>
        <p:spPr>
          <a:xfrm>
            <a:off x="3886200" y="4881671"/>
            <a:ext cx="1447800" cy="1346124"/>
          </a:xfr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590800" cy="709582"/>
          </a:xfrm>
          <a:prstGeom prst="rect">
            <a:avLst/>
          </a:prstGeom>
        </p:spPr>
      </p:pic>
      <p:pic>
        <p:nvPicPr>
          <p:cNvPr id="2" name="Picture 1"/>
          <p:cNvPicPr>
            <a:picLocks noChangeAspect="1"/>
          </p:cNvPicPr>
          <p:nvPr/>
        </p:nvPicPr>
        <p:blipFill>
          <a:blip r:embed="rId5"/>
          <a:stretch>
            <a:fillRect/>
          </a:stretch>
        </p:blipFill>
        <p:spPr>
          <a:xfrm>
            <a:off x="6858000" y="5943600"/>
            <a:ext cx="2116424" cy="692747"/>
          </a:xfrm>
          <a:prstGeom prst="rect">
            <a:avLst/>
          </a:prstGeom>
        </p:spPr>
      </p:pic>
      <p:pic>
        <p:nvPicPr>
          <p:cNvPr id="4" name="Picture 3"/>
          <p:cNvPicPr>
            <a:picLocks noChangeAspect="1"/>
          </p:cNvPicPr>
          <p:nvPr/>
        </p:nvPicPr>
        <p:blipFill>
          <a:blip r:embed="rId6"/>
          <a:stretch>
            <a:fillRect/>
          </a:stretch>
        </p:blipFill>
        <p:spPr>
          <a:xfrm>
            <a:off x="717573" y="5443677"/>
            <a:ext cx="1590228" cy="1192670"/>
          </a:xfrm>
          <a:prstGeom prst="rect">
            <a:avLst/>
          </a:prstGeom>
          <a:ln w="38100">
            <a:solidFill>
              <a:schemeClr val="tx1"/>
            </a:solidFill>
          </a:ln>
        </p:spPr>
      </p:pic>
      <p:sp>
        <p:nvSpPr>
          <p:cNvPr id="9" name="Title 1"/>
          <p:cNvSpPr txBox="1">
            <a:spLocks/>
          </p:cNvSpPr>
          <p:nvPr/>
        </p:nvSpPr>
        <p:spPr>
          <a:xfrm>
            <a:off x="704603" y="927702"/>
            <a:ext cx="8458200" cy="685799"/>
          </a:xfrm>
          <a:prstGeom prst="rect">
            <a:avLst/>
          </a:prstGeom>
        </p:spPr>
        <p:txBody>
          <a:bodyPr anchor="t">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b="1" dirty="0" smtClean="0">
                <a:latin typeface="Georgia" panose="02040502050405020303" pitchFamily="18" charset="0"/>
              </a:rPr>
              <a:t>Learning Objectives</a:t>
            </a:r>
            <a:br>
              <a:rPr lang="en-US" b="1" dirty="0" smtClean="0">
                <a:latin typeface="Georgia" panose="02040502050405020303" pitchFamily="18" charset="0"/>
              </a:rPr>
            </a:br>
            <a:endParaRPr lang="en-US" b="1" dirty="0">
              <a:latin typeface="Georgia" panose="02040502050405020303" pitchFamily="18" charset="0"/>
            </a:endParaRPr>
          </a:p>
        </p:txBody>
      </p:sp>
      <p:sp>
        <p:nvSpPr>
          <p:cNvPr id="10" name="Content Placeholder 2"/>
          <p:cNvSpPr txBox="1">
            <a:spLocks/>
          </p:cNvSpPr>
          <p:nvPr/>
        </p:nvSpPr>
        <p:spPr>
          <a:xfrm>
            <a:off x="1371600" y="1922318"/>
            <a:ext cx="6800658" cy="2133600"/>
          </a:xfrm>
          <a:prstGeom prst="rect">
            <a:avLst/>
          </a:prstGeom>
        </p:spPr>
        <p:txBody>
          <a:bodyPr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1028700" indent="-457200" fontAlgn="auto">
              <a:spcBef>
                <a:spcPts val="1800"/>
              </a:spcBef>
            </a:pPr>
            <a:r>
              <a:rPr lang="en-US" dirty="0" smtClean="0">
                <a:latin typeface="Georgia" panose="02040502050405020303" pitchFamily="18" charset="0"/>
              </a:rPr>
              <a:t>Explain what to do before using a ladder</a:t>
            </a:r>
          </a:p>
          <a:p>
            <a:pPr marL="1028700" indent="-457200" fontAlgn="auto"/>
            <a:r>
              <a:rPr lang="en-US" dirty="0" smtClean="0">
                <a:latin typeface="Georgia" panose="02040502050405020303" pitchFamily="18" charset="0"/>
              </a:rPr>
              <a:t>Discuss how to use a ladder safely </a:t>
            </a:r>
          </a:p>
          <a:p>
            <a:pPr marL="1028700" indent="-457200" fontAlgn="auto"/>
            <a:r>
              <a:rPr lang="en-US" dirty="0" smtClean="0">
                <a:latin typeface="Georgia" panose="02040502050405020303" pitchFamily="18" charset="0"/>
              </a:rPr>
              <a:t>Discuss ways of setting up a ladder</a:t>
            </a:r>
          </a:p>
          <a:p>
            <a:pPr marL="1028700" indent="-457200" fontAlgn="auto"/>
            <a:r>
              <a:rPr lang="en-US" dirty="0" smtClean="0">
                <a:latin typeface="Georgia" panose="02040502050405020303" pitchFamily="18" charset="0"/>
              </a:rPr>
              <a:t>Explain how to care for a ladder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391400" cy="2037416"/>
          </a:xfrm>
        </p:spPr>
        <p:txBody>
          <a:bodyPr anchor="t">
            <a:noAutofit/>
          </a:bodyPr>
          <a:lstStyle/>
          <a:p>
            <a:pPr marL="0" indent="0">
              <a:buNone/>
            </a:pPr>
            <a:r>
              <a:rPr lang="en-US" altLang="en-US" sz="2300" b="1" dirty="0">
                <a:latin typeface="Georgia" panose="02040502050405020303" pitchFamily="18" charset="0"/>
              </a:rPr>
              <a:t>Although ladders are easy to use, they are often misused or abused, causing serious injuries and </a:t>
            </a:r>
            <a:r>
              <a:rPr lang="en-US" altLang="en-US" sz="2300" b="1" dirty="0" smtClean="0">
                <a:latin typeface="Georgia" panose="02040502050405020303" pitchFamily="18" charset="0"/>
              </a:rPr>
              <a:t>death. </a:t>
            </a:r>
            <a:r>
              <a:rPr lang="en-US" altLang="en-US" sz="2300" b="1" dirty="0" smtClean="0">
                <a:latin typeface="Georgia" panose="02040502050405020303" pitchFamily="18" charset="0"/>
              </a:rPr>
              <a:t>These </a:t>
            </a:r>
            <a:r>
              <a:rPr lang="en-US" altLang="en-US" sz="2300" b="1" dirty="0" smtClean="0">
                <a:latin typeface="Georgia" panose="02040502050405020303" pitchFamily="18" charset="0"/>
              </a:rPr>
              <a:t>deaths </a:t>
            </a:r>
            <a:r>
              <a:rPr lang="en-US" altLang="en-US" sz="2300" b="1" dirty="0">
                <a:latin typeface="Georgia" panose="02040502050405020303" pitchFamily="18" charset="0"/>
              </a:rPr>
              <a:t>and injuries could have been significantly reduced or eliminated with proper care and use</a:t>
            </a:r>
            <a:r>
              <a:rPr lang="en-US" altLang="en-US" sz="2300" b="1" dirty="0" smtClean="0">
                <a:latin typeface="Georgia" panose="02040502050405020303" pitchFamily="18" charset="0"/>
              </a:rPr>
              <a:t>.</a:t>
            </a:r>
            <a:endParaRPr lang="en-US" altLang="en-US" sz="2300" b="1" dirty="0">
              <a:latin typeface="Georgia" panose="02040502050405020303"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971800" y="2971800"/>
            <a:ext cx="3667199" cy="3442990"/>
          </a:xfrm>
          <a:prstGeom prst="rect">
            <a:avLst/>
          </a:prstGeom>
          <a:ln w="38100">
            <a:solidFill>
              <a:schemeClr val="tx2"/>
            </a:solidFill>
          </a:ln>
        </p:spPr>
      </p:pic>
    </p:spTree>
    <p:extLst>
      <p:ext uri="{BB962C8B-B14F-4D97-AF65-F5344CB8AC3E}">
        <p14:creationId xmlns:p14="http://schemas.microsoft.com/office/powerpoint/2010/main" val="16868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78328" y="4614512"/>
            <a:ext cx="2313626" cy="2209800"/>
          </a:xfrm>
          <a:prstGeom prst="rect">
            <a:avLst/>
          </a:prstGeom>
        </p:spPr>
      </p:pic>
      <p:sp>
        <p:nvSpPr>
          <p:cNvPr id="2" name="Title 1"/>
          <p:cNvSpPr>
            <a:spLocks noGrp="1"/>
          </p:cNvSpPr>
          <p:nvPr>
            <p:ph type="title"/>
          </p:nvPr>
        </p:nvSpPr>
        <p:spPr>
          <a:xfrm>
            <a:off x="751412" y="533400"/>
            <a:ext cx="8361784" cy="609600"/>
          </a:xfrm>
        </p:spPr>
        <p:txBody>
          <a:bodyPr anchor="t">
            <a:noAutofit/>
          </a:bodyPr>
          <a:lstStyle/>
          <a:p>
            <a:r>
              <a:rPr lang="en-US" altLang="en-US" b="1" dirty="0">
                <a:solidFill>
                  <a:schemeClr val="tx2"/>
                </a:solidFill>
                <a:latin typeface="Georgia" panose="02040502050405020303" pitchFamily="18" charset="0"/>
              </a:rPr>
              <a:t>Ladder Safety Training</a:t>
            </a:r>
            <a:br>
              <a:rPr lang="en-US" altLang="en-US" b="1" dirty="0">
                <a:solidFill>
                  <a:schemeClr val="tx2"/>
                </a:solidFill>
                <a:latin typeface="Georgia" panose="02040502050405020303" pitchFamily="18" charset="0"/>
              </a:rPr>
            </a:br>
            <a:endParaRPr lang="en-US" b="1" dirty="0">
              <a:latin typeface="Georgia" panose="02040502050405020303" pitchFamily="18" charset="0"/>
            </a:endParaRPr>
          </a:p>
        </p:txBody>
      </p:sp>
      <p:sp>
        <p:nvSpPr>
          <p:cNvPr id="3" name="Content Placeholder 2"/>
          <p:cNvSpPr>
            <a:spLocks noGrp="1"/>
          </p:cNvSpPr>
          <p:nvPr>
            <p:ph idx="1"/>
          </p:nvPr>
        </p:nvSpPr>
        <p:spPr>
          <a:xfrm>
            <a:off x="1219200" y="1752600"/>
            <a:ext cx="7162800" cy="4114800"/>
          </a:xfrm>
        </p:spPr>
        <p:txBody>
          <a:bodyPr wrap="square" anchor="t">
            <a:normAutofit/>
          </a:bodyPr>
          <a:lstStyle/>
          <a:p>
            <a:pPr marL="566738">
              <a:buClr>
                <a:schemeClr val="accent1"/>
              </a:buClr>
              <a:buSzPct val="90000"/>
              <a:buFont typeface="Arial" panose="020B0604020202020204" pitchFamily="34" charset="0"/>
              <a:buChar char="•"/>
            </a:pPr>
            <a:r>
              <a:rPr lang="en-US" altLang="en-US" sz="2000" dirty="0">
                <a:latin typeface="Georgia" panose="02040502050405020303" pitchFamily="18" charset="0"/>
              </a:rPr>
              <a:t>Employers have a responsibility to make sure that each employee who uses a ladder understands how to use the ladder correctly on the job.  </a:t>
            </a:r>
          </a:p>
          <a:p>
            <a:pPr marL="566738">
              <a:spcBef>
                <a:spcPts val="1600"/>
              </a:spcBef>
              <a:buClr>
                <a:schemeClr val="accent1"/>
              </a:buClr>
              <a:buSzPct val="90000"/>
              <a:buFont typeface="Arial" panose="020B0604020202020204" pitchFamily="34" charset="0"/>
              <a:buChar char="•"/>
            </a:pPr>
            <a:r>
              <a:rPr lang="en-US" altLang="en-US" sz="2000" dirty="0">
                <a:latin typeface="Georgia" panose="02040502050405020303" pitchFamily="18" charset="0"/>
              </a:rPr>
              <a:t>They must provide training to employees in recognizing hazards related to ladders and in the procedures they must follow to minimize these hazards.</a:t>
            </a:r>
          </a:p>
          <a:p>
            <a:pPr marL="566738">
              <a:spcBef>
                <a:spcPts val="1600"/>
              </a:spcBef>
              <a:buClr>
                <a:schemeClr val="accent1"/>
              </a:buClr>
              <a:buSzPct val="90000"/>
              <a:buFont typeface="Arial" panose="020B0604020202020204" pitchFamily="34" charset="0"/>
              <a:buChar char="•"/>
            </a:pPr>
            <a:r>
              <a:rPr lang="en-US" altLang="en-US" sz="2000" dirty="0">
                <a:latin typeface="Georgia" panose="02040502050405020303" pitchFamily="18" charset="0"/>
              </a:rPr>
              <a:t>Employees have a responsibility to observe </a:t>
            </a:r>
            <a:r>
              <a:rPr lang="en-US" altLang="en-US" sz="2000" dirty="0" smtClean="0">
                <a:latin typeface="Georgia" panose="02040502050405020303" pitchFamily="18" charset="0"/>
              </a:rPr>
              <a:t/>
            </a:r>
            <a:br>
              <a:rPr lang="en-US" altLang="en-US" sz="2000" dirty="0" smtClean="0">
                <a:latin typeface="Georgia" panose="02040502050405020303" pitchFamily="18" charset="0"/>
              </a:rPr>
            </a:br>
            <a:r>
              <a:rPr lang="en-US" altLang="en-US" sz="2000" dirty="0" smtClean="0">
                <a:latin typeface="Georgia" panose="02040502050405020303" pitchFamily="18" charset="0"/>
              </a:rPr>
              <a:t>the </a:t>
            </a:r>
            <a:r>
              <a:rPr lang="en-US" altLang="en-US" sz="2000" dirty="0">
                <a:latin typeface="Georgia" panose="02040502050405020303" pitchFamily="18" charset="0"/>
              </a:rPr>
              <a:t>rules </a:t>
            </a:r>
            <a:r>
              <a:rPr lang="en-US" altLang="en-US" sz="2000" dirty="0" smtClean="0">
                <a:latin typeface="Georgia" panose="02040502050405020303" pitchFamily="18" charset="0"/>
              </a:rPr>
              <a:t>and </a:t>
            </a:r>
            <a:r>
              <a:rPr lang="en-US" altLang="en-US" sz="2000" dirty="0">
                <a:latin typeface="Georgia" panose="02040502050405020303" pitchFamily="18" charset="0"/>
              </a:rPr>
              <a:t>follow the procedures </a:t>
            </a:r>
            <a:r>
              <a:rPr lang="en-US" altLang="en-US" sz="2000" dirty="0" smtClean="0">
                <a:latin typeface="Georgia" panose="02040502050405020303" pitchFamily="18" charset="0"/>
              </a:rPr>
              <a:t>established </a:t>
            </a:r>
            <a:br>
              <a:rPr lang="en-US" altLang="en-US" sz="2000" dirty="0" smtClean="0">
                <a:latin typeface="Georgia" panose="02040502050405020303" pitchFamily="18" charset="0"/>
              </a:rPr>
            </a:br>
            <a:r>
              <a:rPr lang="en-US" altLang="en-US" sz="2000" dirty="0" smtClean="0">
                <a:latin typeface="Georgia" panose="02040502050405020303" pitchFamily="18" charset="0"/>
              </a:rPr>
              <a:t>by </a:t>
            </a:r>
            <a:r>
              <a:rPr lang="en-US" altLang="en-US" sz="2000" dirty="0">
                <a:latin typeface="Georgia" panose="02040502050405020303" pitchFamily="18" charset="0"/>
              </a:rPr>
              <a:t>their </a:t>
            </a:r>
            <a:r>
              <a:rPr lang="en-US" altLang="en-US" sz="2000" dirty="0" smtClean="0">
                <a:latin typeface="Georgia" panose="02040502050405020303" pitchFamily="18" charset="0"/>
              </a:rPr>
              <a:t>companies</a:t>
            </a:r>
            <a:r>
              <a:rPr lang="en-US" altLang="en-US" sz="2000" dirty="0">
                <a:latin typeface="Georgia" panose="02040502050405020303" pitchFamily="18" charset="0"/>
              </a:rPr>
              <a:t>' programs, </a:t>
            </a:r>
            <a:r>
              <a:rPr lang="en-US" altLang="en-US" sz="2000" dirty="0" smtClean="0">
                <a:latin typeface="Georgia" panose="02040502050405020303" pitchFamily="18" charset="0"/>
              </a:rPr>
              <a:t>and </a:t>
            </a:r>
            <a:r>
              <a:rPr lang="en-US" altLang="en-US" sz="2000" dirty="0">
                <a:latin typeface="Georgia" panose="02040502050405020303" pitchFamily="18" charset="0"/>
              </a:rPr>
              <a:t>to work </a:t>
            </a:r>
            <a:r>
              <a:rPr lang="en-US" altLang="en-US" sz="2000" dirty="0" smtClean="0">
                <a:latin typeface="Georgia" panose="02040502050405020303" pitchFamily="18" charset="0"/>
              </a:rPr>
              <a:t/>
            </a:r>
            <a:br>
              <a:rPr lang="en-US" altLang="en-US" sz="2000" dirty="0" smtClean="0">
                <a:latin typeface="Georgia" panose="02040502050405020303" pitchFamily="18" charset="0"/>
              </a:rPr>
            </a:br>
            <a:r>
              <a:rPr lang="en-US" altLang="en-US" sz="2000" dirty="0" smtClean="0">
                <a:latin typeface="Georgia" panose="02040502050405020303" pitchFamily="18" charset="0"/>
              </a:rPr>
              <a:t>safely </a:t>
            </a:r>
            <a:r>
              <a:rPr lang="en-US" altLang="en-US" sz="2000" dirty="0">
                <a:latin typeface="Georgia" panose="02040502050405020303" pitchFamily="18" charset="0"/>
              </a:rPr>
              <a:t>when </a:t>
            </a:r>
            <a:r>
              <a:rPr lang="en-US" altLang="en-US" sz="2000" dirty="0" smtClean="0">
                <a:latin typeface="Georgia" panose="02040502050405020303" pitchFamily="18" charset="0"/>
              </a:rPr>
              <a:t>using </a:t>
            </a:r>
            <a:r>
              <a:rPr lang="en-US" altLang="en-US" sz="2000" dirty="0">
                <a:latin typeface="Georgia" panose="02040502050405020303" pitchFamily="18" charset="0"/>
              </a:rPr>
              <a:t>ladders</a:t>
            </a:r>
            <a:r>
              <a:rPr lang="en-US" altLang="en-US" sz="2000" dirty="0" smtClean="0">
                <a:latin typeface="Georgia" panose="02040502050405020303" pitchFamily="18" charset="0"/>
              </a:rPr>
              <a:t>.</a:t>
            </a:r>
            <a:endParaRPr lang="en-US" altLang="en-US" sz="2000" dirty="0">
              <a:latin typeface="Georgia" panose="02040502050405020303" pitchFamily="18" charset="0"/>
            </a:endParaRPr>
          </a:p>
        </p:txBody>
      </p:sp>
    </p:spTree>
    <p:extLst>
      <p:ext uri="{BB962C8B-B14F-4D97-AF65-F5344CB8AC3E}">
        <p14:creationId xmlns:p14="http://schemas.microsoft.com/office/powerpoint/2010/main" val="1350179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695426" y="391427"/>
            <a:ext cx="8458200" cy="533400"/>
          </a:xfrm>
        </p:spPr>
        <p:txBody>
          <a:bodyPr anchor="t">
            <a:noAutofit/>
          </a:bodyPr>
          <a:lstStyle/>
          <a:p>
            <a:r>
              <a:rPr lang="en-US" b="1" dirty="0" smtClean="0">
                <a:latin typeface="Georgia" panose="02040502050405020303" pitchFamily="18" charset="0"/>
              </a:rPr>
              <a:t>Selecting a Ladder</a:t>
            </a:r>
          </a:p>
        </p:txBody>
      </p:sp>
      <p:sp>
        <p:nvSpPr>
          <p:cNvPr id="5123" name="Content Placeholder 4"/>
          <p:cNvSpPr>
            <a:spLocks noGrp="1"/>
          </p:cNvSpPr>
          <p:nvPr>
            <p:ph idx="1"/>
          </p:nvPr>
        </p:nvSpPr>
        <p:spPr>
          <a:xfrm>
            <a:off x="1629076" y="3030354"/>
            <a:ext cx="6858000" cy="3276600"/>
          </a:xfrm>
        </p:spPr>
        <p:txBody>
          <a:bodyPr>
            <a:normAutofit/>
          </a:bodyPr>
          <a:lstStyle/>
          <a:p>
            <a:pPr>
              <a:buSzPct val="101000"/>
            </a:pPr>
            <a:r>
              <a:rPr lang="en-US" sz="2200" dirty="0" smtClean="0">
                <a:latin typeface="Georgia" panose="02040502050405020303" pitchFamily="18" charset="0"/>
              </a:rPr>
              <a:t>Ladders are manufactured for a specific uses; e.g., jobs that can be safely performed with step ladders could become dangerous if extension ladders are used instead. </a:t>
            </a:r>
          </a:p>
          <a:p>
            <a:pPr>
              <a:spcBef>
                <a:spcPts val="1200"/>
              </a:spcBef>
              <a:buSzPct val="101000"/>
            </a:pPr>
            <a:r>
              <a:rPr lang="en-US" sz="2200" dirty="0" smtClean="0">
                <a:latin typeface="Georgia" panose="02040502050405020303" pitchFamily="18" charset="0"/>
              </a:rPr>
              <a:t>You must evaluate the work environment and know what ladders are available before you can choose the right ladder for the job. Keep in mind all potential hazards</a:t>
            </a:r>
          </a:p>
        </p:txBody>
      </p:sp>
      <p:pic>
        <p:nvPicPr>
          <p:cNvPr id="2" name="Picture 1"/>
          <p:cNvPicPr>
            <a:picLocks noChangeAspect="1"/>
          </p:cNvPicPr>
          <p:nvPr/>
        </p:nvPicPr>
        <p:blipFill>
          <a:blip r:embed="rId3"/>
          <a:stretch>
            <a:fillRect/>
          </a:stretch>
        </p:blipFill>
        <p:spPr>
          <a:xfrm>
            <a:off x="3524450" y="1343830"/>
            <a:ext cx="2688569" cy="518205"/>
          </a:xfrm>
          <a:prstGeom prst="rect">
            <a:avLst/>
          </a:prstGeom>
          <a:ln w="38100">
            <a:solidFill>
              <a:schemeClr val="accent2"/>
            </a:solidFill>
          </a:ln>
        </p:spPr>
      </p:pic>
      <p:pic>
        <p:nvPicPr>
          <p:cNvPr id="3" name="Picture 2"/>
          <p:cNvPicPr>
            <a:picLocks noChangeAspect="1"/>
          </p:cNvPicPr>
          <p:nvPr/>
        </p:nvPicPr>
        <p:blipFill>
          <a:blip r:embed="rId4"/>
          <a:stretch>
            <a:fillRect/>
          </a:stretch>
        </p:blipFill>
        <p:spPr>
          <a:xfrm>
            <a:off x="1695429" y="2163150"/>
            <a:ext cx="2688569" cy="518205"/>
          </a:xfrm>
          <a:prstGeom prst="rect">
            <a:avLst/>
          </a:prstGeom>
          <a:ln w="38100">
            <a:solidFill>
              <a:schemeClr val="tx2"/>
            </a:solidFill>
          </a:ln>
        </p:spPr>
      </p:pic>
      <p:pic>
        <p:nvPicPr>
          <p:cNvPr id="4" name="Picture 3"/>
          <p:cNvPicPr>
            <a:picLocks noChangeAspect="1"/>
          </p:cNvPicPr>
          <p:nvPr/>
        </p:nvPicPr>
        <p:blipFill>
          <a:blip r:embed="rId5"/>
          <a:stretch>
            <a:fillRect/>
          </a:stretch>
        </p:blipFill>
        <p:spPr>
          <a:xfrm>
            <a:off x="5301296" y="2192154"/>
            <a:ext cx="2694666" cy="518205"/>
          </a:xfrm>
          <a:prstGeom prst="rect">
            <a:avLst/>
          </a:prstGeom>
          <a:ln w="38100">
            <a:solidFill>
              <a:schemeClr val="accent4"/>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83137" y="121228"/>
            <a:ext cx="1524000" cy="2056551"/>
          </a:xfrm>
          <a:prstGeom prst="rect">
            <a:avLst/>
          </a:prstGeom>
        </p:spPr>
      </p:pic>
      <p:sp>
        <p:nvSpPr>
          <p:cNvPr id="6146" name="Title 1"/>
          <p:cNvSpPr>
            <a:spLocks noGrp="1"/>
          </p:cNvSpPr>
          <p:nvPr>
            <p:ph type="title"/>
          </p:nvPr>
        </p:nvSpPr>
        <p:spPr>
          <a:xfrm>
            <a:off x="1" y="647276"/>
            <a:ext cx="8686800" cy="533399"/>
          </a:xfrm>
        </p:spPr>
        <p:txBody>
          <a:bodyPr anchor="t">
            <a:noAutofit/>
          </a:bodyPr>
          <a:lstStyle/>
          <a:p>
            <a:r>
              <a:rPr lang="en-US" b="1" dirty="0" smtClean="0">
                <a:latin typeface="Georgia" panose="02040502050405020303" pitchFamily="18" charset="0"/>
              </a:rPr>
              <a:t>Selecting a Ladder</a:t>
            </a:r>
          </a:p>
        </p:txBody>
      </p:sp>
      <p:sp>
        <p:nvSpPr>
          <p:cNvPr id="3" name="Content Placeholder 2"/>
          <p:cNvSpPr>
            <a:spLocks noGrp="1"/>
          </p:cNvSpPr>
          <p:nvPr>
            <p:ph idx="1"/>
          </p:nvPr>
        </p:nvSpPr>
        <p:spPr>
          <a:xfrm>
            <a:off x="1219200" y="2285151"/>
            <a:ext cx="7367155" cy="4039449"/>
          </a:xfrm>
        </p:spPr>
        <p:txBody>
          <a:bodyPr anchor="t">
            <a:noAutofit/>
          </a:bodyPr>
          <a:lstStyle/>
          <a:p>
            <a:pPr>
              <a:buNone/>
            </a:pPr>
            <a:r>
              <a:rPr lang="en-US" sz="2200" dirty="0" smtClean="0"/>
              <a:t>	</a:t>
            </a:r>
            <a:r>
              <a:rPr lang="en-US" sz="2200" dirty="0" smtClean="0">
                <a:latin typeface="Georgia" panose="02040502050405020303" pitchFamily="18" charset="0"/>
              </a:rPr>
              <a:t>You must keep in mind the physical requirements of </a:t>
            </a:r>
            <a:br>
              <a:rPr lang="en-US" sz="2200" dirty="0" smtClean="0">
                <a:latin typeface="Georgia" panose="02040502050405020303" pitchFamily="18" charset="0"/>
              </a:rPr>
            </a:br>
            <a:r>
              <a:rPr lang="en-US" sz="2200" dirty="0" smtClean="0">
                <a:latin typeface="Georgia" panose="02040502050405020303" pitchFamily="18" charset="0"/>
              </a:rPr>
              <a:t>the job: </a:t>
            </a:r>
          </a:p>
          <a:p>
            <a:pPr marL="976313" indent="-404813">
              <a:spcBef>
                <a:spcPts val="1800"/>
              </a:spcBef>
            </a:pPr>
            <a:r>
              <a:rPr lang="en-US" sz="2200" dirty="0" smtClean="0">
                <a:latin typeface="Georgia" panose="02040502050405020303" pitchFamily="18" charset="0"/>
              </a:rPr>
              <a:t>How much room will there be to position the ladder? </a:t>
            </a:r>
          </a:p>
          <a:p>
            <a:pPr marL="976313" indent="-404813"/>
            <a:r>
              <a:rPr lang="en-US" sz="2200" dirty="0" smtClean="0">
                <a:latin typeface="Georgia" panose="02040502050405020303" pitchFamily="18" charset="0"/>
              </a:rPr>
              <a:t>How much weight – combining the user, tools, and materials – will be on the ladder? </a:t>
            </a:r>
          </a:p>
          <a:p>
            <a:pPr marL="976313" indent="-404813"/>
            <a:r>
              <a:rPr lang="en-US" sz="2200" dirty="0" smtClean="0">
                <a:latin typeface="Georgia" panose="02040502050405020303" pitchFamily="18" charset="0"/>
              </a:rPr>
              <a:t>How long should the ladder be to safely perform the job?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507845"/>
            <a:ext cx="8915400" cy="643128"/>
          </a:xfrm>
        </p:spPr>
        <p:txBody>
          <a:bodyPr anchor="t">
            <a:normAutofit fontScale="90000"/>
          </a:bodyPr>
          <a:lstStyle/>
          <a:p>
            <a:r>
              <a:rPr lang="en-US" b="1" dirty="0" smtClean="0">
                <a:latin typeface="Georgia" panose="02040502050405020303" pitchFamily="18" charset="0"/>
              </a:rPr>
              <a:t>Duty Rating</a:t>
            </a:r>
            <a:r>
              <a:rPr lang="en-US" sz="2800" dirty="0" smtClean="0">
                <a:latin typeface="Georgia" panose="02040502050405020303" pitchFamily="18" charset="0"/>
              </a:rPr>
              <a:t/>
            </a:r>
            <a:br>
              <a:rPr lang="en-US" sz="2800" dirty="0" smtClean="0">
                <a:latin typeface="Georgia" panose="02040502050405020303" pitchFamily="18" charset="0"/>
              </a:rPr>
            </a:br>
            <a:endParaRPr lang="en-US" sz="2800" dirty="0" smtClean="0">
              <a:latin typeface="Georgia" panose="0204050205040502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63728716"/>
              </p:ext>
            </p:extLst>
          </p:nvPr>
        </p:nvGraphicFramePr>
        <p:xfrm>
          <a:off x="1524000" y="2667001"/>
          <a:ext cx="6934200" cy="3962400"/>
        </p:xfrm>
        <a:graphic>
          <a:graphicData uri="http://schemas.openxmlformats.org/drawingml/2006/table">
            <a:tbl>
              <a:tblPr firstRow="1" bandRow="1">
                <a:tableStyleId>{5C22544A-7EE6-4342-B048-85BDC9FD1C3A}</a:tableStyleId>
              </a:tblPr>
              <a:tblGrid>
                <a:gridCol w="1295400"/>
                <a:gridCol w="1981200"/>
                <a:gridCol w="3657600"/>
              </a:tblGrid>
              <a:tr h="488978">
                <a:tc>
                  <a:txBody>
                    <a:bodyPr/>
                    <a:lstStyle/>
                    <a:p>
                      <a:pPr algn="ctr"/>
                      <a:r>
                        <a:rPr lang="en-US" dirty="0" smtClean="0"/>
                        <a:t>RATING </a:t>
                      </a:r>
                      <a:endParaRPr lang="en-US" dirty="0"/>
                    </a:p>
                  </a:txBody>
                  <a:tcPr/>
                </a:tc>
                <a:tc>
                  <a:txBody>
                    <a:bodyPr/>
                    <a:lstStyle/>
                    <a:p>
                      <a:pPr algn="ctr"/>
                      <a:r>
                        <a:rPr lang="en-US" dirty="0" smtClean="0"/>
                        <a:t>MAXIMUM LOAD</a:t>
                      </a:r>
                      <a:endParaRPr lang="en-US" dirty="0"/>
                    </a:p>
                  </a:txBody>
                  <a:tcPr/>
                </a:tc>
                <a:tc>
                  <a:txBody>
                    <a:bodyPr/>
                    <a:lstStyle/>
                    <a:p>
                      <a:pPr algn="ctr"/>
                      <a:r>
                        <a:rPr lang="en-US" dirty="0" smtClean="0"/>
                        <a:t>USES</a:t>
                      </a:r>
                      <a:endParaRPr lang="en-US" dirty="0"/>
                    </a:p>
                  </a:txBody>
                  <a:tcPr/>
                </a:tc>
              </a:tr>
              <a:tr h="775618">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Type I-AA</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375 lbs</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200" b="1" kern="1600" baseline="0" dirty="0" smtClean="0">
                          <a:solidFill>
                            <a:schemeClr val="bg2">
                              <a:lumMod val="50000"/>
                            </a:schemeClr>
                          </a:solidFill>
                          <a:latin typeface="Verdana"/>
                          <a:ea typeface="Times New Roman"/>
                          <a:cs typeface="Times New Roman"/>
                        </a:rPr>
                        <a:t>Special </a:t>
                      </a:r>
                      <a:r>
                        <a:rPr lang="en-US" sz="1200" b="1" kern="1600" baseline="0" dirty="0">
                          <a:solidFill>
                            <a:schemeClr val="bg2">
                              <a:lumMod val="50000"/>
                            </a:schemeClr>
                          </a:solidFill>
                          <a:latin typeface="Verdana"/>
                          <a:ea typeface="Times New Roman"/>
                          <a:cs typeface="Times New Roman"/>
                        </a:rPr>
                        <a:t>duty industrial use, such as CATV, utilities, contractors, and higher capacity needs</a:t>
                      </a:r>
                      <a:endParaRPr lang="en-US" sz="1200" b="1" kern="1600" baseline="0" dirty="0">
                        <a:solidFill>
                          <a:schemeClr val="bg2">
                            <a:lumMod val="50000"/>
                          </a:schemeClr>
                        </a:solidFill>
                        <a:latin typeface="Times New Roman"/>
                        <a:ea typeface="Times New Roman"/>
                        <a:cs typeface="Times New Roman"/>
                      </a:endParaRPr>
                    </a:p>
                  </a:txBody>
                  <a:tcPr marL="68580" marR="68580" marT="0" marB="0" anchor="ctr"/>
                </a:tc>
              </a:tr>
              <a:tr h="590145">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Type I-A</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300 lbs.</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200" b="1" kern="1600" baseline="0" dirty="0" smtClean="0">
                          <a:solidFill>
                            <a:schemeClr val="bg2">
                              <a:lumMod val="50000"/>
                            </a:schemeClr>
                          </a:solidFill>
                          <a:latin typeface="Verdana"/>
                          <a:ea typeface="Times New Roman"/>
                          <a:cs typeface="Times New Roman"/>
                        </a:rPr>
                        <a:t>Extra-heavy-duty </a:t>
                      </a:r>
                      <a:r>
                        <a:rPr lang="en-US" sz="1200" b="1" kern="1600" baseline="0" dirty="0">
                          <a:solidFill>
                            <a:schemeClr val="bg2">
                              <a:lumMod val="50000"/>
                            </a:schemeClr>
                          </a:solidFill>
                          <a:latin typeface="Verdana"/>
                          <a:ea typeface="Times New Roman"/>
                          <a:cs typeface="Times New Roman"/>
                        </a:rPr>
                        <a:t>industrial use, such as utilities and contractors</a:t>
                      </a:r>
                      <a:endParaRPr lang="en-US" sz="1200" b="1" kern="1600" baseline="0" dirty="0">
                        <a:solidFill>
                          <a:schemeClr val="bg2">
                            <a:lumMod val="50000"/>
                          </a:schemeClr>
                        </a:solidFill>
                        <a:latin typeface="Times New Roman"/>
                        <a:ea typeface="Times New Roman"/>
                        <a:cs typeface="Times New Roman"/>
                      </a:endParaRPr>
                    </a:p>
                  </a:txBody>
                  <a:tcPr marL="68580" marR="68580" marT="0" marB="0" anchor="ctr"/>
                </a:tc>
              </a:tr>
              <a:tr h="758757">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Type I</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250 lbs</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200" b="1" kern="1600" baseline="0" dirty="0" smtClean="0">
                          <a:solidFill>
                            <a:schemeClr val="bg2">
                              <a:lumMod val="50000"/>
                            </a:schemeClr>
                          </a:solidFill>
                          <a:latin typeface="Verdana"/>
                          <a:ea typeface="Times New Roman"/>
                          <a:cs typeface="Times New Roman"/>
                        </a:rPr>
                        <a:t>Heavy-duty </a:t>
                      </a:r>
                      <a:r>
                        <a:rPr lang="en-US" sz="1200" b="1" kern="1600" baseline="0" dirty="0">
                          <a:solidFill>
                            <a:schemeClr val="bg2">
                              <a:lumMod val="50000"/>
                            </a:schemeClr>
                          </a:solidFill>
                          <a:latin typeface="Verdana"/>
                          <a:ea typeface="Times New Roman"/>
                          <a:cs typeface="Times New Roman"/>
                        </a:rPr>
                        <a:t>industrial use, such as utilities and contractors</a:t>
                      </a:r>
                      <a:endParaRPr lang="en-US" sz="1200" b="1" kern="1600" baseline="0" dirty="0">
                        <a:solidFill>
                          <a:schemeClr val="bg2">
                            <a:lumMod val="50000"/>
                          </a:schemeClr>
                        </a:solidFill>
                        <a:latin typeface="Times New Roman"/>
                        <a:ea typeface="Times New Roman"/>
                        <a:cs typeface="Times New Roman"/>
                      </a:endParaRPr>
                    </a:p>
                  </a:txBody>
                  <a:tcPr marL="68580" marR="68580" marT="0" marB="0" anchor="ctr"/>
                </a:tc>
              </a:tr>
              <a:tr h="674451">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Type II</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225 lbs</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200" b="1" kern="1600" baseline="0" dirty="0" smtClean="0">
                          <a:solidFill>
                            <a:schemeClr val="bg2">
                              <a:lumMod val="50000"/>
                            </a:schemeClr>
                          </a:solidFill>
                          <a:latin typeface="Verdana"/>
                          <a:ea typeface="Times New Roman"/>
                          <a:cs typeface="Times New Roman"/>
                        </a:rPr>
                        <a:t>Medium-duty </a:t>
                      </a:r>
                      <a:r>
                        <a:rPr lang="en-US" sz="1200" b="1" kern="1600" baseline="0" dirty="0">
                          <a:solidFill>
                            <a:schemeClr val="bg2">
                              <a:lumMod val="50000"/>
                            </a:schemeClr>
                          </a:solidFill>
                          <a:latin typeface="Verdana"/>
                          <a:ea typeface="Times New Roman"/>
                          <a:cs typeface="Times New Roman"/>
                        </a:rPr>
                        <a:t>work, such as painting, offices for building maintenance, and light industrial use</a:t>
                      </a:r>
                      <a:endParaRPr lang="en-US" sz="1200" b="1" kern="1600" baseline="0" dirty="0">
                        <a:solidFill>
                          <a:schemeClr val="bg2">
                            <a:lumMod val="50000"/>
                          </a:schemeClr>
                        </a:solidFill>
                        <a:latin typeface="Times New Roman"/>
                        <a:ea typeface="Times New Roman"/>
                        <a:cs typeface="Times New Roman"/>
                      </a:endParaRPr>
                    </a:p>
                  </a:txBody>
                  <a:tcPr marL="68580" marR="68580" marT="0" marB="0" anchor="ctr"/>
                </a:tc>
              </a:tr>
              <a:tr h="674451">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Type III</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b="1" dirty="0">
                          <a:solidFill>
                            <a:schemeClr val="bg2">
                              <a:lumMod val="50000"/>
                            </a:schemeClr>
                          </a:solidFill>
                          <a:latin typeface="Verdana"/>
                          <a:ea typeface="Times New Roman"/>
                          <a:cs typeface="Times New Roman"/>
                        </a:rPr>
                        <a:t>200 </a:t>
                      </a:r>
                      <a:r>
                        <a:rPr lang="en-US" sz="1200" b="1" dirty="0" err="1">
                          <a:solidFill>
                            <a:schemeClr val="bg2">
                              <a:lumMod val="50000"/>
                            </a:schemeClr>
                          </a:solidFill>
                          <a:latin typeface="Verdana"/>
                          <a:ea typeface="Times New Roman"/>
                          <a:cs typeface="Times New Roman"/>
                        </a:rPr>
                        <a:t>lbs</a:t>
                      </a:r>
                      <a:endParaRPr lang="en-US" sz="1200" b="1" dirty="0">
                        <a:solidFill>
                          <a:schemeClr val="bg2">
                            <a:lumMod val="50000"/>
                          </a:schemeClr>
                        </a:solidFill>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200" b="1" kern="1600" baseline="0" dirty="0" smtClean="0">
                          <a:solidFill>
                            <a:schemeClr val="bg2">
                              <a:lumMod val="50000"/>
                            </a:schemeClr>
                          </a:solidFill>
                          <a:latin typeface="Verdana"/>
                          <a:ea typeface="Times New Roman"/>
                          <a:cs typeface="Times New Roman"/>
                        </a:rPr>
                        <a:t>Light </a:t>
                      </a:r>
                      <a:r>
                        <a:rPr lang="en-US" sz="1200" b="1" kern="1600" baseline="0" dirty="0">
                          <a:solidFill>
                            <a:schemeClr val="bg2">
                              <a:lumMod val="50000"/>
                            </a:schemeClr>
                          </a:solidFill>
                          <a:latin typeface="Verdana"/>
                          <a:ea typeface="Times New Roman"/>
                          <a:cs typeface="Times New Roman"/>
                        </a:rPr>
                        <a:t>duty work, such as household use</a:t>
                      </a:r>
                      <a:endParaRPr lang="en-US" sz="1200" b="1" kern="1600" baseline="0" dirty="0">
                        <a:solidFill>
                          <a:schemeClr val="bg2">
                            <a:lumMod val="50000"/>
                          </a:schemeClr>
                        </a:solidFill>
                        <a:latin typeface="Times New Roman"/>
                        <a:ea typeface="Times New Roman"/>
                        <a:cs typeface="Times New Roman"/>
                      </a:endParaRPr>
                    </a:p>
                  </a:txBody>
                  <a:tcPr marL="68580" marR="68580" marT="0" marB="0" anchor="ctr"/>
                </a:tc>
              </a:tr>
            </a:tbl>
          </a:graphicData>
        </a:graphic>
      </p:graphicFrame>
      <p:pic>
        <p:nvPicPr>
          <p:cNvPr id="7" name="Picture 6"/>
          <p:cNvPicPr>
            <a:picLocks noChangeAspect="1"/>
          </p:cNvPicPr>
          <p:nvPr/>
        </p:nvPicPr>
        <p:blipFill>
          <a:blip r:embed="rId3"/>
          <a:stretch>
            <a:fillRect/>
          </a:stretch>
        </p:blipFill>
        <p:spPr>
          <a:xfrm>
            <a:off x="7371812" y="152400"/>
            <a:ext cx="1499746" cy="2065466"/>
          </a:xfrm>
          <a:prstGeom prst="rect">
            <a:avLst/>
          </a:prstGeom>
        </p:spPr>
      </p:pic>
      <p:sp>
        <p:nvSpPr>
          <p:cNvPr id="3" name="TextBox 2"/>
          <p:cNvSpPr txBox="1"/>
          <p:nvPr/>
        </p:nvSpPr>
        <p:spPr>
          <a:xfrm>
            <a:off x="1447800" y="1524000"/>
            <a:ext cx="7010400" cy="923330"/>
          </a:xfrm>
          <a:prstGeom prst="rect">
            <a:avLst/>
          </a:prstGeom>
          <a:noFill/>
        </p:spPr>
        <p:txBody>
          <a:bodyPr wrap="square" rtlCol="0">
            <a:spAutoFit/>
          </a:bodyPr>
          <a:lstStyle/>
          <a:p>
            <a:r>
              <a:rPr lang="en-US" b="1" dirty="0" smtClean="0"/>
              <a:t>Duty Rating </a:t>
            </a:r>
            <a:r>
              <a:rPr lang="en-US" dirty="0" smtClean="0"/>
              <a:t>is the maximum weight that a ladder can safety </a:t>
            </a:r>
            <a:br>
              <a:rPr lang="en-US" dirty="0" smtClean="0"/>
            </a:br>
            <a:r>
              <a:rPr lang="en-US" dirty="0" smtClean="0"/>
              <a:t>support, as shown in the table below.  This maximum load includes the weight of the worker, tools and the materials.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33600"/>
            <a:ext cx="7704667" cy="1295400"/>
          </a:xfrm>
        </p:spPr>
        <p:txBody>
          <a:bodyPr>
            <a:noAutofit/>
          </a:bodyPr>
          <a:lstStyle/>
          <a:p>
            <a:r>
              <a:rPr lang="en-US" altLang="en-US" sz="1600" dirty="0">
                <a:latin typeface="Georgia" panose="02040502050405020303" pitchFamily="18" charset="0"/>
              </a:rPr>
              <a:t>These ratings must meet certain American National Standards Institute (ANSI) standards and </a:t>
            </a:r>
            <a:r>
              <a:rPr lang="en-US" altLang="en-US" sz="1600" dirty="0" smtClean="0">
                <a:latin typeface="Georgia" panose="02040502050405020303" pitchFamily="18" charset="0"/>
              </a:rPr>
              <a:t>must </a:t>
            </a:r>
            <a:r>
              <a:rPr lang="en-US" altLang="en-US" sz="1600" dirty="0">
                <a:latin typeface="Georgia" panose="02040502050405020303" pitchFamily="18" charset="0"/>
              </a:rPr>
              <a:t>be indicated on the duty rating sticker or manufacturer’s label.  ANSI requires that every ladder be labeled with this information so users can determine if they have the correct type of ladder for the task/job. </a:t>
            </a:r>
            <a:endParaRPr lang="en-US" sz="1600" dirty="0"/>
          </a:p>
        </p:txBody>
      </p:sp>
      <p:pic>
        <p:nvPicPr>
          <p:cNvPr id="6" name="Content Placeholder 5"/>
          <p:cNvPicPr>
            <a:picLocks noGrp="1" noChangeAspect="1"/>
          </p:cNvPicPr>
          <p:nvPr>
            <p:ph idx="1"/>
          </p:nvPr>
        </p:nvPicPr>
        <p:blipFill rotWithShape="1">
          <a:blip r:embed="rId3"/>
          <a:srcRect b="13915"/>
          <a:stretch/>
        </p:blipFill>
        <p:spPr>
          <a:xfrm>
            <a:off x="1326573" y="1371600"/>
            <a:ext cx="7162800" cy="621454"/>
          </a:xfrm>
          <a:prstGeom prst="rect">
            <a:avLst/>
          </a:prstGeom>
        </p:spPr>
      </p:pic>
      <p:sp>
        <p:nvSpPr>
          <p:cNvPr id="8" name="TextBox 7"/>
          <p:cNvSpPr txBox="1"/>
          <p:nvPr/>
        </p:nvSpPr>
        <p:spPr>
          <a:xfrm>
            <a:off x="602673" y="228600"/>
            <a:ext cx="8610600" cy="707886"/>
          </a:xfrm>
          <a:prstGeom prst="rect">
            <a:avLst/>
          </a:prstGeom>
          <a:noFill/>
        </p:spPr>
        <p:txBody>
          <a:bodyPr wrap="square" rtlCol="0">
            <a:spAutoFit/>
          </a:bodyPr>
          <a:lstStyle/>
          <a:p>
            <a:pPr algn="ctr"/>
            <a:r>
              <a:rPr lang="en-US" altLang="en-US" sz="4000" b="1" dirty="0">
                <a:solidFill>
                  <a:schemeClr val="tx2"/>
                </a:solidFill>
                <a:latin typeface="Georgia" panose="02040502050405020303" pitchFamily="18" charset="0"/>
              </a:rPr>
              <a:t>Ladder Ratings and Labels</a:t>
            </a:r>
            <a:endParaRPr lang="en-US" sz="4000" b="1" dirty="0">
              <a:latin typeface="Georgia" panose="02040502050405020303" pitchFamily="18" charset="0"/>
            </a:endParaRPr>
          </a:p>
        </p:txBody>
      </p:sp>
      <p:pic>
        <p:nvPicPr>
          <p:cNvPr id="9" name="Picture 8"/>
          <p:cNvPicPr>
            <a:picLocks noChangeAspect="1"/>
          </p:cNvPicPr>
          <p:nvPr/>
        </p:nvPicPr>
        <p:blipFill>
          <a:blip r:embed="rId4"/>
          <a:stretch>
            <a:fillRect/>
          </a:stretch>
        </p:blipFill>
        <p:spPr>
          <a:xfrm>
            <a:off x="2057400" y="3657600"/>
            <a:ext cx="6019800" cy="2981868"/>
          </a:xfrm>
          <a:prstGeom prst="rect">
            <a:avLst/>
          </a:prstGeom>
          <a:ln w="38100">
            <a:solidFill>
              <a:schemeClr val="tx1"/>
            </a:solidFill>
          </a:ln>
        </p:spPr>
      </p:pic>
    </p:spTree>
    <p:extLst>
      <p:ext uri="{BB962C8B-B14F-4D97-AF65-F5344CB8AC3E}">
        <p14:creationId xmlns:p14="http://schemas.microsoft.com/office/powerpoint/2010/main" val="774934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685800"/>
          </a:xfrm>
        </p:spPr>
        <p:txBody>
          <a:bodyPr>
            <a:noAutofit/>
          </a:bodyPr>
          <a:lstStyle/>
          <a:p>
            <a:r>
              <a:rPr lang="en-US" b="1" dirty="0" smtClean="0">
                <a:latin typeface="Georgia" panose="02040502050405020303" pitchFamily="18" charset="0"/>
              </a:rPr>
              <a:t>Labels</a:t>
            </a:r>
            <a:endParaRPr lang="en-US" b="1" dirty="0">
              <a:latin typeface="Georgia" panose="02040502050405020303" pitchFamily="18" charset="0"/>
            </a:endParaRPr>
          </a:p>
        </p:txBody>
      </p:sp>
      <p:pic>
        <p:nvPicPr>
          <p:cNvPr id="6" name="Picture 5"/>
          <p:cNvPicPr>
            <a:picLocks noChangeAspect="1"/>
          </p:cNvPicPr>
          <p:nvPr/>
        </p:nvPicPr>
        <p:blipFill>
          <a:blip r:embed="rId3"/>
          <a:stretch>
            <a:fillRect/>
          </a:stretch>
        </p:blipFill>
        <p:spPr>
          <a:xfrm>
            <a:off x="4121550" y="1538399"/>
            <a:ext cx="1308105" cy="2827416"/>
          </a:xfrm>
          <a:prstGeom prst="rect">
            <a:avLst/>
          </a:prstGeom>
        </p:spPr>
      </p:pic>
      <p:pic>
        <p:nvPicPr>
          <p:cNvPr id="8" name="Picture 7"/>
          <p:cNvPicPr>
            <a:picLocks noChangeAspect="1"/>
          </p:cNvPicPr>
          <p:nvPr/>
        </p:nvPicPr>
        <p:blipFill>
          <a:blip r:embed="rId4"/>
          <a:stretch>
            <a:fillRect/>
          </a:stretch>
        </p:blipFill>
        <p:spPr>
          <a:xfrm>
            <a:off x="6528704" y="1505516"/>
            <a:ext cx="1331245" cy="2915717"/>
          </a:xfrm>
          <a:prstGeom prst="rect">
            <a:avLst/>
          </a:prstGeom>
        </p:spPr>
      </p:pic>
      <p:pic>
        <p:nvPicPr>
          <p:cNvPr id="11" name="Picture 10"/>
          <p:cNvPicPr>
            <a:picLocks noChangeAspect="1"/>
          </p:cNvPicPr>
          <p:nvPr/>
        </p:nvPicPr>
        <p:blipFill>
          <a:blip r:embed="rId5"/>
          <a:stretch>
            <a:fillRect/>
          </a:stretch>
        </p:blipFill>
        <p:spPr>
          <a:xfrm>
            <a:off x="2240923" y="4795735"/>
            <a:ext cx="2397072" cy="1688045"/>
          </a:xfrm>
          <a:prstGeom prst="rect">
            <a:avLst/>
          </a:prstGeom>
          <a:ln w="38100">
            <a:solidFill>
              <a:schemeClr val="tx1"/>
            </a:solidFill>
          </a:ln>
        </p:spPr>
      </p:pic>
      <p:pic>
        <p:nvPicPr>
          <p:cNvPr id="13" name="Picture 12"/>
          <p:cNvPicPr>
            <a:picLocks noChangeAspect="1"/>
          </p:cNvPicPr>
          <p:nvPr/>
        </p:nvPicPr>
        <p:blipFill>
          <a:blip r:embed="rId6"/>
          <a:stretch>
            <a:fillRect/>
          </a:stretch>
        </p:blipFill>
        <p:spPr>
          <a:xfrm>
            <a:off x="5410200" y="4793432"/>
            <a:ext cx="2050915" cy="1712286"/>
          </a:xfrm>
          <a:prstGeom prst="rect">
            <a:avLst/>
          </a:prstGeom>
          <a:ln w="38100">
            <a:noFill/>
          </a:ln>
        </p:spPr>
      </p:pic>
      <p:pic>
        <p:nvPicPr>
          <p:cNvPr id="1026" name="Picture 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86780" y="1635109"/>
            <a:ext cx="1108286" cy="2661469"/>
          </a:xfrm>
          <a:prstGeom prst="rect">
            <a:avLst/>
          </a:prstGeom>
          <a:noFill/>
          <a:ln w="107950">
            <a:solidFill>
              <a:srgbClr val="521BDB"/>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69290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5239</TotalTime>
  <Words>1904</Words>
  <Application>Microsoft Office PowerPoint</Application>
  <PresentationFormat>On-screen Show (4:3)</PresentationFormat>
  <Paragraphs>213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Parallax</vt:lpstr>
      <vt:lpstr>LADDER SAFETY</vt:lpstr>
      <vt:lpstr>Learning Objectives </vt:lpstr>
      <vt:lpstr>PowerPoint Presentation</vt:lpstr>
      <vt:lpstr>Ladder Safety Training </vt:lpstr>
      <vt:lpstr>Selecting a Ladder</vt:lpstr>
      <vt:lpstr>Selecting a Ladder</vt:lpstr>
      <vt:lpstr>Duty Rating </vt:lpstr>
      <vt:lpstr>These ratings must meet certain American National Standards Institute (ANSI) standards and must be indicated on the duty rating sticker or manufacturer’s label.  ANSI requires that every ladder be labeled with this information so users can determine if they have the correct type of ladder for the task/job. </vt:lpstr>
      <vt:lpstr>Labels</vt:lpstr>
      <vt:lpstr>Injuries</vt:lpstr>
      <vt:lpstr>Injuries</vt:lpstr>
      <vt:lpstr>Before You Use a Ladder</vt:lpstr>
      <vt:lpstr>Inspecting Ladders</vt:lpstr>
      <vt:lpstr>Inspecting Ladders</vt:lpstr>
      <vt:lpstr>General Characteristics</vt:lpstr>
      <vt:lpstr>Safe Use of Ladders</vt:lpstr>
      <vt:lpstr>Setting Up a Ladder Safely</vt:lpstr>
      <vt:lpstr>Safe Use of Ladders</vt:lpstr>
      <vt:lpstr>Safe Ladder Set Up</vt:lpstr>
      <vt:lpstr>Climbing a ladder </vt:lpstr>
      <vt:lpstr>PowerPoint Presentation</vt:lpstr>
      <vt:lpstr>Ladders and Electricity</vt:lpstr>
      <vt:lpstr>Care and Maintenance of Ladders</vt:lpstr>
      <vt:lpstr>Other Care and Use Issues </vt:lpstr>
      <vt:lpstr>Questions?</vt:lpstr>
    </vt:vector>
  </TitlesOfParts>
  <Company>West Virginia Univeristy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and Working Surfaces</dc:title>
  <dc:subject>Koppers Training Program</dc:subject>
  <dc:creator>Liesa Sabatino</dc:creator>
  <dc:description>Created for Koppers workforce.  Workforce is mainly old US Steel workers (union).  Designed to be a 45 minute program, about 23 slides.  Created 11/17/99.</dc:description>
  <cp:lastModifiedBy>Anar Imin</cp:lastModifiedBy>
  <cp:revision>288</cp:revision>
  <cp:lastPrinted>2003-01-17T05:22:59Z</cp:lastPrinted>
  <dcterms:created xsi:type="dcterms:W3CDTF">1999-09-28T17:18:46Z</dcterms:created>
  <dcterms:modified xsi:type="dcterms:W3CDTF">2016-09-16T20:01:00Z</dcterms:modified>
</cp:coreProperties>
</file>