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37"/>
  </p:notesMasterIdLst>
  <p:handoutMasterIdLst>
    <p:handoutMasterId r:id="rId38"/>
  </p:handoutMasterIdLst>
  <p:sldIdLst>
    <p:sldId id="350" r:id="rId2"/>
    <p:sldId id="359" r:id="rId3"/>
    <p:sldId id="352" r:id="rId4"/>
    <p:sldId id="357" r:id="rId5"/>
    <p:sldId id="353" r:id="rId6"/>
    <p:sldId id="262" r:id="rId7"/>
    <p:sldId id="354" r:id="rId8"/>
    <p:sldId id="263" r:id="rId9"/>
    <p:sldId id="264" r:id="rId10"/>
    <p:sldId id="355" r:id="rId11"/>
    <p:sldId id="356" r:id="rId12"/>
    <p:sldId id="269" r:id="rId13"/>
    <p:sldId id="271" r:id="rId14"/>
    <p:sldId id="280" r:id="rId15"/>
    <p:sldId id="282" r:id="rId16"/>
    <p:sldId id="283" r:id="rId17"/>
    <p:sldId id="268" r:id="rId18"/>
    <p:sldId id="272" r:id="rId19"/>
    <p:sldId id="273" r:id="rId20"/>
    <p:sldId id="358" r:id="rId21"/>
    <p:sldId id="298" r:id="rId22"/>
    <p:sldId id="312" r:id="rId23"/>
    <p:sldId id="360" r:id="rId24"/>
    <p:sldId id="277" r:id="rId25"/>
    <p:sldId id="278" r:id="rId26"/>
    <p:sldId id="284" r:id="rId27"/>
    <p:sldId id="291" r:id="rId28"/>
    <p:sldId id="292" r:id="rId29"/>
    <p:sldId id="304" r:id="rId30"/>
    <p:sldId id="294" r:id="rId31"/>
    <p:sldId id="295" r:id="rId32"/>
    <p:sldId id="309" r:id="rId33"/>
    <p:sldId id="310" r:id="rId34"/>
    <p:sldId id="301" r:id="rId35"/>
    <p:sldId id="361" r:id="rId3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rgbClr val="FFFFFF"/>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FFFFFF"/>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FFFFFF"/>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FFFFFF"/>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FFFFFF"/>
        </a:solidFill>
        <a:latin typeface="Arial" panose="020B0604020202020204" pitchFamily="34" charset="0"/>
        <a:ea typeface="+mn-ea"/>
        <a:cs typeface="+mn-cs"/>
      </a:defRPr>
    </a:lvl5pPr>
    <a:lvl6pPr marL="2286000" algn="l" defTabSz="914400" rtl="0" eaLnBrk="1" latinLnBrk="0" hangingPunct="1">
      <a:defRPr sz="2400" kern="1200">
        <a:solidFill>
          <a:srgbClr val="FFFFFF"/>
        </a:solidFill>
        <a:latin typeface="Arial" panose="020B0604020202020204" pitchFamily="34" charset="0"/>
        <a:ea typeface="+mn-ea"/>
        <a:cs typeface="+mn-cs"/>
      </a:defRPr>
    </a:lvl6pPr>
    <a:lvl7pPr marL="2743200" algn="l" defTabSz="914400" rtl="0" eaLnBrk="1" latinLnBrk="0" hangingPunct="1">
      <a:defRPr sz="2400" kern="1200">
        <a:solidFill>
          <a:srgbClr val="FFFFFF"/>
        </a:solidFill>
        <a:latin typeface="Arial" panose="020B0604020202020204" pitchFamily="34" charset="0"/>
        <a:ea typeface="+mn-ea"/>
        <a:cs typeface="+mn-cs"/>
      </a:defRPr>
    </a:lvl7pPr>
    <a:lvl8pPr marL="3200400" algn="l" defTabSz="914400" rtl="0" eaLnBrk="1" latinLnBrk="0" hangingPunct="1">
      <a:defRPr sz="2400" kern="1200">
        <a:solidFill>
          <a:srgbClr val="FFFFFF"/>
        </a:solidFill>
        <a:latin typeface="Arial" panose="020B0604020202020204" pitchFamily="34" charset="0"/>
        <a:ea typeface="+mn-ea"/>
        <a:cs typeface="+mn-cs"/>
      </a:defRPr>
    </a:lvl8pPr>
    <a:lvl9pPr marL="3657600" algn="l" defTabSz="914400" rtl="0" eaLnBrk="1" latinLnBrk="0" hangingPunct="1">
      <a:defRPr sz="2400" kern="1200">
        <a:solidFill>
          <a:srgbClr val="FFFFFF"/>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3696">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FFF"/>
    <a:srgbClr val="FF9900"/>
    <a:srgbClr val="00FFFF"/>
    <a:srgbClr val="0000FF"/>
    <a:srgbClr val="6699FF"/>
    <a:srgbClr val="99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3280" autoAdjust="0"/>
  </p:normalViewPr>
  <p:slideViewPr>
    <p:cSldViewPr>
      <p:cViewPr>
        <p:scale>
          <a:sx n="69" d="100"/>
          <a:sy n="69" d="100"/>
        </p:scale>
        <p:origin x="-1795" y="-394"/>
      </p:cViewPr>
      <p:guideLst>
        <p:guide orient="horz" pos="3696"/>
        <p:guide pos="2880"/>
      </p:guideLst>
    </p:cSldViewPr>
  </p:slideViewPr>
  <p:outlineViewPr>
    <p:cViewPr>
      <p:scale>
        <a:sx n="33" d="100"/>
        <a:sy n="33" d="100"/>
      </p:scale>
      <p:origin x="0" y="-11842"/>
    </p:cViewPr>
  </p:outlineViewPr>
  <p:notesTextViewPr>
    <p:cViewPr>
      <p:scale>
        <a:sx n="100" d="100"/>
        <a:sy n="100" d="100"/>
      </p:scale>
      <p:origin x="0" y="0"/>
    </p:cViewPr>
  </p:notesTextViewPr>
  <p:sorterViewPr>
    <p:cViewPr>
      <p:scale>
        <a:sx n="66" d="100"/>
        <a:sy n="66" d="100"/>
      </p:scale>
      <p:origin x="0" y="-264"/>
    </p:cViewPr>
  </p:sorterViewPr>
  <p:notesViewPr>
    <p:cSldViewPr>
      <p:cViewPr>
        <p:scale>
          <a:sx n="75" d="100"/>
          <a:sy n="75" d="100"/>
        </p:scale>
        <p:origin x="-2106" y="-72"/>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defTabSz="909638">
              <a:defRPr sz="1000" i="1"/>
            </a:lvl1pPr>
          </a:lstStyle>
          <a:p>
            <a:endParaRPr lang="en-US" altLang="en-US"/>
          </a:p>
        </p:txBody>
      </p:sp>
      <p:sp>
        <p:nvSpPr>
          <p:cNvPr id="3075" name="Rectangle 3"/>
          <p:cNvSpPr>
            <a:spLocks noGrp="1" noChangeArrowheads="1"/>
          </p:cNvSpPr>
          <p:nvPr>
            <p:ph type="dt" sz="quarter" idx="1"/>
          </p:nvPr>
        </p:nvSpPr>
        <p:spPr bwMode="auto">
          <a:xfrm>
            <a:off x="3886200" y="-1588"/>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lgn="r" defTabSz="909638">
              <a:defRPr sz="1000" i="1"/>
            </a:lvl1pPr>
          </a:lstStyle>
          <a:p>
            <a:endParaRPr lang="en-US" altLang="en-US"/>
          </a:p>
        </p:txBody>
      </p:sp>
      <p:sp>
        <p:nvSpPr>
          <p:cNvPr id="3076" name="Rectangle 4"/>
          <p:cNvSpPr>
            <a:spLocks noGrp="1" noChangeArrowheads="1"/>
          </p:cNvSpPr>
          <p:nvPr>
            <p:ph type="ftr" sz="quarter" idx="2"/>
          </p:nvPr>
        </p:nvSpPr>
        <p:spPr bwMode="auto">
          <a:xfrm>
            <a:off x="-1588" y="8831263"/>
            <a:ext cx="29733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defTabSz="909638">
              <a:defRPr sz="1000" i="1"/>
            </a:lvl1pPr>
          </a:lstStyle>
          <a:p>
            <a:endParaRPr lang="en-US" altLang="en-US"/>
          </a:p>
        </p:txBody>
      </p:sp>
      <p:sp>
        <p:nvSpPr>
          <p:cNvPr id="3077" name="Rectangle 5"/>
          <p:cNvSpPr>
            <a:spLocks noGrp="1" noChangeArrowheads="1"/>
          </p:cNvSpPr>
          <p:nvPr>
            <p:ph type="sldNum" sz="quarter" idx="3"/>
          </p:nvPr>
        </p:nvSpPr>
        <p:spPr bwMode="auto">
          <a:xfrm>
            <a:off x="3886200" y="8831263"/>
            <a:ext cx="29733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lgn="r" defTabSz="909638">
              <a:defRPr sz="1000" i="1"/>
            </a:lvl1pPr>
          </a:lstStyle>
          <a:p>
            <a:fld id="{AAC0D690-3212-4454-85E1-E357D33504C3}" type="slidenum">
              <a:rPr lang="en-US" altLang="en-US"/>
              <a:pPr/>
              <a:t>‹#›</a:t>
            </a:fld>
            <a:endParaRPr lang="en-US" altLang="en-US"/>
          </a:p>
        </p:txBody>
      </p:sp>
      <p:sp>
        <p:nvSpPr>
          <p:cNvPr id="3078" name="Rectangle 6"/>
          <p:cNvSpPr>
            <a:spLocks noChangeArrowheads="1"/>
          </p:cNvSpPr>
          <p:nvPr/>
        </p:nvSpPr>
        <p:spPr bwMode="auto">
          <a:xfrm>
            <a:off x="6461125" y="9001125"/>
            <a:ext cx="3254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5332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defTabSz="909638">
              <a:defRPr sz="1000" i="1">
                <a:solidFill>
                  <a:schemeClr val="tx1"/>
                </a:solidFill>
                <a:latin typeface="Times New Roman" panose="02020603050405020304" pitchFamily="18" charset="0"/>
              </a:defRPr>
            </a:lvl1pPr>
          </a:lstStyle>
          <a:p>
            <a:endParaRPr lang="en-US" altLang="en-US"/>
          </a:p>
        </p:txBody>
      </p:sp>
      <p:sp>
        <p:nvSpPr>
          <p:cNvPr id="2051" name="Rectangle 3"/>
          <p:cNvSpPr>
            <a:spLocks noGrp="1" noChangeArrowheads="1"/>
          </p:cNvSpPr>
          <p:nvPr>
            <p:ph type="dt" idx="1"/>
          </p:nvPr>
        </p:nvSpPr>
        <p:spPr bwMode="auto">
          <a:xfrm>
            <a:off x="3886200" y="-1588"/>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lgn="r" defTabSz="909638">
              <a:defRPr sz="1000" i="1">
                <a:solidFill>
                  <a:schemeClr val="tx1"/>
                </a:solidFill>
                <a:latin typeface="Times New Roman" panose="02020603050405020304" pitchFamily="18" charset="0"/>
              </a:defRPr>
            </a:lvl1pPr>
          </a:lstStyle>
          <a:p>
            <a:endParaRPr lang="en-US" altLang="en-US"/>
          </a:p>
        </p:txBody>
      </p:sp>
      <p:sp>
        <p:nvSpPr>
          <p:cNvPr id="2052" name="Rectangle 4"/>
          <p:cNvSpPr>
            <a:spLocks noGrp="1" noChangeArrowheads="1"/>
          </p:cNvSpPr>
          <p:nvPr>
            <p:ph type="ftr" sz="quarter" idx="4"/>
          </p:nvPr>
        </p:nvSpPr>
        <p:spPr bwMode="auto">
          <a:xfrm>
            <a:off x="-1588" y="8831263"/>
            <a:ext cx="29733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defTabSz="909638">
              <a:defRPr sz="1000" i="1">
                <a:solidFill>
                  <a:schemeClr val="tx1"/>
                </a:solidFill>
                <a:latin typeface="Times New Roman" panose="02020603050405020304" pitchFamily="18" charset="0"/>
              </a:defRPr>
            </a:lvl1pPr>
          </a:lstStyle>
          <a:p>
            <a:endParaRPr lang="en-US" altLang="en-US"/>
          </a:p>
        </p:txBody>
      </p:sp>
      <p:sp>
        <p:nvSpPr>
          <p:cNvPr id="2053" name="Rectangle 5"/>
          <p:cNvSpPr>
            <a:spLocks noGrp="1" noChangeArrowheads="1"/>
          </p:cNvSpPr>
          <p:nvPr>
            <p:ph type="sldNum" sz="quarter" idx="5"/>
          </p:nvPr>
        </p:nvSpPr>
        <p:spPr bwMode="auto">
          <a:xfrm>
            <a:off x="3886200" y="8831263"/>
            <a:ext cx="29733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lgn="r" defTabSz="909638">
              <a:defRPr sz="1000" i="1">
                <a:solidFill>
                  <a:schemeClr val="tx1"/>
                </a:solidFill>
                <a:latin typeface="Times New Roman" panose="02020603050405020304" pitchFamily="18" charset="0"/>
              </a:defRPr>
            </a:lvl1pPr>
          </a:lstStyle>
          <a:p>
            <a:fld id="{226015D4-1775-4F95-9AEF-4F36709F9E08}" type="slidenum">
              <a:rPr lang="en-US" altLang="en-US"/>
              <a:pPr/>
              <a:t>‹#›</a:t>
            </a:fld>
            <a:endParaRPr lang="en-US" altLang="en-US"/>
          </a:p>
        </p:txBody>
      </p:sp>
      <p:sp>
        <p:nvSpPr>
          <p:cNvPr id="2054" name="Rectangle 6"/>
          <p:cNvSpPr>
            <a:spLocks noGrp="1" noChangeArrowheads="1"/>
          </p:cNvSpPr>
          <p:nvPr>
            <p:ph type="body" sz="quarter" idx="3"/>
          </p:nvPr>
        </p:nvSpPr>
        <p:spPr bwMode="auto">
          <a:xfrm>
            <a:off x="914400" y="4414838"/>
            <a:ext cx="50292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7" tIns="46033" rIns="92067" bIns="460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5" name="Rectangle 7"/>
          <p:cNvSpPr>
            <a:spLocks noGrp="1" noRot="1" noChangeAspect="1" noChangeArrowheads="1" noTextEdit="1"/>
          </p:cNvSpPr>
          <p:nvPr>
            <p:ph type="sldImg" idx="2"/>
          </p:nvPr>
        </p:nvSpPr>
        <p:spPr bwMode="auto">
          <a:xfrm>
            <a:off x="1162050" y="741363"/>
            <a:ext cx="4533900" cy="34004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89801754"/>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2450" algn="l" defTabSz="911225"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7006A074-D3A5-4D4A-ABC9-EB3C1A4F68DA}" type="slidenum">
              <a:rPr lang="en-US" altLang="en-US"/>
              <a:pPr/>
              <a:t>1</a:t>
            </a:fld>
            <a:endParaRPr lang="en-US" alt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noFill/>
          <a:ln/>
        </p:spPr>
        <p:txBody>
          <a:bodyPr/>
          <a:lstStyle/>
          <a:p>
            <a:r>
              <a:rPr lang="en-US" altLang="en-US" sz="1300" dirty="0" smtClean="0"/>
              <a:t>Employers must protect employees from workplace hazards and dangerous work procedures that can cause injury, illness and fatalities. </a:t>
            </a:r>
          </a:p>
          <a:p>
            <a:r>
              <a:rPr lang="en-US" altLang="en-US" sz="1300" dirty="0" smtClean="0"/>
              <a:t>PPE is just one way to protect workers from</a:t>
            </a:r>
            <a:r>
              <a:rPr lang="en-US" altLang="en-US" sz="1300" baseline="0" dirty="0" smtClean="0"/>
              <a:t> hazards in the workplace.  </a:t>
            </a:r>
            <a:endParaRPr lang="en-US" altLang="en-US" dirty="0"/>
          </a:p>
        </p:txBody>
      </p:sp>
    </p:spTree>
    <p:extLst>
      <p:ext uri="{BB962C8B-B14F-4D97-AF65-F5344CB8AC3E}">
        <p14:creationId xmlns:p14="http://schemas.microsoft.com/office/powerpoint/2010/main" val="50684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71766F1-E66A-4FDF-BEBF-F9BD78F58BC8}" type="slidenum">
              <a:rPr lang="en-US" altLang="en-US"/>
              <a:pPr/>
              <a:t>10</a:t>
            </a:fld>
            <a:endParaRPr lang="en-US" altLang="en-US"/>
          </a:p>
        </p:txBody>
      </p:sp>
      <p:sp>
        <p:nvSpPr>
          <p:cNvPr id="23554" name="Rectangle 2"/>
          <p:cNvSpPr>
            <a:spLocks noGrp="1" noRot="1" noChangeAspect="1" noChangeArrowheads="1" noTextEdit="1"/>
          </p:cNvSpPr>
          <p:nvPr>
            <p:ph type="sldImg"/>
          </p:nvPr>
        </p:nvSpPr>
        <p:spPr>
          <a:ln cap="flat"/>
        </p:spPr>
      </p:sp>
      <p:sp>
        <p:nvSpPr>
          <p:cNvPr id="23555" name="Rectangle 3"/>
          <p:cNvSpPr>
            <a:spLocks noGrp="1" noChangeArrowheads="1"/>
          </p:cNvSpPr>
          <p:nvPr>
            <p:ph type="body" idx="1"/>
          </p:nvPr>
        </p:nvSpPr>
        <p:spPr>
          <a:xfrm>
            <a:off x="914400" y="4414838"/>
            <a:ext cx="5181600" cy="4184650"/>
          </a:xfrm>
          <a:noFill/>
          <a:ln/>
        </p:spPr>
        <p:txBody>
          <a:bodyPr/>
          <a:lstStyle/>
          <a:p>
            <a:r>
              <a:rPr lang="en-US" altLang="en-US" dirty="0" smtClean="0"/>
              <a:t>Employers are required to conduct an assessment to determine the various physical hazards that may be present in your work area.</a:t>
            </a:r>
            <a:endParaRPr lang="en-US" altLang="en-US" dirty="0"/>
          </a:p>
          <a:p>
            <a:r>
              <a:rPr lang="en-US" altLang="en-US" dirty="0" smtClean="0"/>
              <a:t>When </a:t>
            </a:r>
            <a:r>
              <a:rPr lang="en-US" altLang="en-US" dirty="0"/>
              <a:t>all </a:t>
            </a:r>
            <a:r>
              <a:rPr lang="en-US" altLang="en-US" dirty="0" smtClean="0"/>
              <a:t>reasonable </a:t>
            </a:r>
            <a:r>
              <a:rPr lang="en-US" altLang="en-US" dirty="0"/>
              <a:t>engineering and work practice controls are in place, but employees are still exposed to potential hazards, PPE must be provided</a:t>
            </a:r>
            <a:r>
              <a:rPr lang="en-US" altLang="en-US" dirty="0" smtClean="0"/>
              <a:t>.</a:t>
            </a:r>
            <a:endParaRPr lang="en-US" altLang="en-US" dirty="0"/>
          </a:p>
        </p:txBody>
      </p:sp>
    </p:spTree>
    <p:extLst>
      <p:ext uri="{BB962C8B-B14F-4D97-AF65-F5344CB8AC3E}">
        <p14:creationId xmlns:p14="http://schemas.microsoft.com/office/powerpoint/2010/main" val="100592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696F0E72-D5AA-40CD-B8DA-C3116C94F8E1}" type="slidenum">
              <a:rPr lang="en-US" altLang="en-US"/>
              <a:pPr/>
              <a:t>11</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dirty="0" smtClean="0"/>
              <a:t>Each </a:t>
            </a:r>
            <a:r>
              <a:rPr lang="en-US" altLang="en-US" dirty="0"/>
              <a:t>affected employee must demonstrate an understanding of the required training, and the ability to use PPE properly, before being allowed to perform work requiring the use of PPE</a:t>
            </a:r>
            <a:r>
              <a:rPr lang="en-US" altLang="en-US" dirty="0" smtClean="0"/>
              <a:t>.</a:t>
            </a:r>
            <a:endParaRPr lang="en-US" altLang="en-US" dirty="0"/>
          </a:p>
          <a:p>
            <a:endParaRPr lang="en-US" altLang="en-US" dirty="0"/>
          </a:p>
        </p:txBody>
      </p:sp>
    </p:spTree>
    <p:extLst>
      <p:ext uri="{BB962C8B-B14F-4D97-AF65-F5344CB8AC3E}">
        <p14:creationId xmlns:p14="http://schemas.microsoft.com/office/powerpoint/2010/main" val="286337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D68C0F5-61B1-471F-8A06-A3FAB8139ED8}" type="slidenum">
              <a:rPr lang="en-US" altLang="en-US"/>
              <a:pPr/>
              <a:t>12</a:t>
            </a:fld>
            <a:endParaRPr lang="en-US" altLang="en-US"/>
          </a:p>
        </p:txBody>
      </p:sp>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p:spPr>
        <p:txBody>
          <a:bodyPr/>
          <a:lstStyle/>
          <a:p>
            <a:r>
              <a:rPr lang="en-US" altLang="en-US" dirty="0" smtClean="0"/>
              <a:t>Employers </a:t>
            </a:r>
            <a:r>
              <a:rPr lang="en-US" altLang="en-US" dirty="0"/>
              <a:t>must provide eye protection for employees whenever they are exposed to potential eye injuries during their work if engineering or work practice controls do not eliminate the risk of injury</a:t>
            </a:r>
            <a:r>
              <a:rPr lang="en-US" altLang="en-US" dirty="0" smtClean="0"/>
              <a:t>.</a:t>
            </a:r>
            <a:endParaRPr lang="en-US" altLang="en-US" dirty="0"/>
          </a:p>
          <a:p>
            <a:endParaRPr lang="en-US" altLang="en-US" dirty="0"/>
          </a:p>
        </p:txBody>
      </p:sp>
    </p:spTree>
    <p:extLst>
      <p:ext uri="{BB962C8B-B14F-4D97-AF65-F5344CB8AC3E}">
        <p14:creationId xmlns:p14="http://schemas.microsoft.com/office/powerpoint/2010/main" val="186818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E1D0829-D6F8-4D07-8BBE-DA08E9863E04}" type="slidenum">
              <a:rPr lang="en-US" altLang="en-US"/>
              <a:pPr/>
              <a:t>13</a:t>
            </a:fld>
            <a:endParaRPr lang="en-US" altLang="en-US"/>
          </a:p>
        </p:txBody>
      </p:sp>
      <p:sp>
        <p:nvSpPr>
          <p:cNvPr id="27650" name="Rectangle 2"/>
          <p:cNvSpPr>
            <a:spLocks noGrp="1" noRot="1" noChangeAspect="1" noChangeArrowheads="1" noTextEdit="1"/>
          </p:cNvSpPr>
          <p:nvPr>
            <p:ph type="sldImg"/>
          </p:nvPr>
        </p:nvSpPr>
        <p:spPr>
          <a:ln cap="flat"/>
        </p:spPr>
      </p:sp>
      <p:sp>
        <p:nvSpPr>
          <p:cNvPr id="27651" name="Rectangle 3"/>
          <p:cNvSpPr>
            <a:spLocks noGrp="1" noChangeArrowheads="1"/>
          </p:cNvSpPr>
          <p:nvPr>
            <p:ph type="body" idx="1"/>
          </p:nvPr>
        </p:nvSpPr>
        <p:spPr>
          <a:ln/>
        </p:spPr>
        <p:txBody>
          <a:bodyPr/>
          <a:lstStyle/>
          <a:p>
            <a:r>
              <a:rPr lang="en-US" altLang="en-US" dirty="0" smtClean="0"/>
              <a:t>Small particles of matter can enter your eyes and damage them. </a:t>
            </a:r>
          </a:p>
          <a:p>
            <a:r>
              <a:rPr lang="en-US" altLang="en-US" dirty="0" smtClean="0"/>
              <a:t>Operations such as grinding, chiseling, sanding, hammering, and spraying can create small airborne particles.</a:t>
            </a:r>
            <a:endParaRPr lang="en-US" altLang="en-US" dirty="0"/>
          </a:p>
        </p:txBody>
      </p:sp>
    </p:spTree>
    <p:extLst>
      <p:ext uri="{BB962C8B-B14F-4D97-AF65-F5344CB8AC3E}">
        <p14:creationId xmlns:p14="http://schemas.microsoft.com/office/powerpoint/2010/main" val="37784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65B18C0D-A88D-49AD-A8A1-427E7AC96FBE}" type="slidenum">
              <a:rPr lang="en-US" altLang="en-US"/>
              <a:pPr/>
              <a:t>14</a:t>
            </a:fld>
            <a:endParaRPr lang="en-US" altLang="en-US"/>
          </a:p>
        </p:txBody>
      </p:sp>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r>
              <a:rPr lang="en-US" altLang="en-US" dirty="0" smtClean="0"/>
              <a:t>Safety Glasses are much stronger and more resistant to impact and heat than regular glasses. </a:t>
            </a:r>
          </a:p>
          <a:p>
            <a:r>
              <a:rPr lang="en-US" altLang="en-US" dirty="0" smtClean="0"/>
              <a:t>There equipped with side shields that give you protection from hazards that may not be directly in front of you.</a:t>
            </a:r>
          </a:p>
          <a:p>
            <a:endParaRPr lang="en-US" altLang="en-US" dirty="0"/>
          </a:p>
        </p:txBody>
      </p:sp>
    </p:spTree>
    <p:extLst>
      <p:ext uri="{BB962C8B-B14F-4D97-AF65-F5344CB8AC3E}">
        <p14:creationId xmlns:p14="http://schemas.microsoft.com/office/powerpoint/2010/main" val="377641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D906138-FDF8-4960-A396-586DB2019B2D}" type="slidenum">
              <a:rPr lang="en-US" altLang="en-US"/>
              <a:pPr/>
              <a:t>15</a:t>
            </a:fld>
            <a:endParaRPr lang="en-US" altLang="en-US"/>
          </a:p>
        </p:txBody>
      </p:sp>
      <p:sp>
        <p:nvSpPr>
          <p:cNvPr id="37890" name="Rectangle 2"/>
          <p:cNvSpPr>
            <a:spLocks noGrp="1" noRot="1" noChangeAspect="1" noChangeArrowheads="1" noTextEdit="1"/>
          </p:cNvSpPr>
          <p:nvPr>
            <p:ph type="sldImg"/>
          </p:nvPr>
        </p:nvSpPr>
        <p:spPr>
          <a:ln cap="flat"/>
        </p:spPr>
      </p:sp>
      <p:sp>
        <p:nvSpPr>
          <p:cNvPr id="37891" name="Rectangle 3"/>
          <p:cNvSpPr>
            <a:spLocks noGrp="1" noChangeArrowheads="1"/>
          </p:cNvSpPr>
          <p:nvPr>
            <p:ph type="body" idx="1"/>
          </p:nvPr>
        </p:nvSpPr>
        <p:spPr>
          <a:noFill/>
          <a:ln/>
        </p:spPr>
        <p:txBody>
          <a:bodyPr/>
          <a:lstStyle/>
          <a:p>
            <a:r>
              <a:rPr lang="en-US" altLang="en-US" dirty="0" smtClean="0"/>
              <a:t>Welding helmets provide both face and eye protection. </a:t>
            </a:r>
          </a:p>
          <a:p>
            <a:r>
              <a:rPr lang="en-US" altLang="en-US" dirty="0" smtClean="0"/>
              <a:t>Use special absorptive lenses that filter the intense light and radiant energy that is produced during welding operations. </a:t>
            </a:r>
          </a:p>
          <a:p>
            <a:endParaRPr lang="en-US" altLang="en-US" dirty="0"/>
          </a:p>
        </p:txBody>
      </p:sp>
    </p:spTree>
    <p:extLst>
      <p:ext uri="{BB962C8B-B14F-4D97-AF65-F5344CB8AC3E}">
        <p14:creationId xmlns:p14="http://schemas.microsoft.com/office/powerpoint/2010/main" val="59630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C3EAABED-4DE7-4ED4-8403-E4BEF4645113}" type="slidenum">
              <a:rPr lang="en-US" altLang="en-US"/>
              <a:pPr/>
              <a:t>16</a:t>
            </a:fld>
            <a:endParaRPr lang="en-US" altLang="en-US"/>
          </a:p>
        </p:txBody>
      </p:sp>
      <p:sp>
        <p:nvSpPr>
          <p:cNvPr id="39938" name="Rectangle 2"/>
          <p:cNvSpPr>
            <a:spLocks noGrp="1" noRot="1" noChangeAspect="1" noChangeArrowheads="1" noTextEdit="1"/>
          </p:cNvSpPr>
          <p:nvPr>
            <p:ph type="sldImg"/>
          </p:nvPr>
        </p:nvSpPr>
        <p:spPr>
          <a:ln cap="flat"/>
        </p:spPr>
      </p:sp>
      <p:sp>
        <p:nvSpPr>
          <p:cNvPr id="39939" name="Rectangle 3"/>
          <p:cNvSpPr>
            <a:spLocks noGrp="1" noChangeArrowheads="1"/>
          </p:cNvSpPr>
          <p:nvPr>
            <p:ph type="body" idx="1"/>
          </p:nvPr>
        </p:nvSpPr>
        <p:spPr>
          <a:ln/>
        </p:spPr>
        <p:txBody>
          <a:bodyPr/>
          <a:lstStyle/>
          <a:p>
            <a:r>
              <a:rPr lang="en-US" altLang="en-US" dirty="0" smtClean="0"/>
              <a:t>LASER is an acronym: Light Amplification by Stimulated Emission of Radiation. The laser produces an intense, highly directional beam of light.</a:t>
            </a:r>
          </a:p>
          <a:p>
            <a:r>
              <a:rPr lang="en-US" altLang="en-US" dirty="0" smtClean="0"/>
              <a:t>Relatively small amounts of laser light can lead to permanent eye injuries.</a:t>
            </a:r>
          </a:p>
          <a:p>
            <a:endParaRPr lang="en-US" altLang="en-US" dirty="0"/>
          </a:p>
        </p:txBody>
      </p:sp>
    </p:spTree>
    <p:extLst>
      <p:ext uri="{BB962C8B-B14F-4D97-AF65-F5344CB8AC3E}">
        <p14:creationId xmlns:p14="http://schemas.microsoft.com/office/powerpoint/2010/main" val="3436676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B78CD983-2D20-4AEA-ABBC-2C82FFC71FBE}" type="slidenum">
              <a:rPr lang="en-US" altLang="en-US"/>
              <a:pPr/>
              <a:t>17</a:t>
            </a:fld>
            <a:endParaRPr lang="en-US" altLang="en-US"/>
          </a:p>
        </p:txBody>
      </p:sp>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ln/>
        </p:spPr>
        <p:txBody>
          <a:bodyPr/>
          <a:lstStyle/>
          <a:p>
            <a:r>
              <a:rPr lang="en-US" altLang="en-US" dirty="0" smtClean="0"/>
              <a:t>Face shields</a:t>
            </a:r>
            <a:r>
              <a:rPr lang="en-US" altLang="en-US" baseline="0" dirty="0" smtClean="0"/>
              <a:t> are </a:t>
            </a:r>
            <a:r>
              <a:rPr lang="en-US" altLang="en-US" dirty="0" smtClean="0"/>
              <a:t>used around operations which expose you to metal, chemical splashes, or flying particles. </a:t>
            </a:r>
          </a:p>
          <a:p>
            <a:endParaRPr lang="en-US" altLang="en-US" dirty="0"/>
          </a:p>
        </p:txBody>
      </p:sp>
    </p:spTree>
    <p:extLst>
      <p:ext uri="{BB962C8B-B14F-4D97-AF65-F5344CB8AC3E}">
        <p14:creationId xmlns:p14="http://schemas.microsoft.com/office/powerpoint/2010/main" val="17018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6E6B5F1E-0498-425A-B3C5-8DC7ACE66ED5}" type="slidenum">
              <a:rPr lang="en-US" altLang="en-US"/>
              <a:pPr/>
              <a:t>18</a:t>
            </a:fld>
            <a:endParaRPr lang="en-US" altLang="en-US"/>
          </a:p>
        </p:txBody>
      </p:sp>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noFill/>
          <a:ln/>
        </p:spPr>
        <p:txBody>
          <a:bodyPr/>
          <a:lstStyle/>
          <a:p>
            <a:r>
              <a:rPr lang="en-US" altLang="en-US" dirty="0" smtClean="0"/>
              <a:t>Inspect the shell of your hard hat for cracks, gouges, and dents. Inspect the suspension system for frayed or broken straps. </a:t>
            </a:r>
          </a:p>
          <a:p>
            <a:r>
              <a:rPr lang="en-US" altLang="en-US" dirty="0" smtClean="0"/>
              <a:t>Never paint, scratch or drill "air holes" in your hard hat.</a:t>
            </a:r>
          </a:p>
          <a:p>
            <a:endParaRPr lang="en-US" altLang="en-US" dirty="0"/>
          </a:p>
        </p:txBody>
      </p:sp>
    </p:spTree>
    <p:extLst>
      <p:ext uri="{BB962C8B-B14F-4D97-AF65-F5344CB8AC3E}">
        <p14:creationId xmlns:p14="http://schemas.microsoft.com/office/powerpoint/2010/main" val="145419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A73EB2D6-141B-474F-89DB-875E01CE82A2}" type="slidenum">
              <a:rPr lang="en-US" altLang="en-US"/>
              <a:pPr/>
              <a:t>19</a:t>
            </a:fld>
            <a:endParaRPr lang="en-US" altLang="en-US"/>
          </a:p>
        </p:txBody>
      </p:sp>
      <p:sp>
        <p:nvSpPr>
          <p:cNvPr id="46082" name="Rectangle 2"/>
          <p:cNvSpPr>
            <a:spLocks noGrp="1" noRot="1" noChangeAspect="1" noChangeArrowheads="1" noTextEdit="1"/>
          </p:cNvSpPr>
          <p:nvPr>
            <p:ph type="sldImg"/>
          </p:nvPr>
        </p:nvSpPr>
        <p:spPr>
          <a:ln cap="flat"/>
        </p:spPr>
      </p:sp>
      <p:sp>
        <p:nvSpPr>
          <p:cNvPr id="46083" name="Rectangle 3"/>
          <p:cNvSpPr>
            <a:spLocks noGrp="1" noChangeArrowheads="1"/>
          </p:cNvSpPr>
          <p:nvPr>
            <p:ph type="body" idx="1"/>
          </p:nvPr>
        </p:nvSpPr>
        <p:spPr>
          <a:ln/>
        </p:spPr>
        <p:txBody>
          <a:bodyPr/>
          <a:lstStyle/>
          <a:p>
            <a:r>
              <a:rPr lang="en-US" altLang="en-US" dirty="0" smtClean="0"/>
              <a:t>Injuries to the </a:t>
            </a:r>
            <a:r>
              <a:rPr lang="en-US" altLang="en-US" smtClean="0"/>
              <a:t>head are </a:t>
            </a:r>
            <a:r>
              <a:rPr lang="en-US" altLang="en-US" dirty="0" smtClean="0"/>
              <a:t>very serious. For this reason, head protection and safety are very important .</a:t>
            </a:r>
          </a:p>
          <a:p>
            <a:endParaRPr lang="en-US" altLang="en-US" dirty="0" smtClean="0"/>
          </a:p>
          <a:p>
            <a:endParaRPr lang="en-US" altLang="en-US" dirty="0"/>
          </a:p>
        </p:txBody>
      </p:sp>
    </p:spTree>
    <p:extLst>
      <p:ext uri="{BB962C8B-B14F-4D97-AF65-F5344CB8AC3E}">
        <p14:creationId xmlns:p14="http://schemas.microsoft.com/office/powerpoint/2010/main" val="397188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if someone in the class feels comfortable to read the learning objectives.</a:t>
            </a:r>
          </a:p>
          <a:p>
            <a:r>
              <a:rPr lang="en-US" dirty="0" smtClean="0"/>
              <a:t>Also, remind the class that the learning objectives will be reviewed after this lesson.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6015D4-1775-4F95-9AEF-4F36709F9E08}" type="slidenum">
              <a:rPr lang="en-US" altLang="en-US" smtClean="0"/>
              <a:pPr/>
              <a:t>2</a:t>
            </a:fld>
            <a:endParaRPr lang="en-US" altLang="en-US"/>
          </a:p>
        </p:txBody>
      </p:sp>
    </p:spTree>
    <p:extLst>
      <p:ext uri="{BB962C8B-B14F-4D97-AF65-F5344CB8AC3E}">
        <p14:creationId xmlns:p14="http://schemas.microsoft.com/office/powerpoint/2010/main" val="150765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3A88B0E-5C96-4870-8196-DC6F1DAAB5E8}" type="slidenum">
              <a:rPr lang="en-US" altLang="en-US"/>
              <a:pPr/>
              <a:t>20</a:t>
            </a:fld>
            <a:endParaRPr lang="en-US" altLang="en-US"/>
          </a:p>
        </p:txBody>
      </p:sp>
      <p:sp>
        <p:nvSpPr>
          <p:cNvPr id="114690" name="Rectangle 2"/>
          <p:cNvSpPr>
            <a:spLocks noGrp="1" noRot="1" noChangeAspect="1" noChangeArrowheads="1" noTextEdit="1"/>
          </p:cNvSpPr>
          <p:nvPr>
            <p:ph type="sldImg"/>
          </p:nvPr>
        </p:nvSpPr>
        <p:spPr>
          <a:ln cap="flat"/>
        </p:spPr>
      </p:sp>
      <p:sp>
        <p:nvSpPr>
          <p:cNvPr id="114691" name="Rectangle 3"/>
          <p:cNvSpPr>
            <a:spLocks noGrp="1" noChangeArrowheads="1"/>
          </p:cNvSpPr>
          <p:nvPr>
            <p:ph type="body" idx="1"/>
          </p:nvPr>
        </p:nvSpPr>
        <p:spPr>
          <a:xfrm>
            <a:off x="838200" y="4414838"/>
            <a:ext cx="5257800" cy="4184650"/>
          </a:xfrm>
          <a:noFill/>
          <a:ln/>
        </p:spPr>
        <p:txBody>
          <a:bodyPr/>
          <a:lstStyle/>
          <a:p>
            <a:r>
              <a:rPr lang="en-US" altLang="en-US" sz="1100" dirty="0"/>
              <a:t>Hard hats require a hard outer shell and a shock-absorbing lining</a:t>
            </a:r>
            <a:r>
              <a:rPr lang="en-US" altLang="en-US" sz="1100" dirty="0" smtClean="0"/>
              <a:t>. </a:t>
            </a:r>
            <a:r>
              <a:rPr lang="en-US" altLang="en-US" sz="1100" dirty="0"/>
              <a:t>The lining should incorporate a head band and straps that suspend the shell from 1 to 1-1/4 inches away from the user’s head to provide shock absorption during impact and ventilation during wear.  </a:t>
            </a:r>
          </a:p>
        </p:txBody>
      </p:sp>
    </p:spTree>
    <p:extLst>
      <p:ext uri="{BB962C8B-B14F-4D97-AF65-F5344CB8AC3E}">
        <p14:creationId xmlns:p14="http://schemas.microsoft.com/office/powerpoint/2010/main" val="1413342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F89545F-3879-4A3F-ACC2-BA1CDD5FAE7A}" type="slidenum">
              <a:rPr lang="en-US" altLang="en-US"/>
              <a:pPr/>
              <a:t>21</a:t>
            </a:fld>
            <a:endParaRPr lang="en-US" altLang="en-US"/>
          </a:p>
        </p:txBody>
      </p:sp>
      <p:sp>
        <p:nvSpPr>
          <p:cNvPr id="52226" name="Rectangle 2"/>
          <p:cNvSpPr>
            <a:spLocks noGrp="1" noRot="1" noChangeAspect="1" noChangeArrowheads="1" noTextEdit="1"/>
          </p:cNvSpPr>
          <p:nvPr>
            <p:ph type="sldImg"/>
          </p:nvPr>
        </p:nvSpPr>
        <p:spPr>
          <a:ln cap="flat"/>
        </p:spPr>
      </p:sp>
      <p:sp>
        <p:nvSpPr>
          <p:cNvPr id="52227" name="Rectangle 3"/>
          <p:cNvSpPr>
            <a:spLocks noGrp="1" noChangeArrowheads="1"/>
          </p:cNvSpPr>
          <p:nvPr>
            <p:ph type="body" idx="1"/>
          </p:nvPr>
        </p:nvSpPr>
        <p:spPr>
          <a:noFill/>
          <a:ln/>
        </p:spPr>
        <p:txBody>
          <a:bodyPr/>
          <a:lstStyle/>
          <a:p>
            <a:r>
              <a:rPr lang="en-US" altLang="en-US" dirty="0" smtClean="0"/>
              <a:t>Determining </a:t>
            </a:r>
            <a:r>
              <a:rPr lang="en-US" altLang="en-US" dirty="0"/>
              <a:t>the need to provide hearing protection is complicated</a:t>
            </a:r>
            <a:r>
              <a:rPr lang="en-US" altLang="en-US" dirty="0" smtClean="0"/>
              <a:t>. Employee </a:t>
            </a:r>
            <a:r>
              <a:rPr lang="en-US" altLang="en-US" dirty="0"/>
              <a:t>exposure to excessive noise depends </a:t>
            </a:r>
            <a:r>
              <a:rPr lang="en-US" altLang="en-US" dirty="0" smtClean="0"/>
              <a:t>on duration and noise level.</a:t>
            </a:r>
            <a:endParaRPr lang="en-US" altLang="en-US" dirty="0"/>
          </a:p>
        </p:txBody>
      </p:sp>
    </p:spTree>
    <p:extLst>
      <p:ext uri="{BB962C8B-B14F-4D97-AF65-F5344CB8AC3E}">
        <p14:creationId xmlns:p14="http://schemas.microsoft.com/office/powerpoint/2010/main" val="3200162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4130EB0-CBA8-4458-908F-42568961483B}" type="slidenum">
              <a:rPr lang="en-US" altLang="en-US"/>
              <a:pPr/>
              <a:t>22</a:t>
            </a:fld>
            <a:endParaRPr lang="en-US" altLang="en-US"/>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a:xfrm>
            <a:off x="914400" y="4398963"/>
            <a:ext cx="5257800" cy="4183062"/>
          </a:xfrm>
          <a:noFill/>
          <a:ln/>
        </p:spPr>
        <p:txBody>
          <a:bodyPr/>
          <a:lstStyle/>
          <a:p>
            <a:r>
              <a:rPr lang="en-US" altLang="en-US" dirty="0" smtClean="0"/>
              <a:t>Employers </a:t>
            </a:r>
            <a:r>
              <a:rPr lang="en-US" altLang="en-US" dirty="0"/>
              <a:t>must implement </a:t>
            </a:r>
            <a:r>
              <a:rPr lang="en-US" altLang="en-US" dirty="0" smtClean="0"/>
              <a:t>reasonable </a:t>
            </a:r>
            <a:r>
              <a:rPr lang="en-US" altLang="en-US" dirty="0"/>
              <a:t>engineering controls and work practices before resorting to PPE such as earmuffs, earplugs, or canal caps.  </a:t>
            </a:r>
          </a:p>
          <a:p>
            <a:r>
              <a:rPr lang="en-US" altLang="en-US" dirty="0"/>
              <a:t>If engineering and work practice controls do not lower employee noise exposure to acceptable levels, then employers must provide employees with appropriate PPE</a:t>
            </a:r>
            <a:r>
              <a:rPr lang="en-US" altLang="en-US" dirty="0" smtClean="0"/>
              <a:t>. </a:t>
            </a:r>
          </a:p>
          <a:p>
            <a:r>
              <a:rPr lang="en-US" altLang="en-US" dirty="0" smtClean="0"/>
              <a:t>If the earplugs are not put in properly,</a:t>
            </a:r>
            <a:r>
              <a:rPr lang="en-US" altLang="en-US" baseline="0" dirty="0" smtClean="0"/>
              <a:t> they will not protect your hearing. </a:t>
            </a:r>
            <a:r>
              <a:rPr lang="en-US" altLang="en-US" baseline="0" dirty="0" smtClean="0"/>
              <a:t> </a:t>
            </a:r>
            <a:endParaRPr lang="en-US" altLang="en-US" dirty="0"/>
          </a:p>
        </p:txBody>
      </p:sp>
    </p:spTree>
    <p:extLst>
      <p:ext uri="{BB962C8B-B14F-4D97-AF65-F5344CB8AC3E}">
        <p14:creationId xmlns:p14="http://schemas.microsoft.com/office/powerpoint/2010/main" val="4231694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videos: </a:t>
            </a:r>
            <a:br>
              <a:rPr lang="en-US" baseline="0" dirty="0" smtClean="0"/>
            </a:br>
            <a:r>
              <a:rPr lang="en-US" baseline="0" dirty="0" smtClean="0"/>
              <a:t>The 1</a:t>
            </a:r>
            <a:r>
              <a:rPr lang="en-US" baseline="30000" dirty="0" smtClean="0"/>
              <a:t>st</a:t>
            </a:r>
            <a:r>
              <a:rPr lang="en-US" baseline="0" dirty="0" smtClean="0"/>
              <a:t> one is a hearing test. </a:t>
            </a:r>
          </a:p>
          <a:p>
            <a:r>
              <a:rPr lang="en-US" baseline="0" dirty="0" smtClean="0"/>
              <a:t>The 2</a:t>
            </a:r>
            <a:r>
              <a:rPr lang="en-US" baseline="30000" dirty="0" smtClean="0"/>
              <a:t>nd</a:t>
            </a:r>
            <a:r>
              <a:rPr lang="en-US" baseline="0" dirty="0" smtClean="0"/>
              <a:t> video shows how the sounds works in the ear, and how the hair cells are damage when exposed to loud noise over time.</a:t>
            </a:r>
          </a:p>
          <a:p>
            <a:r>
              <a:rPr lang="en-US" baseline="0" dirty="0" smtClean="0"/>
              <a:t>The hair cells do not grow back. </a:t>
            </a:r>
          </a:p>
          <a:p>
            <a:r>
              <a:rPr lang="en-US" baseline="0" dirty="0" smtClean="0"/>
              <a:t>Getting a base line audiogram is necessary when working with noise. </a:t>
            </a:r>
            <a:endParaRPr lang="en-US" dirty="0"/>
          </a:p>
        </p:txBody>
      </p:sp>
      <p:sp>
        <p:nvSpPr>
          <p:cNvPr id="4" name="Slide Number Placeholder 3"/>
          <p:cNvSpPr>
            <a:spLocks noGrp="1"/>
          </p:cNvSpPr>
          <p:nvPr>
            <p:ph type="sldNum" sz="quarter" idx="10"/>
          </p:nvPr>
        </p:nvSpPr>
        <p:spPr/>
        <p:txBody>
          <a:bodyPr/>
          <a:lstStyle/>
          <a:p>
            <a:fld id="{226015D4-1775-4F95-9AEF-4F36709F9E08}" type="slidenum">
              <a:rPr lang="en-US" altLang="en-US" smtClean="0"/>
              <a:pPr/>
              <a:t>23</a:t>
            </a:fld>
            <a:endParaRPr lang="en-US" altLang="en-US"/>
          </a:p>
        </p:txBody>
      </p:sp>
    </p:spTree>
    <p:extLst>
      <p:ext uri="{BB962C8B-B14F-4D97-AF65-F5344CB8AC3E}">
        <p14:creationId xmlns:p14="http://schemas.microsoft.com/office/powerpoint/2010/main" val="276862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7BEF15BE-8546-49C2-96A9-62CF21781704}" type="slidenum">
              <a:rPr lang="en-US" altLang="en-US"/>
              <a:pPr/>
              <a:t>24</a:t>
            </a:fld>
            <a:endParaRPr lang="en-US" altLang="en-US"/>
          </a:p>
        </p:txBody>
      </p:sp>
      <p:sp>
        <p:nvSpPr>
          <p:cNvPr id="60418" name="Rectangle 2"/>
          <p:cNvSpPr>
            <a:spLocks noGrp="1" noRot="1" noChangeAspect="1" noChangeArrowheads="1" noTextEdit="1"/>
          </p:cNvSpPr>
          <p:nvPr>
            <p:ph type="sldImg"/>
          </p:nvPr>
        </p:nvSpPr>
        <p:spPr>
          <a:ln cap="flat"/>
        </p:spPr>
      </p:sp>
      <p:sp>
        <p:nvSpPr>
          <p:cNvPr id="60419" name="Rectangle 3"/>
          <p:cNvSpPr>
            <a:spLocks noGrp="1" noChangeArrowheads="1"/>
          </p:cNvSpPr>
          <p:nvPr>
            <p:ph type="body" idx="1"/>
          </p:nvPr>
        </p:nvSpPr>
        <p:spPr>
          <a:xfrm>
            <a:off x="762000" y="4414838"/>
            <a:ext cx="5562600" cy="4184650"/>
          </a:xfrm>
          <a:noFill/>
          <a:ln/>
        </p:spPr>
        <p:txBody>
          <a:bodyPr/>
          <a:lstStyle/>
          <a:p>
            <a:pPr marL="0" marR="0" lvl="0" indent="0" algn="l" defTabSz="911225" rtl="0" eaLnBrk="0" fontAlgn="base" latinLnBrk="0" hangingPunct="0">
              <a:lnSpc>
                <a:spcPct val="100000"/>
              </a:lnSpc>
              <a:spcBef>
                <a:spcPct val="30000"/>
              </a:spcBef>
              <a:spcAft>
                <a:spcPct val="0"/>
              </a:spcAft>
              <a:buClrTx/>
              <a:buSzTx/>
              <a:buFontTx/>
              <a:buNone/>
              <a:tabLst/>
              <a:defRPr/>
            </a:pPr>
            <a:r>
              <a:rPr lang="en-US" altLang="en-US" dirty="0" smtClean="0"/>
              <a:t>Safety footwear must meet the minimum compression and impact performance standards and testing requirements established by ANSI Z41-1991, if purchased after July 5, 1994.</a:t>
            </a:r>
          </a:p>
          <a:p>
            <a:pPr algn="l"/>
            <a:r>
              <a:rPr lang="en-US" dirty="0" smtClean="0">
                <a:effectLst/>
              </a:rPr>
              <a:t>The American National Standards Institute (ANSI) has served as administrator and coordinator of the United States private sector voluntary standardization system </a:t>
            </a:r>
            <a:endParaRPr lang="en-US" altLang="en-US" dirty="0" smtClean="0"/>
          </a:p>
          <a:p>
            <a:pPr algn="r"/>
            <a:endParaRPr lang="en-US" altLang="en-US" dirty="0" smtClean="0"/>
          </a:p>
          <a:p>
            <a:pPr algn="r"/>
            <a:endParaRPr lang="en-US" altLang="en-US" dirty="0" smtClean="0"/>
          </a:p>
          <a:p>
            <a:pPr algn="r"/>
            <a:endParaRPr lang="en-US" altLang="en-US" dirty="0" smtClean="0"/>
          </a:p>
          <a:p>
            <a:pPr algn="r"/>
            <a:endParaRPr lang="en-US" altLang="en-US" dirty="0" smtClean="0"/>
          </a:p>
          <a:p>
            <a:pPr algn="r"/>
            <a:endParaRPr lang="en-US" altLang="en-US" dirty="0"/>
          </a:p>
          <a:p>
            <a:endParaRPr lang="en-US" altLang="en-US" dirty="0"/>
          </a:p>
        </p:txBody>
      </p:sp>
    </p:spTree>
    <p:extLst>
      <p:ext uri="{BB962C8B-B14F-4D97-AF65-F5344CB8AC3E}">
        <p14:creationId xmlns:p14="http://schemas.microsoft.com/office/powerpoint/2010/main" val="3361202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5C37282-DBC5-4E82-B65B-2E09AE5B2510}" type="slidenum">
              <a:rPr lang="en-US" altLang="en-US"/>
              <a:pPr/>
              <a:t>25</a:t>
            </a:fld>
            <a:endParaRPr lang="en-US" altLang="en-US"/>
          </a:p>
        </p:txBody>
      </p:sp>
      <p:sp>
        <p:nvSpPr>
          <p:cNvPr id="62466" name="Rectangle 2"/>
          <p:cNvSpPr>
            <a:spLocks noGrp="1" noRot="1" noChangeAspect="1" noChangeArrowheads="1" noTextEdit="1"/>
          </p:cNvSpPr>
          <p:nvPr>
            <p:ph type="sldImg"/>
          </p:nvPr>
        </p:nvSpPr>
        <p:spPr>
          <a:ln cap="flat"/>
        </p:spPr>
      </p:sp>
      <p:sp>
        <p:nvSpPr>
          <p:cNvPr id="62467" name="Rectangle 3"/>
          <p:cNvSpPr>
            <a:spLocks noGrp="1" noChangeArrowheads="1"/>
          </p:cNvSpPr>
          <p:nvPr>
            <p:ph type="body" idx="1"/>
          </p:nvPr>
        </p:nvSpPr>
        <p:spPr>
          <a:ln/>
        </p:spPr>
        <p:txBody>
          <a:bodyPr/>
          <a:lstStyle/>
          <a:p>
            <a:r>
              <a:rPr lang="en-US" altLang="en-US" dirty="0" smtClean="0"/>
              <a:t>Food injuries</a:t>
            </a:r>
            <a:r>
              <a:rPr lang="en-US" altLang="en-US" baseline="0" dirty="0" smtClean="0"/>
              <a:t> can be from i</a:t>
            </a:r>
            <a:r>
              <a:rPr lang="en-US" altLang="en-US" dirty="0" smtClean="0"/>
              <a:t>mpact injuries or from</a:t>
            </a:r>
            <a:r>
              <a:rPr lang="en-US" altLang="en-US" baseline="0" dirty="0" smtClean="0"/>
              <a:t> spills and splashes. </a:t>
            </a:r>
            <a:endParaRPr lang="en-US" altLang="en-US" dirty="0" smtClean="0"/>
          </a:p>
          <a:p>
            <a:r>
              <a:rPr lang="en-US" altLang="en-US" dirty="0" smtClean="0"/>
              <a:t>Heavy objects can fall on your feet. If you work around sharp objects, you can step on something sharp and puncture your foot. </a:t>
            </a:r>
          </a:p>
          <a:p>
            <a:r>
              <a:rPr lang="en-US" altLang="en-US" dirty="0" smtClean="0"/>
              <a:t>Spills and Splashes Liquids such as acids, caustics, and metals can spill into your shoes and boots. These hazardous materials can cause chemical and heat burns. </a:t>
            </a:r>
          </a:p>
          <a:p>
            <a:endParaRPr lang="en-US" altLang="en-US" dirty="0"/>
          </a:p>
        </p:txBody>
      </p:sp>
    </p:spTree>
    <p:extLst>
      <p:ext uri="{BB962C8B-B14F-4D97-AF65-F5344CB8AC3E}">
        <p14:creationId xmlns:p14="http://schemas.microsoft.com/office/powerpoint/2010/main" val="1849402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795B635-5B1C-48F3-BF40-4C68589D13A4}" type="slidenum">
              <a:rPr lang="en-US" altLang="en-US"/>
              <a:pPr/>
              <a:t>26</a:t>
            </a:fld>
            <a:endParaRPr lang="en-US" altLang="en-US"/>
          </a:p>
        </p:txBody>
      </p:sp>
      <p:sp>
        <p:nvSpPr>
          <p:cNvPr id="66562" name="Rectangle 2"/>
          <p:cNvSpPr>
            <a:spLocks noGrp="1" noRot="1" noChangeAspect="1" noChangeArrowheads="1" noTextEdit="1"/>
          </p:cNvSpPr>
          <p:nvPr>
            <p:ph type="sldImg"/>
          </p:nvPr>
        </p:nvSpPr>
        <p:spPr>
          <a:ln cap="flat"/>
        </p:spPr>
      </p:sp>
      <p:sp>
        <p:nvSpPr>
          <p:cNvPr id="66563" name="Rectangle 3"/>
          <p:cNvSpPr>
            <a:spLocks noGrp="1" noChangeArrowheads="1"/>
          </p:cNvSpPr>
          <p:nvPr>
            <p:ph type="body" idx="1"/>
          </p:nvPr>
        </p:nvSpPr>
        <p:spPr>
          <a:noFill/>
          <a:ln/>
        </p:spPr>
        <p:txBody>
          <a:bodyPr/>
          <a:lstStyle/>
          <a:p>
            <a:r>
              <a:rPr lang="en-US" altLang="en-US" sz="1100" u="none" dirty="0" smtClean="0"/>
              <a:t>Electrically </a:t>
            </a:r>
            <a:r>
              <a:rPr lang="en-US" altLang="en-US" sz="1100" u="none" dirty="0"/>
              <a:t>conductive </a:t>
            </a:r>
            <a:r>
              <a:rPr lang="en-US" altLang="en-US" sz="1100" dirty="0"/>
              <a:t>shoes protect against the buildup of static electricity.  Essentially, these shoes ground the employees wearing them.  Employees working in explosive and hazardous locations such as explosives manufacturing facilities or grain elevators must wear conductive shoes to reduce the risk of static electricity buildup on an employee’s body that could produce a spark and cause an explosion or fire</a:t>
            </a:r>
            <a:r>
              <a:rPr lang="en-US" altLang="en-US" sz="1100" dirty="0" smtClean="0"/>
              <a:t>.</a:t>
            </a:r>
            <a:endParaRPr lang="en-US" altLang="en-US" sz="1100" dirty="0"/>
          </a:p>
          <a:p>
            <a:endParaRPr lang="en-US" altLang="en-US" sz="1100" dirty="0"/>
          </a:p>
        </p:txBody>
      </p:sp>
    </p:spTree>
    <p:extLst>
      <p:ext uri="{BB962C8B-B14F-4D97-AF65-F5344CB8AC3E}">
        <p14:creationId xmlns:p14="http://schemas.microsoft.com/office/powerpoint/2010/main" val="392883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2926422-18B2-4A98-9F76-4C36CEFC014F}" type="slidenum">
              <a:rPr lang="en-US" altLang="en-US"/>
              <a:pPr/>
              <a:t>27</a:t>
            </a:fld>
            <a:endParaRPr lang="en-US" altLang="en-US"/>
          </a:p>
        </p:txBody>
      </p:sp>
      <p:sp>
        <p:nvSpPr>
          <p:cNvPr id="70658" name="Rectangle 2"/>
          <p:cNvSpPr>
            <a:spLocks noGrp="1" noRot="1" noChangeAspect="1" noChangeArrowheads="1" noTextEdit="1"/>
          </p:cNvSpPr>
          <p:nvPr>
            <p:ph type="sldImg"/>
          </p:nvPr>
        </p:nvSpPr>
        <p:spPr>
          <a:ln cap="flat"/>
        </p:spPr>
      </p:sp>
      <p:sp>
        <p:nvSpPr>
          <p:cNvPr id="70659" name="Rectangle 3"/>
          <p:cNvSpPr>
            <a:spLocks noGrp="1" noChangeArrowheads="1"/>
          </p:cNvSpPr>
          <p:nvPr>
            <p:ph type="body" idx="1"/>
          </p:nvPr>
        </p:nvSpPr>
        <p:spPr>
          <a:noFill/>
          <a:ln/>
        </p:spPr>
        <p:txBody>
          <a:bodyPr/>
          <a:lstStyle/>
          <a:p>
            <a:r>
              <a:rPr lang="en-US" altLang="en-US" dirty="0" smtClean="0"/>
              <a:t>Select and use the right kind of glove for the job you are going to be performing. </a:t>
            </a:r>
          </a:p>
          <a:p>
            <a:r>
              <a:rPr lang="en-US" altLang="en-US" dirty="0" smtClean="0"/>
              <a:t>Check fit, always use correct </a:t>
            </a:r>
            <a:r>
              <a:rPr lang="en-US" altLang="en-US" dirty="0" smtClean="0"/>
              <a:t>size. Employers</a:t>
            </a:r>
            <a:r>
              <a:rPr lang="en-US" altLang="en-US" baseline="0" dirty="0" smtClean="0"/>
              <a:t> must provide chemical-resistant gloves for employees who work with potentially hazardous chemicals</a:t>
            </a:r>
            <a:r>
              <a:rPr lang="en-US" altLang="en-US" dirty="0" smtClean="0"/>
              <a:t>. </a:t>
            </a:r>
            <a:endParaRPr lang="en-US" altLang="en-US" dirty="0" smtClean="0"/>
          </a:p>
          <a:p>
            <a:endParaRPr lang="en-US" altLang="en-US" dirty="0"/>
          </a:p>
        </p:txBody>
      </p:sp>
    </p:spTree>
    <p:extLst>
      <p:ext uri="{BB962C8B-B14F-4D97-AF65-F5344CB8AC3E}">
        <p14:creationId xmlns:p14="http://schemas.microsoft.com/office/powerpoint/2010/main" val="44546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EC3B8940-7EBF-4C5D-99A2-54679662A7BA}" type="slidenum">
              <a:rPr lang="en-US" altLang="en-US"/>
              <a:pPr/>
              <a:t>28</a:t>
            </a:fld>
            <a:endParaRPr lang="en-US" altLang="en-US"/>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ln/>
        </p:spPr>
        <p:txBody>
          <a:bodyPr/>
          <a:lstStyle/>
          <a:p>
            <a:r>
              <a:rPr lang="en-US" altLang="en-US" dirty="0" smtClean="0"/>
              <a:t>Never wear gloves around powered rotating equipment!! </a:t>
            </a:r>
            <a:endParaRPr lang="en-US" altLang="en-US" dirty="0"/>
          </a:p>
        </p:txBody>
      </p:sp>
    </p:spTree>
    <p:extLst>
      <p:ext uri="{BB962C8B-B14F-4D97-AF65-F5344CB8AC3E}">
        <p14:creationId xmlns:p14="http://schemas.microsoft.com/office/powerpoint/2010/main" val="179600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EB72B30-C172-442B-9E15-3ED6508F8445}" type="slidenum">
              <a:rPr lang="en-US" altLang="en-US"/>
              <a:pPr/>
              <a:t>29</a:t>
            </a:fld>
            <a:endParaRPr lang="en-US" altLang="en-US"/>
          </a:p>
        </p:txBody>
      </p:sp>
      <p:sp>
        <p:nvSpPr>
          <p:cNvPr id="78850" name="Rectangle 2"/>
          <p:cNvSpPr>
            <a:spLocks noGrp="1" noRot="1" noChangeAspect="1" noChangeArrowheads="1" noTextEdit="1"/>
          </p:cNvSpPr>
          <p:nvPr>
            <p:ph type="sldImg"/>
          </p:nvPr>
        </p:nvSpPr>
        <p:spPr>
          <a:ln cap="flat"/>
        </p:spPr>
      </p:sp>
      <p:sp>
        <p:nvSpPr>
          <p:cNvPr id="78851" name="Rectangle 3"/>
          <p:cNvSpPr>
            <a:spLocks noGrp="1" noChangeArrowheads="1"/>
          </p:cNvSpPr>
          <p:nvPr>
            <p:ph type="body" idx="1"/>
          </p:nvPr>
        </p:nvSpPr>
        <p:spPr>
          <a:ln/>
        </p:spPr>
        <p:txBody>
          <a:bodyPr/>
          <a:lstStyle/>
          <a:p>
            <a:r>
              <a:rPr lang="en-US" altLang="en-US" dirty="0" smtClean="0"/>
              <a:t>Metal mesh gloves:</a:t>
            </a:r>
            <a:r>
              <a:rPr lang="en-US" altLang="en-US" baseline="0" dirty="0" smtClean="0"/>
              <a:t> </a:t>
            </a:r>
            <a:r>
              <a:rPr lang="en-US" altLang="en-US" dirty="0" smtClean="0"/>
              <a:t>resist sharp edges and prevent cuts </a:t>
            </a:r>
          </a:p>
          <a:p>
            <a:r>
              <a:rPr lang="en-US" altLang="en-US" dirty="0" smtClean="0"/>
              <a:t>Leather gloves:</a:t>
            </a:r>
            <a:r>
              <a:rPr lang="en-US" altLang="en-US" baseline="0" dirty="0" smtClean="0"/>
              <a:t> </a:t>
            </a:r>
            <a:r>
              <a:rPr lang="en-US" altLang="en-US" dirty="0" smtClean="0"/>
              <a:t>shield your hands from rough surfaces </a:t>
            </a:r>
          </a:p>
          <a:p>
            <a:r>
              <a:rPr lang="en-US" altLang="en-US" dirty="0" smtClean="0"/>
              <a:t>Vinyl and neoprene gloves:</a:t>
            </a:r>
            <a:r>
              <a:rPr lang="en-US" altLang="en-US" baseline="0" dirty="0" smtClean="0"/>
              <a:t> </a:t>
            </a:r>
            <a:r>
              <a:rPr lang="en-US" altLang="en-US" dirty="0" smtClean="0"/>
              <a:t>protect your hands against toxic chemicals </a:t>
            </a:r>
          </a:p>
          <a:p>
            <a:r>
              <a:rPr lang="en-US" altLang="en-US" dirty="0" smtClean="0"/>
              <a:t>Rubber gloves:</a:t>
            </a:r>
            <a:r>
              <a:rPr lang="en-US" altLang="en-US" baseline="0" dirty="0" smtClean="0"/>
              <a:t> </a:t>
            </a:r>
            <a:r>
              <a:rPr lang="en-US" altLang="en-US" dirty="0" smtClean="0"/>
              <a:t>protect you when working around electricity </a:t>
            </a:r>
          </a:p>
          <a:p>
            <a:endParaRPr lang="en-US" altLang="en-US" dirty="0"/>
          </a:p>
        </p:txBody>
      </p:sp>
    </p:spTree>
    <p:extLst>
      <p:ext uri="{BB962C8B-B14F-4D97-AF65-F5344CB8AC3E}">
        <p14:creationId xmlns:p14="http://schemas.microsoft.com/office/powerpoint/2010/main" val="276151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1EC7A88D-6703-4D6C-A007-7DC3C2923172}" type="slidenum">
              <a:rPr lang="en-US" altLang="en-US"/>
              <a:pPr/>
              <a:t>3</a:t>
            </a:fld>
            <a:endParaRPr lang="en-US" altLang="en-US"/>
          </a:p>
        </p:txBody>
      </p:sp>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noFill/>
          <a:ln/>
        </p:spPr>
        <p:txBody>
          <a:bodyPr/>
          <a:lstStyle/>
          <a:p>
            <a:pPr>
              <a:buFontTx/>
              <a:buNone/>
            </a:pPr>
            <a:r>
              <a:rPr lang="en-US" altLang="en-US" dirty="0" smtClean="0"/>
              <a:t>PPE along should not be relied on to provide protection for your employees. PPE should be used after all other reasonable means of reducing hazards have been carried out.</a:t>
            </a:r>
          </a:p>
          <a:p>
            <a:pPr>
              <a:buFontTx/>
              <a:buNone/>
            </a:pPr>
            <a:r>
              <a:rPr lang="en-US" altLang="en-US" dirty="0" smtClean="0"/>
              <a:t>Hazard Assessment checklist</a:t>
            </a:r>
            <a:r>
              <a:rPr lang="en-US" altLang="en-US" baseline="0" dirty="0" smtClean="0"/>
              <a:t> can be a helpful tool. Train your employees on how to use PPE effectively.</a:t>
            </a:r>
            <a:endParaRPr lang="en-US" altLang="en-US" dirty="0"/>
          </a:p>
        </p:txBody>
      </p:sp>
    </p:spTree>
    <p:extLst>
      <p:ext uri="{BB962C8B-B14F-4D97-AF65-F5344CB8AC3E}">
        <p14:creationId xmlns:p14="http://schemas.microsoft.com/office/powerpoint/2010/main" val="171224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DB132AF9-85B9-4CA3-8FC5-34356C839D0A}" type="slidenum">
              <a:rPr lang="en-US" altLang="en-US"/>
              <a:pPr/>
              <a:t>30</a:t>
            </a:fld>
            <a:endParaRPr lang="en-US" altLang="en-US"/>
          </a:p>
        </p:txBody>
      </p:sp>
      <p:sp>
        <p:nvSpPr>
          <p:cNvPr id="82946" name="Rectangle 2"/>
          <p:cNvSpPr>
            <a:spLocks noGrp="1" noRot="1" noChangeAspect="1" noChangeArrowheads="1" noTextEdit="1"/>
          </p:cNvSpPr>
          <p:nvPr>
            <p:ph type="sldImg"/>
          </p:nvPr>
        </p:nvSpPr>
        <p:spPr>
          <a:ln cap="flat"/>
        </p:spPr>
      </p:sp>
      <p:sp>
        <p:nvSpPr>
          <p:cNvPr id="82947" name="Rectangle 3"/>
          <p:cNvSpPr>
            <a:spLocks noGrp="1" noChangeArrowheads="1"/>
          </p:cNvSpPr>
          <p:nvPr>
            <p:ph type="body" idx="1"/>
          </p:nvPr>
        </p:nvSpPr>
        <p:spPr>
          <a:noFill/>
          <a:ln/>
        </p:spPr>
        <p:txBody>
          <a:bodyPr/>
          <a:lstStyle/>
          <a:p>
            <a:r>
              <a:rPr lang="en-US" altLang="en-US" dirty="0" smtClean="0"/>
              <a:t>Body protection: </a:t>
            </a:r>
            <a:r>
              <a:rPr lang="en-US" altLang="en-US" dirty="0" smtClean="0"/>
              <a:t>physical</a:t>
            </a:r>
            <a:r>
              <a:rPr lang="en-US" altLang="en-US" dirty="0" smtClean="0"/>
              <a:t>, electrical, heat, chemicals, biohazards, radiation, and airborne particulate matter.</a:t>
            </a:r>
            <a:endParaRPr lang="en-US" altLang="en-US" dirty="0"/>
          </a:p>
        </p:txBody>
      </p:sp>
    </p:spTree>
    <p:extLst>
      <p:ext uri="{BB962C8B-B14F-4D97-AF65-F5344CB8AC3E}">
        <p14:creationId xmlns:p14="http://schemas.microsoft.com/office/powerpoint/2010/main" val="3778636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4B7EFC2-9C95-42B9-9176-38A7833543B2}" type="slidenum">
              <a:rPr lang="en-US" altLang="en-US"/>
              <a:pPr/>
              <a:t>31</a:t>
            </a:fld>
            <a:endParaRPr lang="en-US" altLang="en-US"/>
          </a:p>
        </p:txBody>
      </p:sp>
      <p:sp>
        <p:nvSpPr>
          <p:cNvPr id="84994" name="Rectangle 2"/>
          <p:cNvSpPr>
            <a:spLocks noGrp="1" noRot="1" noChangeAspect="1" noChangeArrowheads="1" noTextEdit="1"/>
          </p:cNvSpPr>
          <p:nvPr>
            <p:ph type="sldImg"/>
          </p:nvPr>
        </p:nvSpPr>
        <p:spPr>
          <a:ln cap="flat"/>
        </p:spPr>
      </p:sp>
      <p:sp>
        <p:nvSpPr>
          <p:cNvPr id="84995" name="Rectangle 3"/>
          <p:cNvSpPr>
            <a:spLocks noGrp="1" noChangeArrowheads="1"/>
          </p:cNvSpPr>
          <p:nvPr>
            <p:ph type="body" idx="1"/>
          </p:nvPr>
        </p:nvSpPr>
        <p:spPr>
          <a:ln/>
        </p:spPr>
        <p:txBody>
          <a:bodyPr/>
          <a:lstStyle/>
          <a:p>
            <a:r>
              <a:rPr lang="en-US" altLang="en-US" dirty="0" smtClean="0"/>
              <a:t>A list of some body injuries</a:t>
            </a:r>
            <a:r>
              <a:rPr lang="en-US" altLang="en-US" baseline="0" dirty="0" smtClean="0"/>
              <a:t> that may occur from working with radiation, hazardous waste, and chemicals. </a:t>
            </a:r>
            <a:endParaRPr lang="en-US" altLang="en-US" dirty="0"/>
          </a:p>
        </p:txBody>
      </p:sp>
    </p:spTree>
    <p:extLst>
      <p:ext uri="{BB962C8B-B14F-4D97-AF65-F5344CB8AC3E}">
        <p14:creationId xmlns:p14="http://schemas.microsoft.com/office/powerpoint/2010/main" val="395630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B96425BB-BA39-4602-8873-14672EA99291}" type="slidenum">
              <a:rPr lang="en-US" altLang="en-US"/>
              <a:pPr/>
              <a:t>32</a:t>
            </a:fld>
            <a:endParaRPr lang="en-US" altLang="en-US"/>
          </a:p>
        </p:txBody>
      </p:sp>
      <p:sp>
        <p:nvSpPr>
          <p:cNvPr id="89090" name="Rectangle 2"/>
          <p:cNvSpPr>
            <a:spLocks noGrp="1" noRot="1" noChangeAspect="1" noChangeArrowheads="1" noTextEdit="1"/>
          </p:cNvSpPr>
          <p:nvPr>
            <p:ph type="sldImg"/>
          </p:nvPr>
        </p:nvSpPr>
        <p:spPr>
          <a:ln cap="flat"/>
        </p:spPr>
      </p:sp>
      <p:sp>
        <p:nvSpPr>
          <p:cNvPr id="89091" name="Rectangle 3"/>
          <p:cNvSpPr>
            <a:spLocks noGrp="1" noChangeArrowheads="1"/>
          </p:cNvSpPr>
          <p:nvPr>
            <p:ph type="body" idx="1"/>
          </p:nvPr>
        </p:nvSpPr>
        <p:spPr>
          <a:noFill/>
          <a:ln/>
        </p:spPr>
        <p:txBody>
          <a:bodyPr/>
          <a:lstStyle/>
          <a:p>
            <a:r>
              <a:rPr lang="en-US" altLang="en-US" dirty="0"/>
              <a:t>Protective clothing comes in a variety of materials, each suited to particular hazards. </a:t>
            </a:r>
            <a:r>
              <a:rPr lang="en-US" altLang="en-US" dirty="0" smtClean="0"/>
              <a:t>If </a:t>
            </a:r>
            <a:r>
              <a:rPr lang="en-US" altLang="en-US" dirty="0"/>
              <a:t>the possibility of bodily injury still exists, provide protective clothing constructed of material that will protect against the specific hazards in your workplace.</a:t>
            </a:r>
          </a:p>
          <a:p>
            <a:endParaRPr lang="en-US" altLang="en-US" dirty="0"/>
          </a:p>
          <a:p>
            <a:r>
              <a:rPr lang="en-US" altLang="en-US" dirty="0"/>
              <a:t>Different materials will protect against different chemical and physical hazards.  When chemical or physical hazards are present, check with the clothing manufacturer to make sure that the material selected will provide protection from the specific chemical or physical hazards in your workplace.</a:t>
            </a:r>
          </a:p>
        </p:txBody>
      </p:sp>
    </p:spTree>
    <p:extLst>
      <p:ext uri="{BB962C8B-B14F-4D97-AF65-F5344CB8AC3E}">
        <p14:creationId xmlns:p14="http://schemas.microsoft.com/office/powerpoint/2010/main" val="1670175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12A50DC-52D7-4C99-B456-999BAB19BA2F}" type="slidenum">
              <a:rPr lang="en-US" altLang="en-US"/>
              <a:pPr/>
              <a:t>33</a:t>
            </a:fld>
            <a:endParaRPr lang="en-US" altLang="en-US"/>
          </a:p>
        </p:txBody>
      </p:sp>
      <p:sp>
        <p:nvSpPr>
          <p:cNvPr id="91138" name="Rectangle 2"/>
          <p:cNvSpPr>
            <a:spLocks noGrp="1" noRot="1" noChangeAspect="1" noChangeArrowheads="1" noTextEdit="1"/>
          </p:cNvSpPr>
          <p:nvPr>
            <p:ph type="sldImg"/>
          </p:nvPr>
        </p:nvSpPr>
        <p:spPr>
          <a:ln cap="flat"/>
        </p:spPr>
      </p:sp>
      <p:sp>
        <p:nvSpPr>
          <p:cNvPr id="91139" name="Rectangle 3"/>
          <p:cNvSpPr>
            <a:spLocks noGrp="1" noChangeArrowheads="1"/>
          </p:cNvSpPr>
          <p:nvPr>
            <p:ph type="body" idx="1"/>
          </p:nvPr>
        </p:nvSpPr>
        <p:spPr>
          <a:ln/>
        </p:spPr>
        <p:txBody>
          <a:bodyPr/>
          <a:lstStyle/>
          <a:p>
            <a:r>
              <a:rPr lang="en-US" altLang="en-US" dirty="0" smtClean="0"/>
              <a:t>Examples of body protection include laboratory coats, coveralls, vests, jackets, aprons, surgical gowns and full body suits.</a:t>
            </a:r>
            <a:endParaRPr lang="en-US" altLang="en-US" dirty="0"/>
          </a:p>
        </p:txBody>
      </p:sp>
    </p:spTree>
    <p:extLst>
      <p:ext uri="{BB962C8B-B14F-4D97-AF65-F5344CB8AC3E}">
        <p14:creationId xmlns:p14="http://schemas.microsoft.com/office/powerpoint/2010/main" val="277377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5E9E58AA-01A7-4797-A161-65C4BDF384CA}" type="slidenum">
              <a:rPr lang="en-US" altLang="en-US"/>
              <a:pPr/>
              <a:t>34</a:t>
            </a:fld>
            <a:endParaRPr lang="en-US" altLang="en-US"/>
          </a:p>
        </p:txBody>
      </p:sp>
      <p:sp>
        <p:nvSpPr>
          <p:cNvPr id="93186" name="Rectangle 2"/>
          <p:cNvSpPr>
            <a:spLocks noGrp="1" noRot="1" noChangeAspect="1" noChangeArrowheads="1" noTextEdit="1"/>
          </p:cNvSpPr>
          <p:nvPr>
            <p:ph type="sldImg"/>
          </p:nvPr>
        </p:nvSpPr>
        <p:spPr>
          <a:ln cap="flat"/>
        </p:spPr>
      </p:sp>
      <p:sp>
        <p:nvSpPr>
          <p:cNvPr id="93187" name="Rectangle 3"/>
          <p:cNvSpPr>
            <a:spLocks noGrp="1" noChangeArrowheads="1"/>
          </p:cNvSpPr>
          <p:nvPr>
            <p:ph type="body" idx="1"/>
          </p:nvPr>
        </p:nvSpPr>
        <p:spPr>
          <a:noFill/>
          <a:ln/>
        </p:spPr>
        <p:txBody>
          <a:bodyPr/>
          <a:lstStyle/>
          <a:p>
            <a:r>
              <a:rPr lang="en-US" altLang="en-US" dirty="0" smtClean="0"/>
              <a:t>Highlights of PPE</a:t>
            </a:r>
            <a:endParaRPr lang="en-US" altLang="en-US" dirty="0"/>
          </a:p>
        </p:txBody>
      </p:sp>
    </p:spTree>
    <p:extLst>
      <p:ext uri="{BB962C8B-B14F-4D97-AF65-F5344CB8AC3E}">
        <p14:creationId xmlns:p14="http://schemas.microsoft.com/office/powerpoint/2010/main" val="1680778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class answer the learning objectives. It will help them prepare for the test at the end. </a:t>
            </a:r>
          </a:p>
          <a:p>
            <a:endParaRPr lang="en-US" dirty="0"/>
          </a:p>
        </p:txBody>
      </p:sp>
      <p:sp>
        <p:nvSpPr>
          <p:cNvPr id="4" name="Slide Number Placeholder 3"/>
          <p:cNvSpPr>
            <a:spLocks noGrp="1"/>
          </p:cNvSpPr>
          <p:nvPr>
            <p:ph type="sldNum" sz="quarter" idx="10"/>
          </p:nvPr>
        </p:nvSpPr>
        <p:spPr/>
        <p:txBody>
          <a:bodyPr/>
          <a:lstStyle/>
          <a:p>
            <a:fld id="{226015D4-1775-4F95-9AEF-4F36709F9E08}" type="slidenum">
              <a:rPr lang="en-US" altLang="en-US" smtClean="0"/>
              <a:pPr/>
              <a:t>35</a:t>
            </a:fld>
            <a:endParaRPr lang="en-US" altLang="en-US"/>
          </a:p>
        </p:txBody>
      </p:sp>
    </p:spTree>
    <p:extLst>
      <p:ext uri="{BB962C8B-B14F-4D97-AF65-F5344CB8AC3E}">
        <p14:creationId xmlns:p14="http://schemas.microsoft.com/office/powerpoint/2010/main" val="427564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2A3D0EF-E7EF-4AF2-A5AF-FF88834B47D1}" type="slidenum">
              <a:rPr lang="en-US" altLang="en-US"/>
              <a:pPr/>
              <a:t>4</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Exceptions to payment see table x in</a:t>
            </a:r>
            <a:r>
              <a:rPr lang="en-US" sz="1200" kern="1200" baseline="0" dirty="0" smtClean="0">
                <a:solidFill>
                  <a:schemeClr val="tx1"/>
                </a:solidFill>
                <a:effectLst/>
                <a:latin typeface="Arial" panose="020B0604020202020204" pitchFamily="34" charset="0"/>
                <a:ea typeface="+mn-ea"/>
                <a:cs typeface="+mn-cs"/>
              </a:rPr>
              <a:t> WAC 296-800-16020.</a:t>
            </a:r>
            <a:endParaRPr lang="en-US" altLang="en-US" dirty="0"/>
          </a:p>
        </p:txBody>
      </p:sp>
    </p:spTree>
    <p:extLst>
      <p:ext uri="{BB962C8B-B14F-4D97-AF65-F5344CB8AC3E}">
        <p14:creationId xmlns:p14="http://schemas.microsoft.com/office/powerpoint/2010/main" val="248975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E9E6BEC9-BCC2-42F0-8F25-99006A739F9A}" type="slidenum">
              <a:rPr lang="en-US" altLang="en-US"/>
              <a:pPr/>
              <a:t>5</a:t>
            </a:fld>
            <a:endParaRPr lang="en-US" altLang="en-US"/>
          </a:p>
        </p:txBody>
      </p:sp>
      <p:sp>
        <p:nvSpPr>
          <p:cNvPr id="13314" name="Rectangle 2"/>
          <p:cNvSpPr>
            <a:spLocks noGrp="1" noRot="1" noChangeAspect="1" noChangeArrowheads="1" noTextEdit="1"/>
          </p:cNvSpPr>
          <p:nvPr>
            <p:ph type="sldImg"/>
          </p:nvPr>
        </p:nvSpPr>
        <p:spPr>
          <a:ln cap="flat"/>
        </p:spPr>
      </p:sp>
      <p:sp>
        <p:nvSpPr>
          <p:cNvPr id="13315" name="Rectangle 3"/>
          <p:cNvSpPr>
            <a:spLocks noGrp="1" noChangeArrowheads="1"/>
          </p:cNvSpPr>
          <p:nvPr>
            <p:ph type="body" idx="1"/>
          </p:nvPr>
        </p:nvSpPr>
        <p:spPr>
          <a:ln/>
        </p:spPr>
        <p:txBody>
          <a:bodyPr/>
          <a:lstStyle/>
          <a:p>
            <a:r>
              <a:rPr lang="en-US" altLang="en-US" dirty="0" smtClean="0"/>
              <a:t>Engineering controls reduce or eliminate exposure to chemical or physical hazards through the use of equipment or devices. </a:t>
            </a:r>
            <a:endParaRPr lang="en-US" altLang="en-US" dirty="0"/>
          </a:p>
        </p:txBody>
      </p:sp>
    </p:spTree>
    <p:extLst>
      <p:ext uri="{BB962C8B-B14F-4D97-AF65-F5344CB8AC3E}">
        <p14:creationId xmlns:p14="http://schemas.microsoft.com/office/powerpoint/2010/main" val="60970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8D0F444-95E3-45B9-84E8-A02E2CF14C0F}" type="slidenum">
              <a:rPr lang="en-US" altLang="en-US"/>
              <a:pPr/>
              <a:t>6</a:t>
            </a:fld>
            <a:endParaRPr lang="en-US" altLang="en-US"/>
          </a:p>
        </p:txBody>
      </p:sp>
      <p:sp>
        <p:nvSpPr>
          <p:cNvPr id="15362" name="Rectangle 2"/>
          <p:cNvSpPr>
            <a:spLocks noGrp="1" noRot="1" noChangeAspect="1" noChangeArrowheads="1" noTextEdit="1"/>
          </p:cNvSpPr>
          <p:nvPr>
            <p:ph type="sldImg"/>
          </p:nvPr>
        </p:nvSpPr>
        <p:spPr>
          <a:ln cap="flat"/>
        </p:spPr>
      </p:sp>
      <p:sp>
        <p:nvSpPr>
          <p:cNvPr id="15363" name="Rectangle 3"/>
          <p:cNvSpPr>
            <a:spLocks noGrp="1" noChangeArrowheads="1"/>
          </p:cNvSpPr>
          <p:nvPr>
            <p:ph type="body" idx="1"/>
          </p:nvPr>
        </p:nvSpPr>
        <p:spPr>
          <a:xfrm>
            <a:off x="914400" y="4414838"/>
            <a:ext cx="5410200" cy="4184650"/>
          </a:xfrm>
          <a:ln/>
        </p:spPr>
        <p:txBody>
          <a:bodyPr/>
          <a:lstStyle/>
          <a:p>
            <a:r>
              <a:rPr lang="en-US" altLang="en-US" dirty="0" smtClean="0">
                <a:solidFill>
                  <a:srgbClr val="000000"/>
                </a:solidFill>
              </a:rPr>
              <a:t>Engineering controls function with minimum user input and do not rely on the skill of individuals.</a:t>
            </a:r>
            <a:endParaRPr lang="en-US" altLang="en-US" dirty="0">
              <a:solidFill>
                <a:srgbClr val="000000"/>
              </a:solidFill>
            </a:endParaRPr>
          </a:p>
        </p:txBody>
      </p:sp>
    </p:spTree>
    <p:extLst>
      <p:ext uri="{BB962C8B-B14F-4D97-AF65-F5344CB8AC3E}">
        <p14:creationId xmlns:p14="http://schemas.microsoft.com/office/powerpoint/2010/main" val="263559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B4542297-B97D-42FF-A95E-61A67C506E0F}" type="slidenum">
              <a:rPr lang="en-US" altLang="en-US"/>
              <a:pPr/>
              <a:t>7</a:t>
            </a:fld>
            <a:endParaRPr lang="en-US" altLang="en-US"/>
          </a:p>
        </p:txBody>
      </p:sp>
      <p:sp>
        <p:nvSpPr>
          <p:cNvPr id="17410" name="Rectangle 2"/>
          <p:cNvSpPr>
            <a:spLocks noGrp="1" noRot="1" noChangeAspect="1" noChangeArrowheads="1" noTextEdit="1"/>
          </p:cNvSpPr>
          <p:nvPr>
            <p:ph type="sldImg"/>
          </p:nvPr>
        </p:nvSpPr>
        <p:spPr>
          <a:ln cap="flat"/>
        </p:spPr>
      </p:sp>
      <p:sp>
        <p:nvSpPr>
          <p:cNvPr id="17411" name="Rectangle 3"/>
          <p:cNvSpPr>
            <a:spLocks noGrp="1" noChangeArrowheads="1"/>
          </p:cNvSpPr>
          <p:nvPr>
            <p:ph type="body" idx="1"/>
          </p:nvPr>
        </p:nvSpPr>
        <p:spPr>
          <a:ln/>
        </p:spPr>
        <p:txBody>
          <a:bodyPr/>
          <a:lstStyle/>
          <a:p>
            <a:r>
              <a:rPr lang="en-US" altLang="en-US" dirty="0" smtClean="0"/>
              <a:t>Work Practice Controls reduce the likelihood of exposure by altering the way in which a task is performed. Administrative controls include following all training, legal requirements, policies and procedures related to infection control at your facility.</a:t>
            </a:r>
          </a:p>
          <a:p>
            <a:endParaRPr lang="en-US" altLang="en-US" dirty="0"/>
          </a:p>
        </p:txBody>
      </p:sp>
    </p:spTree>
    <p:extLst>
      <p:ext uri="{BB962C8B-B14F-4D97-AF65-F5344CB8AC3E}">
        <p14:creationId xmlns:p14="http://schemas.microsoft.com/office/powerpoint/2010/main" val="141297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308B462C-CC2D-42A6-B7A8-6327F487664A}" type="slidenum">
              <a:rPr lang="en-US" altLang="en-US"/>
              <a:pPr/>
              <a:t>8</a:t>
            </a:fld>
            <a:endParaRPr lang="en-US" altLang="en-US"/>
          </a:p>
        </p:txBody>
      </p:sp>
      <p:sp>
        <p:nvSpPr>
          <p:cNvPr id="19458" name="Rectangle 2"/>
          <p:cNvSpPr>
            <a:spLocks noGrp="1" noRot="1" noChangeAspect="1" noChangeArrowheads="1" noTextEdit="1"/>
          </p:cNvSpPr>
          <p:nvPr>
            <p:ph type="sldImg"/>
          </p:nvPr>
        </p:nvSpPr>
        <p:spPr>
          <a:ln cap="flat"/>
        </p:spPr>
      </p:sp>
      <p:sp>
        <p:nvSpPr>
          <p:cNvPr id="19459" name="Rectangle 3"/>
          <p:cNvSpPr>
            <a:spLocks noGrp="1" noChangeArrowheads="1"/>
          </p:cNvSpPr>
          <p:nvPr>
            <p:ph type="body" idx="1"/>
          </p:nvPr>
        </p:nvSpPr>
        <p:spPr>
          <a:xfrm>
            <a:off x="914400" y="4414838"/>
            <a:ext cx="5562600" cy="4184650"/>
          </a:xfrm>
          <a:noFill/>
          <a:ln/>
        </p:spPr>
        <p:txBody>
          <a:bodyPr/>
          <a:lstStyle/>
          <a:p>
            <a:r>
              <a:rPr lang="en-US" altLang="en-US" dirty="0" smtClean="0"/>
              <a:t>Job </a:t>
            </a:r>
            <a:r>
              <a:rPr lang="en-US" altLang="en-US" dirty="0"/>
              <a:t>rotation of workers only reduces </a:t>
            </a:r>
            <a:r>
              <a:rPr lang="en-US" altLang="en-US" dirty="0" smtClean="0"/>
              <a:t>exposure;</a:t>
            </a:r>
            <a:r>
              <a:rPr lang="en-US" altLang="en-US" baseline="0" dirty="0" smtClean="0"/>
              <a:t> </a:t>
            </a:r>
            <a:r>
              <a:rPr lang="en-US" altLang="en-US" dirty="0" smtClean="0"/>
              <a:t> </a:t>
            </a:r>
            <a:r>
              <a:rPr lang="en-US" altLang="en-US" dirty="0"/>
              <a:t>it does not eliminate the hazard.</a:t>
            </a:r>
          </a:p>
          <a:p>
            <a:endParaRPr lang="en-US" altLang="en-US" b="1" u="sng" dirty="0"/>
          </a:p>
          <a:p>
            <a:r>
              <a:rPr lang="en-US" altLang="en-US" b="0" u="none" dirty="0" smtClean="0"/>
              <a:t>Example</a:t>
            </a:r>
            <a:r>
              <a:rPr lang="en-US" altLang="en-US" b="0" u="none" dirty="0"/>
              <a:t>:</a:t>
            </a:r>
          </a:p>
          <a:p>
            <a:r>
              <a:rPr lang="en-US" altLang="en-US" dirty="0">
                <a:solidFill>
                  <a:srgbClr val="000000"/>
                </a:solidFill>
              </a:rPr>
              <a:t>A milling operation produces large quantities of metal chips that fly all over the surrounding work areas. Recognizing that flying metal chips were a potential hazard to employees in the surrounding areas, the machine shop owner had to decide how best to protect the workers.</a:t>
            </a:r>
          </a:p>
          <a:p>
            <a:r>
              <a:rPr lang="en-US" altLang="en-US" b="0" dirty="0" smtClean="0">
                <a:solidFill>
                  <a:srgbClr val="000000"/>
                </a:solidFill>
              </a:rPr>
              <a:t>Option 1—Engineering and work practice controls:</a:t>
            </a:r>
          </a:p>
          <a:p>
            <a:r>
              <a:rPr lang="en-US" altLang="en-US" dirty="0" smtClean="0">
                <a:solidFill>
                  <a:srgbClr val="000000"/>
                </a:solidFill>
              </a:rPr>
              <a:t>Engineering control - Enclose the milling operation or install a deflector to contain the metal chips and prevent them from flying into the surrounding areas.</a:t>
            </a:r>
          </a:p>
          <a:p>
            <a:r>
              <a:rPr lang="en-US" altLang="en-US" dirty="0" smtClean="0">
                <a:solidFill>
                  <a:srgbClr val="000000"/>
                </a:solidFill>
              </a:rPr>
              <a:t>Work practice control  - Operate the machine only at certain times of the day when adjacent operations have stopped.</a:t>
            </a:r>
          </a:p>
          <a:p>
            <a:r>
              <a:rPr lang="en-US" altLang="en-US" b="0" dirty="0" smtClean="0">
                <a:solidFill>
                  <a:srgbClr val="000000"/>
                </a:solidFill>
              </a:rPr>
              <a:t>Option 2—PPE:</a:t>
            </a:r>
          </a:p>
          <a:p>
            <a:r>
              <a:rPr lang="en-US" altLang="en-US" dirty="0" smtClean="0">
                <a:solidFill>
                  <a:srgbClr val="000000"/>
                </a:solidFill>
              </a:rPr>
              <a:t>Provide employees with safety goggles or safety glasses with side shields.</a:t>
            </a:r>
          </a:p>
          <a:p>
            <a:endParaRPr lang="en-US" altLang="en-US" dirty="0" smtClean="0">
              <a:solidFill>
                <a:srgbClr val="000000"/>
              </a:solidFill>
            </a:endParaRPr>
          </a:p>
          <a:p>
            <a:r>
              <a:rPr lang="en-US" altLang="en-US" dirty="0" smtClean="0">
                <a:solidFill>
                  <a:srgbClr val="000000"/>
                </a:solidFill>
              </a:rPr>
              <a:t>Which option protection is best for workers?</a:t>
            </a:r>
          </a:p>
          <a:p>
            <a:endParaRPr lang="en-US" altLang="en-US" dirty="0"/>
          </a:p>
        </p:txBody>
      </p:sp>
    </p:spTree>
    <p:extLst>
      <p:ext uri="{BB962C8B-B14F-4D97-AF65-F5344CB8AC3E}">
        <p14:creationId xmlns:p14="http://schemas.microsoft.com/office/powerpoint/2010/main" val="131120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A4633D0C-8DA8-459A-BAA5-B40DE29BB968}" type="slidenum">
              <a:rPr lang="en-US" altLang="en-US"/>
              <a:pPr/>
              <a:t>9</a:t>
            </a:fld>
            <a:endParaRPr lang="en-US" altLang="en-US"/>
          </a:p>
        </p:txBody>
      </p:sp>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noFill/>
          <a:ln/>
        </p:spPr>
        <p:txBody>
          <a:bodyPr/>
          <a:lstStyle/>
          <a:p>
            <a:r>
              <a:rPr lang="en-US" altLang="en-US" dirty="0" smtClean="0"/>
              <a:t>Respirators </a:t>
            </a:r>
            <a:r>
              <a:rPr lang="en-US" altLang="en-US" dirty="0"/>
              <a:t>and electrical protective equipment (gloves, sleeves, blankets, etc.) are also considered PPE. </a:t>
            </a:r>
            <a:r>
              <a:rPr lang="en-US" altLang="en-US" dirty="0" smtClean="0"/>
              <a:t>However</a:t>
            </a:r>
            <a:r>
              <a:rPr lang="en-US" altLang="en-US" dirty="0"/>
              <a:t>, because OSHA has specific requirements for </a:t>
            </a:r>
            <a:r>
              <a:rPr lang="en-US" altLang="en-US" dirty="0" smtClean="0"/>
              <a:t>them,</a:t>
            </a:r>
            <a:r>
              <a:rPr lang="en-US" altLang="en-US" baseline="0" dirty="0" smtClean="0"/>
              <a:t> special training is required.</a:t>
            </a:r>
            <a:endParaRPr lang="en-US" altLang="en-US" dirty="0"/>
          </a:p>
          <a:p>
            <a:endParaRPr lang="en-US" altLang="en-US" dirty="0"/>
          </a:p>
        </p:txBody>
      </p:sp>
    </p:spTree>
    <p:extLst>
      <p:ext uri="{BB962C8B-B14F-4D97-AF65-F5344CB8AC3E}">
        <p14:creationId xmlns:p14="http://schemas.microsoft.com/office/powerpoint/2010/main" val="74391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altLang="en-US"/>
          </a:p>
        </p:txBody>
      </p:sp>
      <p:sp>
        <p:nvSpPr>
          <p:cNvPr id="5" name="Footer Placeholder 4"/>
          <p:cNvSpPr>
            <a:spLocks noGrp="1"/>
          </p:cNvSpPr>
          <p:nvPr>
            <p:ph type="ftr" sz="quarter" idx="11"/>
          </p:nvPr>
        </p:nvSpPr>
        <p:spPr>
          <a:xfrm>
            <a:off x="3623733" y="6117336"/>
            <a:ext cx="3609438" cy="365125"/>
          </a:xfrm>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a:xfrm>
            <a:off x="8275320" y="6117336"/>
            <a:ext cx="411480" cy="365125"/>
          </a:xfrm>
        </p:spPr>
        <p:txBody>
          <a:bodyPr/>
          <a:lstStyle/>
          <a:p>
            <a:fld id="{9A29147D-0010-49D6-8D17-135C5E97EE05}" type="slidenum">
              <a:rPr lang="en-US" altLang="en-US" smtClean="0"/>
              <a:pPr/>
              <a:t>‹#›</a:t>
            </a:fld>
            <a:endParaRPr lang="en-US" altLang="en-US">
              <a:latin typeface="Times New Roman" panose="02020603050405020304" pitchFamily="18" charset="0"/>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1922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6531542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8294495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4061733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485713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4672523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53418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A4EDE033-AB50-4EBD-A8EC-46FD7E44BE85}"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44605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3B568C6-41B0-4831-B3AB-5A7C82136C50}"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5144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ltLang="en-US"/>
          </a:p>
        </p:txBody>
      </p:sp>
      <p:sp>
        <p:nvSpPr>
          <p:cNvPr id="5" name="Footer Placeholder 4"/>
          <p:cNvSpPr>
            <a:spLocks noGrp="1"/>
          </p:cNvSpPr>
          <p:nvPr>
            <p:ph type="ftr" sz="quarter" idx="11"/>
          </p:nvPr>
        </p:nvSpPr>
        <p:spPr>
          <a:xfrm>
            <a:off x="1972647" y="6108173"/>
            <a:ext cx="5314517" cy="365125"/>
          </a:xfrm>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a:xfrm>
            <a:off x="8258967" y="6108173"/>
            <a:ext cx="427833" cy="365125"/>
          </a:xfrm>
        </p:spPr>
        <p:txBody>
          <a:bodyPr/>
          <a:lstStyle/>
          <a:p>
            <a:fld id="{AF4CD55A-0593-4275-8C7F-540584D3A558}"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63792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12"/>
          </p:nvPr>
        </p:nvSpPr>
        <p:spPr>
          <a:xfrm>
            <a:off x="8273317" y="6116070"/>
            <a:ext cx="413483" cy="365125"/>
          </a:xfrm>
        </p:spPr>
        <p:txBody>
          <a:bodyPr/>
          <a:lstStyle/>
          <a:p>
            <a:fld id="{2584D635-97F0-4BD6-857D-C87B5F54484B}"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2521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78D6CBF-E3C6-47CD-BF91-C1603B8CE662}"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7711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FDE55C31-45E2-458E-91A4-254F529F672C}"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8983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2E41075-7B5F-470D-B113-206A2B38EB26}"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0611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AA0E217-82BE-40A5-8E3E-53167BB2091B}"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929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FB896F7-B9F6-4492-A9B6-A043B98FD0F9}"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563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AA10EBF-0D29-44FA-AACC-16E65948D587}"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69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ltLang="en-US" smtClean="0"/>
              <a:t>OSHA Office of Training and Education</a:t>
            </a:r>
            <a:endParaRPr lang="en-US" altLang="en-US">
              <a:solidFill>
                <a:schemeClr val="tx1"/>
              </a:solidFill>
              <a:latin typeface="Times New Roman" panose="02020603050405020304" pitchFamily="18" charset="0"/>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73E9FA-E38C-4E9D-BD07-A088F744E02F}" type="slidenum">
              <a:rPr lang="en-US" altLang="en-US" smtClean="0"/>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954059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lni.wa.gov/safety/rules/chapter/800/WAC296-800.pdf#WAC_296_800_16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www.bing.com/videos/search?q=PPE&amp;FORM=HDRSC3#view=detail&amp;mid=A155F6204C6CE7D84901A155F6204C6CE7D84901"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5.wmf"/><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hyperlink" Target="http://www.noiseaddicts.com/2009/03/can-you-hear-this-hearing-tes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bing.com/videos/search?q=hearing+and+how+it+workd&amp;&amp;view=detail&amp;mid=9BB546CB073415B251359BB546CB073415B25135&amp;rvsmid=9BB546CB073415B251359BB546CB073415B25135&amp;fsscr=0&amp;FORM=VDFSRV" TargetMode="External"/><Relationship Id="rId5" Type="http://schemas.openxmlformats.org/officeDocument/2006/relationships/image" Target="../media/image16.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www.bing.com/videos/search?q=PPE&amp;FORM=HDRSC3#view=detail&amp;mid=25371F34F97EAB64204225371F34F97EAB642042"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1070517" y="762000"/>
            <a:ext cx="6934200" cy="1169988"/>
          </a:xfrm>
          <a:noFill/>
          <a:ln/>
        </p:spPr>
        <p:txBody>
          <a:bodyPr>
            <a:noAutofit/>
          </a:bodyPr>
          <a:lstStyle/>
          <a:p>
            <a:pPr algn="ctr"/>
            <a:r>
              <a:rPr lang="en-US" altLang="en-US" b="1" dirty="0">
                <a:latin typeface="Georgia" panose="02040502050405020303" pitchFamily="18" charset="0"/>
              </a:rPr>
              <a:t>Personal</a:t>
            </a:r>
            <a:r>
              <a:rPr lang="en-US" altLang="en-US" dirty="0">
                <a:latin typeface="Georgia" panose="02040502050405020303" pitchFamily="18" charset="0"/>
              </a:rPr>
              <a:t> </a:t>
            </a:r>
            <a:r>
              <a:rPr lang="en-US" altLang="en-US" b="1" dirty="0">
                <a:latin typeface="Georgia" panose="02040502050405020303" pitchFamily="18" charset="0"/>
              </a:rPr>
              <a:t>Protective </a:t>
            </a:r>
            <a:r>
              <a:rPr lang="en-US" altLang="en-US" b="1" dirty="0" smtClean="0">
                <a:latin typeface="Georgia" panose="02040502050405020303" pitchFamily="18" charset="0"/>
              </a:rPr>
              <a:t>Equipment (PPE)</a:t>
            </a:r>
            <a:endParaRPr lang="en-US" altLang="en-US" b="1" dirty="0">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16" y="152400"/>
            <a:ext cx="1669312" cy="457200"/>
          </a:xfrm>
          <a:prstGeom prst="rect">
            <a:avLst/>
          </a:prstGeom>
        </p:spPr>
      </p:pic>
      <p:pic>
        <p:nvPicPr>
          <p:cNvPr id="2" name="Picture 1"/>
          <p:cNvPicPr>
            <a:picLocks noChangeAspect="1"/>
          </p:cNvPicPr>
          <p:nvPr/>
        </p:nvPicPr>
        <p:blipFill>
          <a:blip r:embed="rId4"/>
          <a:stretch>
            <a:fillRect/>
          </a:stretch>
        </p:blipFill>
        <p:spPr>
          <a:xfrm>
            <a:off x="1797728" y="2385619"/>
            <a:ext cx="5423701" cy="3724275"/>
          </a:xfrm>
          <a:prstGeom prst="rect">
            <a:avLst/>
          </a:prstGeom>
          <a:ln w="38100">
            <a:solidFill>
              <a:schemeClr val="tx1"/>
            </a:solidFill>
          </a:ln>
        </p:spPr>
      </p:pic>
      <p:sp>
        <p:nvSpPr>
          <p:cNvPr id="4" name="Rectangle 3"/>
          <p:cNvSpPr/>
          <p:nvPr/>
        </p:nvSpPr>
        <p:spPr>
          <a:xfrm>
            <a:off x="3276600" y="6322367"/>
            <a:ext cx="4572000" cy="461665"/>
          </a:xfrm>
          <a:prstGeom prst="rect">
            <a:avLst/>
          </a:prstGeom>
        </p:spPr>
        <p:txBody>
          <a:bodyPr>
            <a:spAutoFit/>
          </a:bodyPr>
          <a:lstStyle/>
          <a:p>
            <a:r>
              <a:rPr lang="en-US" dirty="0" smtClean="0">
                <a:latin typeface="Georgia" panose="02040502050405020303" pitchFamily="18" charset="0"/>
                <a:hlinkClick r:id="rId5"/>
              </a:rPr>
              <a:t>WAC </a:t>
            </a:r>
            <a:r>
              <a:rPr lang="en-US" dirty="0">
                <a:latin typeface="Georgia" panose="02040502050405020303" pitchFamily="18" charset="0"/>
                <a:hlinkClick r:id="rId5"/>
              </a:rPr>
              <a:t>296-800-160</a:t>
            </a:r>
            <a:endParaRPr lang="en-US"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29916" y="914400"/>
            <a:ext cx="7772400" cy="1143000"/>
          </a:xfrm>
          <a:noFill/>
          <a:ln/>
        </p:spPr>
        <p:txBody>
          <a:bodyPr>
            <a:normAutofit/>
          </a:bodyPr>
          <a:lstStyle/>
          <a:p>
            <a:pPr algn="ctr"/>
            <a:r>
              <a:rPr lang="en-US" altLang="en-US" sz="3600" b="1" dirty="0">
                <a:latin typeface="Georgia" panose="02040502050405020303" pitchFamily="18" charset="0"/>
              </a:rPr>
              <a:t>Establishing a PPE Program</a:t>
            </a:r>
          </a:p>
        </p:txBody>
      </p:sp>
      <p:sp>
        <p:nvSpPr>
          <p:cNvPr id="22531" name="Rectangle 3"/>
          <p:cNvSpPr>
            <a:spLocks noGrp="1" noChangeArrowheads="1"/>
          </p:cNvSpPr>
          <p:nvPr>
            <p:ph idx="1"/>
          </p:nvPr>
        </p:nvSpPr>
        <p:spPr>
          <a:xfrm>
            <a:off x="1905000" y="1828800"/>
            <a:ext cx="6781800" cy="4572000"/>
          </a:xfrm>
          <a:noFill/>
          <a:ln/>
        </p:spPr>
        <p:txBody>
          <a:bodyPr>
            <a:normAutofit/>
          </a:bodyPr>
          <a:lstStyle/>
          <a:p>
            <a:pPr>
              <a:buFontTx/>
              <a:buChar char="•"/>
            </a:pPr>
            <a:r>
              <a:rPr lang="en-US" altLang="en-US" sz="2000" dirty="0">
                <a:latin typeface="Georgia" panose="02040502050405020303" pitchFamily="18" charset="0"/>
              </a:rPr>
              <a:t>Sets out procedures for selecting, </a:t>
            </a:r>
            <a:r>
              <a:rPr lang="en-US" altLang="en-US" sz="2000" dirty="0" smtClean="0">
                <a:latin typeface="Georgia" panose="02040502050405020303" pitchFamily="18" charset="0"/>
              </a:rPr>
              <a:t>providing, </a:t>
            </a:r>
            <a:r>
              <a:rPr lang="en-US" altLang="en-US" sz="2000" dirty="0">
                <a:latin typeface="Georgia" panose="02040502050405020303" pitchFamily="18" charset="0"/>
              </a:rPr>
              <a:t>and using PPE as part of an employer’s routine </a:t>
            </a:r>
            <a:r>
              <a:rPr lang="en-US" altLang="en-US" sz="2000" dirty="0" smtClean="0">
                <a:latin typeface="Georgia" panose="02040502050405020303" pitchFamily="18" charset="0"/>
              </a:rPr>
              <a:t>operation</a:t>
            </a:r>
          </a:p>
          <a:p>
            <a:pPr marL="0" indent="0">
              <a:buNone/>
            </a:pP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First -- assess the workplace to determine if hazards are present, or are likely to be present, which necessitate the use of </a:t>
            </a:r>
            <a:r>
              <a:rPr lang="en-US" altLang="en-US" sz="2000" dirty="0" smtClean="0">
                <a:latin typeface="Georgia" panose="02040502050405020303" pitchFamily="18" charset="0"/>
              </a:rPr>
              <a:t>PPE</a:t>
            </a:r>
          </a:p>
          <a:p>
            <a:pPr marL="0" indent="0">
              <a:buNone/>
            </a:pP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Once the proper PPE has been selected, the employer must provide training to each employee who is required to use PPE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074"/>
          <p:cNvSpPr>
            <a:spLocks noGrp="1" noChangeArrowheads="1"/>
          </p:cNvSpPr>
          <p:nvPr>
            <p:ph type="title"/>
          </p:nvPr>
        </p:nvSpPr>
        <p:spPr>
          <a:xfrm>
            <a:off x="1141333" y="304800"/>
            <a:ext cx="6478667" cy="1203325"/>
          </a:xfrm>
        </p:spPr>
        <p:txBody>
          <a:bodyPr>
            <a:normAutofit/>
          </a:bodyPr>
          <a:lstStyle/>
          <a:p>
            <a:pPr algn="ctr"/>
            <a:r>
              <a:rPr lang="en-US" altLang="en-US" sz="3600" b="1" dirty="0">
                <a:latin typeface="Georgia" panose="02040502050405020303" pitchFamily="18" charset="0"/>
              </a:rPr>
              <a:t>Training</a:t>
            </a:r>
          </a:p>
        </p:txBody>
      </p:sp>
      <p:sp>
        <p:nvSpPr>
          <p:cNvPr id="102403" name="Rectangle 3075"/>
          <p:cNvSpPr>
            <a:spLocks noGrp="1" noChangeArrowheads="1"/>
          </p:cNvSpPr>
          <p:nvPr>
            <p:ph idx="1"/>
          </p:nvPr>
        </p:nvSpPr>
        <p:spPr>
          <a:xfrm>
            <a:off x="1371600" y="2375210"/>
            <a:ext cx="7772400" cy="3962400"/>
          </a:xfrm>
        </p:spPr>
        <p:txBody>
          <a:bodyPr>
            <a:normAutofit/>
          </a:bodyPr>
          <a:lstStyle/>
          <a:p>
            <a:pPr>
              <a:lnSpc>
                <a:spcPct val="150000"/>
              </a:lnSpc>
              <a:buFontTx/>
              <a:buChar char="•"/>
            </a:pPr>
            <a:r>
              <a:rPr lang="en-US" altLang="en-US" dirty="0">
                <a:latin typeface="Georgia" panose="02040502050405020303" pitchFamily="18" charset="0"/>
              </a:rPr>
              <a:t>When PPE is necessary</a:t>
            </a:r>
          </a:p>
          <a:p>
            <a:pPr>
              <a:lnSpc>
                <a:spcPct val="150000"/>
              </a:lnSpc>
              <a:buFontTx/>
              <a:buChar char="•"/>
            </a:pPr>
            <a:r>
              <a:rPr lang="en-US" altLang="en-US" dirty="0">
                <a:latin typeface="Georgia" panose="02040502050405020303" pitchFamily="18" charset="0"/>
              </a:rPr>
              <a:t>What type of PPE is necessary</a:t>
            </a:r>
          </a:p>
          <a:p>
            <a:pPr>
              <a:lnSpc>
                <a:spcPct val="150000"/>
              </a:lnSpc>
              <a:buFontTx/>
              <a:buChar char="•"/>
            </a:pPr>
            <a:r>
              <a:rPr lang="en-US" altLang="en-US" dirty="0">
                <a:latin typeface="Georgia" panose="02040502050405020303" pitchFamily="18" charset="0"/>
              </a:rPr>
              <a:t>How to properly </a:t>
            </a:r>
            <a:r>
              <a:rPr lang="en-US" altLang="en-US" dirty="0" smtClean="0">
                <a:latin typeface="Georgia" panose="02040502050405020303" pitchFamily="18" charset="0"/>
              </a:rPr>
              <a:t>don, doff, adjust</a:t>
            </a:r>
            <a:r>
              <a:rPr lang="en-US" altLang="en-US" dirty="0">
                <a:latin typeface="Georgia" panose="02040502050405020303" pitchFamily="18" charset="0"/>
              </a:rPr>
              <a:t>, and </a:t>
            </a:r>
            <a:r>
              <a:rPr lang="en-US" altLang="en-US" dirty="0" smtClean="0">
                <a:latin typeface="Georgia" panose="02040502050405020303" pitchFamily="18" charset="0"/>
              </a:rPr>
              <a:t>wear PPE</a:t>
            </a:r>
            <a:endParaRPr lang="en-US" altLang="en-US" dirty="0">
              <a:latin typeface="Georgia" panose="02040502050405020303" pitchFamily="18" charset="0"/>
            </a:endParaRPr>
          </a:p>
          <a:p>
            <a:pPr>
              <a:lnSpc>
                <a:spcPct val="150000"/>
              </a:lnSpc>
              <a:buFontTx/>
              <a:buChar char="•"/>
            </a:pPr>
            <a:r>
              <a:rPr lang="en-US" altLang="en-US" dirty="0">
                <a:latin typeface="Georgia" panose="02040502050405020303" pitchFamily="18" charset="0"/>
              </a:rPr>
              <a:t>Limitations of the PPE</a:t>
            </a:r>
          </a:p>
          <a:p>
            <a:pPr>
              <a:lnSpc>
                <a:spcPct val="150000"/>
              </a:lnSpc>
              <a:buFontTx/>
              <a:buChar char="•"/>
            </a:pPr>
            <a:r>
              <a:rPr lang="en-US" altLang="en-US" dirty="0">
                <a:latin typeface="Georgia" panose="02040502050405020303" pitchFamily="18" charset="0"/>
              </a:rPr>
              <a:t>Proper care, maintenance, useful life and disposal</a:t>
            </a:r>
          </a:p>
        </p:txBody>
      </p:sp>
      <p:sp>
        <p:nvSpPr>
          <p:cNvPr id="102404" name="Text Box 3076"/>
          <p:cNvSpPr txBox="1">
            <a:spLocks noChangeArrowheads="1"/>
          </p:cNvSpPr>
          <p:nvPr/>
        </p:nvSpPr>
        <p:spPr bwMode="auto">
          <a:xfrm>
            <a:off x="990600" y="1508125"/>
            <a:ext cx="7315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tx1"/>
                </a:solidFill>
                <a:latin typeface="Georgia" panose="02040502050405020303" pitchFamily="18" charset="0"/>
              </a:rPr>
              <a:t>Employees required to use PPE must be trained to know at least the following: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609600"/>
            <a:ext cx="6554867" cy="1600200"/>
          </a:xfrm>
          <a:noFill/>
          <a:ln/>
        </p:spPr>
        <p:txBody>
          <a:bodyPr>
            <a:normAutofit/>
          </a:bodyPr>
          <a:lstStyle/>
          <a:p>
            <a:r>
              <a:rPr lang="en-US" altLang="en-US" sz="3600" b="1" dirty="0">
                <a:latin typeface="Georgia" panose="02040502050405020303" pitchFamily="18" charset="0"/>
              </a:rPr>
              <a:t>Eye Protection</a:t>
            </a:r>
          </a:p>
        </p:txBody>
      </p:sp>
      <p:pic>
        <p:nvPicPr>
          <p:cNvPr id="24579"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302" y="2538761"/>
            <a:ext cx="4953000" cy="3657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2438"/>
            <a:ext cx="7772400" cy="1144587"/>
          </a:xfrm>
          <a:noFill/>
          <a:ln/>
        </p:spPr>
        <p:txBody>
          <a:bodyPr>
            <a:normAutofit fontScale="90000"/>
          </a:bodyPr>
          <a:lstStyle/>
          <a:p>
            <a:pPr algn="ctr"/>
            <a:r>
              <a:rPr lang="en-US" altLang="en-US" b="1" dirty="0">
                <a:latin typeface="Georgia" panose="02040502050405020303" pitchFamily="18" charset="0"/>
              </a:rPr>
              <a:t>What are some of the </a:t>
            </a:r>
            <a:br>
              <a:rPr lang="en-US" altLang="en-US" b="1" dirty="0">
                <a:latin typeface="Georgia" panose="02040502050405020303" pitchFamily="18" charset="0"/>
              </a:rPr>
            </a:br>
            <a:r>
              <a:rPr lang="en-US" altLang="en-US" b="1" dirty="0">
                <a:latin typeface="Georgia" panose="02040502050405020303" pitchFamily="18" charset="0"/>
              </a:rPr>
              <a:t>causes of eye injuries?</a:t>
            </a:r>
          </a:p>
        </p:txBody>
      </p:sp>
      <p:sp>
        <p:nvSpPr>
          <p:cNvPr id="26627" name="Rectangle 3"/>
          <p:cNvSpPr>
            <a:spLocks noGrp="1" noChangeArrowheads="1"/>
          </p:cNvSpPr>
          <p:nvPr>
            <p:ph idx="1"/>
          </p:nvPr>
        </p:nvSpPr>
        <p:spPr>
          <a:xfrm>
            <a:off x="1447800" y="1524000"/>
            <a:ext cx="8001000" cy="4800600"/>
          </a:xfrm>
          <a:noFill/>
          <a:ln/>
        </p:spPr>
        <p:txBody>
          <a:bodyPr>
            <a:normAutofit/>
          </a:bodyPr>
          <a:lstStyle/>
          <a:p>
            <a:pPr>
              <a:buFontTx/>
              <a:buChar char="•"/>
            </a:pPr>
            <a:r>
              <a:rPr lang="en-US" altLang="en-US" dirty="0">
                <a:latin typeface="Georgia" panose="02040502050405020303" pitchFamily="18" charset="0"/>
              </a:rPr>
              <a:t>Dust and other flying particles, such as metal </a:t>
            </a:r>
            <a:r>
              <a:rPr lang="en-US" altLang="en-US" dirty="0" smtClean="0">
                <a:latin typeface="Georgia" panose="02040502050405020303" pitchFamily="18" charset="0"/>
              </a:rPr>
              <a:t/>
            </a:r>
            <a:br>
              <a:rPr lang="en-US" altLang="en-US" dirty="0" smtClean="0">
                <a:latin typeface="Georgia" panose="02040502050405020303" pitchFamily="18" charset="0"/>
              </a:rPr>
            </a:br>
            <a:r>
              <a:rPr lang="en-US" altLang="en-US" dirty="0" smtClean="0">
                <a:latin typeface="Georgia" panose="02040502050405020303" pitchFamily="18" charset="0"/>
              </a:rPr>
              <a:t>shavings </a:t>
            </a:r>
            <a:r>
              <a:rPr lang="en-US" altLang="en-US" dirty="0">
                <a:latin typeface="Georgia" panose="02040502050405020303" pitchFamily="18" charset="0"/>
              </a:rPr>
              <a:t>or sawdust</a:t>
            </a:r>
          </a:p>
          <a:p>
            <a:pPr>
              <a:buFontTx/>
              <a:buChar char="•"/>
            </a:pPr>
            <a:r>
              <a:rPr lang="en-US" altLang="en-US" dirty="0">
                <a:latin typeface="Georgia" panose="02040502050405020303" pitchFamily="18" charset="0"/>
              </a:rPr>
              <a:t>Molten metal that might splash</a:t>
            </a:r>
          </a:p>
          <a:p>
            <a:pPr>
              <a:buFontTx/>
              <a:buChar char="•"/>
            </a:pPr>
            <a:r>
              <a:rPr lang="en-US" altLang="en-US" dirty="0">
                <a:latin typeface="Georgia" panose="02040502050405020303" pitchFamily="18" charset="0"/>
              </a:rPr>
              <a:t>Acids and other caustic liquid chemicals that </a:t>
            </a:r>
            <a:r>
              <a:rPr lang="en-US" altLang="en-US" dirty="0" smtClean="0">
                <a:latin typeface="Georgia" panose="02040502050405020303" pitchFamily="18" charset="0"/>
              </a:rPr>
              <a:t/>
            </a:r>
            <a:br>
              <a:rPr lang="en-US" altLang="en-US" dirty="0" smtClean="0">
                <a:latin typeface="Georgia" panose="02040502050405020303" pitchFamily="18" charset="0"/>
              </a:rPr>
            </a:br>
            <a:r>
              <a:rPr lang="en-US" altLang="en-US" dirty="0" smtClean="0">
                <a:latin typeface="Georgia" panose="02040502050405020303" pitchFamily="18" charset="0"/>
              </a:rPr>
              <a:t>might </a:t>
            </a:r>
            <a:r>
              <a:rPr lang="en-US" altLang="en-US" dirty="0">
                <a:latin typeface="Georgia" panose="02040502050405020303" pitchFamily="18" charset="0"/>
              </a:rPr>
              <a:t>splash</a:t>
            </a:r>
          </a:p>
          <a:p>
            <a:pPr>
              <a:buFontTx/>
              <a:buChar char="•"/>
            </a:pPr>
            <a:r>
              <a:rPr lang="en-US" altLang="en-US" dirty="0">
                <a:latin typeface="Georgia" panose="02040502050405020303" pitchFamily="18" charset="0"/>
              </a:rPr>
              <a:t>Blood and other potentially infectious body fluids </a:t>
            </a:r>
            <a:r>
              <a:rPr lang="en-US" altLang="en-US" dirty="0" smtClean="0">
                <a:latin typeface="Georgia" panose="02040502050405020303" pitchFamily="18" charset="0"/>
              </a:rPr>
              <a:t/>
            </a:r>
            <a:br>
              <a:rPr lang="en-US" altLang="en-US" dirty="0" smtClean="0">
                <a:latin typeface="Georgia" panose="02040502050405020303" pitchFamily="18" charset="0"/>
              </a:rPr>
            </a:br>
            <a:r>
              <a:rPr lang="en-US" altLang="en-US" dirty="0" smtClean="0">
                <a:latin typeface="Georgia" panose="02040502050405020303" pitchFamily="18" charset="0"/>
              </a:rPr>
              <a:t>that </a:t>
            </a:r>
            <a:r>
              <a:rPr lang="en-US" altLang="en-US" dirty="0">
                <a:latin typeface="Georgia" panose="02040502050405020303" pitchFamily="18" charset="0"/>
              </a:rPr>
              <a:t>might splash, spray, or splatter</a:t>
            </a:r>
          </a:p>
          <a:p>
            <a:pPr>
              <a:buFontTx/>
              <a:buChar char="•"/>
            </a:pPr>
            <a:r>
              <a:rPr lang="en-US" altLang="en-US" dirty="0">
                <a:latin typeface="Georgia" panose="02040502050405020303" pitchFamily="18" charset="0"/>
              </a:rPr>
              <a:t>Intense light such as that created by welding </a:t>
            </a:r>
            <a:r>
              <a:rPr lang="en-US" altLang="en-US" dirty="0" smtClean="0">
                <a:latin typeface="Georgia" panose="02040502050405020303" pitchFamily="18" charset="0"/>
              </a:rPr>
              <a:t/>
            </a:r>
            <a:br>
              <a:rPr lang="en-US" altLang="en-US" dirty="0" smtClean="0">
                <a:latin typeface="Georgia" panose="02040502050405020303" pitchFamily="18" charset="0"/>
              </a:rPr>
            </a:br>
            <a:r>
              <a:rPr lang="en-US" altLang="en-US" dirty="0" smtClean="0">
                <a:latin typeface="Georgia" panose="02040502050405020303" pitchFamily="18" charset="0"/>
              </a:rPr>
              <a:t>and </a:t>
            </a:r>
            <a:r>
              <a:rPr lang="en-US" altLang="en-US" dirty="0">
                <a:latin typeface="Georgia" panose="02040502050405020303" pitchFamily="18" charset="0"/>
              </a:rPr>
              <a:t>lasers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144588"/>
          </a:xfrm>
          <a:noFill/>
          <a:ln/>
        </p:spPr>
        <p:txBody>
          <a:bodyPr>
            <a:normAutofit/>
          </a:bodyPr>
          <a:lstStyle/>
          <a:p>
            <a:pPr algn="ctr"/>
            <a:r>
              <a:rPr lang="en-US" altLang="en-US" sz="3600" b="1" dirty="0">
                <a:latin typeface="Georgia" panose="02040502050405020303" pitchFamily="18" charset="0"/>
              </a:rPr>
              <a:t>Safety Spectacles</a:t>
            </a:r>
          </a:p>
        </p:txBody>
      </p:sp>
      <p:sp>
        <p:nvSpPr>
          <p:cNvPr id="32771" name="Rectangle 3"/>
          <p:cNvSpPr>
            <a:spLocks noGrp="1" noChangeArrowheads="1"/>
          </p:cNvSpPr>
          <p:nvPr>
            <p:ph idx="1"/>
          </p:nvPr>
        </p:nvSpPr>
        <p:spPr>
          <a:xfrm>
            <a:off x="1524000" y="1371600"/>
            <a:ext cx="6096000" cy="3276599"/>
          </a:xfrm>
          <a:noFill/>
          <a:ln/>
        </p:spPr>
        <p:txBody>
          <a:bodyPr>
            <a:noAutofit/>
          </a:bodyPr>
          <a:lstStyle/>
          <a:p>
            <a:pPr>
              <a:lnSpc>
                <a:spcPct val="95000"/>
              </a:lnSpc>
              <a:buFontTx/>
              <a:buChar char="•"/>
            </a:pPr>
            <a:r>
              <a:rPr lang="en-US" altLang="en-US" dirty="0">
                <a:latin typeface="Georgia" panose="02040502050405020303" pitchFamily="18" charset="0"/>
              </a:rPr>
              <a:t>Made with metal/plastic safety </a:t>
            </a:r>
            <a:r>
              <a:rPr lang="en-US" altLang="en-US" dirty="0" smtClean="0">
                <a:latin typeface="Georgia" panose="02040502050405020303" pitchFamily="18" charset="0"/>
              </a:rPr>
              <a:t>frames</a:t>
            </a:r>
          </a:p>
          <a:p>
            <a:pPr marL="0" indent="0">
              <a:lnSpc>
                <a:spcPct val="95000"/>
              </a:lnSpc>
              <a:buNone/>
            </a:pPr>
            <a:endParaRPr lang="en-US" altLang="en-US" dirty="0" smtClean="0">
              <a:latin typeface="Georgia" panose="02040502050405020303" pitchFamily="18" charset="0"/>
            </a:endParaRPr>
          </a:p>
          <a:p>
            <a:pPr>
              <a:lnSpc>
                <a:spcPct val="95000"/>
              </a:lnSpc>
              <a:buFontTx/>
              <a:buChar char="•"/>
            </a:pPr>
            <a:r>
              <a:rPr lang="en-US" altLang="en-US" dirty="0" smtClean="0">
                <a:latin typeface="Georgia" panose="02040502050405020303" pitchFamily="18" charset="0"/>
              </a:rPr>
              <a:t>Most </a:t>
            </a:r>
            <a:r>
              <a:rPr lang="en-US" altLang="en-US" dirty="0">
                <a:latin typeface="Georgia" panose="02040502050405020303" pitchFamily="18" charset="0"/>
              </a:rPr>
              <a:t>operations require side </a:t>
            </a:r>
            <a:r>
              <a:rPr lang="en-US" altLang="en-US" dirty="0" smtClean="0">
                <a:latin typeface="Georgia" panose="02040502050405020303" pitchFamily="18" charset="0"/>
              </a:rPr>
              <a:t>shields</a:t>
            </a:r>
          </a:p>
          <a:p>
            <a:pPr marL="0" indent="0">
              <a:lnSpc>
                <a:spcPct val="95000"/>
              </a:lnSpc>
              <a:buNone/>
            </a:pPr>
            <a:endParaRPr lang="en-US" altLang="en-US" dirty="0" smtClean="0">
              <a:latin typeface="Georgia" panose="02040502050405020303" pitchFamily="18" charset="0"/>
            </a:endParaRPr>
          </a:p>
          <a:p>
            <a:pPr>
              <a:lnSpc>
                <a:spcPct val="95000"/>
              </a:lnSpc>
              <a:buFontTx/>
              <a:buChar char="•"/>
            </a:pPr>
            <a:r>
              <a:rPr lang="en-US" altLang="en-US" dirty="0" smtClean="0">
                <a:latin typeface="Georgia" panose="02040502050405020303" pitchFamily="18" charset="0"/>
              </a:rPr>
              <a:t>Used </a:t>
            </a:r>
            <a:r>
              <a:rPr lang="en-US" altLang="en-US" dirty="0">
                <a:latin typeface="Georgia" panose="02040502050405020303" pitchFamily="18" charset="0"/>
              </a:rPr>
              <a:t>for moderate impact from particles produced by such jobs as carpentry, woodworking, grinding, and scaling</a:t>
            </a:r>
          </a:p>
        </p:txBody>
      </p:sp>
      <p:pic>
        <p:nvPicPr>
          <p:cNvPr id="3277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672361"/>
            <a:ext cx="2667000" cy="19050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1822" y="485102"/>
            <a:ext cx="7772400" cy="990600"/>
          </a:xfrm>
          <a:noFill/>
          <a:ln/>
        </p:spPr>
        <p:txBody>
          <a:bodyPr>
            <a:normAutofit/>
          </a:bodyPr>
          <a:lstStyle/>
          <a:p>
            <a:pPr algn="ctr"/>
            <a:r>
              <a:rPr lang="en-US" altLang="en-US" sz="3600" b="1" dirty="0">
                <a:latin typeface="Georgia" panose="02040502050405020303" pitchFamily="18" charset="0"/>
              </a:rPr>
              <a:t>Welding Shields</a:t>
            </a:r>
          </a:p>
        </p:txBody>
      </p:sp>
      <p:sp>
        <p:nvSpPr>
          <p:cNvPr id="36867" name="Rectangle 3"/>
          <p:cNvSpPr>
            <a:spLocks noChangeArrowheads="1"/>
          </p:cNvSpPr>
          <p:nvPr/>
        </p:nvSpPr>
        <p:spPr bwMode="auto">
          <a:xfrm>
            <a:off x="838200" y="1676400"/>
            <a:ext cx="7772400" cy="163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dirty="0">
                <a:solidFill>
                  <a:schemeClr val="tx1"/>
                </a:solidFill>
                <a:latin typeface="Georgia" panose="02040502050405020303" pitchFamily="18" charset="0"/>
              </a:rPr>
              <a:t>Protect eyes from burns caused by infrared or intense radiant light, and protect face and eyes from flying sparks, metal spatter, and slag chips produced during welding, brazing, soldering, and cutting</a:t>
            </a:r>
          </a:p>
        </p:txBody>
      </p:sp>
      <p:pic>
        <p:nvPicPr>
          <p:cNvPr id="36868" name="Picture 4"/>
          <p:cNvPicPr>
            <a:picLocks noChangeArrowheads="1"/>
          </p:cNvPicPr>
          <p:nvPr/>
        </p:nvPicPr>
        <p:blipFill>
          <a:blip r:embed="rId3" cstate="print">
            <a:extLst>
              <a:ext uri="{28A0092B-C50C-407E-A947-70E740481C1C}">
                <a14:useLocalDpi xmlns:a14="http://schemas.microsoft.com/office/drawing/2010/main" val="0"/>
              </a:ext>
            </a:extLst>
          </a:blip>
          <a:srcRect l="2289" t="2638" r="2721" b="5003"/>
          <a:stretch>
            <a:fillRect/>
          </a:stretch>
        </p:blipFill>
        <p:spPr bwMode="auto">
          <a:xfrm>
            <a:off x="3377084" y="3733800"/>
            <a:ext cx="2438400" cy="26670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30936" y="457200"/>
            <a:ext cx="7772400" cy="1144588"/>
          </a:xfrm>
          <a:noFill/>
          <a:ln/>
        </p:spPr>
        <p:txBody>
          <a:bodyPr>
            <a:normAutofit/>
          </a:bodyPr>
          <a:lstStyle/>
          <a:p>
            <a:pPr algn="ctr"/>
            <a:r>
              <a:rPr lang="en-US" altLang="en-US" sz="3600" b="1" dirty="0" smtClean="0">
                <a:latin typeface="Georgia" panose="02040502050405020303" pitchFamily="18" charset="0"/>
              </a:rPr>
              <a:t>LASER </a:t>
            </a:r>
            <a:r>
              <a:rPr lang="en-US" altLang="en-US" sz="3600" b="1" dirty="0">
                <a:latin typeface="Georgia" panose="02040502050405020303" pitchFamily="18" charset="0"/>
              </a:rPr>
              <a:t>Safety Goggles</a:t>
            </a:r>
          </a:p>
        </p:txBody>
      </p:sp>
      <p:sp>
        <p:nvSpPr>
          <p:cNvPr id="38915" name="Rectangle 3"/>
          <p:cNvSpPr>
            <a:spLocks noChangeArrowheads="1"/>
          </p:cNvSpPr>
          <p:nvPr/>
        </p:nvSpPr>
        <p:spPr bwMode="auto">
          <a:xfrm>
            <a:off x="1143441" y="1752599"/>
            <a:ext cx="76962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dirty="0">
                <a:solidFill>
                  <a:schemeClr val="tx1"/>
                </a:solidFill>
                <a:latin typeface="Georgia" panose="02040502050405020303" pitchFamily="18" charset="0"/>
              </a:rPr>
              <a:t>Protect eyes from intense concentrations of </a:t>
            </a:r>
            <a:r>
              <a:rPr lang="en-US" altLang="en-US" dirty="0" smtClean="0">
                <a:solidFill>
                  <a:schemeClr val="tx1"/>
                </a:solidFill>
                <a:latin typeface="Georgia" panose="02040502050405020303" pitchFamily="18" charset="0"/>
              </a:rPr>
              <a:t>light produced </a:t>
            </a:r>
            <a:r>
              <a:rPr lang="en-US" altLang="en-US" dirty="0">
                <a:solidFill>
                  <a:schemeClr val="tx1"/>
                </a:solidFill>
                <a:latin typeface="Georgia" panose="02040502050405020303" pitchFamily="18" charset="0"/>
              </a:rPr>
              <a:t>by lasers.</a:t>
            </a:r>
          </a:p>
        </p:txBody>
      </p:sp>
      <p:pic>
        <p:nvPicPr>
          <p:cNvPr id="3891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600" y="3276600"/>
            <a:ext cx="2413000" cy="31559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35526" y="371268"/>
            <a:ext cx="7772400" cy="1144587"/>
          </a:xfrm>
          <a:noFill/>
          <a:ln/>
        </p:spPr>
        <p:txBody>
          <a:bodyPr>
            <a:normAutofit/>
          </a:bodyPr>
          <a:lstStyle/>
          <a:p>
            <a:pPr algn="ctr"/>
            <a:r>
              <a:rPr lang="en-US" altLang="en-US" sz="3600" b="1" dirty="0">
                <a:latin typeface="Georgia" panose="02040502050405020303" pitchFamily="18" charset="0"/>
              </a:rPr>
              <a:t>Face Shields</a:t>
            </a:r>
          </a:p>
        </p:txBody>
      </p:sp>
      <p:sp>
        <p:nvSpPr>
          <p:cNvPr id="40963" name="Rectangle 3"/>
          <p:cNvSpPr>
            <a:spLocks noGrp="1" noChangeArrowheads="1"/>
          </p:cNvSpPr>
          <p:nvPr>
            <p:ph idx="1"/>
          </p:nvPr>
        </p:nvSpPr>
        <p:spPr>
          <a:xfrm>
            <a:off x="1109472" y="1295400"/>
            <a:ext cx="8077200" cy="1600200"/>
          </a:xfrm>
          <a:noFill/>
          <a:ln/>
        </p:spPr>
        <p:txBody>
          <a:bodyPr>
            <a:normAutofit/>
          </a:bodyPr>
          <a:lstStyle/>
          <a:p>
            <a:pPr marL="0" indent="0">
              <a:buNone/>
            </a:pPr>
            <a:r>
              <a:rPr lang="en-US" altLang="en-US" dirty="0" smtClean="0">
                <a:latin typeface="Georgia" panose="02040502050405020303" pitchFamily="18" charset="0"/>
              </a:rPr>
              <a:t>Protect </a:t>
            </a:r>
            <a:r>
              <a:rPr lang="en-US" altLang="en-US" dirty="0">
                <a:latin typeface="Georgia" panose="02040502050405020303" pitchFamily="18" charset="0"/>
              </a:rPr>
              <a:t>the face from nuisance dusts and </a:t>
            </a:r>
            <a:r>
              <a:rPr lang="en-US" altLang="en-US" dirty="0" smtClean="0">
                <a:latin typeface="Georgia" panose="02040502050405020303" pitchFamily="18" charset="0"/>
              </a:rPr>
              <a:t>potential </a:t>
            </a:r>
            <a:r>
              <a:rPr lang="en-US" altLang="en-US" dirty="0">
                <a:latin typeface="Georgia" panose="02040502050405020303" pitchFamily="18" charset="0"/>
              </a:rPr>
              <a:t>splashes or sprays of hazardous </a:t>
            </a:r>
            <a:r>
              <a:rPr lang="en-US" altLang="en-US" dirty="0" smtClean="0">
                <a:latin typeface="Georgia" panose="02040502050405020303" pitchFamily="18" charset="0"/>
              </a:rPr>
              <a:t>liquids</a:t>
            </a:r>
          </a:p>
          <a:p>
            <a:pPr marL="0" indent="0">
              <a:buNone/>
            </a:pPr>
            <a:endParaRPr lang="en-US" altLang="en-US" dirty="0">
              <a:latin typeface="Georgia" panose="02040502050405020303" pitchFamily="18" charset="0"/>
            </a:endParaRPr>
          </a:p>
        </p:txBody>
      </p:sp>
      <p:pic>
        <p:nvPicPr>
          <p:cNvPr id="40964" name="Picture 4"/>
          <p:cNvPicPr>
            <a:picLocks noChangeArrowheads="1"/>
          </p:cNvPicPr>
          <p:nvPr/>
        </p:nvPicPr>
        <p:blipFill>
          <a:blip r:embed="rId3" cstate="print">
            <a:extLst>
              <a:ext uri="{28A0092B-C50C-407E-A947-70E740481C1C}">
                <a14:useLocalDpi xmlns:a14="http://schemas.microsoft.com/office/drawing/2010/main" val="0"/>
              </a:ext>
            </a:extLst>
          </a:blip>
          <a:srcRect t="2916" b="4723"/>
          <a:stretch>
            <a:fillRect/>
          </a:stretch>
        </p:blipFill>
        <p:spPr bwMode="auto">
          <a:xfrm>
            <a:off x="3429000" y="2656114"/>
            <a:ext cx="2593975" cy="25146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
        <p:nvSpPr>
          <p:cNvPr id="9" name="Rectangle 8"/>
          <p:cNvSpPr/>
          <p:nvPr/>
        </p:nvSpPr>
        <p:spPr>
          <a:xfrm>
            <a:off x="1136096" y="5614341"/>
            <a:ext cx="7543800" cy="400110"/>
          </a:xfrm>
          <a:prstGeom prst="rect">
            <a:avLst/>
          </a:prstGeom>
        </p:spPr>
        <p:txBody>
          <a:bodyPr wrap="square">
            <a:spAutoFit/>
          </a:bodyPr>
          <a:lstStyle/>
          <a:p>
            <a:pPr marL="0" indent="0" algn="ctr">
              <a:buNone/>
            </a:pPr>
            <a:r>
              <a:rPr lang="en-US" altLang="en-US" sz="2000" b="1" i="1" dirty="0" smtClean="0">
                <a:solidFill>
                  <a:schemeClr val="tx1"/>
                </a:solidFill>
                <a:latin typeface="Georgia" panose="02040502050405020303" pitchFamily="18" charset="0"/>
              </a:rPr>
              <a:t>It does </a:t>
            </a:r>
            <a:r>
              <a:rPr lang="en-US" altLang="en-US" sz="2000" b="1" i="1" u="sng" dirty="0" smtClean="0">
                <a:solidFill>
                  <a:schemeClr val="tx1"/>
                </a:solidFill>
                <a:latin typeface="Georgia" panose="02040502050405020303" pitchFamily="18" charset="0"/>
              </a:rPr>
              <a:t>not</a:t>
            </a:r>
            <a:r>
              <a:rPr lang="en-US" altLang="en-US" sz="2000" b="1" i="1" dirty="0" smtClean="0">
                <a:solidFill>
                  <a:schemeClr val="tx1"/>
                </a:solidFill>
                <a:latin typeface="Georgia" panose="02040502050405020303" pitchFamily="18" charset="0"/>
              </a:rPr>
              <a:t> </a:t>
            </a:r>
            <a:r>
              <a:rPr lang="en-US" altLang="en-US" sz="2000" b="1" i="1" dirty="0">
                <a:solidFill>
                  <a:schemeClr val="tx1"/>
                </a:solidFill>
                <a:latin typeface="Georgia" panose="02040502050405020303" pitchFamily="18" charset="0"/>
              </a:rPr>
              <a:t>protect employees from impact hazards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95400" y="381000"/>
            <a:ext cx="6554867" cy="1524000"/>
          </a:xfrm>
          <a:noFill/>
          <a:ln/>
        </p:spPr>
        <p:txBody>
          <a:bodyPr>
            <a:normAutofit/>
          </a:bodyPr>
          <a:lstStyle/>
          <a:p>
            <a:pPr algn="ctr"/>
            <a:r>
              <a:rPr lang="en-US" altLang="en-US" sz="3600" b="1" dirty="0">
                <a:latin typeface="Georgia" panose="02040502050405020303" pitchFamily="18" charset="0"/>
              </a:rPr>
              <a:t>Head Protection</a:t>
            </a:r>
          </a:p>
        </p:txBody>
      </p:sp>
      <p:pic>
        <p:nvPicPr>
          <p:cNvPr id="4301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681" y="2260601"/>
            <a:ext cx="3830637" cy="31496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
        <p:nvSpPr>
          <p:cNvPr id="2" name="Rectangle 1"/>
          <p:cNvSpPr/>
          <p:nvPr/>
        </p:nvSpPr>
        <p:spPr>
          <a:xfrm>
            <a:off x="2285999" y="5586197"/>
            <a:ext cx="4572000" cy="461665"/>
          </a:xfrm>
          <a:prstGeom prst="rect">
            <a:avLst/>
          </a:prstGeom>
        </p:spPr>
        <p:txBody>
          <a:bodyPr>
            <a:spAutoFit/>
          </a:bodyPr>
          <a:lstStyle/>
          <a:p>
            <a:r>
              <a:rPr lang="en-US" sz="800" dirty="0">
                <a:solidFill>
                  <a:schemeClr val="bg1"/>
                </a:solidFill>
                <a:latin typeface="Georgia" panose="02040502050405020303" pitchFamily="18" charset="0"/>
                <a:hlinkClick r:id="rId5"/>
              </a:rPr>
              <a:t>http://</a:t>
            </a:r>
            <a:r>
              <a:rPr lang="en-US" sz="800" dirty="0" smtClean="0">
                <a:solidFill>
                  <a:schemeClr val="bg1"/>
                </a:solidFill>
                <a:latin typeface="Georgia" panose="02040502050405020303" pitchFamily="18" charset="0"/>
                <a:hlinkClick r:id="rId5"/>
              </a:rPr>
              <a:t>www.bing.com/videos/search?q=PPE&amp;FORM=HDRSC3#view=detail&amp;mid=A155F6204C6CE7D84901A155F6204C6CE7D84901</a:t>
            </a:r>
            <a:endParaRPr lang="en-US" sz="800" dirty="0" smtClean="0">
              <a:solidFill>
                <a:schemeClr val="bg1"/>
              </a:solidFill>
              <a:latin typeface="Georgia" panose="02040502050405020303" pitchFamily="18" charset="0"/>
            </a:endParaRPr>
          </a:p>
          <a:p>
            <a:endParaRPr lang="en-US" sz="800" dirty="0">
              <a:solidFill>
                <a:schemeClr val="bg1"/>
              </a:solidFill>
              <a:latin typeface="Georgia" panose="02040502050405020303"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175989">
            <a:off x="459486" y="5340778"/>
            <a:ext cx="1700893" cy="952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30936" y="1066800"/>
            <a:ext cx="7772400" cy="1143000"/>
          </a:xfrm>
          <a:noFill/>
          <a:ln/>
        </p:spPr>
        <p:txBody>
          <a:bodyPr>
            <a:normAutofit fontScale="90000"/>
          </a:bodyPr>
          <a:lstStyle/>
          <a:p>
            <a:pPr algn="ctr"/>
            <a:r>
              <a:rPr lang="en-US" altLang="en-US" b="1" dirty="0">
                <a:latin typeface="Georgia" panose="02040502050405020303" pitchFamily="18" charset="0"/>
              </a:rPr>
              <a:t>What are some of the</a:t>
            </a:r>
            <a:br>
              <a:rPr lang="en-US" altLang="en-US" b="1" dirty="0">
                <a:latin typeface="Georgia" panose="02040502050405020303" pitchFamily="18" charset="0"/>
              </a:rPr>
            </a:br>
            <a:r>
              <a:rPr lang="en-US" altLang="en-US" b="1" dirty="0">
                <a:latin typeface="Georgia" panose="02040502050405020303" pitchFamily="18" charset="0"/>
              </a:rPr>
              <a:t>causes of head injuries?</a:t>
            </a:r>
          </a:p>
        </p:txBody>
      </p:sp>
      <p:sp>
        <p:nvSpPr>
          <p:cNvPr id="45059" name="Rectangle 3"/>
          <p:cNvSpPr>
            <a:spLocks noGrp="1" noChangeArrowheads="1"/>
          </p:cNvSpPr>
          <p:nvPr>
            <p:ph idx="1"/>
          </p:nvPr>
        </p:nvSpPr>
        <p:spPr>
          <a:xfrm>
            <a:off x="2057400" y="1752600"/>
            <a:ext cx="6400800" cy="3957637"/>
          </a:xfrm>
          <a:noFill/>
          <a:ln/>
        </p:spPr>
        <p:txBody>
          <a:bodyPr>
            <a:normAutofit/>
          </a:bodyPr>
          <a:lstStyle/>
          <a:p>
            <a:pPr>
              <a:spcBef>
                <a:spcPct val="40000"/>
              </a:spcBef>
              <a:buFontTx/>
              <a:buChar char="•"/>
            </a:pPr>
            <a:r>
              <a:rPr lang="en-US" altLang="en-US" dirty="0">
                <a:latin typeface="Georgia" panose="02040502050405020303" pitchFamily="18" charset="0"/>
              </a:rPr>
              <a:t>Falling </a:t>
            </a:r>
            <a:r>
              <a:rPr lang="en-US" altLang="en-US" dirty="0" smtClean="0">
                <a:latin typeface="Georgia" panose="02040502050405020303" pitchFamily="18" charset="0"/>
              </a:rPr>
              <a:t>objects</a:t>
            </a:r>
            <a:endParaRPr lang="en-US" altLang="en-US" dirty="0">
              <a:latin typeface="Georgia" panose="02040502050405020303" pitchFamily="18" charset="0"/>
            </a:endParaRPr>
          </a:p>
          <a:p>
            <a:pPr>
              <a:spcBef>
                <a:spcPct val="40000"/>
              </a:spcBef>
              <a:buFontTx/>
              <a:buChar char="•"/>
            </a:pPr>
            <a:r>
              <a:rPr lang="en-US" altLang="en-US" dirty="0">
                <a:latin typeface="Georgia" panose="02040502050405020303" pitchFamily="18" charset="0"/>
              </a:rPr>
              <a:t>Bumping head against fixed objects, such as exposed pipes or </a:t>
            </a:r>
            <a:r>
              <a:rPr lang="en-US" altLang="en-US" dirty="0" smtClean="0">
                <a:latin typeface="Georgia" panose="02040502050405020303" pitchFamily="18" charset="0"/>
              </a:rPr>
              <a:t>beams</a:t>
            </a:r>
            <a:endParaRPr lang="en-US" altLang="en-US" dirty="0">
              <a:latin typeface="Georgia" panose="02040502050405020303" pitchFamily="18" charset="0"/>
            </a:endParaRPr>
          </a:p>
          <a:p>
            <a:pPr>
              <a:spcBef>
                <a:spcPct val="40000"/>
              </a:spcBef>
              <a:buFontTx/>
              <a:buChar char="•"/>
            </a:pPr>
            <a:r>
              <a:rPr lang="en-US" altLang="en-US" dirty="0">
                <a:latin typeface="Georgia" panose="02040502050405020303" pitchFamily="18" charset="0"/>
              </a:rPr>
              <a:t>Contact with exposed electrical conductors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838200" y="975731"/>
            <a:ext cx="6783467" cy="762001"/>
          </a:xfrm>
        </p:spPr>
        <p:txBody>
          <a:bodyPr>
            <a:normAutofit/>
          </a:bodyPr>
          <a:lstStyle/>
          <a:p>
            <a:r>
              <a:rPr lang="en-US" sz="3600" b="1" dirty="0" smtClean="0">
                <a:latin typeface="Georgia" panose="02040502050405020303" pitchFamily="18" charset="0"/>
              </a:rPr>
              <a:t>LEARNING OBJECTIVES</a:t>
            </a:r>
            <a:endParaRPr lang="en-US" sz="3600" b="1" dirty="0">
              <a:latin typeface="Georgia" panose="02040502050405020303"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
        <p:nvSpPr>
          <p:cNvPr id="13" name="TextBox 12"/>
          <p:cNvSpPr txBox="1"/>
          <p:nvPr/>
        </p:nvSpPr>
        <p:spPr>
          <a:xfrm>
            <a:off x="838200" y="1752600"/>
            <a:ext cx="8229600" cy="4154984"/>
          </a:xfrm>
          <a:prstGeom prst="rect">
            <a:avLst/>
          </a:prstGeom>
          <a:noFill/>
        </p:spPr>
        <p:txBody>
          <a:bodyPr wrap="square" rtlCol="0">
            <a:spAutoFit/>
          </a:bodyPr>
          <a:lstStyle/>
          <a:p>
            <a:pPr marL="342900" indent="-342900">
              <a:buFont typeface="Arial" panose="020B0604020202020204" pitchFamily="34" charset="0"/>
              <a:buChar char="•"/>
            </a:pPr>
            <a:endParaRPr lang="en-US" dirty="0" smtClean="0">
              <a:solidFill>
                <a:schemeClr val="tx1"/>
              </a:solidFill>
              <a:latin typeface="Georgia" panose="02040502050405020303" pitchFamily="18" charset="0"/>
            </a:endParaRPr>
          </a:p>
          <a:p>
            <a:r>
              <a:rPr lang="en-US" dirty="0">
                <a:solidFill>
                  <a:schemeClr val="tx1"/>
                </a:solidFill>
                <a:latin typeface="Georgia" panose="02040502050405020303" pitchFamily="18" charset="0"/>
              </a:rPr>
              <a:t>After completing this lesson, you will </a:t>
            </a:r>
            <a:r>
              <a:rPr lang="en-US" dirty="0" smtClean="0">
                <a:solidFill>
                  <a:schemeClr val="tx1"/>
                </a:solidFill>
                <a:latin typeface="Georgia" panose="02040502050405020303" pitchFamily="18" charset="0"/>
              </a:rPr>
              <a:t>be able to…</a:t>
            </a:r>
            <a:endParaRPr lang="en-US" dirty="0">
              <a:solidFill>
                <a:schemeClr val="tx1"/>
              </a:solidFill>
              <a:latin typeface="Georgia" panose="02040502050405020303" pitchFamily="18" charset="0"/>
            </a:endParaRPr>
          </a:p>
          <a:p>
            <a:pPr marL="342900" indent="-342900">
              <a:buFont typeface="Arial" panose="020B0604020202020204" pitchFamily="34" charset="0"/>
              <a:buChar char="•"/>
            </a:pPr>
            <a:endParaRPr lang="en-US" dirty="0">
              <a:solidFill>
                <a:schemeClr val="tx1"/>
              </a:solidFill>
              <a:latin typeface="Georgia" panose="02040502050405020303" pitchFamily="18" charset="0"/>
            </a:endParaRPr>
          </a:p>
          <a:p>
            <a:pPr marL="342900" indent="-342900">
              <a:buFont typeface="Arial" panose="020B0604020202020204" pitchFamily="34" charset="0"/>
              <a:buChar char="•"/>
            </a:pPr>
            <a:r>
              <a:rPr lang="en-US" dirty="0" smtClean="0">
                <a:solidFill>
                  <a:schemeClr val="tx1"/>
                </a:solidFill>
                <a:latin typeface="Georgia" panose="02040502050405020303" pitchFamily="18" charset="0"/>
              </a:rPr>
              <a:t>Identify PPE that may be used to protect the eyes, </a:t>
            </a:r>
            <a:br>
              <a:rPr lang="en-US" dirty="0" smtClean="0">
                <a:solidFill>
                  <a:schemeClr val="tx1"/>
                </a:solidFill>
                <a:latin typeface="Georgia" panose="02040502050405020303" pitchFamily="18" charset="0"/>
              </a:rPr>
            </a:br>
            <a:r>
              <a:rPr lang="en-US" dirty="0" smtClean="0">
                <a:solidFill>
                  <a:schemeClr val="tx1"/>
                </a:solidFill>
                <a:latin typeface="Georgia" panose="02040502050405020303" pitchFamily="18" charset="0"/>
              </a:rPr>
              <a:t>face, head, feet, hands, body, and hearing.</a:t>
            </a:r>
          </a:p>
          <a:p>
            <a:endParaRPr lang="en-US" dirty="0" smtClean="0">
              <a:solidFill>
                <a:schemeClr val="tx1"/>
              </a:solidFill>
              <a:latin typeface="Georgia" panose="02040502050405020303" pitchFamily="18" charset="0"/>
            </a:endParaRPr>
          </a:p>
          <a:p>
            <a:pPr marL="342900" indent="-342900">
              <a:buFont typeface="Arial" panose="020B0604020202020204" pitchFamily="34" charset="0"/>
              <a:buChar char="•"/>
            </a:pPr>
            <a:r>
              <a:rPr lang="en-US" dirty="0" smtClean="0">
                <a:solidFill>
                  <a:schemeClr val="tx1"/>
                </a:solidFill>
                <a:latin typeface="Georgia" panose="02040502050405020303" pitchFamily="18" charset="0"/>
              </a:rPr>
              <a:t>List the 3 primary means of protecting employees </a:t>
            </a:r>
            <a:br>
              <a:rPr lang="en-US" dirty="0" smtClean="0">
                <a:solidFill>
                  <a:schemeClr val="tx1"/>
                </a:solidFill>
                <a:latin typeface="Georgia" panose="02040502050405020303" pitchFamily="18" charset="0"/>
              </a:rPr>
            </a:br>
            <a:r>
              <a:rPr lang="en-US" dirty="0" smtClean="0">
                <a:solidFill>
                  <a:schemeClr val="tx1"/>
                </a:solidFill>
                <a:latin typeface="Georgia" panose="02040502050405020303" pitchFamily="18" charset="0"/>
              </a:rPr>
              <a:t>from the workplace hazards prior to considering PPE </a:t>
            </a:r>
          </a:p>
          <a:p>
            <a:pPr marL="342900" indent="-342900">
              <a:buFont typeface="Arial" panose="020B0604020202020204" pitchFamily="34" charset="0"/>
              <a:buChar char="•"/>
            </a:pPr>
            <a:endParaRPr lang="en-US" dirty="0">
              <a:solidFill>
                <a:schemeClr val="tx1"/>
              </a:solidFill>
              <a:latin typeface="Georgia" panose="02040502050405020303" pitchFamily="18" charset="0"/>
            </a:endParaRPr>
          </a:p>
          <a:p>
            <a:pPr marL="342900" indent="-342900">
              <a:buFont typeface="Arial" panose="020B0604020202020204" pitchFamily="34" charset="0"/>
              <a:buChar char="•"/>
            </a:pPr>
            <a:r>
              <a:rPr lang="en-US" dirty="0" smtClean="0">
                <a:solidFill>
                  <a:schemeClr val="tx1"/>
                </a:solidFill>
                <a:latin typeface="Georgia" panose="02040502050405020303" pitchFamily="18" charset="0"/>
              </a:rPr>
              <a:t>Explain what should be included in PPE training</a:t>
            </a:r>
            <a:endParaRPr lang="en-US" dirty="0"/>
          </a:p>
          <a:p>
            <a:endParaRPr lang="en-US" dirty="0"/>
          </a:p>
        </p:txBody>
      </p:sp>
    </p:spTree>
    <p:extLst>
      <p:ext uri="{BB962C8B-B14F-4D97-AF65-F5344CB8AC3E}">
        <p14:creationId xmlns:p14="http://schemas.microsoft.com/office/powerpoint/2010/main" val="201984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62000" y="609600"/>
            <a:ext cx="7772400" cy="840740"/>
          </a:xfrm>
          <a:noFill/>
          <a:ln/>
        </p:spPr>
        <p:txBody>
          <a:bodyPr>
            <a:normAutofit/>
          </a:bodyPr>
          <a:lstStyle/>
          <a:p>
            <a:pPr algn="ctr"/>
            <a:r>
              <a:rPr lang="en-US" altLang="en-US" sz="3600" b="1" dirty="0">
                <a:latin typeface="Georgia" panose="02040502050405020303" pitchFamily="18" charset="0"/>
              </a:rPr>
              <a:t>Classes of Hard Hats</a:t>
            </a:r>
          </a:p>
        </p:txBody>
      </p:sp>
      <p:sp>
        <p:nvSpPr>
          <p:cNvPr id="113667" name="Rectangle 3"/>
          <p:cNvSpPr>
            <a:spLocks noGrp="1" noChangeArrowheads="1"/>
          </p:cNvSpPr>
          <p:nvPr>
            <p:ph idx="1"/>
          </p:nvPr>
        </p:nvSpPr>
        <p:spPr>
          <a:xfrm>
            <a:off x="1295400" y="1219199"/>
            <a:ext cx="8001000" cy="5014119"/>
          </a:xfrm>
          <a:noFill/>
          <a:ln/>
        </p:spPr>
        <p:txBody>
          <a:bodyPr>
            <a:normAutofit/>
          </a:bodyPr>
          <a:lstStyle/>
          <a:p>
            <a:pPr>
              <a:buFont typeface="CommonBullets" pitchFamily="34" charset="2"/>
              <a:buNone/>
            </a:pPr>
            <a:r>
              <a:rPr lang="en-US" altLang="en-US" b="1" u="sng" dirty="0">
                <a:latin typeface="Georgia" panose="02040502050405020303" pitchFamily="18" charset="0"/>
              </a:rPr>
              <a:t>Class G </a:t>
            </a:r>
            <a:endParaRPr lang="en-US" altLang="en-US" b="1" u="sng" dirty="0" smtClean="0">
              <a:latin typeface="Georgia" panose="02040502050405020303" pitchFamily="18" charset="0"/>
            </a:endParaRPr>
          </a:p>
          <a:p>
            <a:r>
              <a:rPr lang="en-US" altLang="en-US" sz="1600" dirty="0" smtClean="0">
                <a:latin typeface="Georgia" panose="02040502050405020303" pitchFamily="18" charset="0"/>
              </a:rPr>
              <a:t>General </a:t>
            </a:r>
            <a:r>
              <a:rPr lang="en-US" altLang="en-US" sz="1600" dirty="0">
                <a:latin typeface="Georgia" panose="02040502050405020303" pitchFamily="18" charset="0"/>
              </a:rPr>
              <a:t>service (e.g., mining, building construction, </a:t>
            </a:r>
            <a:r>
              <a:rPr lang="en-US" altLang="en-US" sz="1600" dirty="0" smtClean="0">
                <a:latin typeface="Georgia" panose="02040502050405020303" pitchFamily="18" charset="0"/>
              </a:rPr>
              <a:t>shipbuilding, </a:t>
            </a:r>
            <a:br>
              <a:rPr lang="en-US" altLang="en-US" sz="1600" dirty="0" smtClean="0">
                <a:latin typeface="Georgia" panose="02040502050405020303" pitchFamily="18" charset="0"/>
              </a:rPr>
            </a:br>
            <a:r>
              <a:rPr lang="en-US" altLang="en-US" sz="1600" dirty="0" smtClean="0">
                <a:latin typeface="Georgia" panose="02040502050405020303" pitchFamily="18" charset="0"/>
              </a:rPr>
              <a:t>lumbering</a:t>
            </a:r>
            <a:r>
              <a:rPr lang="en-US" altLang="en-US" sz="1600" dirty="0">
                <a:latin typeface="Georgia" panose="02040502050405020303" pitchFamily="18" charset="0"/>
              </a:rPr>
              <a:t>, and manufacturing)</a:t>
            </a:r>
          </a:p>
          <a:p>
            <a:pPr>
              <a:buFontTx/>
              <a:buChar char="•"/>
            </a:pPr>
            <a:r>
              <a:rPr lang="en-US" altLang="en-US" sz="1600" dirty="0">
                <a:latin typeface="Georgia" panose="02040502050405020303" pitchFamily="18" charset="0"/>
              </a:rPr>
              <a:t>Good impact protection but limited voltage protection</a:t>
            </a:r>
          </a:p>
          <a:p>
            <a:pPr>
              <a:buFontTx/>
              <a:buNone/>
            </a:pPr>
            <a:r>
              <a:rPr lang="en-US" altLang="en-US" sz="2300" b="1" u="sng" dirty="0">
                <a:latin typeface="Georgia" panose="02040502050405020303" pitchFamily="18" charset="0"/>
              </a:rPr>
              <a:t>Class E </a:t>
            </a:r>
            <a:endParaRPr lang="en-US" altLang="en-US" sz="2300" b="1" u="sng" dirty="0" smtClean="0">
              <a:latin typeface="Georgia" panose="02040502050405020303" pitchFamily="18" charset="0"/>
            </a:endParaRPr>
          </a:p>
          <a:p>
            <a:r>
              <a:rPr lang="en-US" altLang="en-US" sz="1600" dirty="0" smtClean="0">
                <a:latin typeface="Georgia" panose="02040502050405020303" pitchFamily="18" charset="0"/>
              </a:rPr>
              <a:t>Electrical </a:t>
            </a:r>
            <a:r>
              <a:rPr lang="en-US" altLang="en-US" sz="1600" dirty="0">
                <a:latin typeface="Georgia" panose="02040502050405020303" pitchFamily="18" charset="0"/>
              </a:rPr>
              <a:t>work</a:t>
            </a:r>
          </a:p>
          <a:p>
            <a:pPr>
              <a:buFontTx/>
              <a:buChar char="•"/>
            </a:pPr>
            <a:r>
              <a:rPr lang="en-US" altLang="en-US" sz="1600" dirty="0">
                <a:latin typeface="Georgia" panose="02040502050405020303" pitchFamily="18" charset="0"/>
              </a:rPr>
              <a:t>Protect against falling objects, high-voltage shock/burns</a:t>
            </a:r>
          </a:p>
          <a:p>
            <a:pPr>
              <a:buFontTx/>
              <a:buNone/>
            </a:pPr>
            <a:r>
              <a:rPr lang="en-US" altLang="en-US" sz="2300" b="1" u="sng" dirty="0">
                <a:latin typeface="Georgia" panose="02040502050405020303" pitchFamily="18" charset="0"/>
              </a:rPr>
              <a:t>Class C</a:t>
            </a:r>
          </a:p>
          <a:p>
            <a:pPr>
              <a:buFontTx/>
              <a:buChar char="•"/>
            </a:pPr>
            <a:r>
              <a:rPr lang="en-US" altLang="en-US" sz="1600" dirty="0">
                <a:latin typeface="Georgia" panose="02040502050405020303" pitchFamily="18" charset="0"/>
              </a:rPr>
              <a:t>Designed for comfort, offer limited protection</a:t>
            </a:r>
          </a:p>
          <a:p>
            <a:pPr>
              <a:buFontTx/>
              <a:buChar char="•"/>
            </a:pPr>
            <a:r>
              <a:rPr lang="en-US" altLang="en-US" sz="1600" dirty="0">
                <a:latin typeface="Georgia" panose="02040502050405020303" pitchFamily="18" charset="0"/>
              </a:rPr>
              <a:t>Protects heads that may bump against fixed objects, but do not protect </a:t>
            </a:r>
            <a:r>
              <a:rPr lang="en-US" altLang="en-US" sz="1600" dirty="0" smtClean="0">
                <a:latin typeface="Georgia" panose="02040502050405020303" pitchFamily="18" charset="0"/>
              </a:rPr>
              <a:t/>
            </a:r>
            <a:br>
              <a:rPr lang="en-US" altLang="en-US" sz="1600" dirty="0" smtClean="0">
                <a:latin typeface="Georgia" panose="02040502050405020303" pitchFamily="18" charset="0"/>
              </a:rPr>
            </a:br>
            <a:r>
              <a:rPr lang="en-US" altLang="en-US" sz="1600" dirty="0" smtClean="0">
                <a:latin typeface="Georgia" panose="02040502050405020303" pitchFamily="18" charset="0"/>
              </a:rPr>
              <a:t>against </a:t>
            </a:r>
            <a:r>
              <a:rPr lang="en-US" altLang="en-US" sz="1600" dirty="0">
                <a:latin typeface="Georgia" panose="02040502050405020303" pitchFamily="18" charset="0"/>
              </a:rPr>
              <a:t>falling objects or electrical shock</a:t>
            </a:r>
          </a:p>
        </p:txBody>
      </p:sp>
      <p:sp>
        <p:nvSpPr>
          <p:cNvPr id="113669" name="Text Box 5"/>
          <p:cNvSpPr txBox="1">
            <a:spLocks noChangeArrowheads="1"/>
          </p:cNvSpPr>
          <p:nvPr/>
        </p:nvSpPr>
        <p:spPr bwMode="auto">
          <a:xfrm>
            <a:off x="1685581" y="6019800"/>
            <a:ext cx="7467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smtClean="0"/>
              <a:t> </a:t>
            </a:r>
            <a:r>
              <a:rPr lang="en-US" altLang="en-US" sz="2200" b="1" dirty="0">
                <a:solidFill>
                  <a:schemeClr val="tx1"/>
                </a:solidFill>
              </a:rPr>
              <a:t>ANSI Z89.1-1997</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1" y="228600"/>
            <a:ext cx="7848600" cy="1524000"/>
          </a:xfrm>
          <a:noFill/>
          <a:ln/>
        </p:spPr>
        <p:txBody>
          <a:bodyPr>
            <a:normAutofit/>
          </a:bodyPr>
          <a:lstStyle/>
          <a:p>
            <a:pPr algn="ctr"/>
            <a:r>
              <a:rPr lang="en-US" altLang="en-US" sz="3600" b="1" dirty="0">
                <a:latin typeface="Georgia" panose="02040502050405020303" pitchFamily="18" charset="0"/>
              </a:rPr>
              <a:t>Hearing Protection</a:t>
            </a:r>
          </a:p>
        </p:txBody>
      </p:sp>
      <p:pic>
        <p:nvPicPr>
          <p:cNvPr id="5120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981200"/>
            <a:ext cx="4267200" cy="3276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Grp="1" noChangeArrowheads="1"/>
          </p:cNvSpPr>
          <p:nvPr>
            <p:ph type="title"/>
          </p:nvPr>
        </p:nvSpPr>
        <p:spPr>
          <a:xfrm>
            <a:off x="838200" y="596905"/>
            <a:ext cx="8305800" cy="1143000"/>
          </a:xfrm>
        </p:spPr>
        <p:txBody>
          <a:bodyPr>
            <a:normAutofit/>
          </a:bodyPr>
          <a:lstStyle/>
          <a:p>
            <a:pPr algn="ctr"/>
            <a:r>
              <a:rPr lang="en-US" altLang="en-US" sz="3600" b="1" dirty="0" smtClean="0">
                <a:latin typeface="Georgia" panose="02040502050405020303" pitchFamily="18" charset="0"/>
              </a:rPr>
              <a:t>Examples</a:t>
            </a:r>
            <a:r>
              <a:rPr lang="en-US" altLang="en-US" sz="3600" b="1" dirty="0">
                <a:latin typeface="Georgia" panose="02040502050405020303" pitchFamily="18" charset="0"/>
              </a:rPr>
              <a:t> </a:t>
            </a:r>
            <a:r>
              <a:rPr lang="en-US" altLang="en-US" sz="3600" b="1" dirty="0" smtClean="0">
                <a:latin typeface="Georgia" panose="02040502050405020303" pitchFamily="18" charset="0"/>
              </a:rPr>
              <a:t>of Hearing </a:t>
            </a:r>
            <a:r>
              <a:rPr lang="en-US" altLang="en-US" sz="3600" b="1" dirty="0">
                <a:latin typeface="Georgia" panose="02040502050405020303" pitchFamily="18" charset="0"/>
              </a:rPr>
              <a:t>Protectors</a:t>
            </a:r>
          </a:p>
        </p:txBody>
      </p:sp>
      <p:pic>
        <p:nvPicPr>
          <p:cNvPr id="5734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638" y="2745954"/>
            <a:ext cx="1908175" cy="201303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7462" y="2743200"/>
            <a:ext cx="1903081" cy="200146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4662" y="2743200"/>
            <a:ext cx="1984373" cy="201303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Rectangle 5"/>
          <p:cNvSpPr>
            <a:spLocks noChangeArrowheads="1"/>
          </p:cNvSpPr>
          <p:nvPr/>
        </p:nvSpPr>
        <p:spPr bwMode="auto">
          <a:xfrm>
            <a:off x="1439863" y="1524000"/>
            <a:ext cx="1631857" cy="89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en-US" altLang="en-US" sz="2600" b="1" dirty="0" smtClean="0">
              <a:solidFill>
                <a:schemeClr val="tx1"/>
              </a:solidFill>
            </a:endParaRPr>
          </a:p>
          <a:p>
            <a:r>
              <a:rPr lang="en-US" altLang="en-US" sz="2600" b="1" dirty="0" smtClean="0">
                <a:solidFill>
                  <a:schemeClr val="tx1"/>
                </a:solidFill>
              </a:rPr>
              <a:t>Earmuffs</a:t>
            </a:r>
            <a:endParaRPr lang="en-US" altLang="en-US" sz="2600" b="1" dirty="0">
              <a:solidFill>
                <a:schemeClr val="tx1"/>
              </a:solidFill>
            </a:endParaRPr>
          </a:p>
        </p:txBody>
      </p:sp>
      <p:sp>
        <p:nvSpPr>
          <p:cNvPr id="57350" name="Rectangle 6"/>
          <p:cNvSpPr>
            <a:spLocks noChangeArrowheads="1"/>
          </p:cNvSpPr>
          <p:nvPr/>
        </p:nvSpPr>
        <p:spPr bwMode="auto">
          <a:xfrm>
            <a:off x="4121891" y="1922979"/>
            <a:ext cx="1614224"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600" b="1" dirty="0">
                <a:solidFill>
                  <a:schemeClr val="tx1"/>
                </a:solidFill>
              </a:rPr>
              <a:t>Earplugs</a:t>
            </a:r>
          </a:p>
        </p:txBody>
      </p:sp>
      <p:sp>
        <p:nvSpPr>
          <p:cNvPr id="57351" name="Rectangle 7"/>
          <p:cNvSpPr>
            <a:spLocks noChangeArrowheads="1"/>
          </p:cNvSpPr>
          <p:nvPr/>
        </p:nvSpPr>
        <p:spPr bwMode="auto">
          <a:xfrm>
            <a:off x="6550023" y="1913384"/>
            <a:ext cx="1984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600" b="1" dirty="0">
                <a:solidFill>
                  <a:schemeClr val="tx1"/>
                </a:solidFill>
              </a:rPr>
              <a:t>Canal Caps</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47533"/>
            <a:ext cx="6402468" cy="2319867"/>
          </a:xfrm>
        </p:spPr>
        <p:txBody>
          <a:bodyPr/>
          <a:lstStyle/>
          <a:p>
            <a:r>
              <a:rPr lang="en-US" b="1" dirty="0" smtClean="0">
                <a:latin typeface="Georgia" panose="02040502050405020303" pitchFamily="18" charset="0"/>
              </a:rPr>
              <a:t>HEARING TEST</a:t>
            </a:r>
            <a:endParaRPr lang="en-US" b="1" dirty="0">
              <a:latin typeface="Georgia" panose="02040502050405020303" pitchFamily="18" charset="0"/>
            </a:endParaRPr>
          </a:p>
        </p:txBody>
      </p:sp>
      <p:sp>
        <p:nvSpPr>
          <p:cNvPr id="3" name="Text Placeholder 2"/>
          <p:cNvSpPr>
            <a:spLocks noGrp="1"/>
          </p:cNvSpPr>
          <p:nvPr>
            <p:ph type="body" idx="1"/>
          </p:nvPr>
        </p:nvSpPr>
        <p:spPr>
          <a:xfrm>
            <a:off x="2628066" y="5791200"/>
            <a:ext cx="3887867" cy="308802"/>
          </a:xfrm>
        </p:spPr>
        <p:txBody>
          <a:bodyPr/>
          <a:lstStyle/>
          <a:p>
            <a:r>
              <a:rPr lang="en-US" sz="800" dirty="0">
                <a:latin typeface="Georgia" panose="02040502050405020303" pitchFamily="18" charset="0"/>
                <a:hlinkClick r:id="rId3"/>
              </a:rPr>
              <a:t>http://www.noiseaddicts.com/2009/03/can-you-hear-this-hearing-test</a:t>
            </a:r>
            <a:r>
              <a:rPr lang="en-US" sz="800" dirty="0" smtClean="0">
                <a:latin typeface="Georgia" panose="02040502050405020303" pitchFamily="18" charset="0"/>
                <a:hlinkClick r:id="rId3"/>
              </a:rPr>
              <a:t>/</a:t>
            </a:r>
            <a:endParaRPr lang="en-US" sz="800" dirty="0" smtClean="0">
              <a:latin typeface="Georgia" panose="02040502050405020303" pitchFamily="18" charset="0"/>
            </a:endParaRP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398224"/>
            <a:ext cx="6035507" cy="3276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635786" y="6132723"/>
            <a:ext cx="4572000" cy="584775"/>
          </a:xfrm>
          <a:prstGeom prst="rect">
            <a:avLst/>
          </a:prstGeom>
        </p:spPr>
        <p:txBody>
          <a:bodyPr>
            <a:spAutoFit/>
          </a:bodyPr>
          <a:lstStyle/>
          <a:p>
            <a:r>
              <a:rPr lang="en-US" sz="800" dirty="0">
                <a:solidFill>
                  <a:schemeClr val="tx1"/>
                </a:solidFill>
                <a:hlinkClick r:id="rId6"/>
              </a:rPr>
              <a:t>http://www.bing.com/videos/search?q=hearing+and+how+it+workd&amp;&amp;</a:t>
            </a:r>
            <a:r>
              <a:rPr lang="en-US" sz="800" dirty="0" smtClean="0">
                <a:solidFill>
                  <a:schemeClr val="tx1"/>
                </a:solidFill>
                <a:hlinkClick r:id="rId6"/>
              </a:rPr>
              <a:t>view=detail&amp;mid=9BB546CB073415B251359BB546CB073415B25135&amp;rvsmid=9BB546CB073415B251359BB546CB073415B25135&amp;fsscr=0&amp;FORM=VDFSRV</a:t>
            </a:r>
            <a:endParaRPr lang="en-US" sz="800" dirty="0" smtClean="0">
              <a:solidFill>
                <a:schemeClr val="tx1"/>
              </a:solidFill>
            </a:endParaRPr>
          </a:p>
          <a:p>
            <a:endParaRPr lang="en-US" sz="800" dirty="0">
              <a:solidFill>
                <a:schemeClr val="tx1"/>
              </a:solidFill>
            </a:endParaRPr>
          </a:p>
        </p:txBody>
      </p:sp>
    </p:spTree>
    <p:extLst>
      <p:ext uri="{BB962C8B-B14F-4D97-AF65-F5344CB8AC3E}">
        <p14:creationId xmlns:p14="http://schemas.microsoft.com/office/powerpoint/2010/main" val="856189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93733" y="228600"/>
            <a:ext cx="6554867" cy="1524000"/>
          </a:xfrm>
          <a:noFill/>
          <a:ln/>
        </p:spPr>
        <p:txBody>
          <a:bodyPr>
            <a:normAutofit/>
          </a:bodyPr>
          <a:lstStyle/>
          <a:p>
            <a:pPr algn="ctr"/>
            <a:r>
              <a:rPr lang="en-US" altLang="en-US" sz="3600" b="1" dirty="0">
                <a:latin typeface="Georgia" panose="02040502050405020303" pitchFamily="18" charset="0"/>
              </a:rPr>
              <a:t>Foot Protection</a:t>
            </a:r>
          </a:p>
        </p:txBody>
      </p:sp>
      <p:pic>
        <p:nvPicPr>
          <p:cNvPr id="5939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748" y="2077884"/>
            <a:ext cx="4489450" cy="33813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
        <p:nvSpPr>
          <p:cNvPr id="2" name="Rectangle 1"/>
          <p:cNvSpPr/>
          <p:nvPr/>
        </p:nvSpPr>
        <p:spPr>
          <a:xfrm>
            <a:off x="2347473" y="5589292"/>
            <a:ext cx="4572000" cy="461665"/>
          </a:xfrm>
          <a:prstGeom prst="rect">
            <a:avLst/>
          </a:prstGeom>
        </p:spPr>
        <p:txBody>
          <a:bodyPr>
            <a:spAutoFit/>
          </a:bodyPr>
          <a:lstStyle/>
          <a:p>
            <a:r>
              <a:rPr lang="en-US" sz="800" dirty="0">
                <a:solidFill>
                  <a:schemeClr val="bg1"/>
                </a:solidFill>
                <a:latin typeface="Georgia" panose="02040502050405020303" pitchFamily="18" charset="0"/>
                <a:hlinkClick r:id="rId5"/>
              </a:rPr>
              <a:t>http://</a:t>
            </a:r>
            <a:r>
              <a:rPr lang="en-US" sz="800" dirty="0" smtClean="0">
                <a:solidFill>
                  <a:schemeClr val="bg1"/>
                </a:solidFill>
                <a:latin typeface="Georgia" panose="02040502050405020303" pitchFamily="18" charset="0"/>
                <a:hlinkClick r:id="rId5"/>
              </a:rPr>
              <a:t>www.bing.com/videos/search?q=PPE&amp;FORM=HDRSC3#view=detail&amp;mid=25371F34F97EAB64204225371F34F97EAB642042</a:t>
            </a:r>
            <a:endParaRPr lang="en-US" sz="800" dirty="0" smtClean="0">
              <a:solidFill>
                <a:schemeClr val="bg1"/>
              </a:solidFill>
              <a:latin typeface="Georgia" panose="02040502050405020303" pitchFamily="18" charset="0"/>
            </a:endParaRPr>
          </a:p>
          <a:p>
            <a:endParaRPr lang="en-US" sz="800" dirty="0">
              <a:solidFill>
                <a:schemeClr val="bg1"/>
              </a:solidFill>
              <a:latin typeface="Georgia" panose="02040502050405020303" pitchFamily="18"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942778">
            <a:off x="1073286" y="5299027"/>
            <a:ext cx="1200150" cy="67208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58478" y="990600"/>
            <a:ext cx="7772400" cy="1144587"/>
          </a:xfrm>
          <a:noFill/>
          <a:ln/>
        </p:spPr>
        <p:txBody>
          <a:bodyPr>
            <a:normAutofit fontScale="90000"/>
          </a:bodyPr>
          <a:lstStyle/>
          <a:p>
            <a:pPr algn="ctr"/>
            <a:r>
              <a:rPr lang="en-US" altLang="en-US" b="1" dirty="0">
                <a:latin typeface="Georgia" panose="02040502050405020303" pitchFamily="18" charset="0"/>
              </a:rPr>
              <a:t>What are some of the</a:t>
            </a:r>
            <a:br>
              <a:rPr lang="en-US" altLang="en-US" b="1" dirty="0">
                <a:latin typeface="Georgia" panose="02040502050405020303" pitchFamily="18" charset="0"/>
              </a:rPr>
            </a:br>
            <a:r>
              <a:rPr lang="en-US" altLang="en-US" b="1" dirty="0">
                <a:latin typeface="Georgia" panose="02040502050405020303" pitchFamily="18" charset="0"/>
              </a:rPr>
              <a:t>causes of foot injuries?</a:t>
            </a:r>
          </a:p>
        </p:txBody>
      </p:sp>
      <p:sp>
        <p:nvSpPr>
          <p:cNvPr id="61443" name="Rectangle 3"/>
          <p:cNvSpPr>
            <a:spLocks noGrp="1" noChangeArrowheads="1"/>
          </p:cNvSpPr>
          <p:nvPr>
            <p:ph idx="1"/>
          </p:nvPr>
        </p:nvSpPr>
        <p:spPr>
          <a:xfrm>
            <a:off x="1676400" y="2133600"/>
            <a:ext cx="7772400" cy="3994150"/>
          </a:xfrm>
          <a:noFill/>
          <a:ln/>
        </p:spPr>
        <p:txBody>
          <a:bodyPr>
            <a:normAutofit/>
          </a:bodyPr>
          <a:lstStyle/>
          <a:p>
            <a:pPr>
              <a:spcBef>
                <a:spcPct val="30000"/>
              </a:spcBef>
              <a:buFontTx/>
              <a:buChar char="•"/>
            </a:pPr>
            <a:r>
              <a:rPr lang="en-US" altLang="en-US" sz="2000" dirty="0">
                <a:latin typeface="Georgia" panose="02040502050405020303" pitchFamily="18" charset="0"/>
              </a:rPr>
              <a:t>Heavy objects such as barrels or tools that might roll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onto </a:t>
            </a:r>
            <a:r>
              <a:rPr lang="en-US" altLang="en-US" sz="2000" dirty="0">
                <a:latin typeface="Georgia" panose="02040502050405020303" pitchFamily="18" charset="0"/>
              </a:rPr>
              <a:t>or fall on employees’ feet</a:t>
            </a:r>
          </a:p>
          <a:p>
            <a:pPr>
              <a:spcBef>
                <a:spcPct val="30000"/>
              </a:spcBef>
              <a:buFontTx/>
              <a:buChar char="•"/>
            </a:pPr>
            <a:r>
              <a:rPr lang="en-US" altLang="en-US" sz="2000" dirty="0">
                <a:latin typeface="Georgia" panose="02040502050405020303" pitchFamily="18" charset="0"/>
              </a:rPr>
              <a:t>Sharp objects such as nails or spikes that might pierce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the </a:t>
            </a:r>
            <a:r>
              <a:rPr lang="en-US" altLang="en-US" sz="2000" dirty="0">
                <a:latin typeface="Georgia" panose="02040502050405020303" pitchFamily="18" charset="0"/>
              </a:rPr>
              <a:t>soles or uppers of ordinary shoes</a:t>
            </a:r>
          </a:p>
          <a:p>
            <a:pPr>
              <a:spcBef>
                <a:spcPct val="30000"/>
              </a:spcBef>
              <a:buFontTx/>
              <a:buChar char="•"/>
            </a:pPr>
            <a:r>
              <a:rPr lang="en-US" altLang="en-US" sz="2000" dirty="0">
                <a:latin typeface="Georgia" panose="02040502050405020303" pitchFamily="18" charset="0"/>
              </a:rPr>
              <a:t>Molten metal that might splash on feet</a:t>
            </a:r>
          </a:p>
          <a:p>
            <a:pPr>
              <a:spcBef>
                <a:spcPct val="30000"/>
              </a:spcBef>
              <a:buFontTx/>
              <a:buChar char="•"/>
            </a:pPr>
            <a:r>
              <a:rPr lang="en-US" altLang="en-US" sz="2000" dirty="0">
                <a:latin typeface="Georgia" panose="02040502050405020303" pitchFamily="18" charset="0"/>
              </a:rPr>
              <a:t>Hot or wet surfaces</a:t>
            </a:r>
          </a:p>
          <a:p>
            <a:pPr>
              <a:spcBef>
                <a:spcPct val="30000"/>
              </a:spcBef>
              <a:buFontTx/>
              <a:buChar char="•"/>
            </a:pPr>
            <a:r>
              <a:rPr lang="en-US" altLang="en-US" sz="2000" dirty="0">
                <a:latin typeface="Georgia" panose="02040502050405020303" pitchFamily="18" charset="0"/>
              </a:rPr>
              <a:t>Slippery surfaces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36444" y="609600"/>
            <a:ext cx="7772400" cy="1143000"/>
          </a:xfrm>
          <a:noFill/>
          <a:ln/>
        </p:spPr>
        <p:txBody>
          <a:bodyPr>
            <a:normAutofit/>
          </a:bodyPr>
          <a:lstStyle/>
          <a:p>
            <a:pPr algn="ctr"/>
            <a:r>
              <a:rPr lang="en-US" altLang="en-US" sz="3600" b="1" dirty="0">
                <a:latin typeface="Georgia" panose="02040502050405020303" pitchFamily="18" charset="0"/>
              </a:rPr>
              <a:t>Safety Shoes</a:t>
            </a:r>
          </a:p>
        </p:txBody>
      </p:sp>
      <p:sp>
        <p:nvSpPr>
          <p:cNvPr id="65539" name="Rectangle 3"/>
          <p:cNvSpPr>
            <a:spLocks noGrp="1" noChangeArrowheads="1"/>
          </p:cNvSpPr>
          <p:nvPr>
            <p:ph idx="1"/>
          </p:nvPr>
        </p:nvSpPr>
        <p:spPr>
          <a:xfrm>
            <a:off x="1219200" y="1257300"/>
            <a:ext cx="5029200" cy="5486400"/>
          </a:xfrm>
          <a:noFill/>
          <a:ln/>
        </p:spPr>
        <p:txBody>
          <a:bodyPr>
            <a:normAutofit/>
          </a:bodyPr>
          <a:lstStyle/>
          <a:p>
            <a:pPr>
              <a:buFontTx/>
              <a:buChar char="•"/>
            </a:pPr>
            <a:r>
              <a:rPr lang="en-US" altLang="en-US" sz="2000" dirty="0">
                <a:latin typeface="Georgia" panose="02040502050405020303" pitchFamily="18" charset="0"/>
              </a:rPr>
              <a:t>Have </a:t>
            </a:r>
            <a:r>
              <a:rPr lang="en-US" altLang="en-US" sz="2000" b="1" i="1" dirty="0">
                <a:latin typeface="Georgia" panose="02040502050405020303" pitchFamily="18" charset="0"/>
              </a:rPr>
              <a:t>impact-resistant toes and heat-resistant soles </a:t>
            </a:r>
            <a:r>
              <a:rPr lang="en-US" altLang="en-US" sz="2000" dirty="0">
                <a:latin typeface="Georgia" panose="02040502050405020303" pitchFamily="18" charset="0"/>
              </a:rPr>
              <a:t>that protect against hot surfaces common in roofing, paving, and hot metal </a:t>
            </a:r>
            <a:r>
              <a:rPr lang="en-US" altLang="en-US" sz="2000" dirty="0" smtClean="0">
                <a:latin typeface="Georgia" panose="02040502050405020303" pitchFamily="18" charset="0"/>
              </a:rPr>
              <a:t>industries</a:t>
            </a:r>
            <a:br>
              <a:rPr lang="en-US" altLang="en-US" sz="2000" dirty="0" smtClean="0">
                <a:latin typeface="Georgia" panose="02040502050405020303" pitchFamily="18" charset="0"/>
              </a:rPr>
            </a:br>
            <a:endParaRPr lang="en-US" altLang="en-US" sz="2000" dirty="0">
              <a:solidFill>
                <a:schemeClr val="bg1"/>
              </a:solidFill>
              <a:latin typeface="Georgia" panose="02040502050405020303" pitchFamily="18" charset="0"/>
            </a:endParaRPr>
          </a:p>
          <a:p>
            <a:pPr>
              <a:buFontTx/>
              <a:buChar char="•"/>
            </a:pPr>
            <a:r>
              <a:rPr lang="en-US" altLang="en-US" sz="2000" dirty="0">
                <a:latin typeface="Georgia" panose="02040502050405020303" pitchFamily="18" charset="0"/>
              </a:rPr>
              <a:t>Some have metal insoles to protect against </a:t>
            </a:r>
            <a:r>
              <a:rPr lang="en-US" altLang="en-US" sz="2000" b="1" i="1" dirty="0">
                <a:latin typeface="Georgia" panose="02040502050405020303" pitchFamily="18" charset="0"/>
              </a:rPr>
              <a:t>puncture </a:t>
            </a:r>
            <a:r>
              <a:rPr lang="en-US" altLang="en-US" sz="2000" b="1" i="1" dirty="0" smtClean="0">
                <a:latin typeface="Georgia" panose="02040502050405020303" pitchFamily="18" charset="0"/>
              </a:rPr>
              <a:t>wounds</a:t>
            </a:r>
          </a:p>
          <a:p>
            <a:pPr>
              <a:buFontTx/>
              <a:buChar char="•"/>
            </a:pP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May be designed to be electrically conductive for use in explosive atmospheres, or </a:t>
            </a:r>
            <a:r>
              <a:rPr lang="en-US" altLang="en-US" sz="2000" b="1" i="1" dirty="0">
                <a:latin typeface="Georgia" panose="02040502050405020303" pitchFamily="18" charset="0"/>
              </a:rPr>
              <a:t>nonconductive </a:t>
            </a:r>
            <a:r>
              <a:rPr lang="en-US" altLang="en-US" sz="2000" dirty="0">
                <a:latin typeface="Georgia" panose="02040502050405020303" pitchFamily="18" charset="0"/>
              </a:rPr>
              <a:t>to protect from workplace electrical hazards</a:t>
            </a:r>
          </a:p>
        </p:txBody>
      </p:sp>
      <p:pic>
        <p:nvPicPr>
          <p:cNvPr id="6554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048000"/>
            <a:ext cx="2667000" cy="19050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47800" y="365760"/>
            <a:ext cx="6554867" cy="1524000"/>
          </a:xfrm>
          <a:noFill/>
          <a:ln/>
        </p:spPr>
        <p:txBody>
          <a:bodyPr>
            <a:normAutofit/>
          </a:bodyPr>
          <a:lstStyle/>
          <a:p>
            <a:pPr algn="ctr"/>
            <a:r>
              <a:rPr lang="en-US" altLang="en-US" sz="3600" b="1" dirty="0">
                <a:latin typeface="Georgia" panose="02040502050405020303" pitchFamily="18" charset="0"/>
              </a:rPr>
              <a:t>Hand Protection</a:t>
            </a:r>
          </a:p>
        </p:txBody>
      </p:sp>
      <p:pic>
        <p:nvPicPr>
          <p:cNvPr id="6963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133600"/>
            <a:ext cx="4570453" cy="3505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68577" y="838200"/>
            <a:ext cx="8077200" cy="1452562"/>
          </a:xfrm>
          <a:noFill/>
          <a:ln/>
        </p:spPr>
        <p:txBody>
          <a:bodyPr>
            <a:noAutofit/>
          </a:bodyPr>
          <a:lstStyle/>
          <a:p>
            <a:pPr algn="ctr"/>
            <a:r>
              <a:rPr lang="en-US" altLang="en-US" sz="3600" b="1" dirty="0">
                <a:latin typeface="Georgia" panose="02040502050405020303" pitchFamily="18" charset="0"/>
              </a:rPr>
              <a:t>What are some of the </a:t>
            </a:r>
            <a:r>
              <a:rPr lang="en-US" altLang="en-US" sz="3600" b="1" dirty="0" smtClean="0">
                <a:latin typeface="Georgia" panose="02040502050405020303" pitchFamily="18" charset="0"/>
              </a:rPr>
              <a:t/>
            </a:r>
            <a:br>
              <a:rPr lang="en-US" altLang="en-US" sz="3600" b="1" dirty="0" smtClean="0">
                <a:latin typeface="Georgia" panose="02040502050405020303" pitchFamily="18" charset="0"/>
              </a:rPr>
            </a:br>
            <a:r>
              <a:rPr lang="en-US" altLang="en-US" sz="3600" b="1" dirty="0" smtClean="0">
                <a:latin typeface="Georgia" panose="02040502050405020303" pitchFamily="18" charset="0"/>
              </a:rPr>
              <a:t>hand </a:t>
            </a:r>
            <a:r>
              <a:rPr lang="en-US" altLang="en-US" sz="3600" b="1" dirty="0">
                <a:latin typeface="Georgia" panose="02040502050405020303" pitchFamily="18" charset="0"/>
              </a:rPr>
              <a:t>injuries you need </a:t>
            </a:r>
            <a:r>
              <a:rPr lang="en-US" altLang="en-US" sz="3600" b="1" dirty="0" smtClean="0">
                <a:latin typeface="Georgia" panose="02040502050405020303" pitchFamily="18" charset="0"/>
              </a:rPr>
              <a:t/>
            </a:r>
            <a:br>
              <a:rPr lang="en-US" altLang="en-US" sz="3600" b="1" dirty="0" smtClean="0">
                <a:latin typeface="Georgia" panose="02040502050405020303" pitchFamily="18" charset="0"/>
              </a:rPr>
            </a:br>
            <a:r>
              <a:rPr lang="en-US" altLang="en-US" sz="3600" b="1" dirty="0" smtClean="0">
                <a:latin typeface="Georgia" panose="02040502050405020303" pitchFamily="18" charset="0"/>
              </a:rPr>
              <a:t>to </a:t>
            </a:r>
            <a:r>
              <a:rPr lang="en-US" altLang="en-US" sz="3600" b="1" dirty="0">
                <a:latin typeface="Georgia" panose="02040502050405020303" pitchFamily="18" charset="0"/>
              </a:rPr>
              <a:t>guard against?</a:t>
            </a:r>
          </a:p>
        </p:txBody>
      </p:sp>
      <p:sp>
        <p:nvSpPr>
          <p:cNvPr id="71683" name="Rectangle 3"/>
          <p:cNvSpPr>
            <a:spLocks noGrp="1" noChangeArrowheads="1"/>
          </p:cNvSpPr>
          <p:nvPr>
            <p:ph idx="1"/>
          </p:nvPr>
        </p:nvSpPr>
        <p:spPr>
          <a:xfrm>
            <a:off x="1981200" y="2463188"/>
            <a:ext cx="6739128" cy="4038600"/>
          </a:xfrm>
          <a:noFill/>
          <a:ln/>
        </p:spPr>
        <p:txBody>
          <a:bodyPr numCol="2">
            <a:normAutofit/>
          </a:bodyPr>
          <a:lstStyle/>
          <a:p>
            <a:pPr>
              <a:lnSpc>
                <a:spcPct val="170000"/>
              </a:lnSpc>
              <a:buFontTx/>
              <a:buChar char="•"/>
            </a:pPr>
            <a:r>
              <a:rPr lang="en-US" altLang="en-US" sz="2000" dirty="0">
                <a:latin typeface="Georgia" panose="02040502050405020303" pitchFamily="18" charset="0"/>
              </a:rPr>
              <a:t>Burns</a:t>
            </a:r>
          </a:p>
          <a:p>
            <a:pPr>
              <a:lnSpc>
                <a:spcPct val="170000"/>
              </a:lnSpc>
              <a:buFontTx/>
              <a:buChar char="•"/>
            </a:pPr>
            <a:r>
              <a:rPr lang="en-US" altLang="en-US" sz="2000" dirty="0">
                <a:latin typeface="Georgia" panose="02040502050405020303" pitchFamily="18" charset="0"/>
              </a:rPr>
              <a:t>Bruises</a:t>
            </a:r>
          </a:p>
          <a:p>
            <a:pPr>
              <a:lnSpc>
                <a:spcPct val="170000"/>
              </a:lnSpc>
              <a:buFontTx/>
              <a:buChar char="•"/>
            </a:pPr>
            <a:r>
              <a:rPr lang="en-US" altLang="en-US" sz="2000" dirty="0">
                <a:latin typeface="Georgia" panose="02040502050405020303" pitchFamily="18" charset="0"/>
              </a:rPr>
              <a:t>Abrasions</a:t>
            </a:r>
          </a:p>
          <a:p>
            <a:pPr>
              <a:lnSpc>
                <a:spcPct val="170000"/>
              </a:lnSpc>
              <a:buFontTx/>
              <a:buChar char="•"/>
            </a:pPr>
            <a:r>
              <a:rPr lang="en-US" altLang="en-US" sz="2000" dirty="0">
                <a:latin typeface="Georgia" panose="02040502050405020303" pitchFamily="18" charset="0"/>
              </a:rPr>
              <a:t>Cuts</a:t>
            </a:r>
          </a:p>
          <a:p>
            <a:pPr>
              <a:lnSpc>
                <a:spcPct val="170000"/>
              </a:lnSpc>
              <a:buFontTx/>
              <a:buChar char="•"/>
            </a:pPr>
            <a:r>
              <a:rPr lang="en-US" altLang="en-US" sz="2000" dirty="0" smtClean="0">
                <a:latin typeface="Georgia" panose="02040502050405020303" pitchFamily="18" charset="0"/>
              </a:rPr>
              <a:t>Punctures</a:t>
            </a:r>
          </a:p>
          <a:p>
            <a:pPr marL="0" indent="0">
              <a:lnSpc>
                <a:spcPct val="170000"/>
              </a:lnSpc>
              <a:buNone/>
            </a:pPr>
            <a:endParaRPr lang="en-US" altLang="en-US" sz="2000" dirty="0" smtClean="0">
              <a:latin typeface="Georgia" panose="02040502050405020303" pitchFamily="18" charset="0"/>
            </a:endParaRPr>
          </a:p>
          <a:p>
            <a:pPr>
              <a:lnSpc>
                <a:spcPct val="170000"/>
              </a:lnSpc>
              <a:buFontTx/>
              <a:buChar char="•"/>
            </a:pPr>
            <a:r>
              <a:rPr lang="en-US" altLang="en-US" sz="2000" dirty="0" smtClean="0">
                <a:latin typeface="Georgia" panose="02040502050405020303" pitchFamily="18" charset="0"/>
              </a:rPr>
              <a:t>Fractures</a:t>
            </a:r>
          </a:p>
          <a:p>
            <a:pPr>
              <a:lnSpc>
                <a:spcPct val="170000"/>
              </a:lnSpc>
              <a:buFontTx/>
              <a:buChar char="•"/>
            </a:pPr>
            <a:r>
              <a:rPr lang="en-US" altLang="en-US" sz="2000" dirty="0" smtClean="0">
                <a:latin typeface="Georgia" panose="02040502050405020303" pitchFamily="18" charset="0"/>
              </a:rPr>
              <a:t>Amputations</a:t>
            </a:r>
          </a:p>
          <a:p>
            <a:pPr>
              <a:lnSpc>
                <a:spcPct val="170000"/>
              </a:lnSpc>
              <a:buFontTx/>
              <a:buChar char="•"/>
            </a:pPr>
            <a:r>
              <a:rPr lang="en-US" altLang="en-US" sz="2000" dirty="0" smtClean="0">
                <a:latin typeface="Georgia" panose="02040502050405020303" pitchFamily="18" charset="0"/>
              </a:rPr>
              <a:t>Chemical Exposures</a:t>
            </a:r>
            <a:endParaRPr lang="en-US" altLang="en-US" sz="2000" dirty="0">
              <a:latin typeface="Georgia" panose="020405020504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3702"/>
            <a:ext cx="28956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a:xfrm>
            <a:off x="762000" y="665602"/>
            <a:ext cx="7772400" cy="1143000"/>
          </a:xfrm>
        </p:spPr>
        <p:txBody>
          <a:bodyPr>
            <a:normAutofit/>
          </a:bodyPr>
          <a:lstStyle/>
          <a:p>
            <a:pPr algn="ctr"/>
            <a:r>
              <a:rPr lang="en-US" altLang="en-US" sz="3600" b="1" dirty="0">
                <a:latin typeface="Georgia" panose="02040502050405020303" pitchFamily="18" charset="0"/>
              </a:rPr>
              <a:t>Types of </a:t>
            </a:r>
            <a:r>
              <a:rPr lang="en-US" altLang="en-US" sz="3600" b="1" dirty="0" smtClean="0">
                <a:latin typeface="Georgia" panose="02040502050405020303" pitchFamily="18" charset="0"/>
              </a:rPr>
              <a:t>Gloves</a:t>
            </a:r>
            <a:endParaRPr lang="en-US" altLang="en-US" sz="3600" b="1" dirty="0">
              <a:latin typeface="Georgia" panose="02040502050405020303" pitchFamily="18" charset="0"/>
            </a:endParaRPr>
          </a:p>
        </p:txBody>
      </p:sp>
      <p:pic>
        <p:nvPicPr>
          <p:cNvPr id="7782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2033" y="4511839"/>
            <a:ext cx="2224887" cy="156588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Rectangle 5"/>
          <p:cNvSpPr>
            <a:spLocks noChangeArrowheads="1"/>
          </p:cNvSpPr>
          <p:nvPr/>
        </p:nvSpPr>
        <p:spPr bwMode="auto">
          <a:xfrm>
            <a:off x="1162720" y="3048000"/>
            <a:ext cx="6934200" cy="132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en-US" sz="2000" b="1" i="1" dirty="0">
                <a:solidFill>
                  <a:schemeClr val="tx1"/>
                </a:solidFill>
                <a:latin typeface="Georgia" panose="02040502050405020303" pitchFamily="18" charset="0"/>
              </a:rPr>
              <a:t>Nitrile</a:t>
            </a:r>
            <a:r>
              <a:rPr lang="en-US" altLang="en-US" sz="2000" dirty="0">
                <a:solidFill>
                  <a:schemeClr val="tx1"/>
                </a:solidFill>
                <a:latin typeface="Georgia" panose="02040502050405020303" pitchFamily="18" charset="0"/>
              </a:rPr>
              <a:t> provides protection against a wide variety of solvents, harsh chemicals, fats and petroleum products and also provides excellent resistance to cuts, snags, punctures and abrasions.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
        <p:nvSpPr>
          <p:cNvPr id="2" name="Rectangle 1"/>
          <p:cNvSpPr/>
          <p:nvPr/>
        </p:nvSpPr>
        <p:spPr>
          <a:xfrm>
            <a:off x="1131506" y="1828800"/>
            <a:ext cx="6564694" cy="400110"/>
          </a:xfrm>
          <a:prstGeom prst="rect">
            <a:avLst/>
          </a:prstGeom>
        </p:spPr>
        <p:txBody>
          <a:bodyPr wrap="square">
            <a:spAutoFit/>
          </a:bodyPr>
          <a:lstStyle/>
          <a:p>
            <a:r>
              <a:rPr lang="en-US" sz="2000" b="1" i="1" dirty="0">
                <a:solidFill>
                  <a:schemeClr val="tx1"/>
                </a:solidFill>
                <a:latin typeface="Georgia" panose="02040502050405020303" pitchFamily="18" charset="0"/>
              </a:rPr>
              <a:t>Kevlar</a:t>
            </a:r>
            <a:r>
              <a:rPr lang="en-US" sz="2000" dirty="0">
                <a:solidFill>
                  <a:schemeClr val="tx1"/>
                </a:solidFill>
                <a:latin typeface="Georgia" panose="02040502050405020303" pitchFamily="18" charset="0"/>
              </a:rPr>
              <a:t> protects against cuts, </a:t>
            </a:r>
            <a:r>
              <a:rPr lang="en-US" sz="2000" dirty="0" smtClean="0">
                <a:solidFill>
                  <a:schemeClr val="tx1"/>
                </a:solidFill>
                <a:latin typeface="Georgia" panose="02040502050405020303" pitchFamily="18" charset="0"/>
              </a:rPr>
              <a:t>slashes and </a:t>
            </a:r>
            <a:r>
              <a:rPr lang="en-US" sz="2000" dirty="0">
                <a:solidFill>
                  <a:schemeClr val="tx1"/>
                </a:solidFill>
                <a:latin typeface="Georgia" panose="02040502050405020303" pitchFamily="18" charset="0"/>
              </a:rPr>
              <a:t>abrasion.</a:t>
            </a:r>
          </a:p>
        </p:txBody>
      </p:sp>
      <p:sp>
        <p:nvSpPr>
          <p:cNvPr id="3" name="Rectangle 2"/>
          <p:cNvSpPr/>
          <p:nvPr/>
        </p:nvSpPr>
        <p:spPr>
          <a:xfrm>
            <a:off x="1131506" y="2438400"/>
            <a:ext cx="7174294" cy="400110"/>
          </a:xfrm>
          <a:prstGeom prst="rect">
            <a:avLst/>
          </a:prstGeom>
        </p:spPr>
        <p:txBody>
          <a:bodyPr wrap="square">
            <a:spAutoFit/>
          </a:bodyPr>
          <a:lstStyle/>
          <a:p>
            <a:r>
              <a:rPr lang="en-US" sz="2000" b="1" i="1" dirty="0">
                <a:solidFill>
                  <a:schemeClr val="tx1"/>
                </a:solidFill>
                <a:latin typeface="Georgia" panose="02040502050405020303" pitchFamily="18" charset="0"/>
              </a:rPr>
              <a:t>Stainless steel mesh </a:t>
            </a:r>
            <a:r>
              <a:rPr lang="en-US" sz="2000" dirty="0">
                <a:solidFill>
                  <a:schemeClr val="tx1"/>
                </a:solidFill>
                <a:latin typeface="Georgia" panose="02040502050405020303" pitchFamily="18" charset="0"/>
              </a:rPr>
              <a:t>protects against cuts and lacerations.</a:t>
            </a:r>
          </a:p>
        </p:txBody>
      </p:sp>
      <p:pic>
        <p:nvPicPr>
          <p:cNvPr id="4" name="Picture 3"/>
          <p:cNvPicPr>
            <a:picLocks noChangeAspect="1"/>
          </p:cNvPicPr>
          <p:nvPr/>
        </p:nvPicPr>
        <p:blipFill>
          <a:blip r:embed="rId5"/>
          <a:stretch>
            <a:fillRect/>
          </a:stretch>
        </p:blipFill>
        <p:spPr>
          <a:xfrm>
            <a:off x="3525575" y="4519185"/>
            <a:ext cx="2208489" cy="1583114"/>
          </a:xfrm>
          <a:prstGeom prst="rect">
            <a:avLst/>
          </a:prstGeom>
          <a:ln w="38100">
            <a:solidFill>
              <a:schemeClr val="accent1"/>
            </a:solidFill>
          </a:ln>
        </p:spPr>
      </p:pic>
      <p:pic>
        <p:nvPicPr>
          <p:cNvPr id="5" name="Picture 4"/>
          <p:cNvPicPr>
            <a:picLocks noChangeAspect="1"/>
          </p:cNvPicPr>
          <p:nvPr/>
        </p:nvPicPr>
        <p:blipFill>
          <a:blip r:embed="rId6"/>
          <a:stretch>
            <a:fillRect/>
          </a:stretch>
        </p:blipFill>
        <p:spPr>
          <a:xfrm>
            <a:off x="1162720" y="4511839"/>
            <a:ext cx="2208489" cy="1588832"/>
          </a:xfrm>
          <a:prstGeom prst="rect">
            <a:avLst/>
          </a:prstGeom>
          <a:ln w="38100">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685800"/>
            <a:ext cx="7772400" cy="1143000"/>
          </a:xfrm>
          <a:noFill/>
          <a:ln/>
        </p:spPr>
        <p:txBody>
          <a:bodyPr>
            <a:normAutofit fontScale="90000"/>
          </a:bodyPr>
          <a:lstStyle/>
          <a:p>
            <a:r>
              <a:rPr lang="en-US" altLang="en-US" b="1" dirty="0">
                <a:latin typeface="Georgia" panose="02040502050405020303" pitchFamily="18" charset="0"/>
              </a:rPr>
              <a:t>Protecting Employees from Workplace Hazards</a:t>
            </a:r>
          </a:p>
        </p:txBody>
      </p:sp>
      <p:sp>
        <p:nvSpPr>
          <p:cNvPr id="10243" name="Rectangle 3"/>
          <p:cNvSpPr>
            <a:spLocks noGrp="1" noChangeArrowheads="1"/>
          </p:cNvSpPr>
          <p:nvPr>
            <p:ph idx="1"/>
          </p:nvPr>
        </p:nvSpPr>
        <p:spPr>
          <a:xfrm>
            <a:off x="914400" y="1905000"/>
            <a:ext cx="7924800" cy="4114800"/>
          </a:xfrm>
          <a:noFill/>
          <a:ln/>
        </p:spPr>
        <p:txBody>
          <a:bodyPr>
            <a:normAutofit/>
          </a:bodyPr>
          <a:lstStyle/>
          <a:p>
            <a:pPr marL="0" indent="0">
              <a:buNone/>
            </a:pPr>
            <a:r>
              <a:rPr lang="en-US" altLang="en-US" dirty="0">
                <a:latin typeface="Georgia" panose="02040502050405020303" pitchFamily="18" charset="0"/>
              </a:rPr>
              <a:t>Employers must protect employees from workplace hazards such as machines, hazardous substances, and dangerous work procedures that can cause </a:t>
            </a:r>
            <a:r>
              <a:rPr lang="en-US" altLang="en-US" dirty="0" smtClean="0">
                <a:latin typeface="Georgia" panose="02040502050405020303" pitchFamily="18" charset="0"/>
              </a:rPr>
              <a:t>injury.</a:t>
            </a:r>
          </a:p>
          <a:p>
            <a:pPr marL="0" indent="0">
              <a:buNone/>
            </a:pPr>
            <a:r>
              <a:rPr lang="en-US" altLang="en-US" dirty="0">
                <a:latin typeface="Georgia" panose="02040502050405020303" pitchFamily="18" charset="0"/>
              </a:rPr>
              <a:t>Employers must</a:t>
            </a:r>
            <a:r>
              <a:rPr lang="en-US" altLang="en-US" dirty="0" smtClean="0">
                <a:latin typeface="Georgia" panose="02040502050405020303" pitchFamily="18" charset="0"/>
              </a:rPr>
              <a:t>:</a:t>
            </a:r>
          </a:p>
          <a:p>
            <a:pPr lvl="1">
              <a:buFont typeface="Wingdings" panose="05000000000000000000" pitchFamily="2" charset="2"/>
              <a:buChar char="Ø"/>
            </a:pPr>
            <a:r>
              <a:rPr lang="en-US" altLang="en-US" dirty="0">
                <a:latin typeface="Georgia" panose="02040502050405020303" pitchFamily="18" charset="0"/>
              </a:rPr>
              <a:t> </a:t>
            </a:r>
            <a:r>
              <a:rPr lang="en-US" altLang="en-US" dirty="0" smtClean="0">
                <a:latin typeface="Georgia" panose="02040502050405020303" pitchFamily="18" charset="0"/>
              </a:rPr>
              <a:t>Consider other ways to get hazardous jobs done</a:t>
            </a:r>
          </a:p>
          <a:p>
            <a:pPr lvl="1">
              <a:buFont typeface="Wingdings" panose="05000000000000000000" pitchFamily="2" charset="2"/>
              <a:buChar char="Ø"/>
            </a:pPr>
            <a:r>
              <a:rPr lang="en-US" altLang="en-US" dirty="0" smtClean="0">
                <a:latin typeface="Georgia" panose="02040502050405020303" pitchFamily="18" charset="0"/>
              </a:rPr>
              <a:t> Reduce hazards materials or process</a:t>
            </a:r>
          </a:p>
          <a:p>
            <a:pPr lvl="1">
              <a:buFont typeface="Wingdings" panose="05000000000000000000" pitchFamily="2" charset="2"/>
              <a:buChar char="Ø"/>
            </a:pPr>
            <a:r>
              <a:rPr lang="en-US" altLang="en-US" dirty="0" smtClean="0">
                <a:latin typeface="Georgia" panose="02040502050405020303" pitchFamily="18" charset="0"/>
              </a:rPr>
              <a:t> Apply engineering controls to reduce or eliminate hazards</a:t>
            </a:r>
            <a:endParaRPr lang="en-US" altLang="en-US" dirty="0">
              <a:latin typeface="Georgia" panose="02040502050405020303" pitchFamily="18" charset="0"/>
            </a:endParaRPr>
          </a:p>
          <a:p>
            <a:pPr marL="0" indent="0">
              <a:buNone/>
            </a:pPr>
            <a:r>
              <a:rPr lang="en-US" altLang="en-US" b="1" i="1" dirty="0" smtClean="0">
                <a:latin typeface="Georgia" panose="02040502050405020303" pitchFamily="18" charset="0"/>
              </a:rPr>
              <a:t>Remember</a:t>
            </a:r>
            <a:r>
              <a:rPr lang="en-US" altLang="en-US" b="1" i="1" dirty="0">
                <a:latin typeface="Georgia" panose="02040502050405020303" pitchFamily="18" charset="0"/>
              </a:rPr>
              <a:t>,</a:t>
            </a:r>
            <a:r>
              <a:rPr lang="en-US" altLang="en-US" i="1" dirty="0">
                <a:latin typeface="Georgia" panose="02040502050405020303" pitchFamily="18" charset="0"/>
              </a:rPr>
              <a:t> </a:t>
            </a:r>
            <a:r>
              <a:rPr lang="en-US" altLang="en-US" b="1" i="1" dirty="0">
                <a:latin typeface="Georgia" panose="02040502050405020303" pitchFamily="18" charset="0"/>
              </a:rPr>
              <a:t>PPE is the </a:t>
            </a:r>
            <a:r>
              <a:rPr lang="en-US" altLang="en-US" b="1" i="1" u="sng" dirty="0">
                <a:latin typeface="Georgia" panose="02040502050405020303" pitchFamily="18" charset="0"/>
              </a:rPr>
              <a:t>last</a:t>
            </a:r>
            <a:r>
              <a:rPr lang="en-US" altLang="en-US" b="1" i="1" dirty="0">
                <a:latin typeface="Georgia" panose="02040502050405020303" pitchFamily="18" charset="0"/>
              </a:rPr>
              <a:t> level of control!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00200" y="533400"/>
            <a:ext cx="6554867" cy="1524000"/>
          </a:xfrm>
          <a:noFill/>
          <a:ln/>
        </p:spPr>
        <p:txBody>
          <a:bodyPr>
            <a:normAutofit/>
          </a:bodyPr>
          <a:lstStyle/>
          <a:p>
            <a:r>
              <a:rPr lang="en-US" altLang="en-US" sz="3600" b="1" dirty="0">
                <a:latin typeface="Georgia" panose="02040502050405020303" pitchFamily="18" charset="0"/>
              </a:rPr>
              <a:t>Body Protection</a:t>
            </a:r>
          </a:p>
        </p:txBody>
      </p:sp>
      <p:pic>
        <p:nvPicPr>
          <p:cNvPr id="8192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86000"/>
            <a:ext cx="5172909" cy="3527784"/>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0" y="609600"/>
            <a:ext cx="6554867" cy="1524000"/>
          </a:xfrm>
          <a:noFill/>
          <a:ln/>
        </p:spPr>
        <p:txBody>
          <a:bodyPr>
            <a:normAutofit/>
          </a:bodyPr>
          <a:lstStyle/>
          <a:p>
            <a:r>
              <a:rPr lang="en-US" altLang="en-US" sz="3600" b="1" dirty="0">
                <a:latin typeface="Georgia" panose="02040502050405020303" pitchFamily="18" charset="0"/>
              </a:rPr>
              <a:t>What are some of the</a:t>
            </a:r>
            <a:br>
              <a:rPr lang="en-US" altLang="en-US" sz="3600" b="1" dirty="0">
                <a:latin typeface="Georgia" panose="02040502050405020303" pitchFamily="18" charset="0"/>
              </a:rPr>
            </a:br>
            <a:r>
              <a:rPr lang="en-US" altLang="en-US" sz="3600" b="1" dirty="0">
                <a:latin typeface="Georgia" panose="02040502050405020303" pitchFamily="18" charset="0"/>
              </a:rPr>
              <a:t>causes of body injuries?</a:t>
            </a:r>
          </a:p>
        </p:txBody>
      </p:sp>
      <p:sp>
        <p:nvSpPr>
          <p:cNvPr id="83971" name="Rectangle 3"/>
          <p:cNvSpPr>
            <a:spLocks noGrp="1" noChangeArrowheads="1"/>
          </p:cNvSpPr>
          <p:nvPr>
            <p:ph idx="1"/>
          </p:nvPr>
        </p:nvSpPr>
        <p:spPr>
          <a:xfrm>
            <a:off x="1394552" y="2056941"/>
            <a:ext cx="7063648" cy="3886200"/>
          </a:xfrm>
          <a:noFill/>
          <a:ln/>
        </p:spPr>
        <p:txBody>
          <a:bodyPr>
            <a:normAutofit/>
          </a:bodyPr>
          <a:lstStyle/>
          <a:p>
            <a:pPr>
              <a:buFontTx/>
              <a:buChar char="•"/>
            </a:pPr>
            <a:r>
              <a:rPr lang="en-US" altLang="en-US" sz="2000" dirty="0">
                <a:latin typeface="Georgia" panose="02040502050405020303" pitchFamily="18" charset="0"/>
              </a:rPr>
              <a:t>Intense </a:t>
            </a:r>
            <a:r>
              <a:rPr lang="en-US" altLang="en-US" sz="2000" dirty="0" smtClean="0">
                <a:latin typeface="Georgia" panose="02040502050405020303" pitchFamily="18" charset="0"/>
              </a:rPr>
              <a:t>heat</a:t>
            </a: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Splashes of hot metals and other hot </a:t>
            </a:r>
            <a:r>
              <a:rPr lang="en-US" altLang="en-US" sz="2000" dirty="0" smtClean="0">
                <a:latin typeface="Georgia" panose="02040502050405020303" pitchFamily="18" charset="0"/>
              </a:rPr>
              <a:t>liquids</a:t>
            </a: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Impacts from tools, machinery, and </a:t>
            </a:r>
            <a:r>
              <a:rPr lang="en-US" altLang="en-US" sz="2000" dirty="0" smtClean="0">
                <a:latin typeface="Georgia" panose="02040502050405020303" pitchFamily="18" charset="0"/>
              </a:rPr>
              <a:t>materials</a:t>
            </a:r>
          </a:p>
          <a:p>
            <a:pPr>
              <a:buFontTx/>
              <a:buChar char="•"/>
            </a:pPr>
            <a:r>
              <a:rPr lang="en-US" altLang="en-US" sz="2000" dirty="0" smtClean="0">
                <a:latin typeface="Georgia" panose="02040502050405020303" pitchFamily="18" charset="0"/>
              </a:rPr>
              <a:t>Cuts</a:t>
            </a: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Hazardous </a:t>
            </a:r>
            <a:r>
              <a:rPr lang="en-US" altLang="en-US" sz="2000" dirty="0" smtClean="0">
                <a:latin typeface="Georgia" panose="02040502050405020303" pitchFamily="18" charset="0"/>
              </a:rPr>
              <a:t>chemicals</a:t>
            </a:r>
          </a:p>
          <a:p>
            <a:pPr>
              <a:buFontTx/>
              <a:buChar char="•"/>
            </a:pPr>
            <a:r>
              <a:rPr lang="en-US" altLang="en-US" sz="2000" dirty="0" smtClean="0">
                <a:latin typeface="Georgia" panose="02040502050405020303" pitchFamily="18" charset="0"/>
              </a:rPr>
              <a:t>Contact </a:t>
            </a:r>
            <a:r>
              <a:rPr lang="en-US" altLang="en-US" sz="2000" dirty="0">
                <a:latin typeface="Georgia" panose="02040502050405020303" pitchFamily="18" charset="0"/>
              </a:rPr>
              <a:t>with potentially infectious materials, like </a:t>
            </a:r>
            <a:r>
              <a:rPr lang="en-US" altLang="en-US" sz="2000" dirty="0" smtClean="0">
                <a:latin typeface="Georgia" panose="02040502050405020303" pitchFamily="18" charset="0"/>
              </a:rPr>
              <a:t>blood</a:t>
            </a:r>
            <a:endParaRPr lang="en-US" altLang="en-US" sz="2000" dirty="0">
              <a:latin typeface="Georgia" panose="02040502050405020303" pitchFamily="18" charset="0"/>
            </a:endParaRPr>
          </a:p>
          <a:p>
            <a:pPr>
              <a:buFontTx/>
              <a:buChar char="•"/>
            </a:pPr>
            <a:r>
              <a:rPr lang="en-US" altLang="en-US" sz="2000" dirty="0">
                <a:latin typeface="Georgia" panose="02040502050405020303" pitchFamily="18" charset="0"/>
              </a:rPr>
              <a:t>Radiation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112745"/>
            <a:ext cx="2330388" cy="1600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6"/>
          <p:cNvSpPr>
            <a:spLocks noGrp="1" noChangeArrowheads="1"/>
          </p:cNvSpPr>
          <p:nvPr>
            <p:ph type="title"/>
          </p:nvPr>
        </p:nvSpPr>
        <p:spPr>
          <a:xfrm>
            <a:off x="685800" y="457200"/>
            <a:ext cx="7772400" cy="1143000"/>
          </a:xfrm>
        </p:spPr>
        <p:txBody>
          <a:bodyPr>
            <a:normAutofit/>
          </a:bodyPr>
          <a:lstStyle/>
          <a:p>
            <a:pPr algn="ctr"/>
            <a:r>
              <a:rPr lang="en-US" altLang="en-US" sz="3600" b="1" dirty="0">
                <a:latin typeface="Georgia" panose="02040502050405020303" pitchFamily="18" charset="0"/>
              </a:rPr>
              <a:t>Body Protection</a:t>
            </a:r>
          </a:p>
        </p:txBody>
      </p:sp>
      <p:pic>
        <p:nvPicPr>
          <p:cNvPr id="8806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246" y="3513200"/>
            <a:ext cx="2895600" cy="2203450"/>
          </a:xfrm>
          <a:prstGeom prst="rect">
            <a:avLst/>
          </a:prstGeom>
          <a:noFill/>
          <a:ln w="38100">
            <a:solidFill>
              <a:schemeClr val="bg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3"/>
          <p:cNvSpPr>
            <a:spLocks noChangeArrowheads="1"/>
          </p:cNvSpPr>
          <p:nvPr/>
        </p:nvSpPr>
        <p:spPr bwMode="auto">
          <a:xfrm>
            <a:off x="2133600" y="1905000"/>
            <a:ext cx="2354262" cy="49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en-US" sz="2600" b="1" dirty="0">
                <a:solidFill>
                  <a:schemeClr val="tx1"/>
                </a:solidFill>
              </a:rPr>
              <a:t>Cooling Vest</a:t>
            </a:r>
          </a:p>
        </p:txBody>
      </p:sp>
      <p:sp>
        <p:nvSpPr>
          <p:cNvPr id="88068" name="Rectangle 4"/>
          <p:cNvSpPr>
            <a:spLocks noChangeArrowheads="1"/>
          </p:cNvSpPr>
          <p:nvPr/>
        </p:nvSpPr>
        <p:spPr bwMode="auto">
          <a:xfrm>
            <a:off x="4724400" y="2707510"/>
            <a:ext cx="3505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sz="2600" b="1" dirty="0">
                <a:solidFill>
                  <a:schemeClr val="tx1"/>
                </a:solidFill>
              </a:rPr>
              <a:t>Sleeves and Apron</a:t>
            </a:r>
          </a:p>
        </p:txBody>
      </p:sp>
      <p:pic>
        <p:nvPicPr>
          <p:cNvPr id="8806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2682" y="2590800"/>
            <a:ext cx="2444750" cy="3125850"/>
          </a:xfrm>
          <a:prstGeom prst="rect">
            <a:avLst/>
          </a:prstGeom>
          <a:noFill/>
          <a:ln w="38100">
            <a:solidFill>
              <a:schemeClr val="bg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6"/>
          <p:cNvSpPr>
            <a:spLocks noGrp="1" noChangeArrowheads="1"/>
          </p:cNvSpPr>
          <p:nvPr>
            <p:ph type="title"/>
          </p:nvPr>
        </p:nvSpPr>
        <p:spPr>
          <a:xfrm>
            <a:off x="630936" y="609600"/>
            <a:ext cx="7772400" cy="1143000"/>
          </a:xfrm>
        </p:spPr>
        <p:txBody>
          <a:bodyPr>
            <a:normAutofit/>
          </a:bodyPr>
          <a:lstStyle/>
          <a:p>
            <a:pPr algn="ctr"/>
            <a:r>
              <a:rPr lang="en-US" altLang="en-US" sz="3600" b="1" dirty="0">
                <a:latin typeface="Georgia" panose="02040502050405020303" pitchFamily="18" charset="0"/>
              </a:rPr>
              <a:t>Body Protection</a:t>
            </a:r>
          </a:p>
        </p:txBody>
      </p:sp>
      <p:pic>
        <p:nvPicPr>
          <p:cNvPr id="9011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674938"/>
            <a:ext cx="2235200" cy="3386137"/>
          </a:xfrm>
          <a:prstGeom prst="rect">
            <a:avLst/>
          </a:prstGeom>
          <a:noFill/>
          <a:ln w="38100">
            <a:solidFill>
              <a:schemeClr val="bg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Rectangle 3"/>
          <p:cNvSpPr>
            <a:spLocks noChangeArrowheads="1"/>
          </p:cNvSpPr>
          <p:nvPr/>
        </p:nvSpPr>
        <p:spPr bwMode="auto">
          <a:xfrm>
            <a:off x="2302830" y="2514600"/>
            <a:ext cx="16732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600" b="1" dirty="0">
                <a:solidFill>
                  <a:schemeClr val="tx1"/>
                </a:solidFill>
              </a:rPr>
              <a:t>Coveralls</a:t>
            </a:r>
          </a:p>
        </p:txBody>
      </p:sp>
      <p:sp>
        <p:nvSpPr>
          <p:cNvPr id="90116" name="Rectangle 4"/>
          <p:cNvSpPr>
            <a:spLocks noChangeArrowheads="1"/>
          </p:cNvSpPr>
          <p:nvPr/>
        </p:nvSpPr>
        <p:spPr bwMode="auto">
          <a:xfrm>
            <a:off x="4944268" y="2133600"/>
            <a:ext cx="24050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600" b="1" dirty="0">
                <a:solidFill>
                  <a:schemeClr val="tx1"/>
                </a:solidFill>
              </a:rPr>
              <a:t>Full Body Suit</a:t>
            </a:r>
          </a:p>
        </p:txBody>
      </p:sp>
      <p:pic>
        <p:nvPicPr>
          <p:cNvPr id="901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186113"/>
            <a:ext cx="2841625" cy="2874962"/>
          </a:xfrm>
          <a:prstGeom prst="rect">
            <a:avLst/>
          </a:prstGeom>
          <a:noFill/>
          <a:ln w="38100">
            <a:solidFill>
              <a:schemeClr val="bg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30936" y="392384"/>
            <a:ext cx="7772400" cy="1143000"/>
          </a:xfrm>
          <a:noFill/>
          <a:ln/>
        </p:spPr>
        <p:txBody>
          <a:bodyPr>
            <a:normAutofit/>
          </a:bodyPr>
          <a:lstStyle/>
          <a:p>
            <a:pPr algn="ctr"/>
            <a:r>
              <a:rPr lang="en-US" altLang="en-US" sz="3600" b="1" dirty="0">
                <a:latin typeface="Georgia" panose="02040502050405020303" pitchFamily="18" charset="0"/>
              </a:rPr>
              <a:t>Summary</a:t>
            </a:r>
          </a:p>
        </p:txBody>
      </p:sp>
      <p:sp>
        <p:nvSpPr>
          <p:cNvPr id="92163" name="Rectangle 3"/>
          <p:cNvSpPr>
            <a:spLocks noGrp="1" noChangeArrowheads="1"/>
          </p:cNvSpPr>
          <p:nvPr>
            <p:ph idx="1"/>
          </p:nvPr>
        </p:nvSpPr>
        <p:spPr>
          <a:xfrm>
            <a:off x="1219200" y="1821656"/>
            <a:ext cx="8153400" cy="5173662"/>
          </a:xfrm>
          <a:noFill/>
          <a:ln/>
        </p:spPr>
        <p:txBody>
          <a:bodyPr>
            <a:normAutofit/>
          </a:bodyPr>
          <a:lstStyle/>
          <a:p>
            <a:pPr>
              <a:lnSpc>
                <a:spcPct val="90000"/>
              </a:lnSpc>
              <a:buFontTx/>
              <a:buChar char="•"/>
            </a:pPr>
            <a:r>
              <a:rPr lang="en-US" altLang="en-US" sz="2000" dirty="0">
                <a:latin typeface="Georgia" panose="02040502050405020303" pitchFamily="18" charset="0"/>
              </a:rPr>
              <a:t>Assess the workplace for hazards</a:t>
            </a:r>
          </a:p>
          <a:p>
            <a:pPr>
              <a:lnSpc>
                <a:spcPct val="90000"/>
              </a:lnSpc>
              <a:buFontTx/>
              <a:buChar char="•"/>
            </a:pPr>
            <a:r>
              <a:rPr lang="en-US" altLang="en-US" sz="2000" dirty="0">
                <a:latin typeface="Georgia" panose="02040502050405020303" pitchFamily="18" charset="0"/>
              </a:rPr>
              <a:t>Use engineering and work practice controls to eliminate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or </a:t>
            </a:r>
            <a:r>
              <a:rPr lang="en-US" altLang="en-US" sz="2000" dirty="0">
                <a:latin typeface="Georgia" panose="02040502050405020303" pitchFamily="18" charset="0"/>
              </a:rPr>
              <a:t>reduce hazards before using PPE</a:t>
            </a:r>
          </a:p>
          <a:p>
            <a:pPr>
              <a:lnSpc>
                <a:spcPct val="90000"/>
              </a:lnSpc>
              <a:buFontTx/>
              <a:buChar char="•"/>
            </a:pPr>
            <a:r>
              <a:rPr lang="en-US" altLang="en-US" sz="2000" dirty="0">
                <a:latin typeface="Georgia" panose="02040502050405020303" pitchFamily="18" charset="0"/>
              </a:rPr>
              <a:t>Select and provide appropriate PPE at no </a:t>
            </a:r>
            <a:r>
              <a:rPr lang="en-US" altLang="en-US" sz="2000" dirty="0" smtClean="0">
                <a:latin typeface="Georgia" panose="02040502050405020303" pitchFamily="18" charset="0"/>
              </a:rPr>
              <a:t>cost </a:t>
            </a:r>
            <a:r>
              <a:rPr lang="en-US" altLang="en-US" sz="2000" dirty="0">
                <a:latin typeface="Georgia" panose="02040502050405020303" pitchFamily="18" charset="0"/>
              </a:rPr>
              <a:t>to employees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to </a:t>
            </a:r>
            <a:r>
              <a:rPr lang="en-US" altLang="en-US" sz="2000" dirty="0">
                <a:latin typeface="Georgia" panose="02040502050405020303" pitchFamily="18" charset="0"/>
              </a:rPr>
              <a:t>protect them from hazards that cannot be eliminated </a:t>
            </a:r>
          </a:p>
          <a:p>
            <a:pPr>
              <a:lnSpc>
                <a:spcPct val="90000"/>
              </a:lnSpc>
              <a:buFontTx/>
              <a:buChar char="•"/>
            </a:pPr>
            <a:r>
              <a:rPr lang="en-US" altLang="en-US" sz="2000" dirty="0">
                <a:latin typeface="Georgia" panose="02040502050405020303" pitchFamily="18" charset="0"/>
              </a:rPr>
              <a:t>Inform employees why the PPE is necessary and when it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must be </a:t>
            </a:r>
            <a:r>
              <a:rPr lang="en-US" altLang="en-US" sz="2000" dirty="0">
                <a:latin typeface="Georgia" panose="02040502050405020303" pitchFamily="18" charset="0"/>
              </a:rPr>
              <a:t>worn</a:t>
            </a:r>
          </a:p>
          <a:p>
            <a:pPr>
              <a:lnSpc>
                <a:spcPct val="90000"/>
              </a:lnSpc>
              <a:buFontTx/>
              <a:buChar char="•"/>
            </a:pPr>
            <a:r>
              <a:rPr lang="en-US" altLang="en-US" sz="2000" dirty="0">
                <a:latin typeface="Georgia" panose="02040502050405020303" pitchFamily="18" charset="0"/>
              </a:rPr>
              <a:t>Train employees </a:t>
            </a:r>
            <a:r>
              <a:rPr lang="en-US" altLang="en-US" sz="2000" dirty="0" smtClean="0">
                <a:latin typeface="Georgia" panose="02040502050405020303" pitchFamily="18" charset="0"/>
              </a:rPr>
              <a:t>on how </a:t>
            </a:r>
            <a:r>
              <a:rPr lang="en-US" altLang="en-US" sz="2000" dirty="0">
                <a:latin typeface="Georgia" panose="02040502050405020303" pitchFamily="18" charset="0"/>
              </a:rPr>
              <a:t>to use and care for their PPE and </a:t>
            </a:r>
            <a:r>
              <a:rPr lang="en-US" altLang="en-US" sz="2000" dirty="0" smtClean="0">
                <a:latin typeface="Georgia" panose="02040502050405020303" pitchFamily="18" charset="0"/>
              </a:rPr>
              <a:t/>
            </a:r>
            <a:br>
              <a:rPr lang="en-US" altLang="en-US" sz="2000" dirty="0" smtClean="0">
                <a:latin typeface="Georgia" panose="02040502050405020303" pitchFamily="18" charset="0"/>
              </a:rPr>
            </a:br>
            <a:r>
              <a:rPr lang="en-US" altLang="en-US" sz="2000" dirty="0" smtClean="0">
                <a:latin typeface="Georgia" panose="02040502050405020303" pitchFamily="18" charset="0"/>
              </a:rPr>
              <a:t>how </a:t>
            </a:r>
            <a:r>
              <a:rPr lang="en-US" altLang="en-US" sz="2000" dirty="0">
                <a:latin typeface="Georgia" panose="02040502050405020303" pitchFamily="18" charset="0"/>
              </a:rPr>
              <a:t>to recognize deterioration and failure</a:t>
            </a:r>
          </a:p>
          <a:p>
            <a:pPr>
              <a:lnSpc>
                <a:spcPct val="90000"/>
              </a:lnSpc>
              <a:buFontTx/>
              <a:buChar char="•"/>
            </a:pPr>
            <a:r>
              <a:rPr lang="en-US" altLang="en-US" sz="2000" dirty="0">
                <a:latin typeface="Georgia" panose="02040502050405020303" pitchFamily="18" charset="0"/>
              </a:rPr>
              <a:t>Require employees to wear selected PPE in the workplace</a:t>
            </a:r>
            <a:r>
              <a:rPr lang="en-US" altLang="en-US" sz="2300" dirty="0">
                <a:latin typeface="Georgia" panose="02040502050405020303" pitchFamily="18" charset="0"/>
              </a:rPr>
              <a:t/>
            </a:r>
            <a:br>
              <a:rPr lang="en-US" altLang="en-US" sz="2300" dirty="0">
                <a:latin typeface="Georgia" panose="02040502050405020303" pitchFamily="18" charset="0"/>
              </a:rPr>
            </a:br>
            <a:r>
              <a:rPr lang="en-US" altLang="en-US" sz="2300" dirty="0">
                <a:solidFill>
                  <a:schemeClr val="bg1"/>
                </a:solidFill>
                <a:latin typeface="Georgia" panose="02040502050405020303" pitchFamily="18" charset="0"/>
              </a:rPr>
              <a:t/>
            </a:r>
            <a:br>
              <a:rPr lang="en-US" altLang="en-US" sz="2300" dirty="0">
                <a:solidFill>
                  <a:schemeClr val="bg1"/>
                </a:solidFill>
                <a:latin typeface="Georgia" panose="02040502050405020303" pitchFamily="18" charset="0"/>
              </a:rPr>
            </a:br>
            <a:endParaRPr lang="en-US" altLang="en-US" sz="2100" dirty="0">
              <a:solidFill>
                <a:schemeClr val="bg1"/>
              </a:solidFill>
              <a:latin typeface="Georgia" panose="02040502050405020303" pitchFamily="18" charset="0"/>
            </a:endParaRPr>
          </a:p>
        </p:txBody>
      </p:sp>
      <p:sp>
        <p:nvSpPr>
          <p:cNvPr id="92164" name="Rectangle 4"/>
          <p:cNvSpPr>
            <a:spLocks noChangeArrowheads="1"/>
          </p:cNvSpPr>
          <p:nvPr/>
        </p:nvSpPr>
        <p:spPr bwMode="auto">
          <a:xfrm>
            <a:off x="914400" y="1600200"/>
            <a:ext cx="8077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sz="2300" b="1" dirty="0">
                <a:solidFill>
                  <a:schemeClr val="tx1"/>
                </a:solidFill>
              </a:rPr>
              <a:t>Employers must implement a PPE program where they: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885588"/>
            <a:ext cx="3429000" cy="1295401"/>
          </a:xfrm>
        </p:spPr>
        <p:txBody>
          <a:bodyPr>
            <a:normAutofit/>
          </a:bodyPr>
          <a:lstStyle/>
          <a:p>
            <a:r>
              <a:rPr lang="en-US" sz="2400" b="1" dirty="0" smtClean="0">
                <a:latin typeface="Georgia" panose="02040502050405020303" pitchFamily="18" charset="0"/>
              </a:rPr>
              <a:t>Questions?</a:t>
            </a:r>
            <a:endParaRPr lang="en-US" sz="2400" b="1" dirty="0">
              <a:latin typeface="Georgia" panose="02040502050405020303" pitchFamily="18" charset="0"/>
            </a:endParaRPr>
          </a:p>
        </p:txBody>
      </p:sp>
      <p:sp>
        <p:nvSpPr>
          <p:cNvPr id="3" name="Content Placeholder 2"/>
          <p:cNvSpPr>
            <a:spLocks noGrp="1"/>
          </p:cNvSpPr>
          <p:nvPr>
            <p:ph idx="1"/>
          </p:nvPr>
        </p:nvSpPr>
        <p:spPr>
          <a:xfrm>
            <a:off x="1252211" y="228600"/>
            <a:ext cx="7704667" cy="4267199"/>
          </a:xfrm>
        </p:spPr>
        <p:txBody>
          <a:bodyPr>
            <a:normAutofit lnSpcReduction="10000"/>
          </a:bodyPr>
          <a:lstStyle/>
          <a:p>
            <a:pPr marL="0" indent="0">
              <a:buNone/>
            </a:pPr>
            <a:endParaRPr lang="en-US" dirty="0" smtClean="0">
              <a:latin typeface="Georgia" panose="02040502050405020303" pitchFamily="18" charset="0"/>
            </a:endParaRPr>
          </a:p>
          <a:p>
            <a:pPr marL="0" indent="0">
              <a:buNone/>
            </a:pPr>
            <a:r>
              <a:rPr lang="en-US" sz="3600" b="1" dirty="0" smtClean="0">
                <a:latin typeface="Georgia" panose="02040502050405020303" pitchFamily="18" charset="0"/>
              </a:rPr>
              <a:t>Learning Objectives </a:t>
            </a:r>
            <a:r>
              <a:rPr lang="en-US" sz="3600" b="1" dirty="0">
                <a:latin typeface="Georgia" panose="02040502050405020303" pitchFamily="18" charset="0"/>
              </a:rPr>
              <a:t/>
            </a:r>
            <a:br>
              <a:rPr lang="en-US" sz="3600" b="1" dirty="0">
                <a:latin typeface="Georgia" panose="02040502050405020303" pitchFamily="18" charset="0"/>
              </a:rPr>
            </a:br>
            <a:endParaRPr lang="en-US" sz="3600" b="1" dirty="0">
              <a:latin typeface="Georgia" panose="02040502050405020303" pitchFamily="18" charset="0"/>
            </a:endParaRPr>
          </a:p>
          <a:p>
            <a:r>
              <a:rPr lang="en-US" dirty="0" smtClean="0">
                <a:latin typeface="Georgia" panose="02040502050405020303" pitchFamily="18" charset="0"/>
              </a:rPr>
              <a:t>Identify </a:t>
            </a:r>
            <a:r>
              <a:rPr lang="en-US" dirty="0">
                <a:latin typeface="Georgia" panose="02040502050405020303" pitchFamily="18" charset="0"/>
              </a:rPr>
              <a:t>PPE that may be used to protect the </a:t>
            </a:r>
            <a:r>
              <a:rPr lang="en-US" dirty="0" smtClean="0">
                <a:latin typeface="Georgia" panose="02040502050405020303" pitchFamily="18" charset="0"/>
              </a:rPr>
              <a:t/>
            </a:r>
            <a:br>
              <a:rPr lang="en-US" dirty="0" smtClean="0">
                <a:latin typeface="Georgia" panose="02040502050405020303" pitchFamily="18" charset="0"/>
              </a:rPr>
            </a:br>
            <a:r>
              <a:rPr lang="en-US" dirty="0" smtClean="0">
                <a:latin typeface="Georgia" panose="02040502050405020303" pitchFamily="18" charset="0"/>
              </a:rPr>
              <a:t>eyes</a:t>
            </a:r>
            <a:r>
              <a:rPr lang="en-US" dirty="0">
                <a:latin typeface="Georgia" panose="02040502050405020303" pitchFamily="18" charset="0"/>
              </a:rPr>
              <a:t>, </a:t>
            </a:r>
            <a:r>
              <a:rPr lang="en-US" dirty="0" smtClean="0">
                <a:latin typeface="Georgia" panose="02040502050405020303" pitchFamily="18" charset="0"/>
              </a:rPr>
              <a:t>face</a:t>
            </a:r>
            <a:r>
              <a:rPr lang="en-US" dirty="0">
                <a:latin typeface="Georgia" panose="02040502050405020303" pitchFamily="18" charset="0"/>
              </a:rPr>
              <a:t>, head, feet, hands, body, and hearing</a:t>
            </a:r>
            <a:r>
              <a:rPr lang="en-US" dirty="0" smtClean="0">
                <a:latin typeface="Georgia" panose="02040502050405020303" pitchFamily="18" charset="0"/>
              </a:rPr>
              <a:t>.</a:t>
            </a:r>
            <a:endParaRPr lang="en-US" dirty="0">
              <a:latin typeface="Georgia" panose="02040502050405020303" pitchFamily="18" charset="0"/>
            </a:endParaRPr>
          </a:p>
          <a:p>
            <a:r>
              <a:rPr lang="en-US" dirty="0">
                <a:latin typeface="Georgia" panose="02040502050405020303" pitchFamily="18" charset="0"/>
              </a:rPr>
              <a:t>List the 3 primary means of protecting employees </a:t>
            </a:r>
            <a:r>
              <a:rPr lang="en-US" dirty="0" smtClean="0">
                <a:latin typeface="Georgia" panose="02040502050405020303" pitchFamily="18" charset="0"/>
              </a:rPr>
              <a:t/>
            </a:r>
            <a:br>
              <a:rPr lang="en-US" dirty="0" smtClean="0">
                <a:latin typeface="Georgia" panose="02040502050405020303" pitchFamily="18" charset="0"/>
              </a:rPr>
            </a:br>
            <a:r>
              <a:rPr lang="en-US" dirty="0" smtClean="0">
                <a:latin typeface="Georgia" panose="02040502050405020303" pitchFamily="18" charset="0"/>
              </a:rPr>
              <a:t>from </a:t>
            </a:r>
            <a:r>
              <a:rPr lang="en-US" dirty="0">
                <a:latin typeface="Georgia" panose="02040502050405020303" pitchFamily="18" charset="0"/>
              </a:rPr>
              <a:t>the workplace hazards prior to considering </a:t>
            </a:r>
            <a:r>
              <a:rPr lang="en-US" dirty="0" smtClean="0">
                <a:latin typeface="Georgia" panose="02040502050405020303" pitchFamily="18" charset="0"/>
              </a:rPr>
              <a:t/>
            </a:r>
            <a:br>
              <a:rPr lang="en-US" dirty="0" smtClean="0">
                <a:latin typeface="Georgia" panose="02040502050405020303" pitchFamily="18" charset="0"/>
              </a:rPr>
            </a:br>
            <a:r>
              <a:rPr lang="en-US" dirty="0" smtClean="0">
                <a:latin typeface="Georgia" panose="02040502050405020303" pitchFamily="18" charset="0"/>
              </a:rPr>
              <a:t>PPE </a:t>
            </a:r>
            <a:endParaRPr lang="en-US" dirty="0">
              <a:latin typeface="Georgia" panose="02040502050405020303" pitchFamily="18" charset="0"/>
            </a:endParaRPr>
          </a:p>
          <a:p>
            <a:r>
              <a:rPr lang="en-US" dirty="0">
                <a:latin typeface="Georgia" panose="02040502050405020303" pitchFamily="18" charset="0"/>
              </a:rPr>
              <a:t>Explain what should be included in PPE training</a:t>
            </a:r>
          </a:p>
          <a:p>
            <a:endParaRPr lang="en-US" dirty="0"/>
          </a:p>
        </p:txBody>
      </p:sp>
      <p:pic>
        <p:nvPicPr>
          <p:cNvPr id="6" name="Picture 5"/>
          <p:cNvPicPr>
            <a:picLocks noChangeAspect="1"/>
          </p:cNvPicPr>
          <p:nvPr/>
        </p:nvPicPr>
        <p:blipFill>
          <a:blip r:embed="rId3"/>
          <a:stretch>
            <a:fillRect/>
          </a:stretch>
        </p:blipFill>
        <p:spPr>
          <a:xfrm>
            <a:off x="6858000" y="6096000"/>
            <a:ext cx="2133765" cy="665735"/>
          </a:xfrm>
          <a:prstGeom prst="rect">
            <a:avLst/>
          </a:prstGeom>
        </p:spPr>
      </p:pic>
      <p:pic>
        <p:nvPicPr>
          <p:cNvPr id="7" name="Picture 6"/>
          <p:cNvPicPr>
            <a:picLocks noChangeAspect="1"/>
          </p:cNvPicPr>
          <p:nvPr/>
        </p:nvPicPr>
        <p:blipFill>
          <a:blip r:embed="rId4"/>
          <a:stretch>
            <a:fillRect/>
          </a:stretch>
        </p:blipFill>
        <p:spPr>
          <a:xfrm>
            <a:off x="1981200" y="4874571"/>
            <a:ext cx="2286000" cy="1524000"/>
          </a:xfrm>
          <a:prstGeom prst="rect">
            <a:avLst/>
          </a:prstGeom>
          <a:ln w="3810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104" y="249054"/>
            <a:ext cx="1316408" cy="360545"/>
          </a:xfrm>
          <a:prstGeom prst="rect">
            <a:avLst/>
          </a:prstGeom>
        </p:spPr>
      </p:pic>
    </p:spTree>
    <p:extLst>
      <p:ext uri="{BB962C8B-B14F-4D97-AF65-F5344CB8AC3E}">
        <p14:creationId xmlns:p14="http://schemas.microsoft.com/office/powerpoint/2010/main" val="3999160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90600" y="609600"/>
            <a:ext cx="7772400" cy="1143000"/>
          </a:xfrm>
        </p:spPr>
        <p:txBody>
          <a:bodyPr>
            <a:normAutofit/>
          </a:bodyPr>
          <a:lstStyle/>
          <a:p>
            <a:pPr algn="ctr"/>
            <a:r>
              <a:rPr lang="en-US" altLang="en-US" sz="3600" b="1" dirty="0" smtClean="0">
                <a:latin typeface="Georgia" panose="02040502050405020303" pitchFamily="18" charset="0"/>
              </a:rPr>
              <a:t>Provide PPE to Your Employees</a:t>
            </a:r>
            <a:endParaRPr lang="en-US" altLang="en-US" sz="3600" b="1" dirty="0">
              <a:latin typeface="Georgia" panose="02040502050405020303" pitchFamily="18" charset="0"/>
            </a:endParaRPr>
          </a:p>
        </p:txBody>
      </p:sp>
      <p:sp>
        <p:nvSpPr>
          <p:cNvPr id="111619" name="Rectangle 3"/>
          <p:cNvSpPr>
            <a:spLocks noGrp="1" noChangeArrowheads="1"/>
          </p:cNvSpPr>
          <p:nvPr>
            <p:ph idx="1"/>
          </p:nvPr>
        </p:nvSpPr>
        <p:spPr>
          <a:xfrm>
            <a:off x="1524000" y="1600200"/>
            <a:ext cx="7772400" cy="4800600"/>
          </a:xfrm>
        </p:spPr>
        <p:txBody>
          <a:bodyPr>
            <a:normAutofit fontScale="25000" lnSpcReduction="20000"/>
          </a:bodyPr>
          <a:lstStyle/>
          <a:p>
            <a:pPr>
              <a:spcBef>
                <a:spcPct val="0"/>
              </a:spcBef>
              <a:buFont typeface="CommonBullets" pitchFamily="34" charset="2"/>
              <a:buNone/>
            </a:pPr>
            <a:endParaRPr lang="en-US" altLang="en-US" sz="9600" dirty="0" smtClean="0">
              <a:latin typeface="Georgia" panose="02040502050405020303" pitchFamily="18" charset="0"/>
            </a:endParaRPr>
          </a:p>
          <a:p>
            <a:pPr>
              <a:spcBef>
                <a:spcPct val="0"/>
              </a:spcBef>
              <a:buFont typeface="CommonBullets" pitchFamily="34" charset="2"/>
              <a:buNone/>
            </a:pPr>
            <a:r>
              <a:rPr lang="en-US" altLang="en-US" sz="9600" dirty="0" smtClean="0">
                <a:latin typeface="Georgia" panose="02040502050405020303" pitchFamily="18" charset="0"/>
              </a:rPr>
              <a:t>Employer must provide at no cost to employees</a:t>
            </a:r>
          </a:p>
          <a:p>
            <a:pPr>
              <a:spcBef>
                <a:spcPct val="0"/>
              </a:spcBef>
              <a:buFont typeface="CommonBullets" pitchFamily="34" charset="2"/>
              <a:buNone/>
            </a:pPr>
            <a:r>
              <a:rPr lang="en-US" altLang="en-US" sz="9600" dirty="0" smtClean="0">
                <a:latin typeface="Georgia" panose="02040502050405020303" pitchFamily="18" charset="0"/>
              </a:rPr>
              <a:t> if the PPE is:</a:t>
            </a:r>
          </a:p>
          <a:p>
            <a:pPr>
              <a:spcBef>
                <a:spcPct val="0"/>
              </a:spcBef>
              <a:buFont typeface="CommonBullets" pitchFamily="34" charset="2"/>
              <a:buNone/>
            </a:pPr>
            <a:endParaRPr lang="en-US" altLang="en-US" sz="9600" dirty="0" smtClean="0">
              <a:latin typeface="Georgia" panose="02040502050405020303" pitchFamily="18" charset="0"/>
            </a:endParaRPr>
          </a:p>
          <a:p>
            <a:pPr>
              <a:spcBef>
                <a:spcPct val="0"/>
              </a:spcBef>
            </a:pPr>
            <a:r>
              <a:rPr lang="en-US" altLang="en-US" sz="8000" dirty="0" smtClean="0">
                <a:latin typeface="Georgia" panose="02040502050405020303" pitchFamily="18" charset="0"/>
              </a:rPr>
              <a:t>The </a:t>
            </a:r>
            <a:r>
              <a:rPr lang="en-US" altLang="en-US" sz="8000" dirty="0" smtClean="0">
                <a:latin typeface="Georgia" panose="02040502050405020303" pitchFamily="18" charset="0"/>
              </a:rPr>
              <a:t>type that would not reasonable or normally by worn </a:t>
            </a:r>
            <a:br>
              <a:rPr lang="en-US" altLang="en-US" sz="8000" dirty="0" smtClean="0">
                <a:latin typeface="Georgia" panose="02040502050405020303" pitchFamily="18" charset="0"/>
              </a:rPr>
            </a:br>
            <a:r>
              <a:rPr lang="en-US" altLang="en-US" sz="8000" dirty="0" smtClean="0">
                <a:latin typeface="Georgia" panose="02040502050405020303" pitchFamily="18" charset="0"/>
              </a:rPr>
              <a:t>from </a:t>
            </a:r>
            <a:r>
              <a:rPr lang="en-US" altLang="en-US" sz="8000" dirty="0" smtClean="0">
                <a:latin typeface="Georgia" panose="02040502050405020303" pitchFamily="18" charset="0"/>
              </a:rPr>
              <a:t>the workplace, such as single use or </a:t>
            </a:r>
            <a:r>
              <a:rPr lang="en-US" altLang="en-US" sz="8000" dirty="0" smtClean="0">
                <a:latin typeface="Georgia" panose="02040502050405020303" pitchFamily="18" charset="0"/>
              </a:rPr>
              <a:t>disposable.</a:t>
            </a:r>
          </a:p>
          <a:p>
            <a:pPr marL="0" indent="0">
              <a:spcBef>
                <a:spcPct val="0"/>
              </a:spcBef>
              <a:buNone/>
            </a:pPr>
            <a:endParaRPr lang="en-US" altLang="en-US" sz="8000" dirty="0" smtClean="0">
              <a:latin typeface="Georgia" panose="02040502050405020303" pitchFamily="18" charset="0"/>
            </a:endParaRPr>
          </a:p>
          <a:p>
            <a:pPr>
              <a:spcBef>
                <a:spcPct val="0"/>
              </a:spcBef>
            </a:pPr>
            <a:r>
              <a:rPr lang="en-US" altLang="en-US" sz="8000" dirty="0" smtClean="0">
                <a:latin typeface="Georgia" panose="02040502050405020303" pitchFamily="18" charset="0"/>
              </a:rPr>
              <a:t>Required </a:t>
            </a:r>
            <a:r>
              <a:rPr lang="en-US" altLang="en-US" sz="8000" dirty="0" smtClean="0">
                <a:latin typeface="Georgia" panose="02040502050405020303" pitchFamily="18" charset="0"/>
              </a:rPr>
              <a:t>to comply with a safety and health standard to </a:t>
            </a:r>
            <a:br>
              <a:rPr lang="en-US" altLang="en-US" sz="8000" dirty="0" smtClean="0">
                <a:latin typeface="Georgia" panose="02040502050405020303" pitchFamily="18" charset="0"/>
              </a:rPr>
            </a:br>
            <a:r>
              <a:rPr lang="en-US" altLang="en-US" sz="8000" dirty="0" smtClean="0">
                <a:latin typeface="Georgia" panose="02040502050405020303" pitchFamily="18" charset="0"/>
              </a:rPr>
              <a:t> protect employees wherever hazards exist from</a:t>
            </a:r>
            <a:r>
              <a:rPr lang="en-US" altLang="en-US" sz="8000" dirty="0" smtClean="0">
                <a:latin typeface="Georgia" panose="02040502050405020303" pitchFamily="18" charset="0"/>
              </a:rPr>
              <a:t>:</a:t>
            </a:r>
            <a:endParaRPr lang="en-US" altLang="en-US" sz="6200" dirty="0" smtClean="0">
              <a:latin typeface="Georgia" panose="02040502050405020303" pitchFamily="18" charset="0"/>
            </a:endParaRPr>
          </a:p>
          <a:p>
            <a:pPr marL="0" indent="0">
              <a:spcBef>
                <a:spcPct val="0"/>
              </a:spcBef>
              <a:buNone/>
            </a:pPr>
            <a:r>
              <a:rPr lang="en-US" altLang="en-US" sz="2000" dirty="0">
                <a:latin typeface="Georgia" panose="02040502050405020303" pitchFamily="18" charset="0"/>
              </a:rPr>
              <a:t>	</a:t>
            </a:r>
            <a:r>
              <a:rPr lang="en-US" altLang="en-US" sz="7200" dirty="0" smtClean="0">
                <a:latin typeface="Georgia" panose="02040502050405020303" pitchFamily="18" charset="0"/>
              </a:rPr>
              <a:t>- Processes</a:t>
            </a:r>
          </a:p>
          <a:p>
            <a:pPr marL="0" indent="0">
              <a:spcBef>
                <a:spcPct val="0"/>
              </a:spcBef>
              <a:buNone/>
            </a:pPr>
            <a:r>
              <a:rPr lang="en-US" altLang="en-US" sz="7200" dirty="0">
                <a:latin typeface="Georgia" panose="02040502050405020303" pitchFamily="18" charset="0"/>
              </a:rPr>
              <a:t>	</a:t>
            </a:r>
            <a:r>
              <a:rPr lang="en-US" altLang="en-US" sz="7200" dirty="0" smtClean="0">
                <a:latin typeface="Georgia" panose="02040502050405020303" pitchFamily="18" charset="0"/>
              </a:rPr>
              <a:t>- Environmental hazards</a:t>
            </a:r>
          </a:p>
          <a:p>
            <a:pPr marL="0" indent="0">
              <a:spcBef>
                <a:spcPct val="0"/>
              </a:spcBef>
              <a:buNone/>
            </a:pPr>
            <a:r>
              <a:rPr lang="en-US" altLang="en-US" sz="7200" dirty="0">
                <a:latin typeface="Georgia" panose="02040502050405020303" pitchFamily="18" charset="0"/>
              </a:rPr>
              <a:t>	</a:t>
            </a:r>
            <a:r>
              <a:rPr lang="en-US" altLang="en-US" sz="7200" dirty="0" smtClean="0">
                <a:latin typeface="Georgia" panose="02040502050405020303" pitchFamily="18" charset="0"/>
              </a:rPr>
              <a:t>- Physical, chemical, or radiological hazards or</a:t>
            </a:r>
          </a:p>
          <a:p>
            <a:pPr marL="0" indent="0">
              <a:spcBef>
                <a:spcPct val="0"/>
              </a:spcBef>
              <a:buNone/>
            </a:pPr>
            <a:r>
              <a:rPr lang="en-US" altLang="en-US" sz="7200" dirty="0">
                <a:latin typeface="Georgia" panose="02040502050405020303" pitchFamily="18" charset="0"/>
              </a:rPr>
              <a:t>	</a:t>
            </a:r>
            <a:r>
              <a:rPr lang="en-US" altLang="en-US" sz="7200" dirty="0" smtClean="0">
                <a:latin typeface="Georgia" panose="02040502050405020303" pitchFamily="18" charset="0"/>
              </a:rPr>
              <a:t>- Mechanical irritants that could cause injuries or </a:t>
            </a:r>
            <a:br>
              <a:rPr lang="en-US" altLang="en-US" sz="7200" dirty="0" smtClean="0">
                <a:latin typeface="Georgia" panose="02040502050405020303" pitchFamily="18" charset="0"/>
              </a:rPr>
            </a:br>
            <a:r>
              <a:rPr lang="en-US" altLang="en-US" sz="7200" dirty="0" smtClean="0">
                <a:latin typeface="Georgia" panose="02040502050405020303" pitchFamily="18" charset="0"/>
              </a:rPr>
              <a:t>	   impairment to the function</a:t>
            </a:r>
            <a:r>
              <a:rPr lang="en-US" altLang="en-US" sz="7200" dirty="0">
                <a:latin typeface="Georgia" panose="02040502050405020303" pitchFamily="18" charset="0"/>
              </a:rPr>
              <a:t> </a:t>
            </a:r>
            <a:r>
              <a:rPr lang="en-US" altLang="en-US" sz="7200" dirty="0" smtClean="0">
                <a:latin typeface="Georgia" panose="02040502050405020303" pitchFamily="18" charset="0"/>
              </a:rPr>
              <a:t>of any body part through </a:t>
            </a:r>
            <a:br>
              <a:rPr lang="en-US" altLang="en-US" sz="7200" dirty="0" smtClean="0">
                <a:latin typeface="Georgia" panose="02040502050405020303" pitchFamily="18" charset="0"/>
              </a:rPr>
            </a:br>
            <a:r>
              <a:rPr lang="en-US" altLang="en-US" sz="7200" dirty="0" smtClean="0">
                <a:latin typeface="Georgia" panose="02040502050405020303" pitchFamily="18" charset="0"/>
              </a:rPr>
              <a:t>           absorption, inhalation, or physical contact.</a:t>
            </a:r>
            <a:endParaRPr lang="en-US" altLang="en-US" sz="7200" dirty="0">
              <a:latin typeface="Georgia" panose="02040502050405020303" pitchFamily="18" charset="0"/>
            </a:endParaRPr>
          </a:p>
          <a:p>
            <a:pPr marL="0" indent="0">
              <a:lnSpc>
                <a:spcPct val="150000"/>
              </a:lnSpc>
              <a:buNone/>
            </a:pPr>
            <a:r>
              <a:rPr lang="en-US" altLang="en-US" sz="4200" dirty="0">
                <a:latin typeface="Georgia" panose="02040502050405020303" pitchFamily="18" charset="0"/>
              </a:rPr>
              <a:t/>
            </a:r>
            <a:br>
              <a:rPr lang="en-US" altLang="en-US" sz="4200" dirty="0">
                <a:latin typeface="Georgia" panose="02040502050405020303" pitchFamily="18" charset="0"/>
              </a:rPr>
            </a:br>
            <a:r>
              <a:rPr lang="en-US" altLang="en-US" sz="2600" dirty="0"/>
              <a:t/>
            </a:r>
            <a:br>
              <a:rPr lang="en-US" altLang="en-US" sz="2600" dirty="0"/>
            </a:br>
            <a:endParaRPr lang="en-US" altLang="en-US"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7533" y="304800"/>
            <a:ext cx="6554867" cy="1524000"/>
          </a:xfrm>
          <a:noFill/>
          <a:ln/>
        </p:spPr>
        <p:txBody>
          <a:bodyPr>
            <a:normAutofit/>
          </a:bodyPr>
          <a:lstStyle/>
          <a:p>
            <a:pPr algn="ctr"/>
            <a:r>
              <a:rPr lang="en-US" altLang="en-US" sz="3600" b="1" dirty="0">
                <a:latin typeface="Georgia" panose="02040502050405020303" pitchFamily="18" charset="0"/>
              </a:rPr>
              <a:t>Engineering Controls</a:t>
            </a:r>
          </a:p>
        </p:txBody>
      </p:sp>
      <p:sp>
        <p:nvSpPr>
          <p:cNvPr id="12291" name="Rectangle 3"/>
          <p:cNvSpPr>
            <a:spLocks noChangeArrowheads="1"/>
          </p:cNvSpPr>
          <p:nvPr/>
        </p:nvSpPr>
        <p:spPr bwMode="auto">
          <a:xfrm>
            <a:off x="1108075" y="1947863"/>
            <a:ext cx="7551738" cy="346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sz="3000" b="1" i="1" dirty="0">
                <a:solidFill>
                  <a:schemeClr val="tx1"/>
                </a:solidFill>
              </a:rPr>
              <a:t>If . . .</a:t>
            </a:r>
          </a:p>
          <a:p>
            <a:pPr>
              <a:spcBef>
                <a:spcPct val="50000"/>
              </a:spcBef>
            </a:pPr>
            <a:r>
              <a:rPr lang="en-US" altLang="en-US" dirty="0">
                <a:solidFill>
                  <a:schemeClr val="tx1"/>
                </a:solidFill>
                <a:latin typeface="Georgia" panose="02040502050405020303" pitchFamily="18" charset="0"/>
              </a:rPr>
              <a:t>The machine or work environment can be physically changed to prevent employee exposure to the potential hazard,</a:t>
            </a:r>
          </a:p>
          <a:p>
            <a:pPr>
              <a:spcBef>
                <a:spcPct val="50000"/>
              </a:spcBef>
            </a:pPr>
            <a:r>
              <a:rPr lang="en-US" altLang="en-US" sz="3000" b="1" i="1" dirty="0">
                <a:solidFill>
                  <a:schemeClr val="tx1"/>
                </a:solidFill>
              </a:rPr>
              <a:t>Then . . .</a:t>
            </a:r>
          </a:p>
          <a:p>
            <a:pPr>
              <a:spcBef>
                <a:spcPct val="50000"/>
              </a:spcBef>
            </a:pPr>
            <a:r>
              <a:rPr lang="en-US" altLang="en-US" dirty="0">
                <a:solidFill>
                  <a:schemeClr val="tx1"/>
                </a:solidFill>
                <a:latin typeface="Georgia" panose="02040502050405020303" pitchFamily="18" charset="0"/>
              </a:rPr>
              <a:t>The hazard can be eliminated with an engineering control.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3733" y="609600"/>
            <a:ext cx="6554867" cy="1524000"/>
          </a:xfrm>
          <a:noFill/>
          <a:ln/>
        </p:spPr>
        <p:txBody>
          <a:bodyPr>
            <a:normAutofit/>
          </a:bodyPr>
          <a:lstStyle/>
          <a:p>
            <a:r>
              <a:rPr lang="en-US" altLang="en-US" sz="3600" b="1" dirty="0">
                <a:latin typeface="Georgia" panose="02040502050405020303" pitchFamily="18" charset="0"/>
              </a:rPr>
              <a:t>Engineering Controls (cont’d)</a:t>
            </a:r>
          </a:p>
        </p:txBody>
      </p:sp>
      <p:sp>
        <p:nvSpPr>
          <p:cNvPr id="14339" name="Rectangle 3"/>
          <p:cNvSpPr>
            <a:spLocks noGrp="1" noChangeArrowheads="1"/>
          </p:cNvSpPr>
          <p:nvPr>
            <p:ph idx="1"/>
          </p:nvPr>
        </p:nvSpPr>
        <p:spPr>
          <a:xfrm>
            <a:off x="2057400" y="2743200"/>
            <a:ext cx="6594475" cy="3886200"/>
          </a:xfrm>
          <a:noFill/>
          <a:ln/>
        </p:spPr>
        <p:txBody>
          <a:bodyPr/>
          <a:lstStyle/>
          <a:p>
            <a:pPr>
              <a:buFontTx/>
              <a:buChar char="•"/>
            </a:pPr>
            <a:r>
              <a:rPr lang="en-US" altLang="en-US" dirty="0">
                <a:latin typeface="Georgia" panose="02040502050405020303" pitchFamily="18" charset="0"/>
              </a:rPr>
              <a:t>Initial design specifications</a:t>
            </a:r>
          </a:p>
          <a:p>
            <a:pPr>
              <a:buFontTx/>
              <a:buChar char="•"/>
            </a:pPr>
            <a:r>
              <a:rPr lang="en-US" altLang="en-US" dirty="0">
                <a:latin typeface="Georgia" panose="02040502050405020303" pitchFamily="18" charset="0"/>
              </a:rPr>
              <a:t>Substitute less harmful material</a:t>
            </a:r>
          </a:p>
          <a:p>
            <a:pPr>
              <a:buFontTx/>
              <a:buChar char="•"/>
            </a:pPr>
            <a:r>
              <a:rPr lang="en-US" altLang="en-US" dirty="0">
                <a:latin typeface="Georgia" panose="02040502050405020303" pitchFamily="18" charset="0"/>
              </a:rPr>
              <a:t>Change process</a:t>
            </a:r>
          </a:p>
          <a:p>
            <a:pPr>
              <a:buFontTx/>
              <a:buChar char="•"/>
            </a:pPr>
            <a:r>
              <a:rPr lang="en-US" altLang="en-US" dirty="0">
                <a:latin typeface="Georgia" panose="02040502050405020303" pitchFamily="18" charset="0"/>
              </a:rPr>
              <a:t>Enclose process</a:t>
            </a:r>
          </a:p>
          <a:p>
            <a:pPr>
              <a:buFontTx/>
              <a:buChar char="•"/>
            </a:pPr>
            <a:r>
              <a:rPr lang="en-US" altLang="en-US" dirty="0">
                <a:latin typeface="Georgia" panose="02040502050405020303" pitchFamily="18" charset="0"/>
              </a:rPr>
              <a:t>Isolate process</a:t>
            </a:r>
          </a:p>
          <a:p>
            <a:pPr>
              <a:buFontTx/>
              <a:buChar char="•"/>
            </a:pPr>
            <a:r>
              <a:rPr lang="en-US" altLang="en-US" dirty="0">
                <a:latin typeface="Georgia" panose="02040502050405020303" pitchFamily="18" charset="0"/>
              </a:rPr>
              <a:t>Ventilation</a:t>
            </a:r>
          </a:p>
        </p:txBody>
      </p:sp>
      <p:sp>
        <p:nvSpPr>
          <p:cNvPr id="14340" name="Rectangle 4"/>
          <p:cNvSpPr>
            <a:spLocks noChangeArrowheads="1"/>
          </p:cNvSpPr>
          <p:nvPr/>
        </p:nvSpPr>
        <p:spPr bwMode="auto">
          <a:xfrm>
            <a:off x="1447800" y="2487120"/>
            <a:ext cx="280365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3000" b="1" i="1" dirty="0">
                <a:solidFill>
                  <a:schemeClr val="tx1"/>
                </a:solidFill>
                <a:latin typeface="Georgia" panose="02040502050405020303" pitchFamily="18" charset="0"/>
              </a:rPr>
              <a:t>Examples . .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69933" y="533400"/>
            <a:ext cx="6554867" cy="1524000"/>
          </a:xfrm>
          <a:noFill/>
          <a:ln/>
        </p:spPr>
        <p:txBody>
          <a:bodyPr/>
          <a:lstStyle/>
          <a:p>
            <a:r>
              <a:rPr lang="en-US" altLang="en-US" b="1" dirty="0">
                <a:latin typeface="Georgia" panose="02040502050405020303" pitchFamily="18" charset="0"/>
              </a:rPr>
              <a:t>Work Practice Controls</a:t>
            </a:r>
          </a:p>
        </p:txBody>
      </p:sp>
      <p:sp>
        <p:nvSpPr>
          <p:cNvPr id="16387" name="Rectangle 3"/>
          <p:cNvSpPr>
            <a:spLocks noChangeArrowheads="1"/>
          </p:cNvSpPr>
          <p:nvPr/>
        </p:nvSpPr>
        <p:spPr bwMode="auto">
          <a:xfrm>
            <a:off x="1108075" y="1947863"/>
            <a:ext cx="6996113" cy="346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en-US" sz="3000" b="1" i="1" dirty="0">
                <a:solidFill>
                  <a:schemeClr val="tx1"/>
                </a:solidFill>
                <a:latin typeface="Georgia" panose="02040502050405020303" pitchFamily="18" charset="0"/>
              </a:rPr>
              <a:t>If . . .</a:t>
            </a:r>
          </a:p>
          <a:p>
            <a:pPr>
              <a:spcBef>
                <a:spcPct val="50000"/>
              </a:spcBef>
            </a:pPr>
            <a:r>
              <a:rPr lang="en-US" altLang="en-US" dirty="0">
                <a:solidFill>
                  <a:schemeClr val="tx1"/>
                </a:solidFill>
                <a:latin typeface="Georgia" panose="02040502050405020303" pitchFamily="18" charset="0"/>
              </a:rPr>
              <a:t>Employees can be removed from exposure to the potential hazard by changing the way they do their jobs,</a:t>
            </a:r>
          </a:p>
          <a:p>
            <a:pPr>
              <a:spcBef>
                <a:spcPct val="50000"/>
              </a:spcBef>
            </a:pPr>
            <a:r>
              <a:rPr lang="en-US" altLang="en-US" sz="3000" b="1" i="1" dirty="0">
                <a:solidFill>
                  <a:schemeClr val="tx1"/>
                </a:solidFill>
                <a:latin typeface="Georgia" panose="02040502050405020303" pitchFamily="18" charset="0"/>
              </a:rPr>
              <a:t>Then . . .</a:t>
            </a:r>
          </a:p>
          <a:p>
            <a:pPr>
              <a:spcBef>
                <a:spcPct val="50000"/>
              </a:spcBef>
            </a:pPr>
            <a:r>
              <a:rPr lang="en-US" altLang="en-US" dirty="0">
                <a:solidFill>
                  <a:schemeClr val="tx1"/>
                </a:solidFill>
                <a:latin typeface="Georgia" panose="02040502050405020303" pitchFamily="18" charset="0"/>
              </a:rPr>
              <a:t>The hazard can be eliminated with a work practice control.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2333" y="304800"/>
            <a:ext cx="6554867" cy="1524000"/>
          </a:xfrm>
          <a:noFill/>
          <a:ln/>
        </p:spPr>
        <p:txBody>
          <a:bodyPr>
            <a:normAutofit/>
          </a:bodyPr>
          <a:lstStyle/>
          <a:p>
            <a:r>
              <a:rPr lang="en-US" altLang="en-US" sz="3600" b="1" dirty="0">
                <a:latin typeface="Georgia" panose="02040502050405020303" pitchFamily="18" charset="0"/>
              </a:rPr>
              <a:t>Work Practice Controls (cont’d)</a:t>
            </a:r>
          </a:p>
        </p:txBody>
      </p:sp>
      <p:sp>
        <p:nvSpPr>
          <p:cNvPr id="18435" name="Rectangle 3"/>
          <p:cNvSpPr>
            <a:spLocks noGrp="1" noChangeArrowheads="1"/>
          </p:cNvSpPr>
          <p:nvPr>
            <p:ph idx="1"/>
          </p:nvPr>
        </p:nvSpPr>
        <p:spPr>
          <a:xfrm>
            <a:off x="2057400" y="2057400"/>
            <a:ext cx="6248400" cy="3276600"/>
          </a:xfrm>
          <a:noFill/>
          <a:ln/>
        </p:spPr>
        <p:txBody>
          <a:bodyPr>
            <a:normAutofit/>
          </a:bodyPr>
          <a:lstStyle/>
          <a:p>
            <a:pPr>
              <a:buFontTx/>
              <a:buNone/>
            </a:pPr>
            <a:endParaRPr lang="en-US" altLang="en-US" dirty="0">
              <a:latin typeface="Georgia" panose="02040502050405020303" pitchFamily="18" charset="0"/>
            </a:endParaRPr>
          </a:p>
          <a:p>
            <a:pPr>
              <a:buFontTx/>
              <a:buChar char="•"/>
            </a:pPr>
            <a:r>
              <a:rPr lang="en-US" altLang="en-US" dirty="0">
                <a:latin typeface="Georgia" panose="02040502050405020303" pitchFamily="18" charset="0"/>
              </a:rPr>
              <a:t>Use of wet methods to suppress </a:t>
            </a:r>
            <a:r>
              <a:rPr lang="en-US" altLang="en-US" dirty="0" smtClean="0">
                <a:latin typeface="Georgia" panose="02040502050405020303" pitchFamily="18" charset="0"/>
              </a:rPr>
              <a:t>dust</a:t>
            </a:r>
            <a:endParaRPr lang="en-US" altLang="en-US" dirty="0">
              <a:latin typeface="Georgia" panose="02040502050405020303" pitchFamily="18" charset="0"/>
            </a:endParaRPr>
          </a:p>
          <a:p>
            <a:pPr>
              <a:buFontTx/>
              <a:buChar char="•"/>
            </a:pPr>
            <a:r>
              <a:rPr lang="en-US" altLang="en-US" dirty="0">
                <a:latin typeface="Georgia" panose="02040502050405020303" pitchFamily="18" charset="0"/>
              </a:rPr>
              <a:t>Personal </a:t>
            </a:r>
            <a:r>
              <a:rPr lang="en-US" altLang="en-US" dirty="0" smtClean="0">
                <a:latin typeface="Georgia" panose="02040502050405020303" pitchFamily="18" charset="0"/>
              </a:rPr>
              <a:t>hygiene</a:t>
            </a:r>
            <a:endParaRPr lang="en-US" altLang="en-US" dirty="0">
              <a:latin typeface="Georgia" panose="02040502050405020303" pitchFamily="18" charset="0"/>
            </a:endParaRPr>
          </a:p>
          <a:p>
            <a:pPr>
              <a:buFontTx/>
              <a:buChar char="•"/>
            </a:pPr>
            <a:r>
              <a:rPr lang="en-US" altLang="en-US" dirty="0">
                <a:latin typeface="Georgia" panose="02040502050405020303" pitchFamily="18" charset="0"/>
              </a:rPr>
              <a:t>Housekeeping and </a:t>
            </a:r>
            <a:r>
              <a:rPr lang="en-US" altLang="en-US" dirty="0" smtClean="0">
                <a:latin typeface="Georgia" panose="02040502050405020303" pitchFamily="18" charset="0"/>
              </a:rPr>
              <a:t>maintenance</a:t>
            </a:r>
            <a:endParaRPr lang="en-US" altLang="en-US" dirty="0">
              <a:latin typeface="Georgia" panose="02040502050405020303" pitchFamily="18" charset="0"/>
            </a:endParaRPr>
          </a:p>
          <a:p>
            <a:pPr>
              <a:buFontTx/>
              <a:buChar char="•"/>
            </a:pPr>
            <a:r>
              <a:rPr lang="en-US" altLang="en-US" dirty="0">
                <a:latin typeface="Georgia" panose="02040502050405020303" pitchFamily="18" charset="0"/>
              </a:rPr>
              <a:t>Job rotation of workers</a:t>
            </a:r>
          </a:p>
        </p:txBody>
      </p:sp>
      <p:sp>
        <p:nvSpPr>
          <p:cNvPr id="18436" name="Rectangle 4"/>
          <p:cNvSpPr>
            <a:spLocks noChangeArrowheads="1"/>
          </p:cNvSpPr>
          <p:nvPr/>
        </p:nvSpPr>
        <p:spPr bwMode="auto">
          <a:xfrm>
            <a:off x="1600200" y="2057400"/>
            <a:ext cx="2803653"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3000" b="1" i="1" dirty="0">
                <a:solidFill>
                  <a:schemeClr val="tx1"/>
                </a:solidFill>
                <a:latin typeface="Georgia" panose="02040502050405020303" pitchFamily="18" charset="0"/>
              </a:rPr>
              <a:t>Examples . .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a:noFill/>
          <a:ln/>
        </p:spPr>
        <p:txBody>
          <a:bodyPr>
            <a:normAutofit/>
          </a:bodyPr>
          <a:lstStyle/>
          <a:p>
            <a:pPr algn="ctr"/>
            <a:r>
              <a:rPr lang="en-US" altLang="en-US" sz="3600" b="1" dirty="0">
                <a:latin typeface="Georgia" panose="02040502050405020303" pitchFamily="18" charset="0"/>
              </a:rPr>
              <a:t>Examples of PPE</a:t>
            </a:r>
          </a:p>
        </p:txBody>
      </p:sp>
      <p:sp>
        <p:nvSpPr>
          <p:cNvPr id="20483" name="Rectangle 3"/>
          <p:cNvSpPr>
            <a:spLocks noGrp="1" noChangeArrowheads="1"/>
          </p:cNvSpPr>
          <p:nvPr>
            <p:ph idx="1"/>
          </p:nvPr>
        </p:nvSpPr>
        <p:spPr>
          <a:xfrm>
            <a:off x="1371600" y="1752600"/>
            <a:ext cx="7772400" cy="4892675"/>
          </a:xfrm>
          <a:noFill/>
          <a:ln/>
        </p:spPr>
        <p:txBody>
          <a:bodyPr>
            <a:normAutofit fontScale="70000" lnSpcReduction="20000"/>
          </a:bodyPr>
          <a:lstStyle/>
          <a:p>
            <a:pPr>
              <a:lnSpc>
                <a:spcPct val="160000"/>
              </a:lnSpc>
              <a:buFontTx/>
              <a:buChar char="•"/>
            </a:pPr>
            <a:r>
              <a:rPr lang="en-US" altLang="en-US" sz="2800" dirty="0">
                <a:latin typeface="Georgia" panose="02040502050405020303" pitchFamily="18" charset="0"/>
              </a:rPr>
              <a:t>Eye - safety glasses, goggles</a:t>
            </a:r>
          </a:p>
          <a:p>
            <a:pPr>
              <a:lnSpc>
                <a:spcPct val="160000"/>
              </a:lnSpc>
              <a:buFontTx/>
              <a:buChar char="•"/>
            </a:pPr>
            <a:r>
              <a:rPr lang="en-US" altLang="en-US" sz="2800" dirty="0">
                <a:latin typeface="Georgia" panose="02040502050405020303" pitchFamily="18" charset="0"/>
              </a:rPr>
              <a:t>Face - face shields</a:t>
            </a:r>
          </a:p>
          <a:p>
            <a:pPr>
              <a:lnSpc>
                <a:spcPct val="160000"/>
              </a:lnSpc>
              <a:buFontTx/>
              <a:buChar char="•"/>
            </a:pPr>
            <a:r>
              <a:rPr lang="en-US" altLang="en-US" sz="2800" dirty="0">
                <a:latin typeface="Georgia" panose="02040502050405020303" pitchFamily="18" charset="0"/>
              </a:rPr>
              <a:t>Head - hard hats</a:t>
            </a:r>
          </a:p>
          <a:p>
            <a:pPr>
              <a:lnSpc>
                <a:spcPct val="160000"/>
              </a:lnSpc>
              <a:buFontTx/>
              <a:buChar char="•"/>
            </a:pPr>
            <a:r>
              <a:rPr lang="en-US" altLang="en-US" sz="2800" dirty="0">
                <a:latin typeface="Georgia" panose="02040502050405020303" pitchFamily="18" charset="0"/>
              </a:rPr>
              <a:t>Feet - safety shoes</a:t>
            </a:r>
          </a:p>
          <a:p>
            <a:pPr>
              <a:lnSpc>
                <a:spcPct val="160000"/>
              </a:lnSpc>
              <a:buFontTx/>
              <a:buChar char="•"/>
            </a:pPr>
            <a:r>
              <a:rPr lang="en-US" altLang="en-US" sz="2800" dirty="0">
                <a:latin typeface="Georgia" panose="02040502050405020303" pitchFamily="18" charset="0"/>
              </a:rPr>
              <a:t>Hands and arms - gloves</a:t>
            </a:r>
          </a:p>
          <a:p>
            <a:pPr>
              <a:lnSpc>
                <a:spcPct val="160000"/>
              </a:lnSpc>
              <a:buFontTx/>
              <a:buChar char="•"/>
            </a:pPr>
            <a:r>
              <a:rPr lang="en-US" altLang="en-US" sz="2800" dirty="0">
                <a:latin typeface="Georgia" panose="02040502050405020303" pitchFamily="18" charset="0"/>
              </a:rPr>
              <a:t>Bodies - vests</a:t>
            </a:r>
          </a:p>
          <a:p>
            <a:pPr>
              <a:lnSpc>
                <a:spcPct val="160000"/>
              </a:lnSpc>
              <a:buFontTx/>
              <a:buChar char="•"/>
            </a:pPr>
            <a:r>
              <a:rPr lang="en-US" altLang="en-US" sz="2800" dirty="0">
                <a:latin typeface="Georgia" panose="02040502050405020303" pitchFamily="18" charset="0"/>
              </a:rPr>
              <a:t>Hearing - earplugs, earmuffs</a:t>
            </a:r>
            <a:br>
              <a:rPr lang="en-US" altLang="en-US" sz="2800" dirty="0">
                <a:latin typeface="Georgia" panose="02040502050405020303" pitchFamily="18" charset="0"/>
              </a:rPr>
            </a:br>
            <a:r>
              <a:rPr lang="en-US" altLang="en-US" dirty="0">
                <a:solidFill>
                  <a:schemeClr val="bg1"/>
                </a:solidFill>
              </a:rPr>
              <a:t/>
            </a:r>
            <a:br>
              <a:rPr lang="en-US" altLang="en-US" dirty="0">
                <a:solidFill>
                  <a:schemeClr val="bg1"/>
                </a:solidFill>
              </a:rPr>
            </a:br>
            <a:endParaRPr lang="en-US" alt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3632"/>
            <a:ext cx="957072" cy="26212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81200"/>
            <a:ext cx="2743200" cy="3886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1292</TotalTime>
  <Pages>20</Pages>
  <Words>2071</Words>
  <Application>Microsoft Office PowerPoint</Application>
  <PresentationFormat>On-screen Show (4:3)</PresentationFormat>
  <Paragraphs>287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Parallax</vt:lpstr>
      <vt:lpstr>Personal Protective Equipment (PPE)</vt:lpstr>
      <vt:lpstr>PowerPoint Presentation</vt:lpstr>
      <vt:lpstr>Protecting Employees from Workplace Hazards</vt:lpstr>
      <vt:lpstr>Provide PPE to Your Employees</vt:lpstr>
      <vt:lpstr>Engineering Controls</vt:lpstr>
      <vt:lpstr>Engineering Controls (cont’d)</vt:lpstr>
      <vt:lpstr>Work Practice Controls</vt:lpstr>
      <vt:lpstr>Work Practice Controls (cont’d)</vt:lpstr>
      <vt:lpstr>Examples of PPE</vt:lpstr>
      <vt:lpstr>Establishing a PPE Program</vt:lpstr>
      <vt:lpstr>Training</vt:lpstr>
      <vt:lpstr>Eye Protection</vt:lpstr>
      <vt:lpstr>What are some of the  causes of eye injuries?</vt:lpstr>
      <vt:lpstr>Safety Spectacles</vt:lpstr>
      <vt:lpstr>Welding Shields</vt:lpstr>
      <vt:lpstr>LASER Safety Goggles</vt:lpstr>
      <vt:lpstr>Face Shields</vt:lpstr>
      <vt:lpstr>Head Protection</vt:lpstr>
      <vt:lpstr>What are some of the causes of head injuries?</vt:lpstr>
      <vt:lpstr>Classes of Hard Hats</vt:lpstr>
      <vt:lpstr>Hearing Protection</vt:lpstr>
      <vt:lpstr>Examples of Hearing Protectors</vt:lpstr>
      <vt:lpstr>HEARING TEST</vt:lpstr>
      <vt:lpstr>Foot Protection</vt:lpstr>
      <vt:lpstr>What are some of the causes of foot injuries?</vt:lpstr>
      <vt:lpstr>Safety Shoes</vt:lpstr>
      <vt:lpstr>Hand Protection</vt:lpstr>
      <vt:lpstr>What are some of the  hand injuries you need  to guard against?</vt:lpstr>
      <vt:lpstr>Types of Gloves</vt:lpstr>
      <vt:lpstr>Body Protection</vt:lpstr>
      <vt:lpstr>What are some of the causes of body injuries?</vt:lpstr>
      <vt:lpstr>Body Protection</vt:lpstr>
      <vt:lpstr>Body Protection</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 Standard Photos</dc:title>
  <dc:creator>AUTHORIZED GATEWAY 2000 USER</dc:creator>
  <cp:lastModifiedBy>Anar Imin</cp:lastModifiedBy>
  <cp:revision>684</cp:revision>
  <cp:lastPrinted>2000-03-23T14:25:28Z</cp:lastPrinted>
  <dcterms:created xsi:type="dcterms:W3CDTF">1996-10-25T09:44:38Z</dcterms:created>
  <dcterms:modified xsi:type="dcterms:W3CDTF">2016-09-22T23:21:12Z</dcterms:modified>
</cp:coreProperties>
</file>