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64" r:id="rId3"/>
    <p:sldId id="265" r:id="rId4"/>
    <p:sldId id="266" r:id="rId5"/>
    <p:sldId id="257" r:id="rId6"/>
    <p:sldId id="262" r:id="rId7"/>
    <p:sldId id="258" r:id="rId8"/>
    <p:sldId id="259" r:id="rId9"/>
    <p:sldId id="269" r:id="rId10"/>
    <p:sldId id="261" r:id="rId11"/>
    <p:sldId id="267" r:id="rId12"/>
    <p:sldId id="263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cy Davidson" initials="TD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83" d="100"/>
          <a:sy n="83" d="100"/>
        </p:scale>
        <p:origin x="-581" y="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3EA95-C97D-4E27-B9C8-CD599A5840BB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064BE-6F7C-4D3F-B863-9CA4A614D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98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good safety program is the success for developing a solid, comprehensive approach </a:t>
            </a:r>
            <a:r>
              <a:rPr lang="en-US" dirty="0" smtClean="0"/>
              <a:t>that protects your </a:t>
            </a:r>
            <a:r>
              <a:rPr lang="en-US" dirty="0" smtClean="0"/>
              <a:t>employees from potential hazards in the workplace.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064BE-6F7C-4D3F-B863-9CA4A614D5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23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Workplace health </a:t>
            </a:r>
            <a:r>
              <a:rPr lang="en-US" dirty="0" smtClean="0"/>
              <a:t>protection </a:t>
            </a:r>
            <a:r>
              <a:rPr lang="en-US" dirty="0" smtClean="0"/>
              <a:t>is necessary for the well-being of both employers and employees.                                                                                                                                                              Health concerns also affect a worker's ability to effectively perform his job duties. </a:t>
            </a:r>
          </a:p>
          <a:p>
            <a:r>
              <a:rPr lang="en-US" dirty="0" smtClean="0"/>
              <a:t>Picture 1: cdc.gov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Picture 2: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064BE-6F7C-4D3F-B863-9CA4A614D5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99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Companies need to </a:t>
            </a:r>
            <a:r>
              <a:rPr lang="en-US" dirty="0" smtClean="0"/>
              <a:t>customize </a:t>
            </a:r>
            <a:r>
              <a:rPr lang="en-US" dirty="0" smtClean="0"/>
              <a:t>their own </a:t>
            </a:r>
            <a:r>
              <a:rPr lang="en-US" dirty="0" smtClean="0"/>
              <a:t>programs, tailor the safety programs </a:t>
            </a:r>
            <a:r>
              <a:rPr lang="en-US" dirty="0" smtClean="0"/>
              <a:t>to </a:t>
            </a:r>
            <a:r>
              <a:rPr lang="en-US" dirty="0" smtClean="0"/>
              <a:t>their </a:t>
            </a:r>
            <a:r>
              <a:rPr lang="en-US" dirty="0" smtClean="0"/>
              <a:t>specific </a:t>
            </a:r>
            <a:r>
              <a:rPr lang="en-US" dirty="0" smtClean="0"/>
              <a:t>workplaces and hazards.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064BE-6F7C-4D3F-B863-9CA4A614D5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544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the class answer the learning objectives. It will help them prepare for the test at the end.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064BE-6F7C-4D3F-B863-9CA4A614D5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131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if someone in the class feels comfortable to read the learning objectives.</a:t>
            </a:r>
          </a:p>
          <a:p>
            <a:r>
              <a:rPr lang="en-US" dirty="0" smtClean="0"/>
              <a:t>Also, remind the class that the learning objectives will be reviewed after this lesson.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064BE-6F7C-4D3F-B863-9CA4A614D5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385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first safety practice that</a:t>
            </a:r>
            <a:r>
              <a:rPr lang="en-US" baseline="0" dirty="0" smtClean="0"/>
              <a:t> needs to be in place is </a:t>
            </a:r>
            <a:r>
              <a:rPr lang="en-US" baseline="0" dirty="0" smtClean="0"/>
              <a:t>m</a:t>
            </a:r>
            <a:r>
              <a:rPr lang="en-US" dirty="0" smtClean="0"/>
              <a:t>anagement </a:t>
            </a:r>
            <a:r>
              <a:rPr lang="en-US" dirty="0" smtClean="0"/>
              <a:t>commitment. It</a:t>
            </a:r>
            <a:r>
              <a:rPr lang="en-US" baseline="0" dirty="0" smtClean="0"/>
              <a:t> is essential for a good safety program. </a:t>
            </a:r>
          </a:p>
          <a:p>
            <a:r>
              <a:rPr lang="en-US" baseline="0" dirty="0" smtClean="0"/>
              <a:t>Once management commitment practices are in place, </a:t>
            </a:r>
            <a:r>
              <a:rPr lang="en-US" baseline="0" dirty="0" smtClean="0"/>
              <a:t>management </a:t>
            </a:r>
            <a:r>
              <a:rPr lang="en-US" baseline="0" dirty="0" smtClean="0"/>
              <a:t>can be involved in: reducing injuries and </a:t>
            </a:r>
            <a:r>
              <a:rPr lang="en-US" baseline="0" dirty="0" smtClean="0"/>
              <a:t>illnesses, improving Morale, reducing workers’ compensation cost, </a:t>
            </a:r>
            <a:r>
              <a:rPr lang="en-US" baseline="0" dirty="0" smtClean="0"/>
              <a:t>and </a:t>
            </a:r>
            <a:r>
              <a:rPr lang="en-US" baseline="0" dirty="0" smtClean="0"/>
              <a:t>instilling trust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064BE-6F7C-4D3F-B863-9CA4A614D5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77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Having a routine inspection of jobs, processes, and phases of work will help</a:t>
            </a:r>
            <a:r>
              <a:rPr lang="en-US" baseline="0" dirty="0" smtClean="0"/>
              <a:t> </a:t>
            </a:r>
            <a:r>
              <a:rPr lang="en-US" baseline="0" dirty="0" smtClean="0"/>
              <a:t>reduce recognized </a:t>
            </a:r>
            <a:r>
              <a:rPr lang="en-US" baseline="0" dirty="0" smtClean="0"/>
              <a:t>hazards and keep in </a:t>
            </a:r>
            <a:r>
              <a:rPr lang="en-US" baseline="0" dirty="0" smtClean="0"/>
              <a:t>compliance with rules and regulations.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064BE-6F7C-4D3F-B863-9CA4A614D5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473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0" dirty="0" smtClean="0"/>
              <a:t>A hierarchy of hazard control is a systematic step by step process used in workplaces to minimize or reduce exposure to hazards.                                                                                                    Elimination is the first and the best way to </a:t>
            </a:r>
            <a:r>
              <a:rPr lang="en-US" i="0" dirty="0" smtClean="0"/>
              <a:t>remove </a:t>
            </a:r>
            <a:r>
              <a:rPr lang="en-US" i="0" dirty="0" smtClean="0"/>
              <a:t>the </a:t>
            </a:r>
            <a:r>
              <a:rPr lang="en-US" i="0" dirty="0" smtClean="0"/>
              <a:t>hazard.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It is the most effective way to control a risk because the hazard is no longer present.  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064BE-6F7C-4D3F-B863-9CA4A614D5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5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Substitute </a:t>
            </a:r>
            <a:r>
              <a:rPr lang="en-US" dirty="0" smtClean="0"/>
              <a:t>hazardous working condition with </a:t>
            </a:r>
            <a:r>
              <a:rPr lang="en-US" dirty="0" smtClean="0"/>
              <a:t>an alternative non-hazardous or less hazardous material, machine or process.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064BE-6F7C-4D3F-B863-9CA4A614D5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09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a hazard cannot be eliminated or there is no alternative that can be found, then the next step is to use engineering controls, such as a machine guard.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064BE-6F7C-4D3F-B863-9CA4A614D5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23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r>
              <a:rPr lang="en-US" baseline="0" dirty="0" smtClean="0"/>
              <a:t> of Administrative controls: </a:t>
            </a:r>
            <a:r>
              <a:rPr lang="en-US" dirty="0" smtClean="0"/>
              <a:t>warnings, </a:t>
            </a:r>
            <a:r>
              <a:rPr lang="en-US" dirty="0" smtClean="0"/>
              <a:t>labeling, </a:t>
            </a:r>
            <a:r>
              <a:rPr lang="en-US" dirty="0" smtClean="0"/>
              <a:t>signs, alarms, training.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064BE-6F7C-4D3F-B863-9CA4A614D5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27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someone asked you why safety training is important, how would you respond?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064BE-6F7C-4D3F-B863-9CA4A614D5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284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jpns_U9orPAhUH4oMKHY_-AvgQjRwIBw&amp;url=http://www.healthscreenuk.co.uk/the-importance-of-ppe&amp;psig=AFQjCNHjR6mIWpHw3B4pFT0k7vpt7cfzxA&amp;ust=147380731009570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947" y="1155529"/>
            <a:ext cx="10614053" cy="1033259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SAFETY PROGRAMS 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562" y="2983243"/>
            <a:ext cx="3117962" cy="342453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16" y="5897880"/>
            <a:ext cx="2424215" cy="77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48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-107822"/>
            <a:ext cx="10018713" cy="1752599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Training</a:t>
            </a:r>
            <a:r>
              <a:rPr lang="en-US" dirty="0" smtClean="0">
                <a:latin typeface="Georgia" panose="02040502050405020303" pitchFamily="18" charset="0"/>
              </a:rPr>
              <a:t> 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1591" y="1449928"/>
            <a:ext cx="8546658" cy="4950871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 smtClean="0">
                <a:latin typeface="Georgia" panose="02040502050405020303" pitchFamily="18" charset="0"/>
              </a:rPr>
              <a:t>Train all employees before allowing them to </a:t>
            </a:r>
            <a:r>
              <a:rPr lang="en-US" sz="2800" dirty="0">
                <a:latin typeface="Georgia" panose="02040502050405020303" pitchFamily="18" charset="0"/>
              </a:rPr>
              <a:t/>
            </a:r>
            <a:br>
              <a:rPr lang="en-US" sz="2800" dirty="0">
                <a:latin typeface="Georgia" panose="02040502050405020303" pitchFamily="18" charset="0"/>
              </a:rPr>
            </a:br>
            <a:r>
              <a:rPr lang="en-US" sz="2800" dirty="0" smtClean="0">
                <a:latin typeface="Georgia" panose="02040502050405020303" pitchFamily="18" charset="0"/>
              </a:rPr>
              <a:t>perform </a:t>
            </a:r>
            <a:r>
              <a:rPr lang="en-US" sz="2800" dirty="0" smtClean="0">
                <a:latin typeface="Georgia" panose="02040502050405020303" pitchFamily="18" charset="0"/>
              </a:rPr>
              <a:t>any new or untrained </a:t>
            </a:r>
            <a:r>
              <a:rPr lang="en-US" sz="2800" dirty="0" smtClean="0">
                <a:latin typeface="Georgia" panose="02040502050405020303" pitchFamily="18" charset="0"/>
              </a:rPr>
              <a:t>task </a:t>
            </a:r>
            <a:endParaRPr lang="en-US" sz="2800" strike="sngStrike" dirty="0" smtClean="0">
              <a:latin typeface="Georgia" panose="02040502050405020303" pitchFamily="18" charset="0"/>
            </a:endParaRPr>
          </a:p>
          <a:p>
            <a:pPr marL="860425" lvl="1" indent="-403225"/>
            <a:r>
              <a:rPr lang="en-US" sz="2200" dirty="0" smtClean="0">
                <a:latin typeface="Georgia" panose="02040502050405020303" pitchFamily="18" charset="0"/>
              </a:rPr>
              <a:t>Workplace Hazards Basics</a:t>
            </a:r>
            <a:endParaRPr lang="en-US" sz="2200" dirty="0" smtClean="0">
              <a:latin typeface="Georgia" panose="02040502050405020303" pitchFamily="18" charset="0"/>
            </a:endParaRPr>
          </a:p>
          <a:p>
            <a:pPr marL="860425" lvl="1" indent="-403225"/>
            <a:r>
              <a:rPr lang="en-US" sz="2200" dirty="0" smtClean="0">
                <a:latin typeface="Georgia" panose="02040502050405020303" pitchFamily="18" charset="0"/>
              </a:rPr>
              <a:t>Job Hazard Analysis</a:t>
            </a:r>
            <a:endParaRPr lang="en-US" sz="2200" dirty="0" smtClean="0">
              <a:latin typeface="Georgia" panose="02040502050405020303" pitchFamily="18" charset="0"/>
            </a:endParaRPr>
          </a:p>
          <a:p>
            <a:pPr marL="860425" lvl="1" indent="-403225"/>
            <a:r>
              <a:rPr lang="en-US" sz="2200" dirty="0" smtClean="0">
                <a:latin typeface="Georgia" panose="02040502050405020303" pitchFamily="18" charset="0"/>
              </a:rPr>
              <a:t>Accident  Prevention</a:t>
            </a:r>
          </a:p>
          <a:p>
            <a:pPr marL="860425" lvl="1" indent="-403225"/>
            <a:r>
              <a:rPr lang="en-US" sz="2200" dirty="0">
                <a:latin typeface="Georgia" panose="02040502050405020303" pitchFamily="18" charset="0"/>
              </a:rPr>
              <a:t>Accident Reporting Requirements </a:t>
            </a:r>
          </a:p>
          <a:p>
            <a:pPr marL="457200" indent="0">
              <a:spcBef>
                <a:spcPts val="1800"/>
              </a:spcBef>
              <a:buNone/>
            </a:pPr>
            <a:r>
              <a:rPr lang="en-US" sz="2200" dirty="0" smtClean="0">
                <a:latin typeface="Georgia" panose="02040502050405020303" pitchFamily="18" charset="0"/>
              </a:rPr>
              <a:t>Safety Orientation </a:t>
            </a:r>
            <a:r>
              <a:rPr lang="en-US" sz="2200" dirty="0" smtClean="0">
                <a:latin typeface="Georgia" panose="02040502050405020303" pitchFamily="18" charset="0"/>
              </a:rPr>
              <a:t>training must be given to: </a:t>
            </a:r>
          </a:p>
          <a:p>
            <a:pPr marL="1600200" lvl="1" indent="-346075">
              <a:spcBef>
                <a:spcPts val="0"/>
              </a:spcBef>
              <a:buSzPct val="100000"/>
              <a:buFont typeface="Wingdings" panose="05000000000000000000" pitchFamily="2" charset="2"/>
              <a:buChar char="ü"/>
            </a:pPr>
            <a:r>
              <a:rPr lang="en-US" dirty="0" smtClean="0">
                <a:latin typeface="Georgia" panose="02040502050405020303" pitchFamily="18" charset="0"/>
              </a:rPr>
              <a:t>Site Workers</a:t>
            </a:r>
          </a:p>
          <a:p>
            <a:pPr marL="1600200" lvl="1" indent="-346075">
              <a:spcBef>
                <a:spcPts val="0"/>
              </a:spcBef>
              <a:buSzPct val="100000"/>
              <a:buFont typeface="Wingdings" panose="05000000000000000000" pitchFamily="2" charset="2"/>
              <a:buChar char="ü"/>
            </a:pPr>
            <a:r>
              <a:rPr lang="en-US" dirty="0" smtClean="0">
                <a:latin typeface="Georgia" panose="02040502050405020303" pitchFamily="18" charset="0"/>
              </a:rPr>
              <a:t>Contract Workers</a:t>
            </a:r>
          </a:p>
          <a:p>
            <a:pPr marL="1600200" lvl="1" indent="-346075">
              <a:spcBef>
                <a:spcPts val="0"/>
              </a:spcBef>
              <a:buSzPct val="100000"/>
              <a:buFont typeface="Wingdings" panose="05000000000000000000" pitchFamily="2" charset="2"/>
              <a:buChar char="ü"/>
            </a:pPr>
            <a:r>
              <a:rPr lang="en-US" dirty="0" smtClean="0">
                <a:latin typeface="Georgia" panose="02040502050405020303" pitchFamily="18" charset="0"/>
              </a:rPr>
              <a:t>Temporary Workers</a:t>
            </a:r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3416" y="4582353"/>
            <a:ext cx="2926080" cy="211105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973568" y="2496098"/>
            <a:ext cx="2724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66FF"/>
                </a:solidFill>
              </a:rPr>
              <a:t> </a:t>
            </a:r>
            <a:endParaRPr lang="en-US" sz="2400" b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67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3153" y="354388"/>
            <a:ext cx="12265153" cy="80449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Health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Protection Plan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8559" y="1734427"/>
            <a:ext cx="5794314" cy="3532517"/>
          </a:xfrm>
        </p:spPr>
        <p:txBody>
          <a:bodyPr anchor="t">
            <a:normAutofit/>
          </a:bodyPr>
          <a:lstStyle/>
          <a:p>
            <a:pPr marL="347663" indent="-347663"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latin typeface="Georgia" panose="02040502050405020303" pitchFamily="18" charset="0"/>
              </a:rPr>
              <a:t>Facility and Equipment maintenance</a:t>
            </a:r>
          </a:p>
          <a:p>
            <a:pPr marL="347663" indent="-347663">
              <a:spcBef>
                <a:spcPts val="1800"/>
              </a:spcBef>
              <a:spcAft>
                <a:spcPts val="0"/>
              </a:spcAft>
            </a:pPr>
            <a:r>
              <a:rPr lang="en-US" dirty="0" smtClean="0">
                <a:latin typeface="Georgia" panose="02040502050405020303" pitchFamily="18" charset="0"/>
              </a:rPr>
              <a:t>Emergency planning</a:t>
            </a:r>
          </a:p>
          <a:p>
            <a:pPr marL="347663" indent="-347663">
              <a:spcBef>
                <a:spcPts val="1800"/>
              </a:spcBef>
              <a:spcAft>
                <a:spcPts val="0"/>
              </a:spcAft>
            </a:pPr>
            <a:r>
              <a:rPr lang="en-US" dirty="0">
                <a:latin typeface="Georgia" panose="02040502050405020303" pitchFamily="18" charset="0"/>
              </a:rPr>
              <a:t>Physician and emergency care</a:t>
            </a:r>
          </a:p>
          <a:p>
            <a:pPr marL="347663" indent="-347663">
              <a:spcBef>
                <a:spcPts val="1800"/>
              </a:spcBef>
              <a:spcAft>
                <a:spcPts val="0"/>
              </a:spcAft>
            </a:pPr>
            <a:r>
              <a:rPr lang="en-US" dirty="0" smtClean="0">
                <a:latin typeface="Georgia" panose="02040502050405020303" pitchFamily="18" charset="0"/>
              </a:rPr>
              <a:t>Training and drills, as needed</a:t>
            </a:r>
          </a:p>
          <a:p>
            <a:pPr marL="347663" indent="-347663">
              <a:spcBef>
                <a:spcPts val="1800"/>
              </a:spcBef>
              <a:spcAft>
                <a:spcPts val="0"/>
              </a:spcAft>
            </a:pPr>
            <a:r>
              <a:rPr lang="en-US" dirty="0" smtClean="0">
                <a:latin typeface="Georgia" panose="02040502050405020303" pitchFamily="18" charset="0"/>
              </a:rPr>
              <a:t>Medical program</a:t>
            </a:r>
          </a:p>
          <a:p>
            <a:pPr marL="347663" indent="-347663">
              <a:spcBef>
                <a:spcPts val="1800"/>
              </a:spcBef>
              <a:spcAft>
                <a:spcPts val="0"/>
              </a:spcAft>
            </a:pPr>
            <a:r>
              <a:rPr lang="en-US" dirty="0" smtClean="0">
                <a:latin typeface="Georgia" panose="02040502050405020303" pitchFamily="18" charset="0"/>
              </a:rPr>
              <a:t>First aid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0398" y="2747714"/>
            <a:ext cx="1707729" cy="147681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59691" y="4455887"/>
            <a:ext cx="3109141" cy="206239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5476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114" y="549668"/>
            <a:ext cx="12153430" cy="1409818"/>
          </a:xfrm>
        </p:spPr>
        <p:txBody>
          <a:bodyPr anchor="t">
            <a:normAutofit fontScale="90000"/>
          </a:bodyPr>
          <a:lstStyle/>
          <a:p>
            <a:pPr>
              <a:lnSpc>
                <a:spcPts val="3500"/>
              </a:lnSpc>
              <a:spcBef>
                <a:spcPts val="0"/>
              </a:spcBef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Safety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Programs</a:t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Identify the hazards of your workplace</a:t>
            </a:r>
            <a:b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D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evelop the program that works for you</a:t>
            </a:r>
            <a:endParaRPr lang="en-US" sz="20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0252" y="2454101"/>
            <a:ext cx="8789745" cy="3124201"/>
          </a:xfrm>
        </p:spPr>
        <p:txBody>
          <a:bodyPr numCol="2"/>
          <a:lstStyle/>
          <a:p>
            <a:pPr marL="347663" indent="-347663"/>
            <a:r>
              <a:rPr lang="en-US" sz="2200" dirty="0" smtClean="0">
                <a:latin typeface="Georgia" panose="02040502050405020303" pitchFamily="18" charset="0"/>
              </a:rPr>
              <a:t>Accident Prevention Program</a:t>
            </a:r>
          </a:p>
          <a:p>
            <a:pPr marL="347663" indent="-347663"/>
            <a:r>
              <a:rPr lang="en-US" sz="2200" dirty="0" smtClean="0">
                <a:latin typeface="Georgia" panose="02040502050405020303" pitchFamily="18" charset="0"/>
              </a:rPr>
              <a:t>Hazard Communication </a:t>
            </a:r>
            <a:endParaRPr lang="en-US" sz="2200" dirty="0" smtClean="0">
              <a:latin typeface="Georgia" panose="02040502050405020303" pitchFamily="18" charset="0"/>
            </a:endParaRPr>
          </a:p>
          <a:p>
            <a:pPr marL="347663" indent="-347663"/>
            <a:r>
              <a:rPr lang="en-US" sz="2200" dirty="0" smtClean="0">
                <a:latin typeface="Georgia" panose="02040502050405020303" pitchFamily="18" charset="0"/>
              </a:rPr>
              <a:t>Walking and Working </a:t>
            </a:r>
            <a:r>
              <a:rPr lang="en-US" sz="2200" dirty="0">
                <a:latin typeface="Georgia" panose="02040502050405020303" pitchFamily="18" charset="0"/>
              </a:rPr>
              <a:t>S</a:t>
            </a:r>
            <a:r>
              <a:rPr lang="en-US" sz="2200" dirty="0" smtClean="0">
                <a:latin typeface="Georgia" panose="02040502050405020303" pitchFamily="18" charset="0"/>
              </a:rPr>
              <a:t>urfaces </a:t>
            </a:r>
          </a:p>
          <a:p>
            <a:pPr marL="347663" indent="-347663"/>
            <a:r>
              <a:rPr lang="en-US" sz="2200" dirty="0" smtClean="0">
                <a:latin typeface="Georgia" panose="02040502050405020303" pitchFamily="18" charset="0"/>
              </a:rPr>
              <a:t>Ergonomics</a:t>
            </a:r>
          </a:p>
          <a:p>
            <a:pPr marL="347663" indent="-347663"/>
            <a:r>
              <a:rPr lang="en-US" sz="2200" dirty="0" smtClean="0">
                <a:latin typeface="Georgia" panose="02040502050405020303" pitchFamily="18" charset="0"/>
              </a:rPr>
              <a:t>Back Safety</a:t>
            </a:r>
          </a:p>
          <a:p>
            <a:pPr marL="347663" indent="-347663"/>
            <a:r>
              <a:rPr lang="en-US" sz="2200" dirty="0" smtClean="0">
                <a:latin typeface="Georgia" panose="02040502050405020303" pitchFamily="18" charset="0"/>
              </a:rPr>
              <a:t>PPE</a:t>
            </a:r>
          </a:p>
          <a:p>
            <a:pPr marL="685800" indent="-401638"/>
            <a:r>
              <a:rPr lang="en-US" sz="2200" dirty="0" smtClean="0">
                <a:latin typeface="Georgia" panose="02040502050405020303" pitchFamily="18" charset="0"/>
              </a:rPr>
              <a:t>Bloodborne </a:t>
            </a:r>
            <a:r>
              <a:rPr lang="en-US" sz="2200" dirty="0" smtClean="0">
                <a:latin typeface="Georgia" panose="02040502050405020303" pitchFamily="18" charset="0"/>
              </a:rPr>
              <a:t>Pathogens</a:t>
            </a:r>
          </a:p>
          <a:p>
            <a:pPr marL="685800" indent="-401638"/>
            <a:r>
              <a:rPr lang="en-US" sz="2200" dirty="0" smtClean="0">
                <a:latin typeface="Georgia" panose="02040502050405020303" pitchFamily="18" charset="0"/>
              </a:rPr>
              <a:t>Emergency Preparedness</a:t>
            </a:r>
          </a:p>
          <a:p>
            <a:pPr marL="685800" indent="-401638"/>
            <a:r>
              <a:rPr lang="en-US" sz="2200" dirty="0" smtClean="0">
                <a:latin typeface="Georgia" panose="02040502050405020303" pitchFamily="18" charset="0"/>
              </a:rPr>
              <a:t>Tools and Ladders</a:t>
            </a:r>
          </a:p>
          <a:p>
            <a:pPr marL="685800" indent="-401638"/>
            <a:r>
              <a:rPr lang="en-US" sz="2200" dirty="0" smtClean="0">
                <a:latin typeface="Georgia" panose="02040502050405020303" pitchFamily="18" charset="0"/>
              </a:rPr>
              <a:t>Fall Protection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776" y="4776046"/>
            <a:ext cx="2385939" cy="186852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6960" y="291994"/>
            <a:ext cx="1873875" cy="166749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2816" y="4772595"/>
            <a:ext cx="2352309" cy="187197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8446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4351244"/>
            <a:ext cx="11128248" cy="75825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Questions?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95169" y="1359540"/>
            <a:ext cx="881595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SzPct val="88000"/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Georgia" panose="02040502050405020303" pitchFamily="18" charset="0"/>
              </a:rPr>
              <a:t>Discuss </a:t>
            </a:r>
            <a:r>
              <a:rPr lang="en-US" sz="2800" dirty="0">
                <a:latin typeface="Georgia" panose="02040502050405020303" pitchFamily="18" charset="0"/>
              </a:rPr>
              <a:t>the benefits of an effective </a:t>
            </a:r>
            <a:r>
              <a:rPr lang="en-US" sz="2800" dirty="0" smtClean="0">
                <a:latin typeface="Georgia" panose="02040502050405020303" pitchFamily="18" charset="0"/>
              </a:rPr>
              <a:t>Safety Program</a:t>
            </a:r>
            <a:endParaRPr lang="en-US" sz="2800" dirty="0">
              <a:latin typeface="Georgia" panose="02040502050405020303" pitchFamily="18" charset="0"/>
            </a:endParaRPr>
          </a:p>
          <a:p>
            <a:pPr marL="457200" indent="-457200">
              <a:spcBef>
                <a:spcPts val="1800"/>
              </a:spcBef>
              <a:buSzPct val="88000"/>
              <a:buFont typeface="Wingdings" panose="05000000000000000000" pitchFamily="2" charset="2"/>
              <a:buChar char="ü"/>
            </a:pPr>
            <a:r>
              <a:rPr lang="en-US" sz="2800" dirty="0">
                <a:latin typeface="Georgia" panose="02040502050405020303" pitchFamily="18" charset="0"/>
              </a:rPr>
              <a:t>Describe Engineering Controls</a:t>
            </a:r>
          </a:p>
          <a:p>
            <a:pPr marL="457200" indent="-457200">
              <a:spcBef>
                <a:spcPts val="1800"/>
              </a:spcBef>
              <a:buSzPct val="88000"/>
              <a:buFont typeface="Wingdings" panose="05000000000000000000" pitchFamily="2" charset="2"/>
              <a:buChar char="ü"/>
            </a:pPr>
            <a:r>
              <a:rPr lang="en-US" sz="2800" dirty="0">
                <a:latin typeface="Georgia" panose="02040502050405020303" pitchFamily="18" charset="0"/>
              </a:rPr>
              <a:t>Describe Administrative Controls</a:t>
            </a:r>
          </a:p>
          <a:p>
            <a:pPr marL="457200" indent="-457200">
              <a:spcBef>
                <a:spcPts val="1800"/>
              </a:spcBef>
              <a:buSzPct val="88000"/>
              <a:buFont typeface="Wingdings" panose="05000000000000000000" pitchFamily="2" charset="2"/>
              <a:buChar char="ü"/>
            </a:pPr>
            <a:r>
              <a:rPr lang="en-US" sz="2800" dirty="0">
                <a:latin typeface="Georgia" panose="02040502050405020303" pitchFamily="18" charset="0"/>
              </a:rPr>
              <a:t>Explain why PPE is last resort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23456"/>
          <a:stretch/>
        </p:blipFill>
        <p:spPr>
          <a:xfrm>
            <a:off x="5257800" y="5316345"/>
            <a:ext cx="1975102" cy="1356650"/>
          </a:xfrm>
          <a:prstGeom prst="rect">
            <a:avLst/>
          </a:prstGeom>
          <a:ln w="38100"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165593"/>
            <a:ext cx="12192000" cy="75825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Learning Objectives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874" y="5931202"/>
            <a:ext cx="2245312" cy="7010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16" y="5897880"/>
            <a:ext cx="2424215" cy="77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16462"/>
            <a:ext cx="10018713" cy="175259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606" y="1841776"/>
            <a:ext cx="8188826" cy="3682218"/>
          </a:xfrm>
        </p:spPr>
        <p:txBody>
          <a:bodyPr lIns="0" tIns="0" rIns="0" bIns="0" anchor="t" anchorCtr="0">
            <a:normAutofit/>
          </a:bodyPr>
          <a:lstStyle/>
          <a:p>
            <a:pPr marL="227013" indent="0">
              <a:spcBef>
                <a:spcPts val="1200"/>
              </a:spcBef>
              <a:buNone/>
            </a:pPr>
            <a:r>
              <a:rPr lang="en-US" dirty="0">
                <a:latin typeface="Georgia" panose="02040502050405020303" pitchFamily="18" charset="0"/>
              </a:rPr>
              <a:t>After completing this lesson, you will </a:t>
            </a:r>
            <a:r>
              <a:rPr lang="en-US" dirty="0" smtClean="0">
                <a:latin typeface="Georgia" panose="02040502050405020303" pitchFamily="18" charset="0"/>
              </a:rPr>
              <a:t>be able to ...</a:t>
            </a:r>
          </a:p>
          <a:p>
            <a:pPr marL="917575" indent="-400050">
              <a:spcBef>
                <a:spcPts val="2400"/>
              </a:spcBef>
            </a:pPr>
            <a:r>
              <a:rPr lang="en-US" dirty="0" smtClean="0">
                <a:latin typeface="Georgia" panose="02040502050405020303" pitchFamily="18" charset="0"/>
              </a:rPr>
              <a:t>Discuss the benefits of an effective safety program</a:t>
            </a:r>
          </a:p>
          <a:p>
            <a:pPr marL="917575" indent="-400050">
              <a:spcBef>
                <a:spcPts val="1200"/>
              </a:spcBef>
            </a:pPr>
            <a:r>
              <a:rPr lang="en-US" dirty="0" smtClean="0">
                <a:latin typeface="Georgia" panose="02040502050405020303" pitchFamily="18" charset="0"/>
              </a:rPr>
              <a:t>Describe Engineering Controls</a:t>
            </a:r>
          </a:p>
          <a:p>
            <a:pPr marL="917575" indent="-400050">
              <a:spcBef>
                <a:spcPts val="1200"/>
              </a:spcBef>
            </a:pPr>
            <a:r>
              <a:rPr lang="en-US" dirty="0" smtClean="0">
                <a:latin typeface="Georgia" panose="02040502050405020303" pitchFamily="18" charset="0"/>
              </a:rPr>
              <a:t>Describe Administrative Controls</a:t>
            </a:r>
          </a:p>
          <a:p>
            <a:pPr marL="917575" indent="-400050">
              <a:spcBef>
                <a:spcPts val="1200"/>
              </a:spcBef>
            </a:pPr>
            <a:r>
              <a:rPr lang="en-US" dirty="0" smtClean="0">
                <a:latin typeface="Georgia" panose="02040502050405020303" pitchFamily="18" charset="0"/>
              </a:rPr>
              <a:t>Explain why PPE is the last resort</a:t>
            </a:r>
            <a:endParaRPr lang="en-US" dirty="0">
              <a:latin typeface="Georgia" panose="02040502050405020303" pitchFamily="18" charset="0"/>
            </a:endParaRPr>
          </a:p>
          <a:p>
            <a:pPr>
              <a:lnSpc>
                <a:spcPct val="200000"/>
              </a:lnSpc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016279" y="4162829"/>
            <a:ext cx="3683699" cy="2356076"/>
            <a:chOff x="8135112" y="4187953"/>
            <a:chExt cx="3683699" cy="2356076"/>
          </a:xfrm>
        </p:grpSpPr>
        <p:pic>
          <p:nvPicPr>
            <p:cNvPr id="8" name="Picture 2" descr="Image result for correct ppe to be worn at all times">
              <a:hlinkClick r:id="rId3"/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675" t="4719" r="6195" b="65189"/>
            <a:stretch/>
          </p:blipFill>
          <p:spPr bwMode="auto">
            <a:xfrm>
              <a:off x="10561314" y="5390877"/>
              <a:ext cx="724830" cy="7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Image result for correct ppe to be worn at all times">
              <a:hlinkClick r:id="rId3"/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90" t="5409" r="73828" b="62140"/>
            <a:stretch/>
          </p:blipFill>
          <p:spPr bwMode="auto">
            <a:xfrm>
              <a:off x="9489923" y="4399849"/>
              <a:ext cx="736413" cy="723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Image result for correct ppe to be worn at all times">
              <a:hlinkClick r:id="rId3"/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CFFF6"/>
                </a:clrFrom>
                <a:clrTo>
                  <a:srgbClr val="FCFF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87" t="52014" r="39547" b="16571"/>
            <a:stretch/>
          </p:blipFill>
          <p:spPr bwMode="auto">
            <a:xfrm>
              <a:off x="10505785" y="4399849"/>
              <a:ext cx="758582" cy="753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Image result for correct ppe to be worn at all times">
              <a:hlinkClick r:id="rId3"/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64" t="3683" r="38756" b="62485"/>
            <a:stretch/>
          </p:blipFill>
          <p:spPr bwMode="auto">
            <a:xfrm>
              <a:off x="8414890" y="4382390"/>
              <a:ext cx="773850" cy="744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8507717" y="5126599"/>
              <a:ext cx="588197" cy="151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Safety Glasses</a:t>
              </a:r>
              <a:endParaRPr lang="en-US"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578444" y="5126387"/>
              <a:ext cx="588197" cy="151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Safety Boots</a:t>
              </a:r>
              <a:endParaRPr lang="en-US"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541338" y="5122944"/>
              <a:ext cx="697259" cy="151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Hearing Protection</a:t>
              </a:r>
              <a:endParaRPr lang="en-US"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580130" y="6109785"/>
              <a:ext cx="697259" cy="303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Mesh &amp; Cut</a:t>
              </a:r>
            </a:p>
            <a:p>
              <a:pPr algn="ctr"/>
              <a:r>
                <a:rPr lang="en-US" sz="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Resistant</a:t>
              </a:r>
            </a:p>
            <a:p>
              <a:pPr algn="ctr"/>
              <a:r>
                <a:rPr lang="en-US" sz="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Gloves</a:t>
              </a:r>
              <a:endParaRPr lang="en-US"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135112" y="5370576"/>
              <a:ext cx="2494518" cy="1148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100"/>
                </a:lnSpc>
              </a:pPr>
              <a:r>
                <a:rPr lang="en-US" sz="4000" spc="-160" dirty="0" smtClean="0">
                  <a:latin typeface="Bodoni MT Condensed" panose="02070606080606020203" pitchFamily="18" charset="0"/>
                </a:rPr>
                <a:t>Correct PPE to be worn at all times</a:t>
              </a:r>
              <a:endParaRPr lang="en-US" sz="4000" spc="-160" dirty="0">
                <a:latin typeface="Bodoni MT Condensed" panose="02070606080606020203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1326368" y="4276344"/>
              <a:ext cx="492443" cy="2171999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pPr algn="ctr"/>
              <a:r>
                <a:rPr lang="en-US" sz="2000" b="1" spc="-10" dirty="0" smtClean="0"/>
                <a:t>Think Safety First</a:t>
              </a:r>
              <a:endParaRPr lang="en-US" sz="2000" b="1" spc="-1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215609" y="4187953"/>
              <a:ext cx="3599040" cy="2356076"/>
            </a:xfrm>
            <a:prstGeom prst="rect">
              <a:avLst/>
            </a:prstGeom>
            <a:noFill/>
            <a:ln w="444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7130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5647" y="451131"/>
            <a:ext cx="10816353" cy="94069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Good Safety Program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5244" y="1583794"/>
            <a:ext cx="5785580" cy="3124201"/>
          </a:xfrm>
        </p:spPr>
        <p:txBody>
          <a:bodyPr>
            <a:normAutofit/>
          </a:bodyPr>
          <a:lstStyle/>
          <a:p>
            <a:pPr marL="461963" indent="-461963">
              <a:lnSpc>
                <a:spcPct val="200000"/>
              </a:lnSpc>
              <a:spcBef>
                <a:spcPts val="0"/>
              </a:spcBef>
            </a:pPr>
            <a:r>
              <a:rPr lang="en-US" dirty="0" smtClean="0">
                <a:latin typeface="Georgia" panose="02040502050405020303" pitchFamily="18" charset="0"/>
              </a:rPr>
              <a:t>Reduce injuries and illnesses</a:t>
            </a:r>
          </a:p>
          <a:p>
            <a:pPr marL="461963" indent="-461963">
              <a:lnSpc>
                <a:spcPct val="110000"/>
              </a:lnSpc>
              <a:spcBef>
                <a:spcPts val="1200"/>
              </a:spcBef>
            </a:pPr>
            <a:r>
              <a:rPr lang="en-US" dirty="0" smtClean="0">
                <a:latin typeface="Georgia" panose="02040502050405020303" pitchFamily="18" charset="0"/>
              </a:rPr>
              <a:t>Improve morale and productivity</a:t>
            </a:r>
          </a:p>
          <a:p>
            <a:pPr marL="461963" indent="-461963">
              <a:lnSpc>
                <a:spcPct val="110000"/>
              </a:lnSpc>
              <a:spcBef>
                <a:spcPts val="1200"/>
              </a:spcBef>
            </a:pPr>
            <a:r>
              <a:rPr lang="en-US" dirty="0" smtClean="0">
                <a:latin typeface="Georgia" panose="02040502050405020303" pitchFamily="18" charset="0"/>
              </a:rPr>
              <a:t>Reduce workers’ compensation costs</a:t>
            </a:r>
          </a:p>
          <a:p>
            <a:pPr marL="461963" indent="-461963">
              <a:lnSpc>
                <a:spcPct val="110000"/>
              </a:lnSpc>
              <a:spcBef>
                <a:spcPts val="1200"/>
              </a:spcBef>
            </a:pPr>
            <a:r>
              <a:rPr lang="en-US" dirty="0" smtClean="0">
                <a:latin typeface="Georgia" panose="02040502050405020303" pitchFamily="18" charset="0"/>
              </a:rPr>
              <a:t>Show good faith efforts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8846" y="2134053"/>
            <a:ext cx="2316567" cy="231656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27675" y="5112100"/>
            <a:ext cx="2158286" cy="150863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8486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7094" y="282118"/>
            <a:ext cx="10864906" cy="90741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Safety Inspections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1387" y="1453067"/>
            <a:ext cx="7036603" cy="4632384"/>
          </a:xfrm>
        </p:spPr>
        <p:txBody>
          <a:bodyPr>
            <a:normAutofit fontScale="92500" lnSpcReduction="10000"/>
          </a:bodyPr>
          <a:lstStyle/>
          <a:p>
            <a:pPr marL="457200" indent="-338138">
              <a:lnSpc>
                <a:spcPct val="160000"/>
              </a:lnSpc>
              <a:tabLst>
                <a:tab pos="512763" algn="l"/>
              </a:tabLst>
            </a:pPr>
            <a:r>
              <a:rPr lang="en-US" dirty="0" smtClean="0">
                <a:latin typeface="Georgia" panose="02040502050405020303" pitchFamily="18" charset="0"/>
              </a:rPr>
              <a:t>Conduct regular site inspections</a:t>
            </a:r>
          </a:p>
          <a:p>
            <a:pPr marL="457200" indent="-338138">
              <a:lnSpc>
                <a:spcPct val="160000"/>
              </a:lnSpc>
              <a:tabLst>
                <a:tab pos="512763" algn="l"/>
              </a:tabLst>
            </a:pPr>
            <a:r>
              <a:rPr lang="en-US" dirty="0" smtClean="0">
                <a:latin typeface="Georgia" panose="02040502050405020303" pitchFamily="18" charset="0"/>
              </a:rPr>
              <a:t>Establish daily work area inspection procedures</a:t>
            </a:r>
          </a:p>
          <a:p>
            <a:pPr marL="457200" indent="-338138">
              <a:lnSpc>
                <a:spcPct val="160000"/>
              </a:lnSpc>
              <a:tabLst>
                <a:tab pos="512763" algn="l"/>
              </a:tabLst>
            </a:pPr>
            <a:r>
              <a:rPr lang="en-US" dirty="0" smtClean="0">
                <a:latin typeface="Georgia" panose="02040502050405020303" pitchFamily="18" charset="0"/>
              </a:rPr>
              <a:t>Develop and use a checklist</a:t>
            </a:r>
          </a:p>
          <a:p>
            <a:pPr marL="457200" indent="-338138">
              <a:lnSpc>
                <a:spcPct val="160000"/>
              </a:lnSpc>
              <a:tabLst>
                <a:tab pos="512763" algn="l"/>
              </a:tabLst>
            </a:pPr>
            <a:r>
              <a:rPr lang="en-US" dirty="0" smtClean="0">
                <a:latin typeface="Georgia" panose="02040502050405020303" pitchFamily="18" charset="0"/>
              </a:rPr>
              <a:t>Provide a reliable hazard reporting system </a:t>
            </a:r>
          </a:p>
          <a:p>
            <a:pPr marL="457200" indent="-338138">
              <a:lnSpc>
                <a:spcPct val="160000"/>
              </a:lnSpc>
              <a:tabLst>
                <a:tab pos="512763" algn="l"/>
              </a:tabLst>
            </a:pPr>
            <a:r>
              <a:rPr lang="en-US" dirty="0" smtClean="0">
                <a:latin typeface="Georgia" panose="02040502050405020303" pitchFamily="18" charset="0"/>
              </a:rPr>
              <a:t>Employees notify management </a:t>
            </a:r>
          </a:p>
          <a:p>
            <a:pPr marL="457200" indent="-338138">
              <a:lnSpc>
                <a:spcPct val="160000"/>
              </a:lnSpc>
              <a:tabLst>
                <a:tab pos="512763" algn="l"/>
              </a:tabLst>
            </a:pPr>
            <a:r>
              <a:rPr lang="en-US" dirty="0" smtClean="0">
                <a:latin typeface="Georgia" panose="02040502050405020303" pitchFamily="18" charset="0"/>
              </a:rPr>
              <a:t>No fear of reprisal </a:t>
            </a:r>
          </a:p>
          <a:p>
            <a:pPr marL="457200" indent="-338138">
              <a:lnSpc>
                <a:spcPct val="160000"/>
              </a:lnSpc>
              <a:tabLst>
                <a:tab pos="512763" algn="l"/>
              </a:tabLst>
            </a:pPr>
            <a:r>
              <a:rPr lang="en-US" dirty="0" smtClean="0">
                <a:latin typeface="Georgia" panose="02040502050405020303" pitchFamily="18" charset="0"/>
              </a:rPr>
              <a:t>Timely and appropriate corrections 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8578" y="4757365"/>
            <a:ext cx="2561551" cy="170125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26" name="Picture 2" descr="C:\Users\hala235\AppData\Local\Microsoft\Windows\Temporary Internet Files\Content.IE5\UTEIWV1O\137171418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6346">
            <a:off x="10252587" y="169073"/>
            <a:ext cx="1486445" cy="219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42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4816" y="-116436"/>
            <a:ext cx="10727184" cy="1752599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Hazard Prevention Controls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824" y="1475115"/>
            <a:ext cx="7203528" cy="531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6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283" y="133712"/>
            <a:ext cx="10833717" cy="1752599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Substitution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</a:br>
            <a:endParaRPr lang="en-US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2091" y="1439210"/>
            <a:ext cx="7899386" cy="3150546"/>
          </a:xfrm>
        </p:spPr>
        <p:txBody>
          <a:bodyPr anchor="t">
            <a:normAutofit/>
          </a:bodyPr>
          <a:lstStyle/>
          <a:p>
            <a:pPr marL="461963" indent="-461963"/>
            <a:r>
              <a:rPr lang="en-US" sz="2000" dirty="0" smtClean="0">
                <a:latin typeface="Georgia" panose="02040502050405020303" pitchFamily="18" charset="0"/>
              </a:rPr>
              <a:t>Substitution could also eliminate the hazard but most often it reduces the risk of exposure to the hazard.</a:t>
            </a:r>
          </a:p>
          <a:p>
            <a:pPr marL="461963" indent="-461963">
              <a:spcBef>
                <a:spcPts val="1800"/>
              </a:spcBef>
            </a:pPr>
            <a:r>
              <a:rPr lang="en-US" sz="2000" dirty="0" smtClean="0">
                <a:latin typeface="Georgia" panose="02040502050405020303" pitchFamily="18" charset="0"/>
              </a:rPr>
              <a:t>Substitution, the second most effective hazard control, involves replacing something that produces a hazard (similar to elimination) with something that does not produce a hazard.</a:t>
            </a:r>
          </a:p>
          <a:p>
            <a:pPr marL="461963" indent="0">
              <a:spcBef>
                <a:spcPts val="2400"/>
              </a:spcBef>
              <a:buNone/>
            </a:pPr>
            <a:r>
              <a:rPr lang="en-US" sz="1800" i="1" dirty="0" smtClean="0">
                <a:latin typeface="Georgia" panose="02040502050405020303" pitchFamily="18" charset="0"/>
              </a:rPr>
              <a:t>Example</a:t>
            </a:r>
            <a:r>
              <a:rPr lang="en-US" sz="1800" dirty="0" smtClean="0">
                <a:latin typeface="Georgia" panose="02040502050405020303" pitchFamily="18" charset="0"/>
              </a:rPr>
              <a:t>, replacing </a:t>
            </a:r>
            <a:r>
              <a:rPr lang="en-US" sz="1800" u="sng" dirty="0" smtClean="0">
                <a:latin typeface="Georgia" panose="02040502050405020303" pitchFamily="18" charset="0"/>
              </a:rPr>
              <a:t>lead based paint </a:t>
            </a:r>
            <a:r>
              <a:rPr lang="en-US" sz="1800" dirty="0" smtClean="0">
                <a:latin typeface="Georgia" panose="02040502050405020303" pitchFamily="18" charset="0"/>
              </a:rPr>
              <a:t>with </a:t>
            </a:r>
            <a:r>
              <a:rPr lang="en-US" sz="1800" u="sng" dirty="0" smtClean="0">
                <a:latin typeface="Georgia" panose="02040502050405020303" pitchFamily="18" charset="0"/>
              </a:rPr>
              <a:t>acrylic paint</a:t>
            </a:r>
            <a:r>
              <a:rPr lang="en-US" sz="1800" dirty="0" smtClean="0">
                <a:latin typeface="Georgia" panose="02040502050405020303" pitchFamily="18" charset="0"/>
              </a:rPr>
              <a:t>. To be an effective control, the new product must not produce </a:t>
            </a:r>
            <a:r>
              <a:rPr lang="en-US" sz="1800" i="1" dirty="0" smtClean="0">
                <a:latin typeface="Georgia" panose="02040502050405020303" pitchFamily="18" charset="0"/>
              </a:rPr>
              <a:t>another hazard</a:t>
            </a:r>
            <a:r>
              <a:rPr lang="en-US" sz="1800" dirty="0" smtClean="0">
                <a:latin typeface="Georgia" panose="02040502050405020303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209" y="4879096"/>
            <a:ext cx="3014158" cy="153529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6235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556" y="354137"/>
            <a:ext cx="10827444" cy="1003177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Engineering Controls 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7715" y="1749212"/>
            <a:ext cx="7890508" cy="3494768"/>
          </a:xfrm>
        </p:spPr>
        <p:txBody>
          <a:bodyPr anchor="t">
            <a:normAutofit/>
          </a:bodyPr>
          <a:lstStyle/>
          <a:p>
            <a:pPr marL="1260475" indent="-400050"/>
            <a:r>
              <a:rPr lang="en-US" sz="2200" dirty="0">
                <a:latin typeface="Georgia" panose="02040502050405020303" pitchFamily="18" charset="0"/>
              </a:rPr>
              <a:t>Engineering controls are considered the </a:t>
            </a:r>
            <a:r>
              <a:rPr lang="en-US" sz="2200" b="1" i="1" dirty="0">
                <a:latin typeface="Georgia" panose="02040502050405020303" pitchFamily="18" charset="0"/>
              </a:rPr>
              <a:t>first line of </a:t>
            </a:r>
            <a:r>
              <a:rPr lang="en-US" sz="2200" b="1" i="1" dirty="0" smtClean="0">
                <a:latin typeface="Georgia" panose="02040502050405020303" pitchFamily="18" charset="0"/>
              </a:rPr>
              <a:t>defense</a:t>
            </a:r>
            <a:endParaRPr lang="en-US" sz="2200" dirty="0" smtClean="0">
              <a:latin typeface="Georgia" panose="02040502050405020303" pitchFamily="18" charset="0"/>
            </a:endParaRPr>
          </a:p>
          <a:p>
            <a:pPr marL="1260475" indent="-400050">
              <a:spcBef>
                <a:spcPts val="1800"/>
              </a:spcBef>
            </a:pPr>
            <a:r>
              <a:rPr lang="en-US" sz="2200" dirty="0" smtClean="0">
                <a:latin typeface="Georgia" panose="02040502050405020303" pitchFamily="18" charset="0"/>
              </a:rPr>
              <a:t>For </a:t>
            </a:r>
            <a:r>
              <a:rPr lang="en-US" sz="2200" dirty="0">
                <a:latin typeface="Georgia" panose="02040502050405020303" pitchFamily="18" charset="0"/>
              </a:rPr>
              <a:t>controlling existing worker exposures in the workplace because they are designed to </a:t>
            </a:r>
            <a:r>
              <a:rPr lang="en-US" sz="2200" b="1" i="1" dirty="0">
                <a:latin typeface="Georgia" panose="02040502050405020303" pitchFamily="18" charset="0"/>
              </a:rPr>
              <a:t>remove the hazard at the source</a:t>
            </a:r>
            <a:r>
              <a:rPr lang="en-US" sz="2200" dirty="0">
                <a:latin typeface="Georgia" panose="02040502050405020303" pitchFamily="18" charset="0"/>
              </a:rPr>
              <a:t>, before it </a:t>
            </a:r>
            <a:br>
              <a:rPr lang="en-US" sz="2200" dirty="0">
                <a:latin typeface="Georgia" panose="02040502050405020303" pitchFamily="18" charset="0"/>
              </a:rPr>
            </a:br>
            <a:r>
              <a:rPr lang="en-US" sz="2200" dirty="0" smtClean="0">
                <a:latin typeface="Georgia" panose="02040502050405020303" pitchFamily="18" charset="0"/>
              </a:rPr>
              <a:t>comes </a:t>
            </a:r>
            <a:r>
              <a:rPr lang="en-US" sz="2200" dirty="0">
                <a:latin typeface="Georgia" panose="02040502050405020303" pitchFamily="18" charset="0"/>
              </a:rPr>
              <a:t>in </a:t>
            </a:r>
            <a:r>
              <a:rPr lang="en-US" sz="2200" dirty="0" smtClean="0">
                <a:latin typeface="Georgia" panose="02040502050405020303" pitchFamily="18" charset="0"/>
              </a:rPr>
              <a:t>contact </a:t>
            </a:r>
            <a:r>
              <a:rPr lang="en-US" sz="2200" dirty="0">
                <a:latin typeface="Georgia" panose="02040502050405020303" pitchFamily="18" charset="0"/>
              </a:rPr>
              <a:t>with the worker</a:t>
            </a:r>
            <a:r>
              <a:rPr lang="en-US" sz="2200" dirty="0" smtClean="0"/>
              <a:t>.</a:t>
            </a:r>
            <a:endParaRPr lang="en-US" sz="2200" dirty="0" smtClean="0">
              <a:latin typeface="Georgia" panose="02040502050405020303" pitchFamily="18" charset="0"/>
            </a:endParaRPr>
          </a:p>
          <a:p>
            <a:pPr marL="1260475" indent="-400050">
              <a:spcBef>
                <a:spcPts val="1800"/>
              </a:spcBef>
            </a:pPr>
            <a:r>
              <a:rPr lang="en-US" sz="2200" dirty="0" smtClean="0">
                <a:latin typeface="Georgia" panose="02040502050405020303" pitchFamily="18" charset="0"/>
              </a:rPr>
              <a:t>What </a:t>
            </a:r>
            <a:r>
              <a:rPr lang="en-US" sz="2200" dirty="0" smtClean="0">
                <a:latin typeface="Georgia" panose="02040502050405020303" pitchFamily="18" charset="0"/>
              </a:rPr>
              <a:t>are some other engineering </a:t>
            </a:r>
            <a:br>
              <a:rPr lang="en-US" sz="2200" dirty="0" smtClean="0">
                <a:latin typeface="Georgia" panose="02040502050405020303" pitchFamily="18" charset="0"/>
              </a:rPr>
            </a:br>
            <a:r>
              <a:rPr lang="en-US" sz="2200" dirty="0" smtClean="0">
                <a:latin typeface="Georgia" panose="02040502050405020303" pitchFamily="18" charset="0"/>
              </a:rPr>
              <a:t>controls at your job-site?</a:t>
            </a:r>
            <a:endParaRPr lang="en-US" sz="2200" dirty="0">
              <a:latin typeface="Georgia" panose="020405020504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820" y="3962873"/>
            <a:ext cx="2308807" cy="256221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1297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895" y="462669"/>
            <a:ext cx="11881105" cy="913683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Administrative Controls 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6649" y="167976"/>
            <a:ext cx="1724832" cy="172483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538577" y="2057400"/>
            <a:ext cx="8055864" cy="3866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US" sz="2400" u="sng" dirty="0">
                <a:solidFill>
                  <a:srgbClr val="0066FF"/>
                </a:solidFill>
                <a:latin typeface="Georgia" panose="02040502050405020303" pitchFamily="18" charset="0"/>
              </a:rPr>
              <a:t>Administrative controls</a:t>
            </a:r>
            <a:r>
              <a:rPr lang="en-US" sz="2400" dirty="0">
                <a:solidFill>
                  <a:srgbClr val="0066FF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>
                <a:latin typeface="Georgia" panose="02040502050405020303" pitchFamily="18" charset="0"/>
              </a:rPr>
              <a:t>are changes in work procedures such as </a:t>
            </a:r>
            <a:r>
              <a:rPr lang="en-US" sz="2400" b="1" i="1" dirty="0">
                <a:latin typeface="Georgia" panose="02040502050405020303" pitchFamily="18" charset="0"/>
              </a:rPr>
              <a:t>written safety policies, rules, supervision, </a:t>
            </a:r>
            <a:r>
              <a:rPr lang="en-US" sz="2400" b="1" i="1" dirty="0" smtClean="0">
                <a:latin typeface="Georgia" panose="02040502050405020303" pitchFamily="18" charset="0"/>
              </a:rPr>
              <a:t>schedules, </a:t>
            </a:r>
            <a:r>
              <a:rPr lang="en-US" sz="2400" b="1" i="1" dirty="0">
                <a:latin typeface="Georgia" panose="02040502050405020303" pitchFamily="18" charset="0"/>
              </a:rPr>
              <a:t>and training </a:t>
            </a:r>
            <a:r>
              <a:rPr lang="en-US" sz="2400" dirty="0">
                <a:latin typeface="Georgia" panose="02040502050405020303" pitchFamily="18" charset="0"/>
              </a:rPr>
              <a:t>with the goal of reducing the duration, </a:t>
            </a:r>
            <a:r>
              <a:rPr lang="en-US" sz="2400" dirty="0" smtClean="0">
                <a:latin typeface="Georgia" panose="02040502050405020303" pitchFamily="18" charset="0"/>
              </a:rPr>
              <a:t>frequency and </a:t>
            </a:r>
            <a:r>
              <a:rPr lang="en-US" sz="2400" dirty="0">
                <a:latin typeface="Georgia" panose="02040502050405020303" pitchFamily="18" charset="0"/>
              </a:rPr>
              <a:t>severity of exposure to hazardous chemicals or situations. </a:t>
            </a:r>
            <a:endParaRPr lang="en-US" sz="2400" dirty="0" smtClean="0">
              <a:latin typeface="Georgia" panose="02040502050405020303" pitchFamily="18" charset="0"/>
            </a:endParaRPr>
          </a:p>
          <a:p>
            <a:pPr>
              <a:lnSpc>
                <a:spcPts val="3300"/>
              </a:lnSpc>
            </a:pPr>
            <a:endParaRPr lang="en-US" sz="2400" dirty="0">
              <a:latin typeface="Georgia" panose="02040502050405020303" pitchFamily="18" charset="0"/>
            </a:endParaRPr>
          </a:p>
          <a:p>
            <a:pPr>
              <a:lnSpc>
                <a:spcPts val="3300"/>
              </a:lnSpc>
            </a:pPr>
            <a:r>
              <a:rPr lang="en-US" sz="2400" dirty="0" smtClean="0">
                <a:latin typeface="Georgia" panose="02040502050405020303" pitchFamily="18" charset="0"/>
              </a:rPr>
              <a:t>Administrative </a:t>
            </a:r>
            <a:r>
              <a:rPr lang="en-US" sz="2400" dirty="0">
                <a:latin typeface="Georgia" panose="02040502050405020303" pitchFamily="18" charset="0"/>
              </a:rPr>
              <a:t>controls and </a:t>
            </a:r>
            <a:r>
              <a:rPr lang="en-US" sz="2400" u="sng" dirty="0">
                <a:latin typeface="Georgia" panose="02040502050405020303" pitchFamily="18" charset="0"/>
              </a:rPr>
              <a:t>PPE</a:t>
            </a:r>
            <a:r>
              <a:rPr lang="en-US" sz="2400" dirty="0">
                <a:latin typeface="Georgia" panose="02040502050405020303" pitchFamily="18" charset="0"/>
              </a:rPr>
              <a:t> are frequently used with </a:t>
            </a:r>
            <a:r>
              <a:rPr lang="en-US" sz="2400" b="1" i="1" dirty="0">
                <a:latin typeface="Georgia" panose="02040502050405020303" pitchFamily="18" charset="0"/>
              </a:rPr>
              <a:t>existing processes</a:t>
            </a:r>
            <a:r>
              <a:rPr lang="en-US" sz="2400" dirty="0">
                <a:latin typeface="Georgia" panose="02040502050405020303" pitchFamily="18" charset="0"/>
              </a:rPr>
              <a:t> where hazards are not particularly well controlled</a:t>
            </a:r>
            <a:r>
              <a:rPr lang="en-US" sz="2400" dirty="0" smtClean="0">
                <a:latin typeface="Georgia" panose="02040502050405020303" pitchFamily="18" charset="0"/>
              </a:rPr>
              <a:t>.</a:t>
            </a:r>
            <a:endParaRPr lang="en-US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14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4008" y="314545"/>
            <a:ext cx="12256008" cy="850392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PPE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098" y="1588685"/>
            <a:ext cx="9448273" cy="1053931"/>
          </a:xfrm>
        </p:spPr>
        <p:txBody>
          <a:bodyPr anchor="ctr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latin typeface="Georgia" panose="02040502050405020303" pitchFamily="18" charset="0"/>
              </a:rPr>
              <a:t>Employers are required to conduct a 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PPE hazard 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Assessment</a:t>
            </a:r>
            <a:endParaRPr lang="en-US" sz="2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42032" y="3051873"/>
            <a:ext cx="3630167" cy="2455862"/>
          </a:xfrm>
        </p:spPr>
        <p:txBody>
          <a:bodyPr>
            <a:noAutofit/>
          </a:bodyPr>
          <a:lstStyle/>
          <a:p>
            <a:pPr lvl="1">
              <a:spcBef>
                <a:spcPts val="1800"/>
              </a:spcBef>
            </a:pPr>
            <a:r>
              <a:rPr lang="en-US" sz="2200" dirty="0">
                <a:latin typeface="Georgia" panose="02040502050405020303" pitchFamily="18" charset="0"/>
              </a:rPr>
              <a:t>Eye Protection</a:t>
            </a:r>
          </a:p>
          <a:p>
            <a:pPr lvl="1">
              <a:spcBef>
                <a:spcPts val="1800"/>
              </a:spcBef>
            </a:pPr>
            <a:r>
              <a:rPr lang="en-US" sz="2200" dirty="0">
                <a:latin typeface="Georgia" panose="02040502050405020303" pitchFamily="18" charset="0"/>
              </a:rPr>
              <a:t>Skin Exposure </a:t>
            </a:r>
          </a:p>
          <a:p>
            <a:pPr lvl="1">
              <a:spcBef>
                <a:spcPts val="1800"/>
              </a:spcBef>
            </a:pPr>
            <a:r>
              <a:rPr lang="en-US" sz="2200" dirty="0">
                <a:latin typeface="Georgia" panose="02040502050405020303" pitchFamily="18" charset="0"/>
              </a:rPr>
              <a:t>Hearing Protection </a:t>
            </a:r>
          </a:p>
          <a:p>
            <a:pPr lvl="1">
              <a:spcBef>
                <a:spcPts val="1800"/>
              </a:spcBef>
            </a:pPr>
            <a:r>
              <a:rPr lang="en-US" sz="2200" dirty="0">
                <a:latin typeface="Georgia" panose="02040502050405020303" pitchFamily="18" charset="0"/>
              </a:rPr>
              <a:t>Protective Clothing</a:t>
            </a:r>
            <a:endParaRPr lang="en-US" sz="2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4432" y="3090672"/>
            <a:ext cx="3352865" cy="2395728"/>
          </a:xfrm>
        </p:spPr>
        <p:txBody>
          <a:bodyPr>
            <a:normAutofit/>
          </a:bodyPr>
          <a:lstStyle/>
          <a:p>
            <a:pPr marL="349250" lvl="1">
              <a:spcBef>
                <a:spcPts val="1800"/>
              </a:spcBef>
            </a:pPr>
            <a:r>
              <a:rPr lang="en-US" sz="2200" dirty="0" smtClean="0">
                <a:latin typeface="Georgia" panose="02040502050405020303" pitchFamily="18" charset="0"/>
              </a:rPr>
              <a:t>Hand Protection</a:t>
            </a:r>
          </a:p>
          <a:p>
            <a:pPr marL="349250" lvl="1">
              <a:spcBef>
                <a:spcPts val="1800"/>
              </a:spcBef>
            </a:pPr>
            <a:r>
              <a:rPr lang="en-US" sz="2200" dirty="0" smtClean="0">
                <a:latin typeface="Georgia" panose="02040502050405020303" pitchFamily="18" charset="0"/>
              </a:rPr>
              <a:t>Head Protection</a:t>
            </a:r>
          </a:p>
          <a:p>
            <a:pPr marL="349250" lvl="1">
              <a:spcBef>
                <a:spcPts val="1800"/>
              </a:spcBef>
            </a:pPr>
            <a:r>
              <a:rPr lang="en-US" sz="2200" dirty="0" smtClean="0">
                <a:latin typeface="Georgia" panose="02040502050405020303" pitchFamily="18" charset="0"/>
              </a:rPr>
              <a:t>Feet Protection </a:t>
            </a:r>
            <a:endParaRPr lang="en-US" sz="2200" dirty="0" smtClean="0">
              <a:latin typeface="Georgia" panose="02040502050405020303" pitchFamily="18" charset="0"/>
            </a:endParaRPr>
          </a:p>
          <a:p>
            <a:pPr marL="63500" lvl="1" indent="0">
              <a:spcBef>
                <a:spcPts val="1800"/>
              </a:spcBef>
              <a:buNone/>
            </a:pPr>
            <a:endParaRPr lang="en-US" sz="2200" dirty="0">
              <a:latin typeface="Georgia" panose="020405020504050203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520" y="5212080"/>
            <a:ext cx="1966722" cy="142646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003713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1236</TotalTime>
  <Words>715</Words>
  <Application>Microsoft Office PowerPoint</Application>
  <PresentationFormat>Custom</PresentationFormat>
  <Paragraphs>113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Parallax</vt:lpstr>
      <vt:lpstr>SAFETY PROGRAMS </vt:lpstr>
      <vt:lpstr>Learning Objectives</vt:lpstr>
      <vt:lpstr>Good Safety Program </vt:lpstr>
      <vt:lpstr>Safety Inspections</vt:lpstr>
      <vt:lpstr>Hazard Prevention Controls</vt:lpstr>
      <vt:lpstr> Substitution </vt:lpstr>
      <vt:lpstr>Engineering Controls </vt:lpstr>
      <vt:lpstr>Administrative Controls </vt:lpstr>
      <vt:lpstr>PPE </vt:lpstr>
      <vt:lpstr>Training </vt:lpstr>
      <vt:lpstr>Health Protection Plan</vt:lpstr>
      <vt:lpstr>Safety Programs  Identify the hazards of your workplace Develop the program that works for you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PROGRAMS</dc:title>
  <dc:creator>Tracy Davidson</dc:creator>
  <cp:lastModifiedBy>Anar Imin</cp:lastModifiedBy>
  <cp:revision>95</cp:revision>
  <dcterms:created xsi:type="dcterms:W3CDTF">2015-10-28T16:07:49Z</dcterms:created>
  <dcterms:modified xsi:type="dcterms:W3CDTF">2016-09-14T23:26:17Z</dcterms:modified>
</cp:coreProperties>
</file>