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9"/>
  </p:notesMasterIdLst>
  <p:handoutMasterIdLst>
    <p:handoutMasterId r:id="rId30"/>
  </p:handoutMasterIdLst>
  <p:sldIdLst>
    <p:sldId id="257" r:id="rId2"/>
    <p:sldId id="314" r:id="rId3"/>
    <p:sldId id="294" r:id="rId4"/>
    <p:sldId id="306" r:id="rId5"/>
    <p:sldId id="292" r:id="rId6"/>
    <p:sldId id="307" r:id="rId7"/>
    <p:sldId id="308" r:id="rId8"/>
    <p:sldId id="309" r:id="rId9"/>
    <p:sldId id="293" r:id="rId10"/>
    <p:sldId id="305" r:id="rId11"/>
    <p:sldId id="310" r:id="rId12"/>
    <p:sldId id="315" r:id="rId13"/>
    <p:sldId id="316" r:id="rId14"/>
    <p:sldId id="317" r:id="rId15"/>
    <p:sldId id="318" r:id="rId16"/>
    <p:sldId id="259" r:id="rId17"/>
    <p:sldId id="262" r:id="rId18"/>
    <p:sldId id="260" r:id="rId19"/>
    <p:sldId id="304" r:id="rId20"/>
    <p:sldId id="299" r:id="rId21"/>
    <p:sldId id="321" r:id="rId22"/>
    <p:sldId id="322" r:id="rId23"/>
    <p:sldId id="311" r:id="rId24"/>
    <p:sldId id="323" r:id="rId25"/>
    <p:sldId id="313" r:id="rId26"/>
    <p:sldId id="312" r:id="rId27"/>
    <p:sldId id="32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08" autoAdjust="0"/>
  </p:normalViewPr>
  <p:slideViewPr>
    <p:cSldViewPr>
      <p:cViewPr>
        <p:scale>
          <a:sx n="67" d="100"/>
          <a:sy n="67" d="100"/>
        </p:scale>
        <p:origin x="-1829" y="-4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9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AA493B1-B075-4884-BD53-D6D2BA127A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873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7C464-EDD0-4A78-A2AF-10354EA9E586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DD412-0A8D-4E5E-AE20-7C641488C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87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general industry, slip, trip, and fall hazards are</a:t>
            </a:r>
            <a:r>
              <a:rPr lang="en-US" baseline="0" dirty="0" smtClean="0"/>
              <a:t> </a:t>
            </a:r>
            <a:r>
              <a:rPr lang="en-US" dirty="0" smtClean="0"/>
              <a:t>through walking and working surfaces and housekeeping. They also</a:t>
            </a:r>
            <a:r>
              <a:rPr lang="en-US" baseline="0" dirty="0" smtClean="0"/>
              <a:t> </a:t>
            </a:r>
            <a:r>
              <a:rPr lang="en-US" dirty="0" smtClean="0"/>
              <a:t>include: protection from falls to lower levels,  guardrails, maintaining floors,</a:t>
            </a:r>
            <a:r>
              <a:rPr lang="en-US" baseline="0" dirty="0" smtClean="0"/>
              <a:t> </a:t>
            </a:r>
            <a:r>
              <a:rPr lang="en-US" dirty="0" smtClean="0"/>
              <a:t> clean, and dry surfaces, safe ladder and scaffold.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DD412-0A8D-4E5E-AE20-7C641488C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11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Anything</a:t>
            </a:r>
            <a:r>
              <a:rPr lang="en-US" baseline="0" dirty="0" smtClean="0"/>
              <a:t> more than a 1/2 “ may lead to a </a:t>
            </a:r>
            <a:r>
              <a:rPr lang="en-US" baseline="0" dirty="0" smtClean="0"/>
              <a:t>slip, trip, or fall.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DD412-0A8D-4E5E-AE20-7C641488C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28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Pay </a:t>
            </a:r>
            <a:r>
              <a:rPr lang="en-US" baseline="0" dirty="0" smtClean="0"/>
              <a:t>attention when walking to help reduced the risk of an injury.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DD412-0A8D-4E5E-AE20-7C641488C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81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PPE can</a:t>
            </a:r>
            <a:r>
              <a:rPr lang="en-US" baseline="0" dirty="0" smtClean="0"/>
              <a:t> get </a:t>
            </a:r>
            <a:r>
              <a:rPr lang="en-US" baseline="0" dirty="0" smtClean="0"/>
              <a:t>in the </a:t>
            </a:r>
            <a:r>
              <a:rPr lang="en-US" baseline="0" dirty="0" smtClean="0"/>
              <a:t>way of what </a:t>
            </a:r>
            <a:r>
              <a:rPr lang="en-US" baseline="0" dirty="0" smtClean="0"/>
              <a:t>you are working </a:t>
            </a:r>
            <a:r>
              <a:rPr lang="en-US" baseline="0" dirty="0" smtClean="0"/>
              <a:t>on. That is why PPE is the last resort of protection. </a:t>
            </a:r>
          </a:p>
          <a:p>
            <a:r>
              <a:rPr lang="en-US" baseline="0" dirty="0" smtClean="0"/>
              <a:t>The hazard is still present when PPE is implemented.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(Elimination, Substitution, Engineering, Administration, PPE)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DD412-0A8D-4E5E-AE20-7C641488C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20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your on the job, come to work </a:t>
            </a:r>
            <a:r>
              <a:rPr lang="en-US" b="0" strike="noStrike" baseline="0" dirty="0" smtClean="0">
                <a:solidFill>
                  <a:srgbClr val="FF0000"/>
                </a:solidFill>
              </a:rPr>
              <a:t>alert </a:t>
            </a:r>
            <a:r>
              <a:rPr lang="en-US" b="0" strike="noStrike" baseline="0" dirty="0" smtClean="0">
                <a:solidFill>
                  <a:srgbClr val="FF0000"/>
                </a:solidFill>
              </a:rPr>
              <a:t>and </a:t>
            </a:r>
            <a:r>
              <a:rPr lang="en-US" baseline="0" dirty="0" smtClean="0"/>
              <a:t>free </a:t>
            </a:r>
            <a:r>
              <a:rPr lang="en-US" baseline="0" dirty="0" smtClean="0"/>
              <a:t>from alcohol and drugs.</a:t>
            </a:r>
          </a:p>
          <a:p>
            <a:r>
              <a:rPr lang="en-US" baseline="0" dirty="0" smtClean="0"/>
              <a:t>If your taking any medicine and it impairs your judgement, talk to your supervisor.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DD412-0A8D-4E5E-AE20-7C641488C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79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Practice good work habits for every job task. </a:t>
            </a:r>
          </a:p>
          <a:p>
            <a:r>
              <a:rPr lang="en-US" dirty="0" smtClean="0"/>
              <a:t>If moving</a:t>
            </a:r>
            <a:r>
              <a:rPr lang="en-US" baseline="0" dirty="0" smtClean="0"/>
              <a:t> oversized boxes, material </a:t>
            </a:r>
            <a:r>
              <a:rPr lang="en-US" baseline="0" dirty="0" smtClean="0"/>
              <a:t>handling tool </a:t>
            </a:r>
            <a:r>
              <a:rPr lang="en-US" baseline="0" dirty="0" smtClean="0"/>
              <a:t>is </a:t>
            </a:r>
            <a:r>
              <a:rPr lang="en-US" baseline="0" dirty="0" smtClean="0"/>
              <a:t>the best</a:t>
            </a:r>
            <a:r>
              <a:rPr lang="en-US" baseline="0" dirty="0" smtClean="0"/>
              <a:t>. If not available, do a </a:t>
            </a:r>
            <a:r>
              <a:rPr lang="en-US" baseline="0" dirty="0" smtClean="0"/>
              <a:t>walkthrough </a:t>
            </a:r>
            <a:r>
              <a:rPr lang="en-US" baseline="0" dirty="0" smtClean="0"/>
              <a:t>of your path to make sure nothing will be in your way. </a:t>
            </a:r>
          </a:p>
          <a:p>
            <a:r>
              <a:rPr lang="en-US" baseline="0" dirty="0" smtClean="0"/>
              <a:t>Also good to get a coworker to assist you.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DD412-0A8D-4E5E-AE20-7C641488C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02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</a:t>
            </a:r>
            <a:r>
              <a:rPr lang="en-US" baseline="0" dirty="0" smtClean="0"/>
              <a:t> ways to continue safe practice and prevention. </a:t>
            </a:r>
          </a:p>
          <a:p>
            <a:r>
              <a:rPr lang="en-US" baseline="0" dirty="0" smtClean="0"/>
              <a:t>Be proactive in keeping your workplace safe, for safety is everyone responsibility.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DD412-0A8D-4E5E-AE20-7C641488C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24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floor holes into which persons CAN accidentally walk on, must be guarded.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DD412-0A8D-4E5E-AE20-7C641488C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28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Covers and guardrails shall be provided to protect workers from the hazards of open pits, tanks, vats, ditches,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DD412-0A8D-4E5E-AE20-7C641488C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68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Aisles and passageways shall be kept clear and in good repair.</a:t>
            </a:r>
          </a:p>
          <a:p>
            <a:r>
              <a:rPr lang="en-US" dirty="0" smtClean="0"/>
              <a:t>Permanent aisles and passageways shall be marked.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DD412-0A8D-4E5E-AE20-7C641488C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53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Housekeeping workplaces shall be kept clean, orderly, and sanitary.</a:t>
            </a:r>
          </a:p>
          <a:p>
            <a:r>
              <a:rPr lang="en-US" dirty="0" smtClean="0"/>
              <a:t>If companies</a:t>
            </a:r>
            <a:r>
              <a:rPr lang="en-US" baseline="0" dirty="0" smtClean="0"/>
              <a:t> have good housekeeping, then most often the company has a good safety program.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DD412-0A8D-4E5E-AE20-7C641488C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46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if someone in the class feels comfortable to read the learning objectives.</a:t>
            </a:r>
          </a:p>
          <a:p>
            <a:r>
              <a:rPr lang="en-US" dirty="0" smtClean="0"/>
              <a:t>Also, remind the class that the learning objectives will be reviewed after this lesson.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DD412-0A8D-4E5E-AE20-7C641488C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51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Pay attention</a:t>
            </a:r>
            <a:r>
              <a:rPr lang="en-US" baseline="0" dirty="0" smtClean="0"/>
              <a:t> and look where you are walking. </a:t>
            </a:r>
          </a:p>
          <a:p>
            <a:r>
              <a:rPr lang="en-US" baseline="0" dirty="0" smtClean="0"/>
              <a:t>When </a:t>
            </a:r>
            <a:r>
              <a:rPr lang="en-US" baseline="0" dirty="0" smtClean="0"/>
              <a:t>working on job tasks, </a:t>
            </a:r>
            <a:r>
              <a:rPr lang="en-US" baseline="0" dirty="0" smtClean="0"/>
              <a:t>do one task at a time. </a:t>
            </a:r>
          </a:p>
          <a:p>
            <a:r>
              <a:rPr lang="en-US" baseline="0" dirty="0" smtClean="0"/>
              <a:t>For example, if your driving, your job is </a:t>
            </a:r>
            <a:r>
              <a:rPr lang="en-US" baseline="0" dirty="0" smtClean="0"/>
              <a:t>to drive, not to eat</a:t>
            </a:r>
            <a:r>
              <a:rPr lang="en-US" baseline="0" dirty="0" smtClean="0"/>
              <a:t>, mess with the radio, </a:t>
            </a:r>
            <a:r>
              <a:rPr lang="en-US" baseline="0" dirty="0" smtClean="0"/>
              <a:t>etc.</a:t>
            </a:r>
          </a:p>
          <a:p>
            <a:r>
              <a:rPr lang="en-US" sz="1400" b="0" baseline="0" dirty="0" smtClean="0">
                <a:solidFill>
                  <a:srgbClr val="FF0000"/>
                </a:solidFill>
              </a:rPr>
              <a:t>Do </a:t>
            </a:r>
            <a:r>
              <a:rPr lang="en-US" sz="1400" b="0" baseline="0" dirty="0" smtClean="0">
                <a:solidFill>
                  <a:srgbClr val="FF0000"/>
                </a:solidFill>
              </a:rPr>
              <a:t>not use cell phone while driving.</a:t>
            </a:r>
            <a:endParaRPr lang="en-US" b="0" baseline="0" dirty="0" smtClean="0"/>
          </a:p>
          <a:p>
            <a:r>
              <a:rPr lang="en-US" baseline="0" dirty="0" smtClean="0"/>
              <a:t>Trying to multitask in some cases can lead to accidents.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DD412-0A8D-4E5E-AE20-7C641488CE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8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DD412-0A8D-4E5E-AE20-7C641488CE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57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Except</a:t>
            </a:r>
            <a:r>
              <a:rPr lang="en-US" baseline="0" dirty="0" smtClean="0"/>
              <a:t> above </a:t>
            </a:r>
            <a:r>
              <a:rPr lang="en-US" dirty="0" smtClean="0"/>
              <a:t>ways </a:t>
            </a:r>
            <a:r>
              <a:rPr lang="en-US" dirty="0" smtClean="0"/>
              <a:t>to prevention slip, trips, and falls. </a:t>
            </a:r>
            <a:r>
              <a:rPr lang="en-US" dirty="0" smtClean="0"/>
              <a:t>Can </a:t>
            </a:r>
            <a:r>
              <a:rPr lang="en-US" dirty="0" smtClean="0"/>
              <a:t>you think of any other ways to prevention a slip, trip, and fall?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DD412-0A8D-4E5E-AE20-7C641488CE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41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Workroom floors shall be maintained as clean and dry as possible.</a:t>
            </a:r>
          </a:p>
          <a:p>
            <a:r>
              <a:rPr lang="en-US" dirty="0" smtClean="0"/>
              <a:t>Every floor, working place and passageway shall be kept free from protruding nails, splinters, holes, or loose boards.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DD412-0A8D-4E5E-AE20-7C641488CE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44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baseline="0" dirty="0" smtClean="0"/>
          </a:p>
          <a:p>
            <a:r>
              <a:rPr lang="en-US" baseline="0" dirty="0" smtClean="0"/>
              <a:t>An employee tried to stop his fall by stretching his arm out to prevent the fall.  </a:t>
            </a:r>
          </a:p>
          <a:p>
            <a:r>
              <a:rPr lang="en-US" baseline="0" dirty="0" smtClean="0"/>
              <a:t>It caused </a:t>
            </a:r>
            <a:r>
              <a:rPr lang="en-US" baseline="0" dirty="0" smtClean="0"/>
              <a:t>more </a:t>
            </a:r>
            <a:r>
              <a:rPr lang="en-US" baseline="0" dirty="0" smtClean="0"/>
              <a:t>injury by tearing his rotator cuff.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DD412-0A8D-4E5E-AE20-7C641488CE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797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event of an incident, be sure that it is documented and reported. This information can help prevent future incidents.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DD412-0A8D-4E5E-AE20-7C641488CE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447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Routine inspection and maintenance should be a regular part of your safety program.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DD412-0A8D-4E5E-AE20-7C641488CE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401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the class answer the learning objectives. It will help them prepare for the test at the end.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DD412-0A8D-4E5E-AE20-7C641488CE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43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Workplace slips, </a:t>
            </a:r>
            <a:r>
              <a:rPr lang="en-US" dirty="0" smtClean="0"/>
              <a:t>trips, </a:t>
            </a:r>
            <a:r>
              <a:rPr lang="en-US" dirty="0" smtClean="0"/>
              <a:t>and falls have the potential to be a major cause of injury for employees and visitors.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DD412-0A8D-4E5E-AE20-7C641488C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89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Workplace injuries and illnesses have a major impact on an employer's bottom line.  The costs of workplace injuries and illnesses include direct and indirect costs.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DD412-0A8D-4E5E-AE20-7C641488C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13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Differences </a:t>
            </a:r>
            <a:r>
              <a:rPr lang="en-US" dirty="0" smtClean="0"/>
              <a:t>between </a:t>
            </a:r>
            <a:r>
              <a:rPr lang="en-US" dirty="0" smtClean="0"/>
              <a:t>slips</a:t>
            </a:r>
            <a:r>
              <a:rPr lang="en-US" baseline="0" dirty="0" smtClean="0"/>
              <a:t>, </a:t>
            </a:r>
            <a:r>
              <a:rPr lang="en-US" baseline="0" dirty="0" smtClean="0"/>
              <a:t>trips, and falls.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DD412-0A8D-4E5E-AE20-7C641488C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05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the</a:t>
            </a:r>
            <a:r>
              <a:rPr lang="en-US" baseline="0" dirty="0" smtClean="0"/>
              <a:t> class </a:t>
            </a:r>
            <a:r>
              <a:rPr lang="en-US" baseline="0" dirty="0" smtClean="0"/>
              <a:t>to share </a:t>
            </a:r>
            <a:r>
              <a:rPr lang="en-US" baseline="0" dirty="0" smtClean="0"/>
              <a:t>examples </a:t>
            </a:r>
            <a:r>
              <a:rPr lang="en-US" baseline="0" dirty="0" smtClean="0"/>
              <a:t>of slips they have experienced, or if they saw </a:t>
            </a:r>
            <a:r>
              <a:rPr lang="en-US" baseline="0" dirty="0" smtClean="0"/>
              <a:t>someone slip at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DD412-0A8D-4E5E-AE20-7C641488C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18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dirty="0" smtClean="0">
                <a:solidFill>
                  <a:srgbClr val="FF0000"/>
                </a:solidFill>
              </a:rPr>
              <a:t>common </a:t>
            </a:r>
            <a:r>
              <a:rPr lang="en-US" sz="1600" b="0" dirty="0" smtClean="0">
                <a:solidFill>
                  <a:srgbClr val="00B0F0"/>
                </a:solidFill>
              </a:rPr>
              <a:t>reason</a:t>
            </a:r>
            <a:r>
              <a:rPr lang="en-US" sz="1600" b="1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why</a:t>
            </a:r>
            <a:r>
              <a:rPr lang="en-US" baseline="0" dirty="0" smtClean="0">
                <a:solidFill>
                  <a:srgbClr val="FF0000"/>
                </a:solidFill>
              </a:rPr>
              <a:t> employees </a:t>
            </a:r>
            <a:r>
              <a:rPr lang="en-US" baseline="0" dirty="0" smtClean="0"/>
              <a:t>trip is because they are not paying attention.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DD412-0A8D-4E5E-AE20-7C641488C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97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 slips</a:t>
            </a:r>
            <a:r>
              <a:rPr lang="en-US" baseline="0" dirty="0" smtClean="0"/>
              <a:t> and trips may lead to falls. </a:t>
            </a:r>
          </a:p>
          <a:p>
            <a:r>
              <a:rPr lang="en-US" baseline="0" dirty="0" smtClean="0"/>
              <a:t>Be aware: when </a:t>
            </a:r>
            <a:r>
              <a:rPr lang="en-US" baseline="0" dirty="0" smtClean="0"/>
              <a:t>working in </a:t>
            </a:r>
            <a:r>
              <a:rPr lang="en-US" b="0" baseline="0" dirty="0" smtClean="0"/>
              <a:t>the kitchens </a:t>
            </a:r>
            <a:r>
              <a:rPr lang="en-US" baseline="0" dirty="0" smtClean="0"/>
              <a:t>at the </a:t>
            </a:r>
            <a:r>
              <a:rPr lang="en-US" baseline="0" dirty="0" smtClean="0"/>
              <a:t>stadiums, </a:t>
            </a:r>
            <a:r>
              <a:rPr lang="en-US" baseline="0" dirty="0" smtClean="0"/>
              <a:t>there can be oil and water on the floor. </a:t>
            </a:r>
          </a:p>
          <a:p>
            <a:r>
              <a:rPr lang="en-US" baseline="0" dirty="0" smtClean="0"/>
              <a:t>PPE: slip resistant shoes, and making sure they are maintained. </a:t>
            </a:r>
            <a:r>
              <a:rPr lang="en-US" baseline="0" dirty="0" smtClean="0"/>
              <a:t>The entire </a:t>
            </a:r>
            <a:r>
              <a:rPr lang="en-US" baseline="0" dirty="0" smtClean="0"/>
              <a:t>sole of the shoe must be slip resistant.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DD412-0A8D-4E5E-AE20-7C641488C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15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Slips,</a:t>
            </a:r>
            <a:r>
              <a:rPr lang="en-US" baseline="0" dirty="0" smtClean="0"/>
              <a:t> </a:t>
            </a:r>
            <a:r>
              <a:rPr lang="en-US" baseline="0" dirty="0" smtClean="0"/>
              <a:t>trips, and </a:t>
            </a:r>
            <a:r>
              <a:rPr lang="en-US" baseline="0" dirty="0" smtClean="0"/>
              <a:t>falls do </a:t>
            </a:r>
            <a:r>
              <a:rPr lang="en-US" baseline="0" dirty="0" smtClean="0"/>
              <a:t>not </a:t>
            </a:r>
            <a:r>
              <a:rPr lang="en-US" sz="1600" b="0" baseline="0" dirty="0" smtClean="0"/>
              <a:t>always</a:t>
            </a:r>
            <a:r>
              <a:rPr lang="en-US" sz="1600" b="1" baseline="0" dirty="0" smtClean="0"/>
              <a:t> </a:t>
            </a:r>
            <a:r>
              <a:rPr lang="en-US" baseline="0" dirty="0" smtClean="0"/>
              <a:t>lead to injuries. </a:t>
            </a:r>
            <a:r>
              <a:rPr lang="en-US" b="0" baseline="0" dirty="0" smtClean="0"/>
              <a:t>A </a:t>
            </a:r>
            <a:r>
              <a:rPr lang="en-US" b="0" baseline="0" dirty="0" smtClean="0"/>
              <a:t>good safety practice is to report a near miss, so that future accidents may be prevented.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DD412-0A8D-4E5E-AE20-7C641488C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57F3-8F8A-4407-B61A-AED92C52C1A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54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FB45-3210-43A0-8DD0-993D5144428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94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FB45-3210-43A0-8DD0-993D5144428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2664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FB45-3210-43A0-8DD0-993D5144428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298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FB45-3210-43A0-8DD0-993D5144428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0817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FB45-3210-43A0-8DD0-993D5144428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61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F87F-7DB0-4703-BB22-4077A7AB2C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579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537B-73AD-445C-A18F-AAE70031E9D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74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F220-0D6D-475F-9BFD-CCDA7D263E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62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DA8E-F1D4-489D-8F22-5F554A193CD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86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C2F7-2C1F-4242-89D4-8B8EA2BF87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72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DE00-BDC8-499F-A32F-1534DE59C6F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64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5E5CC-7470-42F7-867E-A5637C79779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1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89F6-DEDE-4879-8E3B-44521C0EDCB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88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2A0C-60E9-418C-AB36-01740A82802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00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CA43-B640-4F84-B07F-39B760ED10F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44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8FFB45-3210-43A0-8DD0-993D5144428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19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_iYaQSJTdc" TargetMode="External"/><Relationship Id="rId7" Type="http://schemas.microsoft.com/office/2007/relationships/hdphoto" Target="../media/hdphoto3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1.jpe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2.pn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r8GJytDjZo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4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f.edu/safety/unsafe-condition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wmf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0"/>
            <a:ext cx="2782181" cy="76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6934200" cy="4050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318" y="228599"/>
            <a:ext cx="1555104" cy="1524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1431" y="6292989"/>
            <a:ext cx="9220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i="1" dirty="0">
                <a:latin typeface="Georgia" panose="02040502050405020303" pitchFamily="18" charset="0"/>
              </a:rPr>
              <a:t>Washington State Department of Labor &amp; Industries. Washington Code of </a:t>
            </a:r>
            <a:r>
              <a:rPr lang="en-US" sz="1000" i="1" dirty="0" smtClean="0">
                <a:latin typeface="Georgia" panose="02040502050405020303" pitchFamily="18" charset="0"/>
              </a:rPr>
              <a:t>Regulations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000" i="1" dirty="0" smtClean="0">
                <a:latin typeface="Georgia" panose="02040502050405020303" pitchFamily="18" charset="0"/>
              </a:rPr>
              <a:t>WAC 296-24  and WAC 297-800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549678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i="1" dirty="0">
                <a:solidFill>
                  <a:srgbClr val="FF0000"/>
                </a:solidFill>
                <a:latin typeface="Georgia" panose="02040502050405020303" pitchFamily="18" charset="0"/>
              </a:rPr>
              <a:t>See something, say something, do something</a:t>
            </a:r>
            <a:endParaRPr lang="en-US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7078788" cy="1646302"/>
          </a:xfrm>
        </p:spPr>
        <p:txBody>
          <a:bodyPr/>
          <a:lstStyle/>
          <a:p>
            <a:pPr algn="ctr"/>
            <a:r>
              <a:rPr lang="en-US" sz="4800" b="1" dirty="0" smtClean="0">
                <a:latin typeface="Georgia" panose="02040502050405020303" pitchFamily="18" charset="0"/>
              </a:rPr>
              <a:t>Slips, Trips, </a:t>
            </a:r>
            <a:r>
              <a:rPr lang="en-US" sz="4800" b="1" dirty="0" smtClean="0">
                <a:latin typeface="Georgia" panose="02040502050405020303" pitchFamily="18" charset="0"/>
              </a:rPr>
              <a:t>and </a:t>
            </a:r>
            <a:r>
              <a:rPr lang="en-US" sz="4800" b="1" dirty="0" smtClean="0">
                <a:latin typeface="Georgia" panose="02040502050405020303" pitchFamily="18" charset="0"/>
              </a:rPr>
              <a:t>Falls </a:t>
            </a:r>
            <a:r>
              <a:rPr lang="en-US" sz="4800" b="1" dirty="0" smtClean="0">
                <a:latin typeface="Georgia" panose="02040502050405020303" pitchFamily="18" charset="0"/>
              </a:rPr>
              <a:t>Video</a:t>
            </a:r>
            <a:endParaRPr lang="en-US" sz="4800" b="1" dirty="0"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2930325"/>
            <a:ext cx="9296399" cy="457200"/>
          </a:xfrm>
        </p:spPr>
        <p:txBody>
          <a:bodyPr>
            <a:normAutofit/>
          </a:bodyPr>
          <a:lstStyle/>
          <a:p>
            <a:pPr algn="ctr"/>
            <a:r>
              <a:rPr lang="en-US" sz="1000" dirty="0">
                <a:hlinkClick r:id="rId3"/>
              </a:rPr>
              <a:t>https://</a:t>
            </a:r>
            <a:r>
              <a:rPr lang="en-US" sz="1000" dirty="0" smtClean="0">
                <a:hlinkClick r:id="rId3"/>
              </a:rPr>
              <a:t>www.youtube.com/watch?v=H_iYaQSJTdc</a:t>
            </a:r>
            <a:endParaRPr lang="en-US" sz="1000" dirty="0" smtClean="0"/>
          </a:p>
          <a:p>
            <a:pPr algn="ctr"/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2362200" cy="646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550" y="5581390"/>
            <a:ext cx="1234752" cy="1210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469936"/>
            <a:ext cx="4035433" cy="32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5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838200"/>
            <a:ext cx="6347714" cy="5486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latin typeface="Georgia" panose="02040502050405020303" pitchFamily="18" charset="0"/>
              </a:rPr>
              <a:t>Carrying </a:t>
            </a:r>
            <a:r>
              <a:rPr lang="en-US" sz="2000" dirty="0" smtClean="0">
                <a:latin typeface="Georgia" panose="02040502050405020303" pitchFamily="18" charset="0"/>
              </a:rPr>
              <a:t>objects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endParaRPr lang="en-US" sz="2000" strike="sngStrike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1">
              <a:spcBef>
                <a:spcPts val="1200"/>
              </a:spcBef>
              <a:buSzPct val="125000"/>
              <a:buFont typeface="Georgia" panose="02040502050405020303" pitchFamily="18" charset="0"/>
              <a:buChar char="-"/>
            </a:pPr>
            <a:r>
              <a:rPr lang="en-US" sz="2000" dirty="0" smtClean="0">
                <a:latin typeface="Georgia" panose="02040502050405020303" pitchFamily="18" charset="0"/>
              </a:rPr>
              <a:t>Obstruct your view</a:t>
            </a:r>
          </a:p>
          <a:p>
            <a:pPr lvl="1">
              <a:spcBef>
                <a:spcPts val="1200"/>
              </a:spcBef>
              <a:buSzPct val="125000"/>
              <a:buFont typeface="Georgia" panose="02040502050405020303" pitchFamily="18" charset="0"/>
              <a:buChar char="-"/>
            </a:pPr>
            <a:r>
              <a:rPr lang="en-US" sz="2000" dirty="0" smtClean="0">
                <a:latin typeface="Georgia" panose="02040502050405020303" pitchFamily="18" charset="0"/>
              </a:rPr>
              <a:t>Do </a:t>
            </a:r>
            <a:r>
              <a:rPr lang="en-US" sz="2000" dirty="0">
                <a:latin typeface="Georgia" panose="02040502050405020303" pitchFamily="18" charset="0"/>
              </a:rPr>
              <a:t>not leave a free </a:t>
            </a:r>
            <a:r>
              <a:rPr lang="en-US" sz="2000" dirty="0" smtClean="0">
                <a:latin typeface="Georgia" panose="02040502050405020303" pitchFamily="18" charset="0"/>
              </a:rPr>
              <a:t>hand</a:t>
            </a:r>
            <a:endParaRPr lang="en-US" sz="2000" dirty="0">
              <a:latin typeface="Georgia" panose="02040502050405020303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2000" dirty="0">
                <a:latin typeface="Georgia" panose="02040502050405020303" pitchFamily="18" charset="0"/>
              </a:rPr>
              <a:t>Lack of situational awareness </a:t>
            </a:r>
          </a:p>
          <a:p>
            <a:pPr lvl="1">
              <a:spcBef>
                <a:spcPts val="1200"/>
              </a:spcBef>
              <a:buSzPct val="125000"/>
              <a:buFont typeface="Georgia" panose="02040502050405020303" pitchFamily="18" charset="0"/>
              <a:buChar char="-"/>
            </a:pPr>
            <a:r>
              <a:rPr lang="en-US" sz="2000" dirty="0" smtClean="0">
                <a:latin typeface="Georgia" panose="02040502050405020303" pitchFamily="18" charset="0"/>
              </a:rPr>
              <a:t>Listening </a:t>
            </a:r>
            <a:r>
              <a:rPr lang="en-US" sz="2000" dirty="0">
                <a:latin typeface="Georgia" panose="02040502050405020303" pitchFamily="18" charset="0"/>
              </a:rPr>
              <a:t>to music</a:t>
            </a:r>
          </a:p>
          <a:p>
            <a:pPr lvl="1">
              <a:spcBef>
                <a:spcPts val="1200"/>
              </a:spcBef>
              <a:buSzPct val="125000"/>
              <a:buFont typeface="Georgia" panose="02040502050405020303" pitchFamily="18" charset="0"/>
              <a:buChar char="-"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Talking 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or texting on 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cell 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phone </a:t>
            </a: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while 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walking</a:t>
            </a:r>
            <a:endParaRPr lang="en-US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2000" dirty="0">
                <a:latin typeface="Georgia" panose="02040502050405020303" pitchFamily="18" charset="0"/>
              </a:rPr>
              <a:t>In a hurry or taking </a:t>
            </a:r>
            <a:r>
              <a:rPr lang="en-US" sz="2000" dirty="0" smtClean="0">
                <a:latin typeface="Georgia" panose="02040502050405020303" pitchFamily="18" charset="0"/>
              </a:rPr>
              <a:t>shortcuts</a:t>
            </a:r>
          </a:p>
          <a:p>
            <a:pPr>
              <a:spcBef>
                <a:spcPts val="1800"/>
              </a:spcBef>
            </a:pPr>
            <a:r>
              <a:rPr lang="en-US" sz="2000" dirty="0" smtClean="0">
                <a:latin typeface="Georgia" panose="02040502050405020303" pitchFamily="18" charset="0"/>
              </a:rPr>
              <a:t>Failing </a:t>
            </a:r>
            <a:r>
              <a:rPr lang="en-US" sz="2000" dirty="0">
                <a:latin typeface="Georgia" panose="02040502050405020303" pitchFamily="18" charset="0"/>
              </a:rPr>
              <a:t>eyesight or visual </a:t>
            </a:r>
            <a:r>
              <a:rPr lang="en-US" sz="2000" dirty="0" smtClean="0">
                <a:latin typeface="Georgia" panose="02040502050405020303" pitchFamily="18" charset="0"/>
              </a:rPr>
              <a:t>perception</a:t>
            </a:r>
            <a:endParaRPr lang="en-US" sz="2000" dirty="0">
              <a:latin typeface="Georgia" panose="02040502050405020303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2000" dirty="0" smtClean="0">
                <a:latin typeface="Georgia" panose="02040502050405020303" pitchFamily="18" charset="0"/>
              </a:rPr>
              <a:t>Age</a:t>
            </a:r>
            <a:endParaRPr lang="en-US" sz="2000" dirty="0">
              <a:latin typeface="Georgia" panose="02040502050405020303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2000" dirty="0">
                <a:latin typeface="Georgia" panose="02040502050405020303" pitchFamily="18" charset="0"/>
              </a:rPr>
              <a:t>Physical/medical </a:t>
            </a:r>
            <a:r>
              <a:rPr lang="en-US" sz="2000" dirty="0" smtClean="0">
                <a:latin typeface="Georgia" panose="02040502050405020303" pitchFamily="18" charset="0"/>
              </a:rPr>
              <a:t>conditions</a:t>
            </a: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http://tse1.mm.bing.net/th?&amp;id=OIP.Mf139840a2e571b46fbeceee5e8d6f0efo0&amp;w=300&amp;h=300&amp;c=0&amp;pid=1.9&amp;rs=0&amp;p=0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3" t="8098" r="7248"/>
          <a:stretch/>
        </p:blipFill>
        <p:spPr bwMode="auto">
          <a:xfrm>
            <a:off x="457201" y="76201"/>
            <a:ext cx="263426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04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5400"/>
            <a:ext cx="7086600" cy="1701800"/>
          </a:xfrm>
        </p:spPr>
        <p:txBody>
          <a:bodyPr>
            <a:noAutofit/>
          </a:bodyPr>
          <a:lstStyle/>
          <a:p>
            <a:r>
              <a:rPr lang="en-GB" altLang="en-US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Conditions and situations that make it </a:t>
            </a:r>
            <a:r>
              <a:rPr lang="en-GB" altLang="en-US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difficult </a:t>
            </a:r>
            <a:r>
              <a:rPr lang="en-GB" altLang="en-US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to </a:t>
            </a:r>
            <a:r>
              <a:rPr lang="en-GB" altLang="en-US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see </a:t>
            </a:r>
            <a:r>
              <a:rPr lang="en-GB" altLang="en-US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potential hazards or that distract your attention can contribute toward a slip or </a:t>
            </a:r>
            <a:r>
              <a:rPr lang="en-GB" altLang="en-US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trip such as:</a:t>
            </a:r>
            <a:r>
              <a:rPr lang="en-US" altLang="en-US" sz="2400" b="1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n-US" altLang="en-US" sz="24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en-US" sz="2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3138668"/>
            <a:ext cx="4335685" cy="3505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SzPct val="103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Poor </a:t>
            </a:r>
            <a:r>
              <a:rPr lang="en-US" alt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lighting</a:t>
            </a:r>
          </a:p>
          <a:p>
            <a:pPr>
              <a:spcBef>
                <a:spcPts val="1200"/>
              </a:spcBef>
              <a:buSzPct val="103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Glare</a:t>
            </a:r>
            <a:endParaRPr lang="en-US" alt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spcBef>
                <a:spcPts val="1200"/>
              </a:spcBef>
              <a:buSzPct val="103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Shadows</a:t>
            </a:r>
          </a:p>
          <a:p>
            <a:pPr>
              <a:spcBef>
                <a:spcPts val="1200"/>
              </a:spcBef>
              <a:buSzPct val="103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Georgia" panose="02040502050405020303" pitchFamily="18" charset="0"/>
              </a:rPr>
              <a:t>Bulky </a:t>
            </a:r>
            <a:r>
              <a:rPr lang="en-US" altLang="en-US" sz="2400" dirty="0">
                <a:latin typeface="Georgia" panose="02040502050405020303" pitchFamily="18" charset="0"/>
              </a:rPr>
              <a:t>or awkward personal protective equipment (PPE)</a:t>
            </a:r>
          </a:p>
          <a:p>
            <a:pPr>
              <a:spcBef>
                <a:spcPts val="1200"/>
              </a:spcBef>
              <a:spcAft>
                <a:spcPct val="75000"/>
              </a:spcAft>
              <a:buSzPct val="103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Georgia" panose="02040502050405020303" pitchFamily="18" charset="0"/>
              </a:rPr>
              <a:t>Excessive </a:t>
            </a:r>
            <a:r>
              <a:rPr lang="en-US" altLang="en-US" sz="2400" dirty="0">
                <a:latin typeface="Georgia" panose="02040502050405020303" pitchFamily="18" charset="0"/>
              </a:rPr>
              <a:t>noise, </a:t>
            </a:r>
            <a:r>
              <a:rPr lang="en-US" altLang="en-US" sz="2400" dirty="0" smtClean="0">
                <a:latin typeface="Georgia" panose="02040502050405020303" pitchFamily="18" charset="0"/>
              </a:rPr>
              <a:t>temperature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42" descr="npo00003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20" r="9499"/>
          <a:stretch/>
        </p:blipFill>
        <p:spPr bwMode="auto">
          <a:xfrm>
            <a:off x="533400" y="3138668"/>
            <a:ext cx="2567438" cy="28353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3" descr="npo0000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966" y="5562600"/>
            <a:ext cx="1401434" cy="1172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457200" y="304800"/>
            <a:ext cx="8694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Georgia" panose="02040502050405020303" pitchFamily="18" charset="0"/>
              </a:rPr>
              <a:t>Work Environment </a:t>
            </a:r>
            <a:endParaRPr lang="en-US" sz="4000" dirty="0">
              <a:solidFill>
                <a:srgbClr val="00B0F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8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381000"/>
            <a:ext cx="9753600" cy="685800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Human Factors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6705601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400" b="1" dirty="0">
                <a:latin typeface="Georgia" panose="02040502050405020303" pitchFamily="18" charset="0"/>
              </a:rPr>
              <a:t>Health and physical condition can impair a person’s vision, judgment, and </a:t>
            </a:r>
            <a:r>
              <a:rPr lang="en-GB" altLang="en-US" sz="2400" b="1" dirty="0" smtClean="0">
                <a:latin typeface="Georgia" panose="02040502050405020303" pitchFamily="18" charset="0"/>
              </a:rPr>
              <a:t>balance.</a:t>
            </a:r>
          </a:p>
          <a:p>
            <a:endParaRPr lang="en-GB" altLang="en-US" dirty="0" smtClean="0">
              <a:latin typeface="Georgia" panose="02040502050405020303" pitchFamily="18" charset="0"/>
            </a:endParaRPr>
          </a:p>
          <a:p>
            <a:pPr marL="684213" lvl="1" indent="-406400">
              <a:spcBef>
                <a:spcPts val="1200"/>
              </a:spcBef>
              <a:buSzPct val="103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eorgia" panose="02040502050405020303" pitchFamily="18" charset="0"/>
                <a:cs typeface="Arial" pitchFamily="34" charset="0"/>
              </a:rPr>
              <a:t>Eyesight, visual perception</a:t>
            </a:r>
          </a:p>
          <a:p>
            <a:pPr marL="684213" lvl="1" indent="-406400">
              <a:spcBef>
                <a:spcPts val="1200"/>
              </a:spcBef>
              <a:buSzPct val="103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eorgia" panose="02040502050405020303" pitchFamily="18" charset="0"/>
                <a:cs typeface="Arial" pitchFamily="34" charset="0"/>
              </a:rPr>
              <a:t>Age</a:t>
            </a:r>
          </a:p>
          <a:p>
            <a:pPr marL="684213" lvl="1" indent="-406400">
              <a:spcBef>
                <a:spcPts val="1200"/>
              </a:spcBef>
              <a:buSzPct val="103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Georgia" panose="02040502050405020303" pitchFamily="18" charset="0"/>
                <a:cs typeface="Arial" pitchFamily="34" charset="0"/>
              </a:rPr>
              <a:t>Physical </a:t>
            </a:r>
            <a:r>
              <a:rPr lang="en-US" sz="2400" dirty="0">
                <a:latin typeface="Georgia" panose="02040502050405020303" pitchFamily="18" charset="0"/>
                <a:cs typeface="Arial" pitchFamily="34" charset="0"/>
              </a:rPr>
              <a:t>state, fatigue</a:t>
            </a:r>
          </a:p>
          <a:p>
            <a:pPr marL="684213" lvl="1" indent="-406400">
              <a:spcBef>
                <a:spcPts val="1200"/>
              </a:spcBef>
              <a:buSzPct val="103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eorgia" panose="02040502050405020303" pitchFamily="18" charset="0"/>
                <a:cs typeface="Arial" pitchFamily="34" charset="0"/>
              </a:rPr>
              <a:t>Stress, illness</a:t>
            </a:r>
          </a:p>
          <a:p>
            <a:pPr marL="684213" lvl="1" indent="-406400">
              <a:spcBef>
                <a:spcPts val="1200"/>
              </a:spcBef>
              <a:buSzPct val="103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Georgia" panose="02040502050405020303" pitchFamily="18" charset="0"/>
                <a:cs typeface="Arial" pitchFamily="34" charset="0"/>
              </a:rPr>
              <a:t>Medications</a:t>
            </a:r>
            <a:r>
              <a:rPr lang="en-US" sz="2400" dirty="0">
                <a:latin typeface="Georgia" panose="02040502050405020303" pitchFamily="18" charset="0"/>
                <a:cs typeface="Arial" pitchFamily="34" charset="0"/>
              </a:rPr>
              <a:t>, alcohol, drugs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4592" y="2667000"/>
            <a:ext cx="2743200" cy="274320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42293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71600"/>
            <a:ext cx="6553200" cy="44688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altLang="en-US" sz="2400" b="1" dirty="0" smtClean="0">
                <a:latin typeface="Georgia" panose="02040502050405020303" pitchFamily="18" charset="0"/>
              </a:rPr>
              <a:t>Behaviours </a:t>
            </a:r>
            <a:r>
              <a:rPr lang="en-GB" altLang="en-US" sz="2400" b="1" dirty="0" smtClean="0">
                <a:latin typeface="Georgia" panose="02040502050405020303" pitchFamily="18" charset="0"/>
              </a:rPr>
              <a:t>- actions </a:t>
            </a:r>
            <a:r>
              <a:rPr lang="en-GB" altLang="en-US" sz="2400" b="1" dirty="0">
                <a:latin typeface="Georgia" panose="02040502050405020303" pitchFamily="18" charset="0"/>
              </a:rPr>
              <a:t>you choose and </a:t>
            </a:r>
            <a:r>
              <a:rPr lang="en-GB" altLang="en-US" sz="2400" b="1" dirty="0" smtClean="0">
                <a:latin typeface="Georgia" panose="02040502050405020303" pitchFamily="18" charset="0"/>
              </a:rPr>
              <a:t>control </a:t>
            </a:r>
            <a:r>
              <a:rPr lang="en-GB" altLang="en-US" sz="2400" b="1" dirty="0" smtClean="0">
                <a:latin typeface="Georgia" panose="02040502050405020303" pitchFamily="18" charset="0"/>
              </a:rPr>
              <a:t>- can </a:t>
            </a:r>
            <a:r>
              <a:rPr lang="en-GB" altLang="en-US" sz="2400" b="1" dirty="0">
                <a:latin typeface="Georgia" panose="02040502050405020303" pitchFamily="18" charset="0"/>
              </a:rPr>
              <a:t>contribute to a slip, trip, and fall injury if you </a:t>
            </a:r>
            <a:r>
              <a:rPr lang="en-GB" altLang="en-US" sz="2400" b="1" dirty="0" smtClean="0">
                <a:latin typeface="Georgia" panose="02040502050405020303" pitchFamily="18" charset="0"/>
              </a:rPr>
              <a:t>practice </a:t>
            </a:r>
            <a:r>
              <a:rPr lang="en-GB" altLang="en-US" sz="2400" b="1" dirty="0">
                <a:latin typeface="Georgia" panose="02040502050405020303" pitchFamily="18" charset="0"/>
              </a:rPr>
              <a:t>careless work habits</a:t>
            </a:r>
            <a:r>
              <a:rPr lang="en-GB" altLang="en-US" sz="2000" b="1" dirty="0" smtClean="0">
                <a:latin typeface="Georgia" panose="02040502050405020303" pitchFamily="18" charset="0"/>
              </a:rPr>
              <a:t>.</a:t>
            </a:r>
            <a:endParaRPr lang="en-GB" altLang="en-US" sz="2000" b="1" dirty="0">
              <a:latin typeface="Georgia" panose="02040502050405020303" pitchFamily="18" charset="0"/>
            </a:endParaRPr>
          </a:p>
          <a:p>
            <a:pPr marL="231775" indent="0">
              <a:spcBef>
                <a:spcPts val="24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Carrying or moving oversized objects, or too many 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objects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, that may: </a:t>
            </a:r>
          </a:p>
          <a:p>
            <a:pPr marL="1025525" indent="-285750">
              <a:spcBef>
                <a:spcPts val="12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Obstruct 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your view</a:t>
            </a:r>
          </a:p>
          <a:p>
            <a:pPr marL="1025525" lvl="1">
              <a:spcBef>
                <a:spcPts val="12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Impair 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your balance</a:t>
            </a:r>
          </a:p>
          <a:p>
            <a:pPr marL="1025525" lvl="1">
              <a:spcBef>
                <a:spcPts val="12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Prevent 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you from holding  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onto 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handrails </a:t>
            </a:r>
          </a:p>
          <a:p>
            <a:pPr lvl="1"/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29" descr="npo000038"/>
          <p:cNvPicPr>
            <a:picLocks noChangeAspect="1" noChangeArrowheads="1"/>
          </p:cNvPicPr>
          <p:nvPr/>
        </p:nvPicPr>
        <p:blipFill rotWithShape="1">
          <a:blip r:embed="rId3" cstate="print">
            <a:lum bright="21000" contrast="23000"/>
          </a:blip>
          <a:srcRect r="16412"/>
          <a:stretch/>
        </p:blipFill>
        <p:spPr bwMode="auto">
          <a:xfrm>
            <a:off x="6781800" y="2309149"/>
            <a:ext cx="2240133" cy="4343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149" y="381000"/>
            <a:ext cx="78486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Human Factors </a:t>
            </a:r>
            <a:r>
              <a:rPr lang="en-US" sz="32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(Continue)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671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9" y="381000"/>
            <a:ext cx="78486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Human Factors </a:t>
            </a:r>
            <a:r>
              <a:rPr lang="en-US" sz="32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(Continue)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7010400" cy="5029200"/>
          </a:xfrm>
        </p:spPr>
        <p:txBody>
          <a:bodyPr>
            <a:noAutofit/>
          </a:bodyPr>
          <a:lstStyle/>
          <a:p>
            <a:pPr marL="288925" indent="-288925">
              <a:spcBef>
                <a:spcPct val="0"/>
              </a:spcBef>
              <a:spcAft>
                <a:spcPts val="1200"/>
              </a:spcAft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Inattentive walking, distractions (using cell phone, talking and not watching where you’re going, etc.)</a:t>
            </a:r>
          </a:p>
          <a:p>
            <a:pPr marL="288925" indent="-288925">
              <a:spcBef>
                <a:spcPct val="0"/>
              </a:spcBef>
              <a:spcAft>
                <a:spcPts val="1200"/>
              </a:spcAft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Taking shortcuts; not using walkways or designated  cleared pathways </a:t>
            </a:r>
          </a:p>
          <a:p>
            <a:pPr marL="288925" indent="-288925">
              <a:spcBef>
                <a:spcPct val="0"/>
              </a:spcBef>
              <a:spcAft>
                <a:spcPts val="1200"/>
              </a:spcAft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Being in a hurry, </a:t>
            </a:r>
            <a:r>
              <a:rPr lang="en-US" altLang="en-US" sz="2000" dirty="0" smtClean="0">
                <a:latin typeface="Georgia" panose="02040502050405020303" pitchFamily="18" charset="0"/>
                <a:cs typeface="Arial" panose="020B0604020202020204" pitchFamily="34" charset="0"/>
              </a:rPr>
              <a:t>rushing </a:t>
            </a:r>
            <a:r>
              <a:rPr lang="en-US" alt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around; moving too fast for safe practices in work </a:t>
            </a:r>
            <a:r>
              <a:rPr lang="en-US" altLang="en-US" sz="2000" dirty="0" smtClean="0">
                <a:latin typeface="Georgia" panose="02040502050405020303" pitchFamily="18" charset="0"/>
                <a:cs typeface="Arial" panose="020B0604020202020204" pitchFamily="34" charset="0"/>
              </a:rPr>
              <a:t>environment</a:t>
            </a:r>
          </a:p>
          <a:p>
            <a:pPr marL="288925" indent="-288925">
              <a:spcBef>
                <a:spcPct val="0"/>
              </a:spcBef>
              <a:spcAft>
                <a:spcPts val="1200"/>
              </a:spcAft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Georgia" panose="02040502050405020303" pitchFamily="18" charset="0"/>
                <a:cs typeface="Arial" panose="020B0604020202020204" pitchFamily="34" charset="0"/>
              </a:rPr>
              <a:t>Poor housekeeping (allowing clutter to accumulate, not maintaining clean dry floors.)</a:t>
            </a:r>
          </a:p>
          <a:p>
            <a:pPr marL="288925" indent="-288925">
              <a:spcBef>
                <a:spcPct val="0"/>
              </a:spcBef>
              <a:spcAft>
                <a:spcPts val="1200"/>
              </a:spcAft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Georgia" panose="02040502050405020303" pitchFamily="18" charset="0"/>
                <a:cs typeface="Arial" panose="020B0604020202020204" pitchFamily="34" charset="0"/>
              </a:rPr>
              <a:t>Using improper cleaning methods (e.g., incorrectly using wax or polish, or trying to clean up grease spills with water).</a:t>
            </a:r>
          </a:p>
          <a:p>
            <a:pPr marL="288925" indent="-288925">
              <a:spcBef>
                <a:spcPct val="0"/>
              </a:spcBef>
              <a:spcAft>
                <a:spcPts val="1200"/>
              </a:spcAft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Georgia" panose="02040502050405020303" pitchFamily="18" charset="0"/>
                <a:cs typeface="Arial" panose="020B0604020202020204" pitchFamily="34" charset="0"/>
              </a:rPr>
              <a:t>Not using signs when slip or trip hazards exist.</a:t>
            </a:r>
            <a:endParaRPr lang="en-US" altLang="en-US" sz="20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92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0" y="609600"/>
            <a:ext cx="9220200" cy="762000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General </a:t>
            </a:r>
            <a:r>
              <a:rPr lang="en-US" altLang="en-US" sz="4000" b="1" dirty="0">
                <a:solidFill>
                  <a:srgbClr val="00B0F0"/>
                </a:solidFill>
                <a:latin typeface="Georgia" panose="02040502050405020303" pitchFamily="18" charset="0"/>
              </a:rPr>
              <a:t>Requirements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7086600" cy="198120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en-US" sz="2400" b="1" dirty="0" smtClean="0">
                <a:latin typeface="Georgia" panose="02040502050405020303" pitchFamily="18" charset="0"/>
              </a:rPr>
              <a:t>Definition of Floor Hole</a:t>
            </a:r>
            <a:r>
              <a:rPr lang="en-US" altLang="en-US" sz="2400" dirty="0" smtClean="0">
                <a:latin typeface="Georgia" panose="02040502050405020303" pitchFamily="18" charset="0"/>
              </a:rPr>
              <a:t> - </a:t>
            </a:r>
            <a:r>
              <a:rPr lang="en-US" sz="2200" dirty="0">
                <a:latin typeface="Georgia" panose="02040502050405020303" pitchFamily="18" charset="0"/>
              </a:rPr>
              <a:t>An opening measuring less than 12 inches but more than 1 inch in its least dimension, in any floor, platform, pavement, or yard, through which materials but not persons may fall; such as a belt hole, pipe opening, or slot opening.</a:t>
            </a:r>
            <a:endParaRPr lang="en-US" altLang="en-US" sz="2200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57072" cy="262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62" y="5334000"/>
            <a:ext cx="1507672" cy="14775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73322"/>
            <a:ext cx="1924194" cy="19556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95600" y="4274023"/>
            <a:ext cx="4572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725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000" b="0" dirty="0" smtClean="0">
                <a:latin typeface="Georgia" panose="02040502050405020303" pitchFamily="18" charset="0"/>
              </a:rPr>
              <a:t>Workplace </a:t>
            </a:r>
            <a:r>
              <a:rPr lang="en-US" altLang="en-US" sz="2000" b="0" dirty="0">
                <a:latin typeface="Georgia" panose="02040502050405020303" pitchFamily="18" charset="0"/>
              </a:rPr>
              <a:t>must be  clean, orderly, and sanitary</a:t>
            </a:r>
          </a:p>
          <a:p>
            <a:pPr marL="466725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Georgia" panose="02040502050405020303" pitchFamily="18" charset="0"/>
              </a:rPr>
              <a:t>Work floors must be maintained as clean and dry as possible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6032" y="1219200"/>
            <a:ext cx="7772400" cy="3124200"/>
          </a:xfrm>
        </p:spPr>
        <p:txBody>
          <a:bodyPr>
            <a:normAutofit/>
          </a:bodyPr>
          <a:lstStyle/>
          <a:p>
            <a:pPr marL="566738" indent="0">
              <a:lnSpc>
                <a:spcPct val="150000"/>
              </a:lnSpc>
              <a:buNone/>
            </a:pPr>
            <a:r>
              <a:rPr lang="en-US" altLang="en-US" sz="2400" dirty="0" smtClean="0"/>
              <a:t>			</a:t>
            </a:r>
            <a:endParaRPr lang="en-US" alt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57072" cy="262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67" y="6062472"/>
            <a:ext cx="802433" cy="786384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4572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b="1" dirty="0">
                <a:latin typeface="Georgia" panose="02040502050405020303" pitchFamily="18" charset="0"/>
              </a:rPr>
              <a:t>General Requirements </a:t>
            </a:r>
            <a:r>
              <a:rPr lang="en-US" altLang="en-US" sz="4000" b="1" dirty="0" smtClean="0">
                <a:latin typeface="Georgia" panose="02040502050405020303" pitchFamily="18" charset="0"/>
              </a:rPr>
              <a:t/>
            </a:r>
            <a:br>
              <a:rPr lang="en-US" altLang="en-US" sz="4000" b="1" dirty="0" smtClean="0">
                <a:latin typeface="Georgia" panose="02040502050405020303" pitchFamily="18" charset="0"/>
              </a:rPr>
            </a:br>
            <a:r>
              <a:rPr lang="en-US" altLang="en-US" sz="3200" b="1" dirty="0" smtClean="0">
                <a:latin typeface="Georgia" panose="02040502050405020303" pitchFamily="18" charset="0"/>
              </a:rPr>
              <a:t>(</a:t>
            </a:r>
            <a:r>
              <a:rPr lang="en-US" altLang="en-US" sz="3200" b="1" dirty="0">
                <a:latin typeface="Georgia" panose="02040502050405020303" pitchFamily="18" charset="0"/>
              </a:rPr>
              <a:t>Continued)</a:t>
            </a:r>
            <a:endParaRPr lang="en-US" altLang="en-US" sz="4000" b="1" dirty="0">
              <a:latin typeface="Georgia" panose="020405020504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0400" y="4724401"/>
            <a:ext cx="3460328" cy="19811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28066" y="1905000"/>
            <a:ext cx="69128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Floor Openings - </a:t>
            </a:r>
            <a:r>
              <a:rPr lang="en-US" sz="2200" b="0" dirty="0" smtClean="0">
                <a:latin typeface="Georgia" panose="02040502050405020303" pitchFamily="18" charset="0"/>
              </a:rPr>
              <a:t>An </a:t>
            </a:r>
            <a:r>
              <a:rPr lang="en-US" sz="2200" b="0" dirty="0">
                <a:latin typeface="Georgia" panose="02040502050405020303" pitchFamily="18" charset="0"/>
              </a:rPr>
              <a:t>opening measuring 12 inches or more in its least dimension, in any floor, platform, pavement, or yard, through which persons may fall; such as a hatchway, stair or ladder opening, pit, or large manhole. Floor openings occupied by elevators, dumb waiters, conveyors, machinery, or containers are excluded from this part.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772400" cy="1320800"/>
          </a:xfrm>
        </p:spPr>
        <p:txBody>
          <a:bodyPr/>
          <a:lstStyle/>
          <a:p>
            <a:pPr algn="ctr"/>
            <a:r>
              <a:rPr lang="en-US" altLang="en-US" sz="4000" b="1" dirty="0" smtClean="0">
                <a:latin typeface="Georgia" panose="02040502050405020303" pitchFamily="18" charset="0"/>
              </a:rPr>
              <a:t>General Requirements </a:t>
            </a:r>
            <a:r>
              <a:rPr lang="en-US" altLang="en-US" sz="3200" b="1" dirty="0" smtClean="0">
                <a:latin typeface="Georgia" panose="02040502050405020303" pitchFamily="18" charset="0"/>
              </a:rPr>
              <a:t>(Continued</a:t>
            </a:r>
            <a:r>
              <a:rPr lang="en-US" altLang="en-US" sz="3200" b="1" dirty="0"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5638800" cy="304800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en-US" sz="2600" b="1" dirty="0" smtClean="0">
                <a:latin typeface="Georgia" panose="02040502050405020303" pitchFamily="18" charset="0"/>
              </a:rPr>
              <a:t>Aisles </a:t>
            </a:r>
            <a:r>
              <a:rPr lang="en-US" altLang="en-US" sz="2600" b="1" dirty="0">
                <a:latin typeface="Georgia" panose="02040502050405020303" pitchFamily="18" charset="0"/>
              </a:rPr>
              <a:t>&amp; </a:t>
            </a:r>
            <a:r>
              <a:rPr lang="en-US" altLang="en-US" sz="2600" b="1" dirty="0" smtClean="0">
                <a:latin typeface="Georgia" panose="02040502050405020303" pitchFamily="18" charset="0"/>
              </a:rPr>
              <a:t>Passageways</a:t>
            </a:r>
            <a:endParaRPr lang="en-US" altLang="en-US" sz="2600" b="1" dirty="0">
              <a:latin typeface="Georgia" panose="02040502050405020303" pitchFamily="18" charset="0"/>
            </a:endParaRPr>
          </a:p>
          <a:p>
            <a:pPr marL="288925" indent="0">
              <a:spcBef>
                <a:spcPts val="1200"/>
              </a:spcBef>
              <a:buNone/>
            </a:pPr>
            <a:r>
              <a:rPr lang="en-US" altLang="en-US" sz="2200" dirty="0" smtClean="0">
                <a:latin typeface="Georgia" panose="02040502050405020303" pitchFamily="18" charset="0"/>
              </a:rPr>
              <a:t>Safe </a:t>
            </a:r>
            <a:r>
              <a:rPr lang="en-US" altLang="en-US" sz="2200" dirty="0">
                <a:latin typeface="Georgia" panose="02040502050405020303" pitchFamily="18" charset="0"/>
              </a:rPr>
              <a:t>clearances/Clear &amp; good repair/ No </a:t>
            </a:r>
            <a:r>
              <a:rPr lang="en-US" altLang="en-US" sz="2200" dirty="0" smtClean="0">
                <a:latin typeface="Georgia" panose="02040502050405020303" pitchFamily="18" charset="0"/>
              </a:rPr>
              <a:t>obstructions </a:t>
            </a:r>
            <a:r>
              <a:rPr lang="en-US" altLang="en-US" sz="2200" dirty="0">
                <a:latin typeface="Georgia" panose="02040502050405020303" pitchFamily="18" charset="0"/>
              </a:rPr>
              <a:t>in aisles</a:t>
            </a:r>
          </a:p>
          <a:p>
            <a:pPr marL="288925" indent="0">
              <a:spcBef>
                <a:spcPts val="1200"/>
              </a:spcBef>
              <a:buNone/>
            </a:pPr>
            <a:r>
              <a:rPr lang="en-US" altLang="en-US" sz="2200" dirty="0" smtClean="0">
                <a:latin typeface="Georgia" panose="02040502050405020303" pitchFamily="18" charset="0"/>
              </a:rPr>
              <a:t>Aisles/passageways </a:t>
            </a:r>
            <a:r>
              <a:rPr lang="en-US" altLang="en-US" sz="2200" dirty="0">
                <a:latin typeface="Georgia" panose="02040502050405020303" pitchFamily="18" charset="0"/>
              </a:rPr>
              <a:t>marked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altLang="en-US" sz="2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>
                <a:latin typeface="Georgia" panose="02040502050405020303" pitchFamily="18" charset="0"/>
                <a:cs typeface="Times New Roman" panose="02020603050405020304" pitchFamily="18" charset="0"/>
              </a:rPr>
              <a:t>Covers &amp; Guardrails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2600" dirty="0">
                <a:latin typeface="Georgia" panose="02040502050405020303" pitchFamily="18" charset="0"/>
                <a:sym typeface="Marlett" pitchFamily="2" charset="2"/>
              </a:rPr>
              <a:t>	</a:t>
            </a:r>
            <a:r>
              <a:rPr lang="en-US" altLang="en-US" sz="2200" dirty="0" smtClean="0">
                <a:latin typeface="Georgia" panose="02040502050405020303" pitchFamily="18" charset="0"/>
                <a:sym typeface="Marlett" pitchFamily="2" charset="2"/>
              </a:rPr>
              <a:t>Open </a:t>
            </a:r>
            <a:r>
              <a:rPr lang="en-US" altLang="en-US" sz="2200" dirty="0">
                <a:latin typeface="Georgia" panose="02040502050405020303" pitchFamily="18" charset="0"/>
                <a:sym typeface="Marlett" pitchFamily="2" charset="2"/>
              </a:rPr>
              <a:t>pits, tanks, vats, ditches, etc.</a:t>
            </a:r>
            <a:r>
              <a:rPr lang="en-US" altLang="en-US" sz="2200" dirty="0">
                <a:latin typeface="Georgia" panose="02040502050405020303" pitchFamily="18" charset="0"/>
              </a:rPr>
              <a:t> </a:t>
            </a:r>
          </a:p>
          <a:p>
            <a:pPr marL="342900" lvl="1" indent="-342900">
              <a:spcBef>
                <a:spcPts val="1200"/>
              </a:spcBef>
            </a:pPr>
            <a:endParaRPr lang="en-US" altLang="en-US" sz="2200" dirty="0">
              <a:latin typeface="Georgia" panose="02040502050405020303" pitchFamily="18" charset="0"/>
            </a:endParaRPr>
          </a:p>
          <a:p>
            <a:pPr lvl="1">
              <a:spcBef>
                <a:spcPts val="1200"/>
              </a:spcBef>
              <a:buFontTx/>
              <a:buNone/>
            </a:pP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67" y="6062472"/>
            <a:ext cx="802433" cy="7863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998470"/>
            <a:ext cx="2362200" cy="1600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926" y="1143000"/>
            <a:ext cx="4800601" cy="381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b="1" dirty="0">
                <a:hlinkClick r:id="rId3"/>
              </a:rPr>
              <a:t>https://</a:t>
            </a:r>
            <a:r>
              <a:rPr lang="en-US" sz="1400" b="1" dirty="0" smtClean="0">
                <a:hlinkClick r:id="rId3"/>
              </a:rPr>
              <a:t>www.youtube.com/watch?v=wr8GJytDjZo</a:t>
            </a:r>
            <a:endParaRPr lang="en-US" sz="1400" b="1" dirty="0" smtClean="0"/>
          </a:p>
          <a:p>
            <a:endParaRPr lang="en-US" sz="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76200"/>
            <a:ext cx="2225749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3506"/>
            <a:ext cx="6997946" cy="493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6347713" cy="8077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Georgia" panose="02040502050405020303" pitchFamily="18" charset="0"/>
              </a:rPr>
              <a:t>Learning Objectives</a:t>
            </a:r>
            <a:endParaRPr lang="en-US" sz="40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848600" cy="4364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ct val="75000"/>
              </a:spcAft>
              <a:buSzPct val="90000"/>
              <a:buNone/>
              <a:defRPr/>
            </a:pPr>
            <a:r>
              <a:rPr lang="en-US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After completing this lesson, you will </a:t>
            </a:r>
            <a:r>
              <a:rPr lang="en-US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be </a:t>
            </a:r>
            <a:br>
              <a:rPr lang="en-US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able to…</a:t>
            </a:r>
            <a:endParaRPr lang="en-US" sz="24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966788">
              <a:lnSpc>
                <a:spcPct val="90000"/>
              </a:lnSpc>
              <a:spcAft>
                <a:spcPct val="75000"/>
              </a:spcAft>
              <a:buSzPct val="90000"/>
              <a:buFontTx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Define circumstances of slip, trips and falls.</a:t>
            </a:r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966788">
              <a:lnSpc>
                <a:spcPct val="90000"/>
              </a:lnSpc>
              <a:spcAft>
                <a:spcPct val="75000"/>
              </a:spcAft>
              <a:buSzPct val="90000"/>
              <a:buFontTx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Explain the cost of a injury to the employee.</a:t>
            </a:r>
          </a:p>
          <a:p>
            <a:pPr marL="966788">
              <a:lnSpc>
                <a:spcPct val="90000"/>
              </a:lnSpc>
              <a:spcAft>
                <a:spcPct val="75000"/>
              </a:spcAft>
              <a:buSzPct val="90000"/>
              <a:buFontTx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Explain ways human factors can contribute to </a:t>
            </a:r>
            <a:br>
              <a:rPr lang="en-GB" sz="24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</a:br>
            <a:r>
              <a:rPr lang="en-GB" sz="24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a slip, trip or fall.</a:t>
            </a:r>
          </a:p>
          <a:p>
            <a:pPr marL="966788">
              <a:lnSpc>
                <a:spcPct val="90000"/>
              </a:lnSpc>
              <a:spcAft>
                <a:spcPct val="75000"/>
              </a:spcAft>
              <a:buSzPct val="90000"/>
              <a:buFontTx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Explain what to do if have a slip, trip or fall.</a:t>
            </a:r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852488" lvl="1">
              <a:lnSpc>
                <a:spcPct val="90000"/>
              </a:lnSpc>
              <a:spcAft>
                <a:spcPct val="50000"/>
              </a:spcAft>
              <a:defRPr/>
            </a:pPr>
            <a:endParaRPr lang="en-US" altLang="en-US" dirty="0">
              <a:solidFill>
                <a:srgbClr val="FFD7AF"/>
              </a:solidFill>
            </a:endParaRPr>
          </a:p>
          <a:p>
            <a:pPr marL="852488" lvl="1">
              <a:lnSpc>
                <a:spcPct val="90000"/>
              </a:lnSpc>
              <a:spcAft>
                <a:spcPct val="50000"/>
              </a:spcAft>
              <a:defRPr/>
            </a:pPr>
            <a:endParaRPr lang="en-GB" dirty="0" smtClean="0">
              <a:solidFill>
                <a:schemeClr val="bg2">
                  <a:lumMod val="75000"/>
                </a:schemeClr>
              </a:solidFill>
              <a:cs typeface="Times New Roman" pitchFamily="18" charset="0"/>
            </a:endParaRPr>
          </a:p>
          <a:p>
            <a:pPr marL="566738" lvl="1" indent="0">
              <a:lnSpc>
                <a:spcPct val="90000"/>
              </a:lnSpc>
              <a:spcAft>
                <a:spcPct val="50000"/>
              </a:spcAft>
              <a:buNone/>
              <a:defRPr/>
            </a:pPr>
            <a:endParaRPr lang="en-GB" dirty="0">
              <a:solidFill>
                <a:schemeClr val="bg2">
                  <a:lumMod val="75000"/>
                </a:schemeClr>
              </a:solidFill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ist2_4360901-slips-trips-falls-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82030" y="87854"/>
            <a:ext cx="1767840" cy="176784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6771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1" y="228600"/>
            <a:ext cx="8458200" cy="1320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  <a:cs typeface="Arial" pitchFamily="34" charset="0"/>
              </a:rPr>
              <a:t>What Can You Do to Reduce Risk?</a:t>
            </a:r>
            <a:endParaRPr lang="en-US" alt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743673" y="2209800"/>
            <a:ext cx="7239000" cy="3657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SzPct val="90000"/>
              <a:buFontTx/>
              <a:buChar char="•"/>
            </a:pPr>
            <a:r>
              <a:rPr lang="en-US" altLang="en-US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Walk</a:t>
            </a:r>
            <a:r>
              <a:rPr lang="en-US" altLang="en-US" sz="2000" dirty="0">
                <a:solidFill>
                  <a:srgbClr val="0070C0"/>
                </a:solidFill>
                <a:latin typeface="Georgia" panose="02040502050405020303" pitchFamily="18" charset="0"/>
              </a:rPr>
              <a:t>, don’t run or rush. </a:t>
            </a:r>
            <a:r>
              <a:rPr lang="en-US" altLang="en-US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Give </a:t>
            </a:r>
            <a:r>
              <a:rPr lang="en-US" altLang="en-US" sz="2000" dirty="0">
                <a:solidFill>
                  <a:srgbClr val="0070C0"/>
                </a:solidFill>
                <a:latin typeface="Georgia" panose="02040502050405020303" pitchFamily="18" charset="0"/>
              </a:rPr>
              <a:t>yourself enough time.</a:t>
            </a:r>
            <a:endParaRPr lang="en-US" sz="2000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>
              <a:spcBef>
                <a:spcPts val="1200"/>
              </a:spcBef>
              <a:buSzPct val="90000"/>
              <a:buFontTx/>
              <a:buChar char="•"/>
            </a:pPr>
            <a:r>
              <a:rPr lang="en-US" altLang="en-US" sz="2000" dirty="0">
                <a:solidFill>
                  <a:srgbClr val="0070C0"/>
                </a:solidFill>
                <a:latin typeface="Georgia" panose="02040502050405020303" pitchFamily="18" charset="0"/>
              </a:rPr>
              <a:t>Do not engage in activities that distract your attention. </a:t>
            </a:r>
            <a:r>
              <a:rPr lang="en-US" altLang="en-US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en-US" altLang="en-US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en-US" altLang="en-US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Do </a:t>
            </a:r>
            <a:r>
              <a:rPr lang="en-US" altLang="en-US" sz="2000" dirty="0">
                <a:solidFill>
                  <a:srgbClr val="0070C0"/>
                </a:solidFill>
                <a:latin typeface="Georgia" panose="02040502050405020303" pitchFamily="18" charset="0"/>
              </a:rPr>
              <a:t>not read, write, or work while you are walking. </a:t>
            </a:r>
          </a:p>
          <a:p>
            <a:pPr>
              <a:spcBef>
                <a:spcPts val="1200"/>
              </a:spcBef>
              <a:buSzPct val="90000"/>
              <a:buFontTx/>
              <a:buChar char="•"/>
            </a:pPr>
            <a:r>
              <a:rPr lang="en-US" altLang="en-US" sz="2000" dirty="0">
                <a:solidFill>
                  <a:srgbClr val="0070C0"/>
                </a:solidFill>
                <a:latin typeface="Georgia" panose="02040502050405020303" pitchFamily="18" charset="0"/>
              </a:rPr>
              <a:t>Use the handrails when climbing or descending the stairs.  Do not rush and skip steps.</a:t>
            </a:r>
          </a:p>
          <a:p>
            <a:pPr>
              <a:spcBef>
                <a:spcPts val="1200"/>
              </a:spcBef>
              <a:buSzPct val="90000"/>
              <a:buFontTx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Use </a:t>
            </a:r>
            <a:r>
              <a:rPr lang="en-US" sz="2000" dirty="0">
                <a:solidFill>
                  <a:srgbClr val="0070C0"/>
                </a:solidFill>
                <a:latin typeface="Georgia" panose="02040502050405020303" pitchFamily="18" charset="0"/>
              </a:rPr>
              <a:t>a flashlight </a:t>
            </a:r>
            <a:r>
              <a:rPr lang="en-US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when entering </a:t>
            </a:r>
            <a:r>
              <a:rPr lang="en-US" sz="2000" dirty="0">
                <a:solidFill>
                  <a:srgbClr val="0070C0"/>
                </a:solidFill>
                <a:latin typeface="Georgia" panose="02040502050405020303" pitchFamily="18" charset="0"/>
              </a:rPr>
              <a:t>a dark </a:t>
            </a:r>
            <a:r>
              <a:rPr lang="en-US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room, </a:t>
            </a:r>
            <a:r>
              <a:rPr lang="en-US" sz="2000" dirty="0">
                <a:solidFill>
                  <a:srgbClr val="0070C0"/>
                </a:solidFill>
                <a:latin typeface="Georgia" panose="02040502050405020303" pitchFamily="18" charset="0"/>
              </a:rPr>
              <a:t>and </a:t>
            </a:r>
            <a:endParaRPr lang="en-US" sz="2000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>
              <a:spcBef>
                <a:spcPts val="1200"/>
              </a:spcBef>
              <a:buSzPct val="90000"/>
              <a:buFontTx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Ensuring </a:t>
            </a:r>
            <a:r>
              <a:rPr lang="en-US" sz="2000" dirty="0">
                <a:solidFill>
                  <a:srgbClr val="0070C0"/>
                </a:solidFill>
                <a:latin typeface="Georgia" panose="02040502050405020303" pitchFamily="18" charset="0"/>
              </a:rPr>
              <a:t>that things you are carrying or pushing do not prevent you from seeing any obstructions, spills, etc</a:t>
            </a:r>
            <a:r>
              <a:rPr lang="en-US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.</a:t>
            </a:r>
            <a:endParaRPr lang="en-US" sz="20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486400"/>
            <a:ext cx="2133600" cy="1307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0668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>
              <a:spcAft>
                <a:spcPct val="100000"/>
              </a:spcAft>
              <a:defRPr/>
            </a:pPr>
            <a:r>
              <a:rPr lang="en-US" sz="2000" dirty="0">
                <a:solidFill>
                  <a:schemeClr val="accent2"/>
                </a:solidFill>
                <a:latin typeface="Georgia" panose="02040502050405020303" pitchFamily="18" charset="0"/>
                <a:cs typeface="Arial" pitchFamily="34" charset="0"/>
              </a:rPr>
              <a:t>Pay attention to your surroundings. Look where you are going when you walk. Watch for slip and trip hazards in your work area and wherever you walk.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Prevention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437" y="3200400"/>
            <a:ext cx="2642514" cy="34575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30820" y="1524000"/>
            <a:ext cx="7315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spcAft>
                <a:spcPct val="100000"/>
              </a:spcAft>
              <a:buClr>
                <a:schemeClr val="accent1"/>
              </a:buClr>
              <a:buSzPct val="103000"/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latin typeface="Georgia" panose="02040502050405020303" pitchFamily="18" charset="0"/>
                <a:cs typeface="Arial" pitchFamily="34" charset="0"/>
              </a:rPr>
              <a:t>Check that your pathway is clear and your view is not blocked before you lift anything. </a:t>
            </a:r>
          </a:p>
          <a:p>
            <a:pPr marL="288925" indent="-288925">
              <a:spcAft>
                <a:spcPct val="100000"/>
              </a:spcAft>
              <a:buClr>
                <a:schemeClr val="accent1"/>
              </a:buClr>
              <a:buSzPct val="103000"/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latin typeface="Georgia" panose="02040502050405020303" pitchFamily="18" charset="0"/>
                <a:cs typeface="Arial" pitchFamily="34" charset="0"/>
              </a:rPr>
              <a:t>Don’t carry a load you can’t see over or around.  Use a cart. Carry small loads close to your body.</a:t>
            </a:r>
          </a:p>
          <a:p>
            <a:pPr marL="288925" indent="-288925">
              <a:spcAft>
                <a:spcPct val="100000"/>
              </a:spcAft>
              <a:buClr>
                <a:schemeClr val="accent1"/>
              </a:buClr>
              <a:buSzPct val="103000"/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latin typeface="Georgia" panose="02040502050405020303" pitchFamily="18" charset="0"/>
                <a:cs typeface="Arial" pitchFamily="34" charset="0"/>
              </a:rPr>
              <a:t>When going to another floor/level, take </a:t>
            </a:r>
            <a:r>
              <a:rPr lang="en-US" sz="2000" b="0" dirty="0" smtClean="0">
                <a:latin typeface="Georgia" panose="02040502050405020303" pitchFamily="18" charset="0"/>
                <a:cs typeface="Arial" pitchFamily="34" charset="0"/>
              </a:rPr>
              <a:t>the </a:t>
            </a:r>
            <a:br>
              <a:rPr lang="en-US" sz="2000" b="0" dirty="0" smtClean="0">
                <a:latin typeface="Georgia" panose="02040502050405020303" pitchFamily="18" charset="0"/>
                <a:cs typeface="Arial" pitchFamily="34" charset="0"/>
              </a:rPr>
            </a:br>
            <a:r>
              <a:rPr lang="en-US" sz="2000" b="0" dirty="0" smtClean="0">
                <a:latin typeface="Georgia" panose="02040502050405020303" pitchFamily="18" charset="0"/>
                <a:cs typeface="Arial" pitchFamily="34" charset="0"/>
              </a:rPr>
              <a:t>elevator </a:t>
            </a:r>
            <a:r>
              <a:rPr lang="en-US" sz="2000" b="0" dirty="0">
                <a:latin typeface="Georgia" panose="02040502050405020303" pitchFamily="18" charset="0"/>
                <a:cs typeface="Arial" pitchFamily="34" charset="0"/>
              </a:rPr>
              <a:t>if you are carrying a load </a:t>
            </a:r>
            <a:r>
              <a:rPr lang="en-US" sz="2000" b="0" dirty="0" smtClean="0">
                <a:latin typeface="Georgia" panose="02040502050405020303" pitchFamily="18" charset="0"/>
                <a:cs typeface="Arial" pitchFamily="34" charset="0"/>
              </a:rPr>
              <a:t>requiring</a:t>
            </a:r>
            <a:br>
              <a:rPr lang="en-US" sz="2000" b="0" dirty="0" smtClean="0">
                <a:latin typeface="Georgia" panose="02040502050405020303" pitchFamily="18" charset="0"/>
                <a:cs typeface="Arial" pitchFamily="34" charset="0"/>
              </a:rPr>
            </a:br>
            <a:r>
              <a:rPr lang="en-US" sz="2000" b="0" dirty="0" smtClean="0">
                <a:latin typeface="Georgia" panose="02040502050405020303" pitchFamily="18" charset="0"/>
                <a:cs typeface="Arial" pitchFamily="34" charset="0"/>
              </a:rPr>
              <a:t>both </a:t>
            </a:r>
            <a:r>
              <a:rPr lang="en-US" sz="2000" b="0" dirty="0">
                <a:latin typeface="Georgia" panose="02040502050405020303" pitchFamily="18" charset="0"/>
                <a:cs typeface="Arial" pitchFamily="34" charset="0"/>
              </a:rPr>
              <a:t>hands.</a:t>
            </a:r>
          </a:p>
          <a:p>
            <a:pPr marL="288925" indent="-288925">
              <a:spcAft>
                <a:spcPct val="100000"/>
              </a:spcAft>
              <a:buClr>
                <a:schemeClr val="accent1"/>
              </a:buClr>
              <a:buSzPct val="103000"/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latin typeface="Georgia" panose="02040502050405020303" pitchFamily="18" charset="0"/>
                <a:cs typeface="Arial" pitchFamily="34" charset="0"/>
              </a:rPr>
              <a:t>Report any missing or broken stair rails </a:t>
            </a:r>
            <a:r>
              <a:rPr lang="en-US" sz="2000" b="0" dirty="0" smtClean="0">
                <a:latin typeface="Georgia" panose="02040502050405020303" pitchFamily="18" charset="0"/>
                <a:cs typeface="Arial" pitchFamily="34" charset="0"/>
              </a:rPr>
              <a:t>and</a:t>
            </a:r>
            <a:br>
              <a:rPr lang="en-US" sz="2000" b="0" dirty="0" smtClean="0">
                <a:latin typeface="Georgia" panose="02040502050405020303" pitchFamily="18" charset="0"/>
                <a:cs typeface="Arial" pitchFamily="34" charset="0"/>
              </a:rPr>
            </a:br>
            <a:r>
              <a:rPr lang="en-US" sz="2000" b="0" dirty="0" smtClean="0">
                <a:latin typeface="Georgia" panose="02040502050405020303" pitchFamily="18" charset="0"/>
                <a:cs typeface="Arial" pitchFamily="34" charset="0"/>
              </a:rPr>
              <a:t>slippery </a:t>
            </a:r>
            <a:r>
              <a:rPr lang="en-US" sz="2000" b="0" dirty="0">
                <a:latin typeface="Georgia" panose="02040502050405020303" pitchFamily="18" charset="0"/>
                <a:cs typeface="Arial" pitchFamily="34" charset="0"/>
              </a:rPr>
              <a:t>or damaged flooring, loose or </a:t>
            </a:r>
            <a:r>
              <a:rPr lang="en-US" sz="2000" b="0" dirty="0" smtClean="0">
                <a:latin typeface="Georgia" panose="02040502050405020303" pitchFamily="18" charset="0"/>
                <a:cs typeface="Arial" pitchFamily="34" charset="0"/>
              </a:rPr>
              <a:t/>
            </a:r>
            <a:br>
              <a:rPr lang="en-US" sz="2000" b="0" dirty="0" smtClean="0">
                <a:latin typeface="Georgia" panose="02040502050405020303" pitchFamily="18" charset="0"/>
                <a:cs typeface="Arial" pitchFamily="34" charset="0"/>
              </a:rPr>
            </a:br>
            <a:r>
              <a:rPr lang="en-US" sz="2000" b="0" dirty="0" smtClean="0">
                <a:latin typeface="Georgia" panose="02040502050405020303" pitchFamily="18" charset="0"/>
                <a:cs typeface="Arial" pitchFamily="34" charset="0"/>
              </a:rPr>
              <a:t>deteriorating </a:t>
            </a:r>
            <a:r>
              <a:rPr lang="en-US" sz="2000" b="0" dirty="0">
                <a:latin typeface="Georgia" panose="02040502050405020303" pitchFamily="18" charset="0"/>
                <a:cs typeface="Arial" pitchFamily="34" charset="0"/>
              </a:rPr>
              <a:t>carpeting. Repair or report </a:t>
            </a:r>
            <a:r>
              <a:rPr lang="en-US" sz="2000" b="0" dirty="0" smtClean="0">
                <a:latin typeface="Georgia" panose="02040502050405020303" pitchFamily="18" charset="0"/>
                <a:cs typeface="Arial" pitchFamily="34" charset="0"/>
              </a:rPr>
              <a:t/>
            </a:r>
            <a:br>
              <a:rPr lang="en-US" sz="2000" b="0" dirty="0" smtClean="0">
                <a:latin typeface="Georgia" panose="02040502050405020303" pitchFamily="18" charset="0"/>
                <a:cs typeface="Arial" pitchFamily="34" charset="0"/>
              </a:rPr>
            </a:br>
            <a:r>
              <a:rPr lang="en-US" sz="2000" b="0" dirty="0" smtClean="0">
                <a:latin typeface="Georgia" panose="02040502050405020303" pitchFamily="18" charset="0"/>
                <a:cs typeface="Arial" pitchFamily="34" charset="0"/>
              </a:rPr>
              <a:t>floor </a:t>
            </a:r>
            <a:r>
              <a:rPr lang="en-US" sz="2000" b="0" dirty="0">
                <a:latin typeface="Georgia" panose="02040502050405020303" pitchFamily="18" charset="0"/>
                <a:cs typeface="Arial" pitchFamily="34" charset="0"/>
              </a:rPr>
              <a:t>problems, such as missing tiles</a:t>
            </a:r>
            <a:r>
              <a:rPr lang="en-US" sz="2000" b="0" dirty="0" smtClean="0">
                <a:latin typeface="Georgia" panose="02040502050405020303" pitchFamily="18" charset="0"/>
                <a:cs typeface="Arial" pitchFamily="34" charset="0"/>
              </a:rPr>
              <a:t>.</a:t>
            </a:r>
            <a:endParaRPr lang="en-US" sz="2000" b="0" dirty="0">
              <a:latin typeface="Georgia" panose="0204050205040502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609600"/>
            <a:ext cx="9601199" cy="762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Georgia" panose="02040502050405020303" pitchFamily="18" charset="0"/>
              </a:rPr>
              <a:t>Prevention </a:t>
            </a:r>
            <a:r>
              <a:rPr lang="en-US" sz="3200" b="1" dirty="0" smtClean="0">
                <a:latin typeface="Georgia" panose="02040502050405020303" pitchFamily="18" charset="0"/>
              </a:rPr>
              <a:t>(Continue) </a:t>
            </a:r>
            <a:endParaRPr lang="en-US" sz="40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781801" cy="3554409"/>
          </a:xfrm>
        </p:spPr>
        <p:txBody>
          <a:bodyPr>
            <a:normAutofit/>
          </a:bodyPr>
          <a:lstStyle/>
          <a:p>
            <a:pPr marL="741363" indent="-288925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Wear high traction footwear</a:t>
            </a:r>
          </a:p>
          <a:p>
            <a:pPr marL="741363" indent="-288925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Take short, slow steps </a:t>
            </a:r>
          </a:p>
          <a:p>
            <a:pPr marL="741363" indent="-288925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Point your feet slightly outward to keep your center of balance under you </a:t>
            </a:r>
          </a:p>
          <a:p>
            <a:pPr marL="741363" indent="-288925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Pay attention to the surface you are walking on</a:t>
            </a:r>
          </a:p>
          <a:p>
            <a:pPr marL="741363" indent="-288925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Hold on to railings or other stable </a:t>
            </a:r>
            <a:r>
              <a:rPr lang="en-US" altLang="en-US" sz="2000" dirty="0" smtClean="0">
                <a:latin typeface="Georgia" panose="02040502050405020303" pitchFamily="18" charset="0"/>
                <a:cs typeface="Arial" panose="020B0604020202020204" pitchFamily="34" charset="0"/>
              </a:rPr>
              <a:t>objects</a:t>
            </a:r>
            <a:endParaRPr lang="en-US" altLang="en-US" sz="20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467601" cy="13208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Georgia" panose="02040502050405020303" pitchFamily="18" charset="0"/>
              </a:rPr>
              <a:t>Prevention: </a:t>
            </a:r>
            <a:r>
              <a:rPr lang="en-US" sz="3200" b="1" dirty="0" smtClean="0">
                <a:latin typeface="Georgia" panose="02040502050405020303" pitchFamily="18" charset="0"/>
              </a:rPr>
              <a:t/>
            </a:r>
            <a:br>
              <a:rPr lang="en-US" sz="3200" b="1" dirty="0" smtClean="0">
                <a:latin typeface="Georgia" panose="02040502050405020303" pitchFamily="18" charset="0"/>
              </a:rPr>
            </a:br>
            <a:r>
              <a:rPr lang="en-US" sz="3200" b="1" dirty="0" smtClean="0">
                <a:latin typeface="Georgia" panose="02040502050405020303" pitchFamily="18" charset="0"/>
              </a:rPr>
              <a:t>Identify </a:t>
            </a:r>
            <a:r>
              <a:rPr lang="en-US" sz="3200" b="1" dirty="0">
                <a:latin typeface="Georgia" panose="02040502050405020303" pitchFamily="18" charset="0"/>
              </a:rPr>
              <a:t>the Hazards in the </a:t>
            </a:r>
            <a:r>
              <a:rPr lang="en-US" sz="3200" b="1" dirty="0" smtClean="0">
                <a:latin typeface="Georgia" panose="02040502050405020303" pitchFamily="18" charset="0"/>
              </a:rPr>
              <a:t>Photo</a:t>
            </a:r>
            <a:endParaRPr lang="en-US" sz="3200" b="1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11" descr="021808 patty iced stairs 00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1676400"/>
            <a:ext cx="5652025" cy="5092691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50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381000"/>
            <a:ext cx="8839199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Georgia" panose="02040502050405020303" pitchFamily="18" charset="0"/>
              </a:rPr>
              <a:t>When Falling…</a:t>
            </a:r>
            <a:endParaRPr lang="en-US" sz="40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6172200" cy="3880773"/>
          </a:xfrm>
        </p:spPr>
        <p:txBody>
          <a:bodyPr/>
          <a:lstStyle/>
          <a:p>
            <a:pPr marL="463550" lvl="2" indent="-392113">
              <a:spcAft>
                <a:spcPct val="1000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en-US" sz="2400" dirty="0">
                <a:latin typeface="Georgia" panose="02040502050405020303" pitchFamily="18" charset="0"/>
                <a:cs typeface="Arial" pitchFamily="34" charset="0"/>
              </a:rPr>
              <a:t>Roll with the fall; don’t reach out. Let your body crumple and roll.</a:t>
            </a:r>
          </a:p>
          <a:p>
            <a:pPr marL="463550" lvl="2" indent="-392113">
              <a:spcAft>
                <a:spcPct val="1000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en-US" sz="2400" dirty="0">
                <a:latin typeface="Georgia" panose="02040502050405020303" pitchFamily="18" charset="0"/>
                <a:cs typeface="Arial" pitchFamily="34" charset="0"/>
              </a:rPr>
              <a:t>Bend your elbows and knees and use your legs and arms to absorb the fall.</a:t>
            </a:r>
          </a:p>
          <a:p>
            <a:pPr marL="463550" lvl="2" indent="-392113">
              <a:spcAft>
                <a:spcPct val="750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en-US" sz="2400" dirty="0">
                <a:latin typeface="Georgia" panose="02040502050405020303" pitchFamily="18" charset="0"/>
                <a:cs typeface="Arial" pitchFamily="34" charset="0"/>
              </a:rPr>
              <a:t>Get medical attention after a fall to treat anything torn, sprained, or broken.</a:t>
            </a:r>
          </a:p>
          <a:p>
            <a:pPr marL="463550" indent="-392113"/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2" descr="C:\Documents and Settings\locd235\Local Settings\Temporary Internet Files\Content.IE5\JK26HYCZ\MC9001977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725" y="1901142"/>
            <a:ext cx="17049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44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8125" y="381000"/>
            <a:ext cx="83820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Georgia" panose="02040502050405020303" pitchFamily="18" charset="0"/>
              </a:rPr>
              <a:t>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6858000" cy="1752600"/>
          </a:xfrm>
        </p:spPr>
        <p:txBody>
          <a:bodyPr/>
          <a:lstStyle/>
          <a:p>
            <a:pPr marL="509588" indent="-452438">
              <a:spcBef>
                <a:spcPts val="1800"/>
              </a:spcBef>
            </a:pPr>
            <a:r>
              <a:rPr lang="en-US" sz="2400" dirty="0" smtClean="0">
                <a:latin typeface="Georgia" panose="02040502050405020303" pitchFamily="18" charset="0"/>
              </a:rPr>
              <a:t>Let immediate supervisor know right away. </a:t>
            </a:r>
          </a:p>
          <a:p>
            <a:pPr marL="509588" indent="-452438">
              <a:spcBef>
                <a:spcPts val="1800"/>
              </a:spcBef>
            </a:pPr>
            <a:r>
              <a:rPr lang="en-US" sz="2400" dirty="0" smtClean="0">
                <a:latin typeface="Georgia" panose="02040502050405020303" pitchFamily="18" charset="0"/>
              </a:rPr>
              <a:t>To </a:t>
            </a:r>
            <a:r>
              <a:rPr lang="en-US" sz="2400" dirty="0">
                <a:latin typeface="Georgia" panose="02040502050405020303" pitchFamily="18" charset="0"/>
              </a:rPr>
              <a:t>report accident/injury  or  near misses, use the 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Incident Report </a:t>
            </a:r>
          </a:p>
          <a:p>
            <a:pPr marL="509588" indent="-452438">
              <a:spcBef>
                <a:spcPts val="600"/>
              </a:spcBef>
            </a:pP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680749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00200"/>
            <a:ext cx="7543801" cy="44411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>
                <a:latin typeface="Georgia" panose="02040502050405020303" pitchFamily="18" charset="0"/>
              </a:rPr>
              <a:t>Report identified hazards – </a:t>
            </a:r>
            <a:r>
              <a:rPr lang="en-US" sz="2000" i="1" dirty="0">
                <a:latin typeface="Georgia" panose="02040502050405020303" pitchFamily="18" charset="0"/>
                <a:hlinkClick r:id="rId3"/>
              </a:rPr>
              <a:t>unsafe condition report</a:t>
            </a:r>
            <a:endParaRPr lang="en-US" sz="2000" i="1" dirty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>
                <a:latin typeface="Georgia" panose="02040502050405020303" pitchFamily="18" charset="0"/>
              </a:rPr>
              <a:t>Wear proper footwear with good traction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>
                <a:latin typeface="Georgia" panose="02040502050405020303" pitchFamily="18" charset="0"/>
              </a:rPr>
              <a:t>Use hand rails when using stairways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>
                <a:latin typeface="Georgia" panose="02040502050405020303" pitchFamily="18" charset="0"/>
              </a:rPr>
              <a:t>Complete required </a:t>
            </a:r>
            <a:r>
              <a:rPr lang="en-US" sz="2000" dirty="0" smtClean="0">
                <a:latin typeface="Georgia" panose="02040502050405020303" pitchFamily="18" charset="0"/>
              </a:rPr>
              <a:t>training</a:t>
            </a:r>
            <a:endParaRPr lang="en-US" sz="2000" dirty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>
                <a:latin typeface="Georgia" panose="02040502050405020303" pitchFamily="18" charset="0"/>
              </a:rPr>
              <a:t>Be aware of your </a:t>
            </a:r>
            <a:r>
              <a:rPr lang="en-US" sz="2000" dirty="0" smtClean="0">
                <a:latin typeface="Georgia" panose="02040502050405020303" pitchFamily="18" charset="0"/>
              </a:rPr>
              <a:t>surroundings</a:t>
            </a: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8" name="Picture 6" descr="https://www.millerfallprotection.com/images/stories/fall-protection/fall-prot-collage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68" y="3198168"/>
            <a:ext cx="4114800" cy="316054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38218" y="6323993"/>
            <a:ext cx="40420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Utilize fall protection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457200" y="381000"/>
            <a:ext cx="92202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000" b="1" dirty="0" smtClean="0">
                <a:latin typeface="Georgia" panose="02040502050405020303" pitchFamily="18" charset="0"/>
              </a:rPr>
              <a:t>Summary</a:t>
            </a:r>
            <a:endParaRPr lang="en-US" sz="4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6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27448" y="6128196"/>
            <a:ext cx="2153920" cy="67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399" y="5042716"/>
            <a:ext cx="1464587" cy="12809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17079">
            <a:off x="7431090" y="247733"/>
            <a:ext cx="1401239" cy="11336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88684" y="5421597"/>
            <a:ext cx="2007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Questions?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93" y="16450"/>
            <a:ext cx="2590800" cy="70958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533400" y="990600"/>
            <a:ext cx="9044168" cy="685799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latin typeface="Georgia" panose="02040502050405020303" pitchFamily="18" charset="0"/>
              </a:rPr>
              <a:t>Learning Objectives</a:t>
            </a:r>
            <a:br>
              <a:rPr lang="en-US" b="1" dirty="0" smtClean="0">
                <a:latin typeface="Georgia" panose="02040502050405020303" pitchFamily="18" charset="0"/>
              </a:rPr>
            </a:b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59413" y="2133600"/>
            <a:ext cx="792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2913" indent="-334963">
              <a:lnSpc>
                <a:spcPct val="90000"/>
              </a:lnSpc>
              <a:spcAft>
                <a:spcPct val="75000"/>
              </a:spcAft>
              <a:buSzPct val="90000"/>
              <a:buFontTx/>
              <a:buChar char="•"/>
              <a:defRPr/>
            </a:pPr>
            <a:r>
              <a:rPr lang="en-US" b="0" dirty="0">
                <a:latin typeface="Georgia" panose="02040502050405020303" pitchFamily="18" charset="0"/>
              </a:rPr>
              <a:t>Define circumstances of slip, trips and falls.</a:t>
            </a:r>
          </a:p>
          <a:p>
            <a:pPr marL="1712913" indent="-334963">
              <a:lnSpc>
                <a:spcPct val="90000"/>
              </a:lnSpc>
              <a:spcAft>
                <a:spcPct val="75000"/>
              </a:spcAft>
              <a:buSzPct val="90000"/>
              <a:buFontTx/>
              <a:buChar char="•"/>
              <a:defRPr/>
            </a:pPr>
            <a:r>
              <a:rPr lang="en-US" b="0" dirty="0">
                <a:latin typeface="Georgia" panose="02040502050405020303" pitchFamily="18" charset="0"/>
              </a:rPr>
              <a:t>Explain the cost of a injury to the employee.</a:t>
            </a:r>
          </a:p>
          <a:p>
            <a:pPr marL="1712913" indent="-334963">
              <a:lnSpc>
                <a:spcPct val="90000"/>
              </a:lnSpc>
              <a:spcAft>
                <a:spcPct val="75000"/>
              </a:spcAft>
              <a:buSzPct val="90000"/>
              <a:buFontTx/>
              <a:buChar char="•"/>
              <a:defRPr/>
            </a:pPr>
            <a:r>
              <a:rPr lang="en-GB" b="0" dirty="0">
                <a:latin typeface="Georgia" panose="02040502050405020303" pitchFamily="18" charset="0"/>
                <a:cs typeface="Times New Roman" pitchFamily="18" charset="0"/>
              </a:rPr>
              <a:t>Explain ways human factors can contribute to </a:t>
            </a:r>
            <a:r>
              <a:rPr lang="en-GB" b="0" dirty="0" smtClean="0">
                <a:latin typeface="Georgia" panose="02040502050405020303" pitchFamily="18" charset="0"/>
                <a:cs typeface="Times New Roman" pitchFamily="18" charset="0"/>
              </a:rPr>
              <a:t>a </a:t>
            </a:r>
            <a:r>
              <a:rPr lang="en-GB" b="0" dirty="0">
                <a:latin typeface="Georgia" panose="02040502050405020303" pitchFamily="18" charset="0"/>
                <a:cs typeface="Times New Roman" pitchFamily="18" charset="0"/>
              </a:rPr>
              <a:t>slip, trip or fall.</a:t>
            </a:r>
          </a:p>
          <a:p>
            <a:pPr marL="1712913" indent="-334963">
              <a:lnSpc>
                <a:spcPct val="90000"/>
              </a:lnSpc>
              <a:spcAft>
                <a:spcPct val="75000"/>
              </a:spcAft>
              <a:buSzPct val="90000"/>
              <a:buFontTx/>
              <a:buChar char="•"/>
              <a:defRPr/>
            </a:pPr>
            <a:r>
              <a:rPr lang="en-US" b="0" dirty="0">
                <a:latin typeface="Georgia" panose="02040502050405020303" pitchFamily="18" charset="0"/>
              </a:rPr>
              <a:t>Explain what to do if have a slip, trip or fall.</a:t>
            </a:r>
            <a:endParaRPr lang="en-US" altLang="en-US" b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23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 smtClean="0">
                <a:latin typeface="Georgia" panose="02040502050405020303" pitchFamily="18" charset="0"/>
              </a:rPr>
              <a:t>Slips, Trips and </a:t>
            </a:r>
            <a:r>
              <a:rPr lang="en-US" altLang="en-US" b="1" dirty="0" smtClean="0">
                <a:latin typeface="Georgia" panose="02040502050405020303" pitchFamily="18" charset="0"/>
              </a:rPr>
              <a:t>Falls </a:t>
            </a:r>
            <a:r>
              <a:rPr lang="en-US" altLang="en-US" b="1" dirty="0" smtClean="0">
                <a:latin typeface="Georgia" panose="02040502050405020303" pitchFamily="18" charset="0"/>
              </a:rPr>
              <a:t>–</a:t>
            </a:r>
            <a:br>
              <a:rPr lang="en-US" altLang="en-US" b="1" dirty="0" smtClean="0">
                <a:latin typeface="Georgia" panose="02040502050405020303" pitchFamily="18" charset="0"/>
              </a:rPr>
            </a:br>
            <a:r>
              <a:rPr lang="en-US" altLang="en-US" b="1" dirty="0" smtClean="0">
                <a:latin typeface="Georgia" panose="02040502050405020303" pitchFamily="18" charset="0"/>
              </a:rPr>
              <a:t>General Industry</a:t>
            </a:r>
            <a:endParaRPr lang="en-US" altLang="en-US" b="1" dirty="0">
              <a:latin typeface="Georgia" panose="02040502050405020303" pitchFamily="18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948375" y="1828800"/>
            <a:ext cx="6519225" cy="47752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2000" dirty="0">
                <a:latin typeface="Georgia" panose="02040502050405020303" pitchFamily="18" charset="0"/>
              </a:rPr>
              <a:t>Slips, trips, and falls constitute the majority of general industry accidents</a:t>
            </a:r>
            <a:r>
              <a:rPr lang="en-US" sz="2000" dirty="0" smtClean="0">
                <a:latin typeface="Georgia" panose="02040502050405020303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sz="20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2000" dirty="0" smtClean="0">
                <a:latin typeface="Georgia" panose="02040502050405020303" pitchFamily="18" charset="0"/>
              </a:rPr>
              <a:t>Slips, trips and falls:</a:t>
            </a:r>
          </a:p>
          <a:p>
            <a:pPr>
              <a:spcBef>
                <a:spcPts val="1800"/>
              </a:spcBef>
              <a:spcAft>
                <a:spcPts val="400"/>
              </a:spcAft>
            </a:pPr>
            <a:r>
              <a:rPr lang="en-US" sz="2000" dirty="0" smtClean="0">
                <a:latin typeface="Georgia" panose="02040502050405020303" pitchFamily="18" charset="0"/>
              </a:rPr>
              <a:t>Cause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15% of all accidental deaths</a:t>
            </a:r>
            <a:r>
              <a:rPr lang="en-US" sz="2000" dirty="0" smtClean="0">
                <a:latin typeface="Georgia" panose="02040502050405020303" pitchFamily="18" charset="0"/>
              </a:rPr>
              <a:t>, and </a:t>
            </a:r>
            <a:r>
              <a:rPr lang="en-US" sz="2000" dirty="0">
                <a:latin typeface="Georgia" panose="02040502050405020303" pitchFamily="18" charset="0"/>
              </a:rPr>
              <a:t>are second only to motor vehicles as a cause of fatalities</a:t>
            </a:r>
            <a:r>
              <a:rPr lang="en-US" sz="2000" dirty="0" smtClean="0">
                <a:latin typeface="Georgia" panose="02040502050405020303" pitchFamily="18" charset="0"/>
              </a:rPr>
              <a:t>.</a:t>
            </a:r>
          </a:p>
          <a:p>
            <a:pPr>
              <a:spcBef>
                <a:spcPts val="1800"/>
              </a:spcBef>
              <a:spcAft>
                <a:spcPts val="400"/>
              </a:spcAft>
            </a:pPr>
            <a:r>
              <a:rPr lang="en-US" sz="2000" dirty="0" smtClean="0">
                <a:latin typeface="Georgia" panose="02040502050405020303" pitchFamily="18" charset="0"/>
              </a:rPr>
              <a:t>Can occur anywhere in your work environment.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</a:pPr>
            <a:r>
              <a:rPr lang="en-US" sz="2000" dirty="0" smtClean="0">
                <a:latin typeface="Georgia" panose="02040502050405020303" pitchFamily="18" charset="0"/>
              </a:rPr>
              <a:t>Can result in permanent disability and even death.</a:t>
            </a:r>
          </a:p>
          <a:p>
            <a:pPr>
              <a:spcBef>
                <a:spcPts val="1800"/>
              </a:spcBef>
            </a:pPr>
            <a:endParaRPr lang="en-US" altLang="en-US" sz="2000" dirty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429000" y="25717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b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8" y="4876800"/>
            <a:ext cx="1891005" cy="1853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" y="609600"/>
            <a:ext cx="9144000" cy="7912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Georgia" panose="02040502050405020303" pitchFamily="18" charset="0"/>
              </a:rPr>
              <a:t>Cost of Injury</a:t>
            </a:r>
            <a:endParaRPr lang="en-US" sz="4000" b="1" dirty="0">
              <a:latin typeface="Georgia" panose="020405020504050203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3090672" cy="832245"/>
          </a:xfrm>
          <a:ln w="38100">
            <a:noFill/>
          </a:ln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To the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employee: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" y="2590800"/>
            <a:ext cx="3505200" cy="3048000"/>
          </a:xfrm>
          <a:ln w="38100">
            <a:solidFill>
              <a:schemeClr val="accent2"/>
            </a:solidFill>
          </a:ln>
        </p:spPr>
        <p:txBody>
          <a:bodyPr tIns="91440">
            <a:noAutofit/>
          </a:bodyPr>
          <a:lstStyle/>
          <a:p>
            <a:pPr marL="682625" lvl="1" indent="-393700"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>
                <a:latin typeface="Georgia" panose="02040502050405020303" pitchFamily="18" charset="0"/>
              </a:rPr>
              <a:t>Lost wages</a:t>
            </a:r>
            <a:endParaRPr lang="en-US" sz="2000" dirty="0">
              <a:latin typeface="Georgia" panose="02040502050405020303" pitchFamily="18" charset="0"/>
            </a:endParaRPr>
          </a:p>
          <a:p>
            <a:pPr marL="682625" lvl="1" indent="-3937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Georgia" panose="02040502050405020303" pitchFamily="18" charset="0"/>
              </a:rPr>
              <a:t>Pain and suffering, </a:t>
            </a:r>
            <a:r>
              <a:rPr lang="en-US" sz="2000" dirty="0" smtClean="0">
                <a:latin typeface="Georgia" panose="02040502050405020303" pitchFamily="18" charset="0"/>
              </a:rPr>
              <a:t>embarrassment</a:t>
            </a:r>
            <a:endParaRPr lang="en-US" sz="2000" dirty="0">
              <a:latin typeface="Georgia" panose="02040502050405020303" pitchFamily="18" charset="0"/>
            </a:endParaRPr>
          </a:p>
          <a:p>
            <a:pPr marL="682625" lvl="1" indent="-3937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Georgia" panose="02040502050405020303" pitchFamily="18" charset="0"/>
              </a:rPr>
              <a:t>Temporary or permanent </a:t>
            </a:r>
            <a:r>
              <a:rPr lang="en-US" sz="2000" dirty="0" smtClean="0">
                <a:latin typeface="Georgia" panose="02040502050405020303" pitchFamily="18" charset="0"/>
              </a:rPr>
              <a:t>disability</a:t>
            </a:r>
            <a:endParaRPr lang="en-US" sz="2000" dirty="0">
              <a:latin typeface="Georgia" panose="02040502050405020303" pitchFamily="18" charset="0"/>
            </a:endParaRPr>
          </a:p>
          <a:p>
            <a:pPr marL="682625" lvl="1" indent="-3937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Georgia" panose="02040502050405020303" pitchFamily="18" charset="0"/>
              </a:rPr>
              <a:t>Reduced quality of </a:t>
            </a:r>
            <a:r>
              <a:rPr lang="en-US" sz="2000" dirty="0" smtClean="0">
                <a:latin typeface="Georgia" panose="02040502050405020303" pitchFamily="18" charset="0"/>
              </a:rPr>
              <a:t>life</a:t>
            </a:r>
            <a:endParaRPr lang="en-US" sz="2000" dirty="0">
              <a:latin typeface="Georgia" panose="02040502050405020303" pitchFamily="18" charset="0"/>
            </a:endParaRPr>
          </a:p>
          <a:p>
            <a:pPr marL="682625" lvl="1" indent="-3937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Georgia" panose="02040502050405020303" pitchFamily="18" charset="0"/>
              </a:rPr>
              <a:t>Death</a:t>
            </a:r>
            <a:endParaRPr lang="en-US" sz="2000" dirty="0"/>
          </a:p>
          <a:p>
            <a:pPr marL="682625" indent="-393700"/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267200" y="1676400"/>
            <a:ext cx="3090672" cy="685799"/>
          </a:xfrm>
          <a:ln w="38100">
            <a:noFill/>
          </a:ln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To the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employer: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14800" y="2590800"/>
            <a:ext cx="3677160" cy="3048000"/>
          </a:xfrm>
          <a:ln w="381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682625" lvl="1" indent="-3937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>
                <a:latin typeface="Georgia" panose="02040502050405020303" pitchFamily="18" charset="0"/>
              </a:rPr>
              <a:t>Loss </a:t>
            </a:r>
            <a:r>
              <a:rPr lang="en-US" sz="2000" dirty="0">
                <a:latin typeface="Georgia" panose="02040502050405020303" pitchFamily="18" charset="0"/>
              </a:rPr>
              <a:t>of </a:t>
            </a:r>
            <a:r>
              <a:rPr lang="en-US" sz="2000" dirty="0" smtClean="0">
                <a:latin typeface="Georgia" panose="02040502050405020303" pitchFamily="18" charset="0"/>
              </a:rPr>
              <a:t>productivity</a:t>
            </a:r>
            <a:endParaRPr lang="en-US" sz="2000" dirty="0">
              <a:latin typeface="Georgia" panose="02040502050405020303" pitchFamily="18" charset="0"/>
            </a:endParaRPr>
          </a:p>
          <a:p>
            <a:pPr marL="682625" lvl="1" indent="-3937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Georgia" panose="02040502050405020303" pitchFamily="18" charset="0"/>
              </a:rPr>
              <a:t>Costs for overtime or training for replacement </a:t>
            </a:r>
            <a:r>
              <a:rPr lang="en-US" sz="2000" dirty="0" smtClean="0">
                <a:latin typeface="Georgia" panose="02040502050405020303" pitchFamily="18" charset="0"/>
              </a:rPr>
              <a:t>worker</a:t>
            </a:r>
            <a:endParaRPr lang="en-US" sz="2000" dirty="0">
              <a:latin typeface="Georgia" panose="02040502050405020303" pitchFamily="18" charset="0"/>
            </a:endParaRPr>
          </a:p>
          <a:p>
            <a:pPr marL="682625" lvl="1" indent="-3937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Georgia" panose="02040502050405020303" pitchFamily="18" charset="0"/>
              </a:rPr>
              <a:t>Increased insurance </a:t>
            </a:r>
            <a:r>
              <a:rPr lang="en-US" sz="2000" dirty="0" smtClean="0">
                <a:latin typeface="Georgia" panose="02040502050405020303" pitchFamily="18" charset="0"/>
              </a:rPr>
              <a:t>premiums</a:t>
            </a: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0" y="185822"/>
            <a:ext cx="1571206" cy="121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-838200" y="152400"/>
            <a:ext cx="9601199" cy="13208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00B0F0"/>
                </a:solidFill>
                <a:latin typeface="Georgia" panose="02040502050405020303" pitchFamily="18" charset="0"/>
              </a:rPr>
              <a:t>Hazards Associated With </a:t>
            </a:r>
            <a:r>
              <a:rPr lang="en-US" altLang="en-US" sz="32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b="1" dirty="0" smtClean="0">
                <a:solidFill>
                  <a:srgbClr val="00B0F0"/>
                </a:solidFill>
                <a:latin typeface="Georgia" panose="02040502050405020303" pitchFamily="18" charset="0"/>
              </a:rPr>
            </a:br>
            <a:r>
              <a:rPr lang="en-US" altLang="en-US" sz="32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Walking </a:t>
            </a:r>
            <a:r>
              <a:rPr lang="en-US" altLang="en-US" sz="3200" b="1" dirty="0">
                <a:solidFill>
                  <a:srgbClr val="00B0F0"/>
                </a:solidFill>
                <a:latin typeface="Georgia" panose="02040502050405020303" pitchFamily="18" charset="0"/>
              </a:rPr>
              <a:t>and Working Surfaces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521015" y="1480460"/>
            <a:ext cx="7620000" cy="4767940"/>
          </a:xfrm>
        </p:spPr>
        <p:txBody>
          <a:bodyPr>
            <a:normAutofit/>
          </a:bodyPr>
          <a:lstStyle/>
          <a:p>
            <a:pPr marL="1030288" indent="-798513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Slips </a:t>
            </a:r>
            <a:r>
              <a:rPr lang="en-US" altLang="en-US" sz="2000" b="1" dirty="0" smtClean="0">
                <a:latin typeface="Georgia" panose="02040502050405020303" pitchFamily="18" charset="0"/>
              </a:rPr>
              <a:t>- </a:t>
            </a:r>
            <a:r>
              <a:rPr lang="en-US" altLang="en-US" sz="2000" dirty="0" smtClean="0">
                <a:latin typeface="Georgia" panose="02040502050405020303" pitchFamily="18" charset="0"/>
              </a:rPr>
              <a:t>Lack </a:t>
            </a:r>
            <a:r>
              <a:rPr lang="en-US" altLang="en-US" sz="2000" dirty="0">
                <a:latin typeface="Georgia" panose="02040502050405020303" pitchFamily="18" charset="0"/>
              </a:rPr>
              <a:t>of friction or traction between footwear and walking or working surface that results in loss of </a:t>
            </a:r>
            <a:r>
              <a:rPr lang="en-US" altLang="en-US" sz="2000" dirty="0" smtClean="0">
                <a:latin typeface="Georgia" panose="02040502050405020303" pitchFamily="18" charset="0"/>
              </a:rPr>
              <a:t>balance</a:t>
            </a:r>
            <a:endParaRPr lang="en-US" altLang="en-US" sz="2000" dirty="0">
              <a:latin typeface="Georgia" panose="02040502050405020303" pitchFamily="18" charset="0"/>
            </a:endParaRPr>
          </a:p>
          <a:p>
            <a:pPr marL="1030288" indent="-798513">
              <a:spcBef>
                <a:spcPts val="1800"/>
              </a:spcBef>
              <a:buNone/>
            </a:pPr>
            <a:r>
              <a:rPr lang="en-US" altLang="en-US" sz="20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Trips</a:t>
            </a:r>
            <a:r>
              <a:rPr lang="en-US" altLang="en-US" sz="2000" b="1" dirty="0" smtClean="0">
                <a:latin typeface="Georgia" panose="02040502050405020303" pitchFamily="18" charset="0"/>
              </a:rPr>
              <a:t> - </a:t>
            </a:r>
            <a:r>
              <a:rPr lang="en-US" altLang="en-US" sz="2000" dirty="0" smtClean="0">
                <a:latin typeface="Georgia" panose="02040502050405020303" pitchFamily="18" charset="0"/>
              </a:rPr>
              <a:t>Foot </a:t>
            </a:r>
            <a:r>
              <a:rPr lang="en-US" altLang="en-US" sz="2000" dirty="0">
                <a:latin typeface="Georgia" panose="02040502050405020303" pitchFamily="18" charset="0"/>
              </a:rPr>
              <a:t>or lower leg hitting an object and the upper body continues to move forward </a:t>
            </a:r>
            <a:r>
              <a:rPr lang="en-US" altLang="en-US" dirty="0">
                <a:latin typeface="Georgia" panose="02040502050405020303" pitchFamily="18" charset="0"/>
              </a:rPr>
              <a:t>resulting in loss of </a:t>
            </a:r>
            <a:r>
              <a:rPr lang="en-US" altLang="en-US" dirty="0" smtClean="0">
                <a:latin typeface="Georgia" panose="02040502050405020303" pitchFamily="18" charset="0"/>
              </a:rPr>
              <a:t>balance</a:t>
            </a:r>
          </a:p>
          <a:p>
            <a:pPr marL="1030288" indent="-798513">
              <a:spcBef>
                <a:spcPts val="1800"/>
              </a:spcBef>
              <a:buNone/>
            </a:pPr>
            <a:r>
              <a:rPr lang="en-US" altLang="en-US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Two </a:t>
            </a:r>
            <a:r>
              <a:rPr lang="en-US" altLang="en-US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Types of Falls: </a:t>
            </a:r>
            <a:endParaRPr lang="en-US" altLang="en-US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dirty="0" smtClean="0">
                <a:latin typeface="Georgia" panose="02040502050405020303" pitchFamily="18" charset="0"/>
              </a:rPr>
              <a:t>	</a:t>
            </a:r>
            <a:r>
              <a:rPr lang="en-US" altLang="en-US" sz="2000" b="1" dirty="0" smtClean="0">
                <a:latin typeface="Georgia" panose="02040502050405020303" pitchFamily="18" charset="0"/>
              </a:rPr>
              <a:t>Falls </a:t>
            </a:r>
            <a:r>
              <a:rPr lang="en-US" altLang="en-US" sz="2000" b="1" dirty="0">
                <a:latin typeface="Georgia" panose="02040502050405020303" pitchFamily="18" charset="0"/>
              </a:rPr>
              <a:t>from Same </a:t>
            </a:r>
            <a:r>
              <a:rPr lang="en-US" altLang="en-US" sz="2000" b="1" dirty="0" smtClean="0">
                <a:latin typeface="Georgia" panose="02040502050405020303" pitchFamily="18" charset="0"/>
              </a:rPr>
              <a:t>Level</a:t>
            </a:r>
          </a:p>
          <a:p>
            <a:pPr marL="971550" lvl="1" indent="-346075">
              <a:spcBef>
                <a:spcPts val="1200"/>
              </a:spcBef>
            </a:pPr>
            <a:r>
              <a:rPr lang="en-US" altLang="en-US" sz="1800" dirty="0">
                <a:latin typeface="Georgia" panose="02040502050405020303" pitchFamily="18" charset="0"/>
              </a:rPr>
              <a:t>Fall to same walking or working surface, or</a:t>
            </a:r>
          </a:p>
          <a:p>
            <a:pPr marL="971550" lvl="1" indent="-346075">
              <a:spcBef>
                <a:spcPts val="1200"/>
              </a:spcBef>
            </a:pPr>
            <a:r>
              <a:rPr lang="en-US" altLang="en-US" sz="1800" dirty="0">
                <a:latin typeface="Georgia" panose="02040502050405020303" pitchFamily="18" charset="0"/>
              </a:rPr>
              <a:t>Fall into or against objects above the same </a:t>
            </a:r>
            <a:r>
              <a:rPr lang="en-US" altLang="en-US" sz="1800" dirty="0" smtClean="0">
                <a:latin typeface="Georgia" panose="02040502050405020303" pitchFamily="18" charset="0"/>
              </a:rPr>
              <a:t>surface.</a:t>
            </a:r>
            <a:endParaRPr lang="en-US" altLang="en-US" sz="1800" dirty="0">
              <a:latin typeface="Georgia" panose="02040502050405020303" pitchFamily="18" charset="0"/>
            </a:endParaRPr>
          </a:p>
          <a:p>
            <a:pPr marL="463550" indent="0">
              <a:spcBef>
                <a:spcPts val="1800"/>
              </a:spcBef>
              <a:buNone/>
            </a:pPr>
            <a:r>
              <a:rPr lang="en-US" altLang="en-US" sz="2000" b="1" dirty="0">
                <a:latin typeface="Georgia" panose="02040502050405020303" pitchFamily="18" charset="0"/>
              </a:rPr>
              <a:t>Falls from </a:t>
            </a:r>
            <a:r>
              <a:rPr lang="en-US" altLang="en-US" sz="2000" b="1" dirty="0" smtClean="0">
                <a:latin typeface="Georgia" panose="02040502050405020303" pitchFamily="18" charset="0"/>
              </a:rPr>
              <a:t>Height</a:t>
            </a:r>
          </a:p>
          <a:p>
            <a:pPr marL="973138" lvl="1" indent="-347663">
              <a:spcBef>
                <a:spcPts val="1200"/>
              </a:spcBef>
            </a:pPr>
            <a:r>
              <a:rPr lang="en-US" altLang="en-US" sz="1800" dirty="0">
                <a:latin typeface="Georgia" panose="02040502050405020303" pitchFamily="18" charset="0"/>
              </a:rPr>
              <a:t>Fall to level below walking or working </a:t>
            </a:r>
            <a:r>
              <a:rPr lang="en-US" altLang="en-US" sz="1800" dirty="0" smtClean="0">
                <a:latin typeface="Georgia" panose="02040502050405020303" pitchFamily="18" charset="0"/>
              </a:rPr>
              <a:t>surface.</a:t>
            </a:r>
            <a:endParaRPr lang="en-US" altLang="en-US" sz="1800" dirty="0">
              <a:latin typeface="Georgia" panose="02040502050405020303" pitchFamily="18" charset="0"/>
            </a:endParaRP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6751555" y="3429000"/>
            <a:ext cx="1694284" cy="1219200"/>
            <a:chOff x="624" y="2730"/>
            <a:chExt cx="1584" cy="918"/>
          </a:xfrm>
        </p:grpSpPr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624" y="2730"/>
              <a:ext cx="1584" cy="918"/>
              <a:chOff x="624" y="2730"/>
              <a:chExt cx="1584" cy="918"/>
            </a:xfrm>
          </p:grpSpPr>
          <p:pic>
            <p:nvPicPr>
              <p:cNvPr id="9" name="Picture 26" descr="SLIPDOCK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4576"/>
              <a:stretch>
                <a:fillRect/>
              </a:stretch>
            </p:blipFill>
            <p:spPr bwMode="auto">
              <a:xfrm>
                <a:off x="964" y="2730"/>
                <a:ext cx="1244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Line 27"/>
              <p:cNvSpPr>
                <a:spLocks noChangeShapeType="1"/>
              </p:cNvSpPr>
              <p:nvPr/>
            </p:nvSpPr>
            <p:spPr bwMode="auto">
              <a:xfrm>
                <a:off x="624" y="3648"/>
                <a:ext cx="1367" cy="0"/>
              </a:xfrm>
              <a:prstGeom prst="line">
                <a:avLst/>
              </a:prstGeom>
              <a:noFill/>
              <a:ln w="139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8" name="Rectangle 28"/>
            <p:cNvSpPr>
              <a:spLocks noChangeArrowheads="1"/>
            </p:cNvSpPr>
            <p:nvPr/>
          </p:nvSpPr>
          <p:spPr bwMode="auto">
            <a:xfrm>
              <a:off x="768" y="3211"/>
              <a:ext cx="352" cy="39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1" name="Picture 23" descr="SLIPD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593" y="5165551"/>
            <a:ext cx="1324050" cy="141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347713" cy="68580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Georgia" panose="02040502050405020303" pitchFamily="18" charset="0"/>
              </a:rPr>
              <a:t>Slip Circumstances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696200" cy="5105400"/>
          </a:xfrm>
        </p:spPr>
        <p:txBody>
          <a:bodyPr>
            <a:normAutofit fontScale="92500" lnSpcReduction="20000"/>
          </a:bodyPr>
          <a:lstStyle/>
          <a:p>
            <a:pPr marL="741363" indent="-393700">
              <a:lnSpc>
                <a:spcPct val="2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200" dirty="0">
                <a:latin typeface="Georgia" panose="02040502050405020303" pitchFamily="18" charset="0"/>
              </a:rPr>
              <a:t>Wet areas on walking surfaces</a:t>
            </a:r>
          </a:p>
          <a:p>
            <a:pPr marL="741363" indent="-393700">
              <a:lnSpc>
                <a:spcPct val="2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200" dirty="0">
                <a:latin typeface="Georgia" panose="02040502050405020303" pitchFamily="18" charset="0"/>
              </a:rPr>
              <a:t>Dry products on walking surface</a:t>
            </a:r>
          </a:p>
          <a:p>
            <a:pPr marL="741363" indent="-393700">
              <a:lnSpc>
                <a:spcPct val="2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200" dirty="0">
                <a:latin typeface="Georgia" panose="02040502050405020303" pitchFamily="18" charset="0"/>
              </a:rPr>
              <a:t>Freshly waxed surfaces</a:t>
            </a:r>
          </a:p>
          <a:p>
            <a:pPr marL="741363" indent="-393700">
              <a:lnSpc>
                <a:spcPct val="2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200" dirty="0">
                <a:latin typeface="Georgia" panose="02040502050405020303" pitchFamily="18" charset="0"/>
              </a:rPr>
              <a:t>Icy walk ways</a:t>
            </a:r>
          </a:p>
          <a:p>
            <a:pPr marL="741363" indent="-393700">
              <a:lnSpc>
                <a:spcPct val="2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200" dirty="0">
                <a:latin typeface="Georgia" panose="02040502050405020303" pitchFamily="18" charset="0"/>
              </a:rPr>
              <a:t>Transitioning from one surface to another</a:t>
            </a:r>
          </a:p>
          <a:p>
            <a:pPr marL="741363" indent="-393700">
              <a:lnSpc>
                <a:spcPct val="2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200" dirty="0">
                <a:latin typeface="Georgia" panose="02040502050405020303" pitchFamily="18" charset="0"/>
              </a:rPr>
              <a:t>Sloped walking surfaces</a:t>
            </a:r>
          </a:p>
          <a:p>
            <a:pPr marL="741363" indent="-393700">
              <a:lnSpc>
                <a:spcPct val="2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200" dirty="0">
                <a:latin typeface="Georgia" panose="02040502050405020303" pitchFamily="18" charset="0"/>
              </a:rPr>
              <a:t>Mounting and dismounting vehicles and equipment</a:t>
            </a:r>
          </a:p>
          <a:p>
            <a:pPr marL="741363" indent="-393700">
              <a:lnSpc>
                <a:spcPct val="2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200" dirty="0">
                <a:latin typeface="Georgia" panose="02040502050405020303" pitchFamily="18" charset="0"/>
              </a:rPr>
              <a:t>Loose, irregular surfaces such as gravel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2400"/>
            <a:ext cx="2219355" cy="16349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32" descr="SLIPPRY4"/>
          <p:cNvPicPr>
            <a:picLocks noChangeAspect="1" noChangeArrowheads="1"/>
          </p:cNvPicPr>
          <p:nvPr/>
        </p:nvPicPr>
        <p:blipFill>
          <a:blip r:embed="rId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15000"/>
            <a:ext cx="12192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7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347713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Georgia" panose="02040502050405020303" pitchFamily="18" charset="0"/>
              </a:rPr>
              <a:t>Trip Circumstances</a:t>
            </a:r>
            <a:endParaRPr lang="en-US" sz="40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96202" cy="4572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Georgia" panose="02040502050405020303" pitchFamily="18" charset="0"/>
              </a:rPr>
              <a:t>Uneven surfaces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Georgia" panose="02040502050405020303" pitchFamily="18" charset="0"/>
              </a:rPr>
              <a:t>Sidewalk/curb drops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Georgia" panose="02040502050405020303" pitchFamily="18" charset="0"/>
              </a:rPr>
              <a:t>Wheelchair ramps and curbs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Georgia" panose="02040502050405020303" pitchFamily="18" charset="0"/>
              </a:rPr>
              <a:t>Uncovered cables, wires or extension cords across aisles or walkways.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Georgia" panose="02040502050405020303" pitchFamily="18" charset="0"/>
              </a:rPr>
              <a:t>Clutter or obstacles in aisles or walkways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Georgia" panose="02040502050405020303" pitchFamily="18" charset="0"/>
              </a:rPr>
              <a:t>Open file cabinet or desk drawer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Georgia" panose="02040502050405020303" pitchFamily="18" charset="0"/>
              </a:rPr>
              <a:t>Irregularities in walking surfaces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Georgia" panose="02040502050405020303" pitchFamily="18" charset="0"/>
              </a:rPr>
              <a:t>Damaged steps on stairways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Georgia" panose="02040502050405020303" pitchFamily="18" charset="0"/>
              </a:rPr>
              <a:t>Elevator not level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09" y="4419600"/>
            <a:ext cx="2986734" cy="2209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29" descr="TRIP_01"/>
          <p:cNvPicPr>
            <a:picLocks noChangeAspect="1" noChangeArrowheads="1"/>
          </p:cNvPicPr>
          <p:nvPr/>
        </p:nvPicPr>
        <p:blipFill>
          <a:blip r:embed="rId5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381000"/>
            <a:ext cx="114300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37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1859"/>
            <a:ext cx="6347714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Georgia" panose="02040502050405020303" pitchFamily="18" charset="0"/>
              </a:rPr>
              <a:t>Slips </a:t>
            </a:r>
            <a:r>
              <a:rPr lang="en-US" sz="4000" b="1" dirty="0" smtClean="0">
                <a:latin typeface="Georgia" panose="02040502050405020303" pitchFamily="18" charset="0"/>
              </a:rPr>
              <a:t>and Trips can lead to Falls</a:t>
            </a:r>
            <a:endParaRPr lang="en-US" sz="4000" b="1" dirty="0">
              <a:latin typeface="Georgia" panose="020405020504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3657600" cy="428980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1900" dirty="0">
                <a:latin typeface="Georgia" panose="02040502050405020303" pitchFamily="18" charset="0"/>
              </a:rPr>
              <a:t>Slipping or tripping</a:t>
            </a:r>
          </a:p>
          <a:p>
            <a:pPr>
              <a:spcBef>
                <a:spcPts val="1200"/>
              </a:spcBef>
            </a:pPr>
            <a:r>
              <a:rPr lang="en-US" sz="1900" dirty="0">
                <a:latin typeface="Georgia" panose="02040502050405020303" pitchFamily="18" charset="0"/>
              </a:rPr>
              <a:t>Not wearing fall protection while working</a:t>
            </a:r>
          </a:p>
          <a:p>
            <a:pPr>
              <a:spcBef>
                <a:spcPts val="1200"/>
              </a:spcBef>
            </a:pPr>
            <a:r>
              <a:rPr lang="en-US" sz="1900" dirty="0" smtClean="0">
                <a:latin typeface="Georgia" panose="02040502050405020303" pitchFamily="18" charset="0"/>
              </a:rPr>
              <a:t>Inattention </a:t>
            </a:r>
            <a:r>
              <a:rPr lang="en-US" sz="1900" dirty="0">
                <a:latin typeface="Georgia" panose="02040502050405020303" pitchFamily="18" charset="0"/>
              </a:rPr>
              <a:t>to surroundings</a:t>
            </a:r>
          </a:p>
          <a:p>
            <a:pPr>
              <a:spcBef>
                <a:spcPts val="1200"/>
              </a:spcBef>
            </a:pPr>
            <a:r>
              <a:rPr lang="en-US" sz="1900" dirty="0">
                <a:latin typeface="Georgia" panose="02040502050405020303" pitchFamily="18" charset="0"/>
              </a:rPr>
              <a:t>Loss of balance</a:t>
            </a:r>
          </a:p>
          <a:p>
            <a:pPr>
              <a:spcBef>
                <a:spcPts val="1200"/>
              </a:spcBef>
            </a:pPr>
            <a:r>
              <a:rPr lang="en-US" sz="1900" dirty="0">
                <a:latin typeface="Georgia" panose="02040502050405020303" pitchFamily="18" charset="0"/>
              </a:rPr>
              <a:t>Unprotected </a:t>
            </a:r>
            <a:r>
              <a:rPr lang="en-US" sz="1900" dirty="0" smtClean="0">
                <a:latin typeface="Georgia" panose="02040502050405020303" pitchFamily="18" charset="0"/>
              </a:rPr>
              <a:t>edges</a:t>
            </a:r>
          </a:p>
          <a:p>
            <a:pPr>
              <a:spcBef>
                <a:spcPts val="1200"/>
              </a:spcBef>
            </a:pPr>
            <a:r>
              <a:rPr lang="en-US" sz="1900" dirty="0">
                <a:latin typeface="Georgia" panose="02040502050405020303" pitchFamily="18" charset="0"/>
              </a:rPr>
              <a:t>Loose, irregular surfaces such as </a:t>
            </a:r>
            <a:r>
              <a:rPr lang="en-US" sz="1900" dirty="0" smtClean="0">
                <a:latin typeface="Georgia" panose="02040502050405020303" pitchFamily="18" charset="0"/>
              </a:rPr>
              <a:t>gravel</a:t>
            </a:r>
            <a:endParaRPr lang="en-US" sz="1900" dirty="0">
              <a:latin typeface="Georgia" panose="020405020504050203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04276" y="2209800"/>
            <a:ext cx="4201524" cy="42672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900" dirty="0">
                <a:latin typeface="Georgia" panose="02040502050405020303" pitchFamily="18" charset="0"/>
              </a:rPr>
              <a:t>Wet areas on walking surfaces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latin typeface="Georgia" panose="02040502050405020303" pitchFamily="18" charset="0"/>
              </a:rPr>
              <a:t>Dry products on walking surface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latin typeface="Georgia" panose="02040502050405020303" pitchFamily="18" charset="0"/>
              </a:rPr>
              <a:t>Freshly waxed surfaces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latin typeface="Georgia" panose="02040502050405020303" pitchFamily="18" charset="0"/>
              </a:rPr>
              <a:t>Icy walk ways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latin typeface="Georgia" panose="02040502050405020303" pitchFamily="18" charset="0"/>
              </a:rPr>
              <a:t>Transitioning from one surface to another</a:t>
            </a:r>
          </a:p>
          <a:p>
            <a:pPr>
              <a:lnSpc>
                <a:spcPct val="120000"/>
              </a:lnSpc>
            </a:pPr>
            <a:r>
              <a:rPr lang="en-US" sz="1900" dirty="0" smtClean="0">
                <a:latin typeface="Georgia" panose="02040502050405020303" pitchFamily="18" charset="0"/>
              </a:rPr>
              <a:t>Sloped walking </a:t>
            </a:r>
            <a:r>
              <a:rPr lang="en-US" sz="1900" dirty="0">
                <a:latin typeface="Georgia" panose="02040502050405020303" pitchFamily="18" charset="0"/>
              </a:rPr>
              <a:t>surfaces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latin typeface="Georgia" panose="02040502050405020303" pitchFamily="18" charset="0"/>
              </a:rPr>
              <a:t>Mounting and dismounting vehicles </a:t>
            </a:r>
            <a:r>
              <a:rPr lang="en-US" sz="1900" dirty="0" smtClean="0">
                <a:latin typeface="Georgia" panose="02040502050405020303" pitchFamily="18" charset="0"/>
              </a:rPr>
              <a:t>&amp; equipment</a:t>
            </a:r>
            <a:endParaRPr lang="en-US" sz="1900" dirty="0"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030" y="152400"/>
            <a:ext cx="2317144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3" descr="j0078748[1]"/>
          <p:cNvPicPr>
            <a:picLocks noChangeAspect="1" noChangeArrowheads="1"/>
          </p:cNvPicPr>
          <p:nvPr/>
        </p:nvPicPr>
        <p:blipFill>
          <a:blip r:embed="rId5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9481">
            <a:off x="7759190" y="5471532"/>
            <a:ext cx="9286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92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-533400" y="381000"/>
            <a:ext cx="9677400" cy="838201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>
                <a:solidFill>
                  <a:srgbClr val="00B0F0"/>
                </a:solidFill>
                <a:latin typeface="Georgia" panose="02040502050405020303" pitchFamily="18" charset="0"/>
              </a:rPr>
              <a:t>Injuries</a:t>
            </a:r>
            <a:r>
              <a:rPr lang="en-US" altLang="en-US" sz="2800" b="1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0" y="1528822"/>
            <a:ext cx="3088109" cy="4926841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altLang="en-US" sz="2000" dirty="0">
                <a:latin typeface="Georgia" panose="02040502050405020303" pitchFamily="18" charset="0"/>
              </a:rPr>
              <a:t>Contusions			</a:t>
            </a:r>
          </a:p>
          <a:p>
            <a:pPr>
              <a:lnSpc>
                <a:spcPct val="160000"/>
              </a:lnSpc>
            </a:pPr>
            <a:r>
              <a:rPr lang="en-US" altLang="en-US" sz="2000" dirty="0">
                <a:latin typeface="Georgia" panose="02040502050405020303" pitchFamily="18" charset="0"/>
              </a:rPr>
              <a:t>Broken Bones</a:t>
            </a:r>
          </a:p>
          <a:p>
            <a:pPr>
              <a:lnSpc>
                <a:spcPct val="160000"/>
              </a:lnSpc>
            </a:pPr>
            <a:r>
              <a:rPr lang="en-US" altLang="en-US" sz="2000" dirty="0">
                <a:latin typeface="Georgia" panose="02040502050405020303" pitchFamily="18" charset="0"/>
              </a:rPr>
              <a:t>Fractures</a:t>
            </a:r>
          </a:p>
          <a:p>
            <a:pPr>
              <a:lnSpc>
                <a:spcPct val="160000"/>
              </a:lnSpc>
            </a:pPr>
            <a:r>
              <a:rPr lang="en-US" altLang="en-US" sz="2000" dirty="0">
                <a:latin typeface="Georgia" panose="02040502050405020303" pitchFamily="18" charset="0"/>
              </a:rPr>
              <a:t>Concussion</a:t>
            </a:r>
          </a:p>
          <a:p>
            <a:pPr>
              <a:lnSpc>
                <a:spcPct val="160000"/>
              </a:lnSpc>
            </a:pPr>
            <a:r>
              <a:rPr lang="en-US" altLang="en-US" sz="2000" dirty="0" smtClean="0">
                <a:latin typeface="Georgia" panose="02040502050405020303" pitchFamily="18" charset="0"/>
              </a:rPr>
              <a:t>Back </a:t>
            </a:r>
            <a:r>
              <a:rPr lang="en-US" altLang="en-US" sz="2000" dirty="0">
                <a:latin typeface="Georgia" panose="02040502050405020303" pitchFamily="18" charset="0"/>
              </a:rPr>
              <a:t>Injury</a:t>
            </a:r>
          </a:p>
          <a:p>
            <a:pPr>
              <a:lnSpc>
                <a:spcPct val="160000"/>
              </a:lnSpc>
            </a:pPr>
            <a:r>
              <a:rPr lang="en-US" altLang="en-US" sz="2000" dirty="0">
                <a:latin typeface="Georgia" panose="02040502050405020303" pitchFamily="18" charset="0"/>
              </a:rPr>
              <a:t>Strains and </a:t>
            </a:r>
            <a:r>
              <a:rPr lang="en-US" altLang="en-US" sz="2000" dirty="0" smtClean="0">
                <a:latin typeface="Georgia" panose="02040502050405020303" pitchFamily="18" charset="0"/>
              </a:rPr>
              <a:t>Sprains</a:t>
            </a:r>
          </a:p>
          <a:p>
            <a:pPr>
              <a:lnSpc>
                <a:spcPct val="160000"/>
              </a:lnSpc>
            </a:pPr>
            <a:r>
              <a:rPr lang="en-US" altLang="en-US" sz="2000" dirty="0">
                <a:latin typeface="Georgia" panose="02040502050405020303" pitchFamily="18" charset="0"/>
              </a:rPr>
              <a:t>Death</a:t>
            </a:r>
          </a:p>
          <a:p>
            <a:pPr marL="0" indent="0">
              <a:lnSpc>
                <a:spcPct val="160000"/>
              </a:lnSpc>
              <a:buNone/>
            </a:pPr>
            <a:endParaRPr lang="en-US" altLang="en-US" sz="2000" dirty="0"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702" y="5717142"/>
            <a:ext cx="1142999" cy="1120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52600"/>
            <a:ext cx="3429000" cy="4098005"/>
          </a:xfrm>
          <a:prstGeom prst="rect">
            <a:avLst/>
          </a:prstGeom>
          <a:ln w="38100">
            <a:noFill/>
          </a:ln>
          <a:effectLst>
            <a:softEdge rad="1016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9590</TotalTime>
  <Words>1859</Words>
  <Application>Microsoft Office PowerPoint</Application>
  <PresentationFormat>On-screen Show (4:3)</PresentationFormat>
  <Paragraphs>246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Facet</vt:lpstr>
      <vt:lpstr>PowerPoint Presentation</vt:lpstr>
      <vt:lpstr>Learning Objectives</vt:lpstr>
      <vt:lpstr>Slips, Trips and Falls – General Industry</vt:lpstr>
      <vt:lpstr>Cost of Injury</vt:lpstr>
      <vt:lpstr>Hazards Associated With  Walking and Working Surfaces</vt:lpstr>
      <vt:lpstr>Slip Circumstances </vt:lpstr>
      <vt:lpstr>Trip Circumstances</vt:lpstr>
      <vt:lpstr>Slips and Trips can lead to Falls</vt:lpstr>
      <vt:lpstr>Injuries </vt:lpstr>
      <vt:lpstr>Slips, Trips, and Falls Video</vt:lpstr>
      <vt:lpstr>PowerPoint Presentation</vt:lpstr>
      <vt:lpstr>Conditions and situations that make it difficult to see potential hazards or that distract your attention can contribute toward a slip or trip such as: </vt:lpstr>
      <vt:lpstr>Human Factors</vt:lpstr>
      <vt:lpstr>Human Factors (Continue)</vt:lpstr>
      <vt:lpstr>Human Factors (Continue)</vt:lpstr>
      <vt:lpstr>General Requirements</vt:lpstr>
      <vt:lpstr>General Requirements  (Continued)</vt:lpstr>
      <vt:lpstr>General Requirements (Continued)</vt:lpstr>
      <vt:lpstr>PowerPoint Presentation</vt:lpstr>
      <vt:lpstr>What Can You Do to Reduce Risk?</vt:lpstr>
      <vt:lpstr>Prevention</vt:lpstr>
      <vt:lpstr>Prevention (Continue) </vt:lpstr>
      <vt:lpstr>Prevention:  Identify the Hazards in the Photo</vt:lpstr>
      <vt:lpstr>When Falling…</vt:lpstr>
      <vt:lpstr>Reporting</vt:lpstr>
      <vt:lpstr> </vt:lpstr>
      <vt:lpstr>PowerPoint Presentation</vt:lpstr>
    </vt:vector>
  </TitlesOfParts>
  <Company>GTRI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Subpart D Walking/Working Surfaces</dc:title>
  <dc:creator>Valerie Johnson</dc:creator>
  <cp:lastModifiedBy>Anar Imin</cp:lastModifiedBy>
  <cp:revision>222</cp:revision>
  <dcterms:created xsi:type="dcterms:W3CDTF">2001-07-16T23:54:54Z</dcterms:created>
  <dcterms:modified xsi:type="dcterms:W3CDTF">2016-09-20T23:16:46Z</dcterms:modified>
</cp:coreProperties>
</file>