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6" r:id="rId30"/>
    <p:sldId id="287" r:id="rId31"/>
    <p:sldId id="288" r:id="rId32"/>
    <p:sldId id="289" r:id="rId33"/>
    <p:sldId id="290" r:id="rId34"/>
    <p:sldId id="291" r:id="rId35"/>
    <p:sldId id="292" r:id="rId36"/>
    <p:sldId id="293" r:id="rId37"/>
    <p:sldId id="294" r:id="rId38"/>
    <p:sldId id="295" r:id="rId39"/>
    <p:sldId id="296" r:id="rId40"/>
    <p:sldId id="297" r:id="rId41"/>
    <p:sldId id="298" r:id="rId42"/>
    <p:sldId id="299" r:id="rId43"/>
    <p:sldId id="300" r:id="rId44"/>
    <p:sldId id="301" r:id="rId45"/>
    <p:sldId id="303" r:id="rId46"/>
    <p:sldId id="304" r:id="rId47"/>
    <p:sldId id="305" r:id="rId48"/>
    <p:sldId id="306" r:id="rId49"/>
    <p:sldId id="307" r:id="rId50"/>
    <p:sldId id="308" r:id="rId51"/>
    <p:sldId id="309" r:id="rId52"/>
    <p:sldId id="310" r:id="rId53"/>
    <p:sldId id="311" r:id="rId54"/>
    <p:sldId id="312" r:id="rId55"/>
    <p:sldId id="313" r:id="rId56"/>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85000"/>
      </a:lnSpc>
      <a:spcBef>
        <a:spcPts val="0"/>
      </a:spcBef>
      <a:spcAft>
        <a:spcPts val="0"/>
      </a:spcAft>
      <a:buClrTx/>
      <a:buSzTx/>
      <a:buFontTx/>
      <a:buNone/>
      <a:tabLst/>
      <a:defRPr kumimoji="0" sz="2200" b="1" i="0" u="none" strike="noStrike" cap="none" spc="0" normalizeH="0" baseline="0">
        <a:ln>
          <a:noFill/>
        </a:ln>
        <a:solidFill>
          <a:srgbClr val="FFFFFF"/>
        </a:solidFill>
        <a:effectLst/>
        <a:uFillTx/>
        <a:latin typeface="+mj-lt"/>
        <a:ea typeface="+mj-ea"/>
        <a:cs typeface="+mj-cs"/>
        <a:sym typeface="Helvetica"/>
      </a:defRPr>
    </a:lvl1pPr>
    <a:lvl2pPr marL="0" marR="0" indent="457200" algn="l" defTabSz="914400" rtl="0" fontAlgn="auto" latinLnBrk="0" hangingPunct="0">
      <a:lnSpc>
        <a:spcPct val="85000"/>
      </a:lnSpc>
      <a:spcBef>
        <a:spcPts val="0"/>
      </a:spcBef>
      <a:spcAft>
        <a:spcPts val="0"/>
      </a:spcAft>
      <a:buClrTx/>
      <a:buSzTx/>
      <a:buFontTx/>
      <a:buNone/>
      <a:tabLst/>
      <a:defRPr kumimoji="0" sz="2200" b="1" i="0" u="none" strike="noStrike" cap="none" spc="0" normalizeH="0" baseline="0">
        <a:ln>
          <a:noFill/>
        </a:ln>
        <a:solidFill>
          <a:srgbClr val="FFFFFF"/>
        </a:solidFill>
        <a:effectLst/>
        <a:uFillTx/>
        <a:latin typeface="+mj-lt"/>
        <a:ea typeface="+mj-ea"/>
        <a:cs typeface="+mj-cs"/>
        <a:sym typeface="Helvetica"/>
      </a:defRPr>
    </a:lvl2pPr>
    <a:lvl3pPr marL="0" marR="0" indent="914400" algn="l" defTabSz="914400" rtl="0" fontAlgn="auto" latinLnBrk="0" hangingPunct="0">
      <a:lnSpc>
        <a:spcPct val="85000"/>
      </a:lnSpc>
      <a:spcBef>
        <a:spcPts val="0"/>
      </a:spcBef>
      <a:spcAft>
        <a:spcPts val="0"/>
      </a:spcAft>
      <a:buClrTx/>
      <a:buSzTx/>
      <a:buFontTx/>
      <a:buNone/>
      <a:tabLst/>
      <a:defRPr kumimoji="0" sz="2200" b="1" i="0" u="none" strike="noStrike" cap="none" spc="0" normalizeH="0" baseline="0">
        <a:ln>
          <a:noFill/>
        </a:ln>
        <a:solidFill>
          <a:srgbClr val="FFFFFF"/>
        </a:solidFill>
        <a:effectLst/>
        <a:uFillTx/>
        <a:latin typeface="+mj-lt"/>
        <a:ea typeface="+mj-ea"/>
        <a:cs typeface="+mj-cs"/>
        <a:sym typeface="Helvetica"/>
      </a:defRPr>
    </a:lvl3pPr>
    <a:lvl4pPr marL="0" marR="0" indent="1371600" algn="l" defTabSz="914400" rtl="0" fontAlgn="auto" latinLnBrk="0" hangingPunct="0">
      <a:lnSpc>
        <a:spcPct val="85000"/>
      </a:lnSpc>
      <a:spcBef>
        <a:spcPts val="0"/>
      </a:spcBef>
      <a:spcAft>
        <a:spcPts val="0"/>
      </a:spcAft>
      <a:buClrTx/>
      <a:buSzTx/>
      <a:buFontTx/>
      <a:buNone/>
      <a:tabLst/>
      <a:defRPr kumimoji="0" sz="2200" b="1" i="0" u="none" strike="noStrike" cap="none" spc="0" normalizeH="0" baseline="0">
        <a:ln>
          <a:noFill/>
        </a:ln>
        <a:solidFill>
          <a:srgbClr val="FFFFFF"/>
        </a:solidFill>
        <a:effectLst/>
        <a:uFillTx/>
        <a:latin typeface="+mj-lt"/>
        <a:ea typeface="+mj-ea"/>
        <a:cs typeface="+mj-cs"/>
        <a:sym typeface="Helvetica"/>
      </a:defRPr>
    </a:lvl4pPr>
    <a:lvl5pPr marL="0" marR="0" indent="1828800" algn="l" defTabSz="914400" rtl="0" fontAlgn="auto" latinLnBrk="0" hangingPunct="0">
      <a:lnSpc>
        <a:spcPct val="85000"/>
      </a:lnSpc>
      <a:spcBef>
        <a:spcPts val="0"/>
      </a:spcBef>
      <a:spcAft>
        <a:spcPts val="0"/>
      </a:spcAft>
      <a:buClrTx/>
      <a:buSzTx/>
      <a:buFontTx/>
      <a:buNone/>
      <a:tabLst/>
      <a:defRPr kumimoji="0" sz="2200" b="1" i="0" u="none" strike="noStrike" cap="none" spc="0" normalizeH="0" baseline="0">
        <a:ln>
          <a:noFill/>
        </a:ln>
        <a:solidFill>
          <a:srgbClr val="FFFFFF"/>
        </a:solidFill>
        <a:effectLst/>
        <a:uFillTx/>
        <a:latin typeface="+mj-lt"/>
        <a:ea typeface="+mj-ea"/>
        <a:cs typeface="+mj-cs"/>
        <a:sym typeface="Helvetica"/>
      </a:defRPr>
    </a:lvl5pPr>
    <a:lvl6pPr marL="0" marR="0" indent="0" algn="l" defTabSz="914400" rtl="0" fontAlgn="auto" latinLnBrk="0" hangingPunct="0">
      <a:lnSpc>
        <a:spcPct val="85000"/>
      </a:lnSpc>
      <a:spcBef>
        <a:spcPts val="0"/>
      </a:spcBef>
      <a:spcAft>
        <a:spcPts val="0"/>
      </a:spcAft>
      <a:buClrTx/>
      <a:buSzTx/>
      <a:buFontTx/>
      <a:buNone/>
      <a:tabLst/>
      <a:defRPr kumimoji="0" sz="2200" b="1" i="0" u="none" strike="noStrike" cap="none" spc="0" normalizeH="0" baseline="0">
        <a:ln>
          <a:noFill/>
        </a:ln>
        <a:solidFill>
          <a:srgbClr val="FFFFFF"/>
        </a:solidFill>
        <a:effectLst/>
        <a:uFillTx/>
        <a:latin typeface="+mj-lt"/>
        <a:ea typeface="+mj-ea"/>
        <a:cs typeface="+mj-cs"/>
        <a:sym typeface="Helvetica"/>
      </a:defRPr>
    </a:lvl6pPr>
    <a:lvl7pPr marL="0" marR="0" indent="0" algn="l" defTabSz="914400" rtl="0" fontAlgn="auto" latinLnBrk="0" hangingPunct="0">
      <a:lnSpc>
        <a:spcPct val="85000"/>
      </a:lnSpc>
      <a:spcBef>
        <a:spcPts val="0"/>
      </a:spcBef>
      <a:spcAft>
        <a:spcPts val="0"/>
      </a:spcAft>
      <a:buClrTx/>
      <a:buSzTx/>
      <a:buFontTx/>
      <a:buNone/>
      <a:tabLst/>
      <a:defRPr kumimoji="0" sz="2200" b="1" i="0" u="none" strike="noStrike" cap="none" spc="0" normalizeH="0" baseline="0">
        <a:ln>
          <a:noFill/>
        </a:ln>
        <a:solidFill>
          <a:srgbClr val="FFFFFF"/>
        </a:solidFill>
        <a:effectLst/>
        <a:uFillTx/>
        <a:latin typeface="+mj-lt"/>
        <a:ea typeface="+mj-ea"/>
        <a:cs typeface="+mj-cs"/>
        <a:sym typeface="Helvetica"/>
      </a:defRPr>
    </a:lvl7pPr>
    <a:lvl8pPr marL="0" marR="0" indent="0" algn="l" defTabSz="914400" rtl="0" fontAlgn="auto" latinLnBrk="0" hangingPunct="0">
      <a:lnSpc>
        <a:spcPct val="85000"/>
      </a:lnSpc>
      <a:spcBef>
        <a:spcPts val="0"/>
      </a:spcBef>
      <a:spcAft>
        <a:spcPts val="0"/>
      </a:spcAft>
      <a:buClrTx/>
      <a:buSzTx/>
      <a:buFontTx/>
      <a:buNone/>
      <a:tabLst/>
      <a:defRPr kumimoji="0" sz="2200" b="1" i="0" u="none" strike="noStrike" cap="none" spc="0" normalizeH="0" baseline="0">
        <a:ln>
          <a:noFill/>
        </a:ln>
        <a:solidFill>
          <a:srgbClr val="FFFFFF"/>
        </a:solidFill>
        <a:effectLst/>
        <a:uFillTx/>
        <a:latin typeface="+mj-lt"/>
        <a:ea typeface="+mj-ea"/>
        <a:cs typeface="+mj-cs"/>
        <a:sym typeface="Helvetica"/>
      </a:defRPr>
    </a:lvl8pPr>
    <a:lvl9pPr marL="0" marR="0" indent="0" algn="l" defTabSz="914400" rtl="0" fontAlgn="auto" latinLnBrk="0" hangingPunct="0">
      <a:lnSpc>
        <a:spcPct val="85000"/>
      </a:lnSpc>
      <a:spcBef>
        <a:spcPts val="0"/>
      </a:spcBef>
      <a:spcAft>
        <a:spcPts val="0"/>
      </a:spcAft>
      <a:buClrTx/>
      <a:buSzTx/>
      <a:buFontTx/>
      <a:buNone/>
      <a:tabLst/>
      <a:defRPr kumimoji="0" sz="2200" b="1" i="0" u="none" strike="noStrike" cap="none" spc="0" normalizeH="0" baseline="0">
        <a:ln>
          <a:noFill/>
        </a:ln>
        <a:solidFill>
          <a:srgbClr val="FFFFFF"/>
        </a:solidFill>
        <a:effectLst/>
        <a:uFillTx/>
        <a:latin typeface="+mj-lt"/>
        <a:ea typeface="+mj-ea"/>
        <a:cs typeface="+mj-cs"/>
        <a:sym typeface="Helvetica"/>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Ref idx="major">
          <a:srgbClr val="FFFFFF"/>
        </a:fontRef>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Ref idx="major">
          <a:srgbClr val="FFFFFF"/>
        </a:fontRef>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Ref idx="maj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Ref idx="maj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Ref idx="maj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Ref idx="major">
          <a:srgbClr val="FFFFFF"/>
        </a:fontRef>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Ref idx="major">
          <a:srgbClr val="FFFFFF"/>
        </a:fontRef>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Ref idx="major">
          <a:srgbClr val="FFFFFF"/>
        </a:fontRef>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Ref idx="major">
          <a:srgbClr val="FFFFFF"/>
        </a:fontRef>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Ref idx="major">
          <a:srgbClr val="FFFFFF"/>
        </a:fontRef>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Ref idx="major">
          <a:srgbClr val="FFFFFF"/>
        </a:fontRef>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Ref idx="major">
          <a:srgbClr val="000000"/>
        </a:fontRef>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Ref idx="maj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Ref idx="maj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showGuides="1">
      <p:cViewPr varScale="1">
        <p:scale>
          <a:sx n="63" d="100"/>
          <a:sy n="63" d="100"/>
        </p:scale>
        <p:origin x="-2304" y="-104"/>
      </p:cViewPr>
      <p:guideLst>
        <p:guide orient="horz" pos="3072"/>
        <p:guide pos="4096"/>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notesMaster" Target="notesMasters/notesMaster1.xml"/><Relationship Id="rId58" Type="http://schemas.openxmlformats.org/officeDocument/2006/relationships/printerSettings" Target="printerSettings/printerSettings1.bin"/><Relationship Id="rId59" Type="http://schemas.openxmlformats.org/officeDocument/2006/relationships/presProps" Target="presProps.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60" Type="http://schemas.openxmlformats.org/officeDocument/2006/relationships/viewProps" Target="viewProps.xml"/><Relationship Id="rId61" Type="http://schemas.openxmlformats.org/officeDocument/2006/relationships/theme" Target="theme/theme1.xml"/><Relationship Id="rId62"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2" name="Shape 132"/>
          <p:cNvSpPr>
            <a:spLocks noGrp="1" noRot="1" noChangeAspect="1"/>
          </p:cNvSpPr>
          <p:nvPr>
            <p:ph type="sldImg"/>
          </p:nvPr>
        </p:nvSpPr>
        <p:spPr>
          <a:xfrm>
            <a:off x="1143000" y="685800"/>
            <a:ext cx="4572000" cy="3429000"/>
          </a:xfrm>
          <a:prstGeom prst="rect">
            <a:avLst/>
          </a:prstGeom>
        </p:spPr>
        <p:txBody>
          <a:bodyPr/>
          <a:lstStyle/>
          <a:p>
            <a:endParaRPr/>
          </a:p>
        </p:txBody>
      </p:sp>
      <p:sp>
        <p:nvSpPr>
          <p:cNvPr id="133" name="Shape 133"/>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106099713"/>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 name="Shape 144"/>
          <p:cNvSpPr>
            <a:spLocks noGrp="1" noRot="1" noChangeAspect="1"/>
          </p:cNvSpPr>
          <p:nvPr>
            <p:ph type="sldImg"/>
          </p:nvPr>
        </p:nvSpPr>
        <p:spPr>
          <a:prstGeom prst="rect">
            <a:avLst/>
          </a:prstGeom>
        </p:spPr>
        <p:txBody>
          <a:bodyPr/>
          <a:lstStyle/>
          <a:p>
            <a:endParaRPr/>
          </a:p>
        </p:txBody>
      </p:sp>
      <p:sp>
        <p:nvSpPr>
          <p:cNvPr id="145" name="Shape 145"/>
          <p:cNvSpPr>
            <a:spLocks noGrp="1"/>
          </p:cNvSpPr>
          <p:nvPr>
            <p:ph type="body" sz="quarter" idx="1"/>
          </p:nvPr>
        </p:nvSpPr>
        <p:spPr>
          <a:prstGeom prst="rect">
            <a:avLst/>
          </a:prstGeom>
        </p:spPr>
        <p:txBody>
          <a:bodyPr/>
          <a:lstStyle>
            <a:lvl1pPr>
              <a:defRPr sz="2000"/>
            </a:lvl1pPr>
          </a:lstStyle>
          <a:p>
            <a:r>
              <a:t>On any typical remodel job, a Contractor with Employees can be faced with hazards from the materials in the building.   Let’s say a General Contractor is hired to fix a basement in a 1940’s home that has ceiling water damage from an upstairs leak.   After doing a quick walk thru, the Contractor notices wet “popcorn” ceiling that needs to be removed or repaired, possible lead based paint, mold growing from the leak, and he knows he may have to cut some concrete to replace a mainline into the building.   </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 name="Shape 323"/>
          <p:cNvSpPr>
            <a:spLocks noGrp="1" noRot="1" noChangeAspect="1"/>
          </p:cNvSpPr>
          <p:nvPr>
            <p:ph type="sldImg"/>
          </p:nvPr>
        </p:nvSpPr>
        <p:spPr>
          <a:prstGeom prst="rect">
            <a:avLst/>
          </a:prstGeom>
        </p:spPr>
        <p:txBody>
          <a:bodyPr/>
          <a:lstStyle/>
          <a:p>
            <a:endParaRPr/>
          </a:p>
        </p:txBody>
      </p:sp>
      <p:sp>
        <p:nvSpPr>
          <p:cNvPr id="324" name="Shape 324"/>
          <p:cNvSpPr>
            <a:spLocks noGrp="1"/>
          </p:cNvSpPr>
          <p:nvPr>
            <p:ph type="body" sz="quarter" idx="1"/>
          </p:nvPr>
        </p:nvSpPr>
        <p:spPr>
          <a:prstGeom prst="rect">
            <a:avLst/>
          </a:prstGeom>
        </p:spPr>
        <p:txBody>
          <a:bodyPr/>
          <a:lstStyle/>
          <a:p>
            <a:r>
              <a:t>What you need to know about asbestos:</a:t>
            </a:r>
          </a:p>
          <a:p>
            <a:r>
              <a:t>Removal or disturbing of Surfacing Materials, Thermal System Insulation is considered very dangerous and can release large amounts of asbestos into the air.</a:t>
            </a:r>
          </a:p>
          <a:p>
            <a:r>
              <a:t>Other products such as rolled vinyl flooring, vinyl asbestos tiles, mastics or adhesives (often black), plasters, roofing materials, and gaskets also contain asbestos.  Working with these products can also cause exposure to workers.</a:t>
            </a:r>
          </a:p>
          <a:p>
            <a:r>
              <a:t>Very small amounts of asbestos can cause chronic effects in all people that are exposed, including contractors, workers, and homeowners.</a:t>
            </a:r>
          </a:p>
          <a:p>
            <a:r>
              <a:t>Workers can bring asbestos-contaminated dust home and poison their families. </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7" name="Shape 357"/>
          <p:cNvSpPr>
            <a:spLocks noGrp="1" noRot="1" noChangeAspect="1"/>
          </p:cNvSpPr>
          <p:nvPr>
            <p:ph type="sldImg"/>
          </p:nvPr>
        </p:nvSpPr>
        <p:spPr>
          <a:prstGeom prst="rect">
            <a:avLst/>
          </a:prstGeom>
        </p:spPr>
        <p:txBody>
          <a:bodyPr/>
          <a:lstStyle/>
          <a:p>
            <a:endParaRPr/>
          </a:p>
        </p:txBody>
      </p:sp>
      <p:sp>
        <p:nvSpPr>
          <p:cNvPr id="358" name="Shape 358"/>
          <p:cNvSpPr>
            <a:spLocks noGrp="1"/>
          </p:cNvSpPr>
          <p:nvPr>
            <p:ph type="body" sz="quarter" idx="1"/>
          </p:nvPr>
        </p:nvSpPr>
        <p:spPr>
          <a:prstGeom prst="rect">
            <a:avLst/>
          </a:prstGeom>
        </p:spPr>
        <p:txBody>
          <a:bodyPr/>
          <a:lstStyle/>
          <a:p>
            <a:r>
              <a:t>Lead:</a:t>
            </a:r>
          </a:p>
          <a:p>
            <a:r>
              <a:t>Lead is a highly toxic metal (element named Pb) that’s found in many common materials including old paints and primers, industrial paints and primers, car batteries, bullets, and electronics. Materials containing lead are often encountered during construction, maintenance, and manufacturing activities.</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3" name="Shape 363"/>
          <p:cNvSpPr>
            <a:spLocks noGrp="1" noRot="1" noChangeAspect="1"/>
          </p:cNvSpPr>
          <p:nvPr>
            <p:ph type="sldImg"/>
          </p:nvPr>
        </p:nvSpPr>
        <p:spPr>
          <a:prstGeom prst="rect">
            <a:avLst/>
          </a:prstGeom>
        </p:spPr>
        <p:txBody>
          <a:bodyPr/>
          <a:lstStyle/>
          <a:p>
            <a:endParaRPr/>
          </a:p>
        </p:txBody>
      </p:sp>
      <p:sp>
        <p:nvSpPr>
          <p:cNvPr id="364" name="Shape 364"/>
          <p:cNvSpPr>
            <a:spLocks noGrp="1"/>
          </p:cNvSpPr>
          <p:nvPr>
            <p:ph type="body" sz="quarter" idx="1"/>
          </p:nvPr>
        </p:nvSpPr>
        <p:spPr>
          <a:prstGeom prst="rect">
            <a:avLst/>
          </a:prstGeom>
        </p:spPr>
        <p:txBody>
          <a:bodyPr/>
          <a:lstStyle/>
          <a:p>
            <a:r>
              <a:t>What you need to know about lead: </a:t>
            </a:r>
          </a:p>
          <a:p>
            <a:r>
              <a:t>Working with products with lead can expose expose workers to lead, especially during renovations that disturb paint with lead based paint.</a:t>
            </a:r>
          </a:p>
          <a:p>
            <a:r>
              <a:t>Lead-contaminated dust is poisonous.</a:t>
            </a:r>
          </a:p>
          <a:p>
            <a:r>
              <a:t>Very small amounts of lead-contaminated dust can poison workers (inhalation or ingestion).</a:t>
            </a:r>
          </a:p>
          <a:p>
            <a:r>
              <a:t>Workers can take home dust that poisons their families.</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9" name="Shape 369"/>
          <p:cNvSpPr>
            <a:spLocks noGrp="1" noRot="1" noChangeAspect="1"/>
          </p:cNvSpPr>
          <p:nvPr>
            <p:ph type="sldImg"/>
          </p:nvPr>
        </p:nvSpPr>
        <p:spPr>
          <a:prstGeom prst="rect">
            <a:avLst/>
          </a:prstGeom>
        </p:spPr>
        <p:txBody>
          <a:bodyPr/>
          <a:lstStyle/>
          <a:p>
            <a:endParaRPr/>
          </a:p>
        </p:txBody>
      </p:sp>
      <p:sp>
        <p:nvSpPr>
          <p:cNvPr id="370" name="Shape 370"/>
          <p:cNvSpPr>
            <a:spLocks noGrp="1"/>
          </p:cNvSpPr>
          <p:nvPr>
            <p:ph type="body" sz="quarter" idx="1"/>
          </p:nvPr>
        </p:nvSpPr>
        <p:spPr>
          <a:prstGeom prst="rect">
            <a:avLst/>
          </a:prstGeom>
        </p:spPr>
        <p:txBody>
          <a:bodyPr/>
          <a:lstStyle/>
          <a:p>
            <a:r>
              <a:t>How Much Lead Matters? </a:t>
            </a:r>
          </a:p>
          <a:p>
            <a:r>
              <a:t>Any lead containing material at a job site is dangerous to workers and is regulated by Labor and Industries.</a:t>
            </a:r>
            <a:br/>
            <a:endParaRPr/>
          </a:p>
          <a:p>
            <a:r>
              <a:t>The Permissible Exposure Limit (PEL) for lead in construction is:</a:t>
            </a:r>
          </a:p>
          <a:p>
            <a:r>
              <a:t>50 μg/m3  per 8 hour Time Weighted Average (TWA).</a:t>
            </a:r>
          </a:p>
          <a:p>
            <a:endParaRPr/>
          </a:p>
          <a:p>
            <a:r>
              <a:t>Lead is often found in paint in pre-1978 houses.  EPA defines Lead Based Paint (LBP) as :</a:t>
            </a:r>
          </a:p>
          <a:p>
            <a:r>
              <a:t>Any paint or surface coatings that contain lead equal to or in excess of 1.0 milligram per square centimeter or more than 0.5 percent by weight.</a:t>
            </a:r>
          </a:p>
          <a:p>
            <a:r>
              <a:t>For a visual example of 1 mg, an Equal Packet is about 1 Gram (.035 oz) or 15,543 Grains.</a:t>
            </a:r>
          </a:p>
          <a:p>
            <a:r>
              <a:t>A milligram is 1/1000 of a gram or about 15 grains. A microgram (μg) is 1/1,000,000 of a gram or about .015 grains.</a:t>
            </a:r>
          </a:p>
          <a:p>
            <a:endParaRPr/>
          </a:p>
          <a:p>
            <a:r>
              <a:t>Lead is also found in: </a:t>
            </a:r>
            <a:br/>
            <a:r>
              <a:t>Lead pipes and plumbing</a:t>
            </a:r>
          </a:p>
          <a:p>
            <a:r>
              <a:t>Roof Flashing</a:t>
            </a:r>
          </a:p>
          <a:p>
            <a:r>
              <a:t>Leaded Gasoline and Jet Fuel</a:t>
            </a:r>
          </a:p>
          <a:p>
            <a:r>
              <a:t>Radiator repair</a:t>
            </a:r>
          </a:p>
          <a:p>
            <a:r>
              <a:t>Battery handling</a:t>
            </a:r>
          </a:p>
          <a:p>
            <a:r>
              <a:t>Lead Casting</a:t>
            </a:r>
          </a:p>
          <a:p>
            <a:r>
              <a:t>Welding</a:t>
            </a:r>
          </a:p>
          <a:p>
            <a:r>
              <a:t>Bridge and Marine Work</a:t>
            </a:r>
          </a:p>
          <a:p>
            <a:endParaRPr/>
          </a:p>
          <a:p>
            <a:r>
              <a:t>Actionable Blood Lead Levels (BLL)</a:t>
            </a:r>
          </a:p>
          <a:p>
            <a:r>
              <a:t>50 μg/dL - workers removed from job</a:t>
            </a:r>
            <a:br/>
            <a:r>
              <a:t>20 μg/dL - CDC recommends children removed from home</a:t>
            </a:r>
            <a:br/>
            <a:r>
              <a:t>5 μg/dL - level of concern</a:t>
            </a:r>
          </a:p>
          <a:p>
            <a:r>
              <a:t>If workers, adults, or children are found with lead in their blood, it is likely they have ingested or inhaled it within the last 6-8 weeks.  Studies show over 1/2 of lead ‘poisonings’ happen after renovation work involving LBP.  Lead will do its damage while in the blood stream and either be excreted or absorb into bones.</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6" name="Shape 376"/>
          <p:cNvSpPr>
            <a:spLocks noGrp="1" noRot="1" noChangeAspect="1"/>
          </p:cNvSpPr>
          <p:nvPr>
            <p:ph type="sldImg"/>
          </p:nvPr>
        </p:nvSpPr>
        <p:spPr>
          <a:prstGeom prst="rect">
            <a:avLst/>
          </a:prstGeom>
        </p:spPr>
        <p:txBody>
          <a:bodyPr/>
          <a:lstStyle/>
          <a:p>
            <a:endParaRPr/>
          </a:p>
        </p:txBody>
      </p:sp>
      <p:sp>
        <p:nvSpPr>
          <p:cNvPr id="377" name="Shape 377"/>
          <p:cNvSpPr>
            <a:spLocks noGrp="1"/>
          </p:cNvSpPr>
          <p:nvPr>
            <p:ph type="body" sz="quarter" idx="1"/>
          </p:nvPr>
        </p:nvSpPr>
        <p:spPr>
          <a:prstGeom prst="rect">
            <a:avLst/>
          </a:prstGeom>
        </p:spPr>
        <p:txBody>
          <a:bodyPr/>
          <a:lstStyle/>
          <a:p>
            <a:r>
              <a:t>When dealing with particulate health hazards, it only takes a small amount to do big damage.  To get a mental picture.</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3" name="Shape 383"/>
          <p:cNvSpPr>
            <a:spLocks noGrp="1" noRot="1" noChangeAspect="1"/>
          </p:cNvSpPr>
          <p:nvPr>
            <p:ph type="sldImg"/>
          </p:nvPr>
        </p:nvSpPr>
        <p:spPr>
          <a:prstGeom prst="rect">
            <a:avLst/>
          </a:prstGeom>
        </p:spPr>
        <p:txBody>
          <a:bodyPr/>
          <a:lstStyle/>
          <a:p>
            <a:endParaRPr/>
          </a:p>
        </p:txBody>
      </p:sp>
      <p:sp>
        <p:nvSpPr>
          <p:cNvPr id="384" name="Shape 384"/>
          <p:cNvSpPr>
            <a:spLocks noGrp="1"/>
          </p:cNvSpPr>
          <p:nvPr>
            <p:ph type="body" sz="quarter" idx="1"/>
          </p:nvPr>
        </p:nvSpPr>
        <p:spPr>
          <a:prstGeom prst="rect">
            <a:avLst/>
          </a:prstGeom>
        </p:spPr>
        <p:txBody>
          <a:bodyPr/>
          <a:lstStyle/>
          <a:p>
            <a:r>
              <a:t>Route of Entry:</a:t>
            </a:r>
          </a:p>
          <a:p>
            <a:r>
              <a:t>Though it causes no harm when undisturbed, when inhaled or ingested as a dust it can cause severe health effects in workers, children, and pregnant women.  </a:t>
            </a:r>
          </a:p>
          <a:p>
            <a:r>
              <a:t>Lead distributes throughout the body in the blood and is accumulated in the bones and can adversely affect the nervous system, kidney function, immune system, reproductive and developmental systems and the cardiovascular system.  </a:t>
            </a:r>
          </a:p>
          <a:p>
            <a:endParaRPr/>
          </a:p>
          <a:p>
            <a:r>
              <a:t>Health Effects:</a:t>
            </a:r>
          </a:p>
          <a:p>
            <a:r>
              <a:t>Hazardous to Workers </a:t>
            </a:r>
          </a:p>
          <a:p>
            <a:r>
              <a:t>Brain Damage</a:t>
            </a:r>
          </a:p>
          <a:p>
            <a:r>
              <a:t>Reduction in the blood’s ability to carry oxygen.</a:t>
            </a:r>
          </a:p>
          <a:p>
            <a:r>
              <a:t>Loss of sex drive and/or capability.</a:t>
            </a:r>
          </a:p>
          <a:p>
            <a:r>
              <a:t>Male Infertility </a:t>
            </a:r>
          </a:p>
          <a:p>
            <a:r>
              <a:t>Physical fatigue.</a:t>
            </a:r>
          </a:p>
          <a:p>
            <a:r>
              <a:t>Nervous System Disorders</a:t>
            </a:r>
          </a:p>
          <a:p>
            <a:r>
              <a:t>Digestive Problems</a:t>
            </a:r>
          </a:p>
          <a:p>
            <a:r>
              <a:t>Memory or Concentration Problems </a:t>
            </a:r>
          </a:p>
          <a:p>
            <a:r>
              <a:t>Muscle and Joint Pain </a:t>
            </a:r>
          </a:p>
          <a:p>
            <a:endParaRPr/>
          </a:p>
          <a:p>
            <a:r>
              <a:t>Very hazardous to children </a:t>
            </a:r>
          </a:p>
          <a:p>
            <a:r>
              <a:t>Damages the brain and central nervous system; can cause decreased intelligence, reading and learning difficulties, behavioral problems, and hyperactivity. </a:t>
            </a:r>
          </a:p>
          <a:p>
            <a:r>
              <a:t>Children under 6 are especially susceptible to permanent brain damage from lead</a:t>
            </a:r>
            <a:br/>
            <a:endParaRPr/>
          </a:p>
          <a:p>
            <a:r>
              <a:t>Hazardous to pregnant women </a:t>
            </a:r>
          </a:p>
          <a:p>
            <a:r>
              <a:t>Damage to the fetus. </a:t>
            </a:r>
          </a:p>
          <a:p>
            <a:r>
              <a:t>Miscarriages can be due to lead exposure by partner</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1" name="Shape 391"/>
          <p:cNvSpPr>
            <a:spLocks noGrp="1" noRot="1" noChangeAspect="1"/>
          </p:cNvSpPr>
          <p:nvPr>
            <p:ph type="sldImg"/>
          </p:nvPr>
        </p:nvSpPr>
        <p:spPr>
          <a:prstGeom prst="rect">
            <a:avLst/>
          </a:prstGeom>
        </p:spPr>
        <p:txBody>
          <a:bodyPr/>
          <a:lstStyle/>
          <a:p>
            <a:endParaRPr/>
          </a:p>
        </p:txBody>
      </p:sp>
      <p:sp>
        <p:nvSpPr>
          <p:cNvPr id="392" name="Shape 392"/>
          <p:cNvSpPr>
            <a:spLocks noGrp="1"/>
          </p:cNvSpPr>
          <p:nvPr>
            <p:ph type="body" sz="quarter" idx="1"/>
          </p:nvPr>
        </p:nvSpPr>
        <p:spPr>
          <a:prstGeom prst="rect">
            <a:avLst/>
          </a:prstGeom>
        </p:spPr>
        <p:txBody>
          <a:bodyPr/>
          <a:lstStyle/>
          <a:p>
            <a:r>
              <a:t>Route of Entry:</a:t>
            </a:r>
          </a:p>
          <a:p>
            <a:r>
              <a:t>Though it causes no harm when undisturbed, when inhaled or ingested as a dust it can cause severe health effects in workers, children, and pregnant women.  </a:t>
            </a:r>
          </a:p>
          <a:p>
            <a:r>
              <a:t>Lead distributes throughout the body in the blood and is accumulated in the bones and can adversely affect the nervous system, kidney function, immune system, reproductive and developmental systems and the cardiovascular system.  </a:t>
            </a:r>
          </a:p>
          <a:p>
            <a:endParaRPr/>
          </a:p>
          <a:p>
            <a:r>
              <a:t>Health Effects:</a:t>
            </a:r>
          </a:p>
          <a:p>
            <a:r>
              <a:t>Hazardous to Workers </a:t>
            </a:r>
          </a:p>
          <a:p>
            <a:r>
              <a:t>Brain Damage</a:t>
            </a:r>
          </a:p>
          <a:p>
            <a:r>
              <a:t>Reduction in the blood’s ability to carry oxygen.</a:t>
            </a:r>
          </a:p>
          <a:p>
            <a:r>
              <a:t>Loss of sex drive and/or capability.</a:t>
            </a:r>
          </a:p>
          <a:p>
            <a:r>
              <a:t>Male Infertility </a:t>
            </a:r>
          </a:p>
          <a:p>
            <a:r>
              <a:t>Physical fatigue.</a:t>
            </a:r>
          </a:p>
          <a:p>
            <a:r>
              <a:t>Nervous System Disorders</a:t>
            </a:r>
          </a:p>
          <a:p>
            <a:r>
              <a:t>Digestive Problems</a:t>
            </a:r>
          </a:p>
          <a:p>
            <a:r>
              <a:t>Memory or Concentration Problems </a:t>
            </a:r>
          </a:p>
          <a:p>
            <a:r>
              <a:t>Muscle and Joint Pain </a:t>
            </a:r>
          </a:p>
          <a:p>
            <a:endParaRPr/>
          </a:p>
          <a:p>
            <a:r>
              <a:t>Very hazardous to children </a:t>
            </a:r>
          </a:p>
          <a:p>
            <a:r>
              <a:t>Damages the brain and central nervous system; can cause decreased intelligence, reading and learning difficulties, behavioral problems, and hyperactivity. </a:t>
            </a:r>
          </a:p>
          <a:p>
            <a:r>
              <a:t>Children under 6 are especially susceptible to permanent brain damage from lead</a:t>
            </a:r>
            <a:br/>
            <a:endParaRPr/>
          </a:p>
          <a:p>
            <a:r>
              <a:t>Hazardous to pregnant women </a:t>
            </a:r>
          </a:p>
          <a:p>
            <a:r>
              <a:t>Damage to the fetus. </a:t>
            </a:r>
          </a:p>
          <a:p>
            <a:r>
              <a:t>Miscarriages can be due to lead exposure by partner</a:t>
            </a:r>
          </a:p>
          <a:p>
            <a:endParaRPr/>
          </a:p>
          <a:p>
            <a:endParaRPr/>
          </a:p>
          <a:p>
            <a:r>
              <a:t>Appendix A to WAC 296-155-176:</a:t>
            </a:r>
          </a:p>
          <a:p>
            <a:r>
              <a:t>Ways in which lead enters your body. When absorbed into your body in certain doses, lead is a toxic substance. The object of the lead standard is to prevent absorption of harmful quantities of lead. The standard is intended to protect you not only from the immediate toxic effects of lead, but also from the serious toxic effects that may not become apparent until years of exposure have passed. Lead can be absorbed into your body by inhalation (breathing) and ingestion (eating). Lead (except for certain organic lead compounds not covered by the standard, such as tetraethyl lead) is not absorbed through your skin. When lead is scattered in the air as a dust, fume respiratory tract. Inhalation of airborne lead is generally the most important source of occupational lead absorption. You can also absorb lead through your digestive system if lead gets into your mouth and is swallowed. If you handle food, cigarettes, chewing tobacco, or make-up which have lead on them or handle them with hands contaminated with lead, this will contribute to ingestion. A significant portion of the lead that you inhale or ingest gets into your blood stream. Once in your blood stream, lead is circulated throughout your body and stored in various organs and body tissues. Some of this lead is quickly filtered out of your body and excreted, but some remains in the blood and other tissues. As exposure to lead continues, the amount stored in your body will increase if you are absorbing more lead than your body is excreting. Even though you may not be aware of any immediate symptoms of disease, this lead stored in your tissues can be slowly causing irreversible damage, first to individual cells, then to your organs and whole body systems.</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7" name="Shape 397"/>
          <p:cNvSpPr>
            <a:spLocks noGrp="1" noRot="1" noChangeAspect="1"/>
          </p:cNvSpPr>
          <p:nvPr>
            <p:ph type="sldImg"/>
          </p:nvPr>
        </p:nvSpPr>
        <p:spPr>
          <a:prstGeom prst="rect">
            <a:avLst/>
          </a:prstGeom>
        </p:spPr>
        <p:txBody>
          <a:bodyPr/>
          <a:lstStyle/>
          <a:p>
            <a:endParaRPr/>
          </a:p>
        </p:txBody>
      </p:sp>
      <p:sp>
        <p:nvSpPr>
          <p:cNvPr id="398" name="Shape 398"/>
          <p:cNvSpPr>
            <a:spLocks noGrp="1"/>
          </p:cNvSpPr>
          <p:nvPr>
            <p:ph type="body" sz="quarter" idx="1"/>
          </p:nvPr>
        </p:nvSpPr>
        <p:spPr>
          <a:prstGeom prst="rect">
            <a:avLst/>
          </a:prstGeom>
        </p:spPr>
        <p:txBody>
          <a:bodyPr/>
          <a:lstStyle/>
          <a:p>
            <a:r>
              <a:t>What you need to know about lead: </a:t>
            </a:r>
          </a:p>
          <a:p>
            <a:r>
              <a:t>Working with products with lead can expose expose workers to lead, especially during renovations that disturb paint with lead based paint.</a:t>
            </a:r>
          </a:p>
          <a:p>
            <a:r>
              <a:t>Lead-contaminated dust is poisonous.</a:t>
            </a:r>
          </a:p>
          <a:p>
            <a:r>
              <a:t>Very small amounts of lead-contaminated dust can poison workers (inhalation or ingestion).</a:t>
            </a:r>
          </a:p>
          <a:p>
            <a:r>
              <a:t>Workers can take home dust that poisons their families.</a:t>
            </a:r>
          </a:p>
          <a:p>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5" name="Shape 405"/>
          <p:cNvSpPr>
            <a:spLocks noGrp="1" noRot="1" noChangeAspect="1"/>
          </p:cNvSpPr>
          <p:nvPr>
            <p:ph type="sldImg"/>
          </p:nvPr>
        </p:nvSpPr>
        <p:spPr>
          <a:prstGeom prst="rect">
            <a:avLst/>
          </a:prstGeom>
        </p:spPr>
        <p:txBody>
          <a:bodyPr/>
          <a:lstStyle/>
          <a:p>
            <a:endParaRPr/>
          </a:p>
        </p:txBody>
      </p:sp>
      <p:sp>
        <p:nvSpPr>
          <p:cNvPr id="406" name="Shape 406"/>
          <p:cNvSpPr>
            <a:spLocks noGrp="1"/>
          </p:cNvSpPr>
          <p:nvPr>
            <p:ph type="body" sz="quarter" idx="1"/>
          </p:nvPr>
        </p:nvSpPr>
        <p:spPr>
          <a:prstGeom prst="rect">
            <a:avLst/>
          </a:prstGeom>
        </p:spPr>
        <p:txBody>
          <a:bodyPr/>
          <a:lstStyle/>
          <a:p>
            <a:r>
              <a:t>Silica:</a:t>
            </a:r>
          </a:p>
          <a:p>
            <a:r>
              <a:t>Crystalline silica is an important industrial material found abundantly in the earth’s crust. It is a mineral that occurs in several forms. Quartz, the most common form, is a component of sand, stone, rock, concrete, brick, block, and mortar, and sand used for blasting. Other construction materials that contain crystalline silica are asphalt filler, roofing granules, plastic composites, soils, and to a lesser extent, some wallboard joint compounds, paint, plaster, caulking and putty. </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1" name="Shape 411"/>
          <p:cNvSpPr>
            <a:spLocks noGrp="1" noRot="1" noChangeAspect="1"/>
          </p:cNvSpPr>
          <p:nvPr>
            <p:ph type="sldImg"/>
          </p:nvPr>
        </p:nvSpPr>
        <p:spPr>
          <a:prstGeom prst="rect">
            <a:avLst/>
          </a:prstGeom>
        </p:spPr>
        <p:txBody>
          <a:bodyPr/>
          <a:lstStyle/>
          <a:p>
            <a:endParaRPr/>
          </a:p>
        </p:txBody>
      </p:sp>
      <p:sp>
        <p:nvSpPr>
          <p:cNvPr id="412" name="Shape 412"/>
          <p:cNvSpPr>
            <a:spLocks noGrp="1"/>
          </p:cNvSpPr>
          <p:nvPr>
            <p:ph type="body" sz="quarter" idx="1"/>
          </p:nvPr>
        </p:nvSpPr>
        <p:spPr>
          <a:prstGeom prst="rect">
            <a:avLst/>
          </a:prstGeom>
        </p:spPr>
        <p:txBody>
          <a:bodyPr/>
          <a:lstStyle/>
          <a:p>
            <a:r>
              <a:t>Silica:</a:t>
            </a:r>
          </a:p>
          <a:p>
            <a:r>
              <a:t>Crystalline silica is an important industrial material found abundantly in the earth’s crust. It is a mineral that occurs in several forms. Quartz, the most common form, is a component of sand, stone, rock, concrete, brick, block, and mortar, and sand used for blasting. Other construction materials that contain crystalline silica are asphalt filler, roofing granules, plastic composites, soils, and to a lesser extent, some wallboard joint compounds, paint, plaster, caulking and putty. </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 name="Shape 149"/>
          <p:cNvSpPr>
            <a:spLocks noGrp="1" noRot="1" noChangeAspect="1"/>
          </p:cNvSpPr>
          <p:nvPr>
            <p:ph type="sldImg"/>
          </p:nvPr>
        </p:nvSpPr>
        <p:spPr>
          <a:prstGeom prst="rect">
            <a:avLst/>
          </a:prstGeom>
        </p:spPr>
        <p:txBody>
          <a:bodyPr/>
          <a:lstStyle/>
          <a:p>
            <a:endParaRPr/>
          </a:p>
        </p:txBody>
      </p:sp>
      <p:sp>
        <p:nvSpPr>
          <p:cNvPr id="150" name="Shape 150"/>
          <p:cNvSpPr>
            <a:spLocks noGrp="1"/>
          </p:cNvSpPr>
          <p:nvPr>
            <p:ph type="body" sz="quarter" idx="1"/>
          </p:nvPr>
        </p:nvSpPr>
        <p:spPr>
          <a:prstGeom prst="rect">
            <a:avLst/>
          </a:prstGeom>
        </p:spPr>
        <p:txBody>
          <a:bodyPr/>
          <a:lstStyle/>
          <a:p>
            <a:pPr>
              <a:defRPr sz="2000"/>
            </a:pPr>
            <a:r>
              <a:t>At first it may seem confusing and too much information, but the goal is to give contractors and workers enough information to make the decisions on what scope of work they will do and can do by law.  Contractors need to know all this to do a “simple remodel”.</a:t>
            </a:r>
          </a:p>
          <a:p>
            <a:pPr>
              <a:defRPr sz="2000"/>
            </a:pPr>
            <a:endParaRPr/>
          </a:p>
          <a:p>
            <a:pPr>
              <a:defRPr sz="2000"/>
            </a:pPr>
            <a:r>
              <a:t>Unfortunately, there is no single source for all this information and most agencies do not inform Contractors of the requirements.  Believe it or not, it’s the Contractor’s job to research regulations to see which one’s apply to them.   This document and any training provided, will help all involved see the complexity and requirements of remodeling.</a:t>
            </a:r>
          </a:p>
          <a:p>
            <a:pPr>
              <a:defRPr sz="2000"/>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0" name="Shape 420"/>
          <p:cNvSpPr>
            <a:spLocks noGrp="1" noRot="1" noChangeAspect="1"/>
          </p:cNvSpPr>
          <p:nvPr>
            <p:ph type="sldImg"/>
          </p:nvPr>
        </p:nvSpPr>
        <p:spPr>
          <a:prstGeom prst="rect">
            <a:avLst/>
          </a:prstGeom>
        </p:spPr>
        <p:txBody>
          <a:bodyPr/>
          <a:lstStyle/>
          <a:p>
            <a:endParaRPr/>
          </a:p>
        </p:txBody>
      </p:sp>
      <p:sp>
        <p:nvSpPr>
          <p:cNvPr id="421" name="Shape 421"/>
          <p:cNvSpPr>
            <a:spLocks noGrp="1"/>
          </p:cNvSpPr>
          <p:nvPr>
            <p:ph type="body" sz="quarter" idx="1"/>
          </p:nvPr>
        </p:nvSpPr>
        <p:spPr>
          <a:prstGeom prst="rect">
            <a:avLst/>
          </a:prstGeom>
        </p:spPr>
        <p:txBody>
          <a:bodyPr/>
          <a:lstStyle/>
          <a:p>
            <a:r>
              <a:t>Route of Entry: </a:t>
            </a:r>
          </a:p>
          <a:p>
            <a:r>
              <a:t>Visible dust contains large particles that are easy to see. The tiny, respirable-sized particles (those that can get into the deep lung) containing silica pose the greatest hazard and are not visible.  Once in the lung, the jagged particles are surrounded by the bodies defense system which causes lungs to fill with unremovable solid material or scar tissue.  </a:t>
            </a:r>
          </a:p>
          <a:p>
            <a:endParaRPr/>
          </a:p>
          <a:p>
            <a:r>
              <a:t>Health Effects:</a:t>
            </a:r>
          </a:p>
          <a:p>
            <a:r>
              <a:t>Occupational exposure to respirable crystalline silica has been shown to cause silicosis, a serious and sometimes fatal lung disease.  It is also associated with chronic obstructive pulmonary disease, including bronchitis and emphysema. The results of some epidemiologic studies suggest that these diseases may be less frequent or absent in nonsmokers.</a:t>
            </a:r>
          </a:p>
          <a:p>
            <a:r>
              <a:t>Long term effects include extreme shortness of breath, chest pain, respiratory failure and death.</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6" name="Shape 426"/>
          <p:cNvSpPr>
            <a:spLocks noGrp="1" noRot="1" noChangeAspect="1"/>
          </p:cNvSpPr>
          <p:nvPr>
            <p:ph type="sldImg"/>
          </p:nvPr>
        </p:nvSpPr>
        <p:spPr>
          <a:prstGeom prst="rect">
            <a:avLst/>
          </a:prstGeom>
        </p:spPr>
        <p:txBody>
          <a:bodyPr/>
          <a:lstStyle/>
          <a:p>
            <a:endParaRPr/>
          </a:p>
        </p:txBody>
      </p:sp>
      <p:sp>
        <p:nvSpPr>
          <p:cNvPr id="427" name="Shape 427"/>
          <p:cNvSpPr>
            <a:spLocks noGrp="1"/>
          </p:cNvSpPr>
          <p:nvPr>
            <p:ph type="body" sz="quarter" idx="1"/>
          </p:nvPr>
        </p:nvSpPr>
        <p:spPr>
          <a:prstGeom prst="rect">
            <a:avLst/>
          </a:prstGeom>
        </p:spPr>
        <p:txBody>
          <a:bodyPr/>
          <a:lstStyle/>
          <a:p>
            <a:r>
              <a:t>What you need to know about silica: </a:t>
            </a:r>
          </a:p>
          <a:p>
            <a:r>
              <a:t>Visible dust while cutting concrete, block, rock, granite, or while sandblasting is an indication you are being exposed to high levels of respirable dust, much over the PELs.</a:t>
            </a:r>
          </a:p>
          <a:p>
            <a:r>
              <a:t>Measures that control tool-generated dust at the source usually reduce all types of particle emissions, including respirable particles. </a:t>
            </a:r>
          </a:p>
          <a:p>
            <a:r>
              <a:t>Engineering controls include such measures as local exhaust ventilation, wet methods, and high efficient particulate air (HEPA) vacuums and attachments are the safest way to protect workers and reduce exposure.</a:t>
            </a:r>
          </a:p>
          <a:p>
            <a:r>
              <a:t>Simply limiting workers' access to areas where they could be exposed above the PEL is a valuable protection method.</a:t>
            </a:r>
          </a:p>
          <a:p>
            <a:r>
              <a:t>Include air monitoring in your overall plan and provide respirators to workers when dust controls cannot limit exposures to the PEL,</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1" name="Shape 431"/>
          <p:cNvSpPr>
            <a:spLocks noGrp="1" noRot="1" noChangeAspect="1"/>
          </p:cNvSpPr>
          <p:nvPr>
            <p:ph type="sldImg"/>
          </p:nvPr>
        </p:nvSpPr>
        <p:spPr>
          <a:prstGeom prst="rect">
            <a:avLst/>
          </a:prstGeom>
        </p:spPr>
        <p:txBody>
          <a:bodyPr/>
          <a:lstStyle/>
          <a:p>
            <a:endParaRPr/>
          </a:p>
        </p:txBody>
      </p:sp>
      <p:sp>
        <p:nvSpPr>
          <p:cNvPr id="432" name="Shape 432"/>
          <p:cNvSpPr>
            <a:spLocks noGrp="1"/>
          </p:cNvSpPr>
          <p:nvPr>
            <p:ph type="body" sz="quarter" idx="1"/>
          </p:nvPr>
        </p:nvSpPr>
        <p:spPr>
          <a:prstGeom prst="rect">
            <a:avLst/>
          </a:prstGeom>
        </p:spPr>
        <p:txBody>
          <a:bodyPr/>
          <a:lstStyle/>
          <a:p>
            <a:r>
              <a:t>Proposed OSHA Silica Rules</a:t>
            </a:r>
          </a:p>
          <a:p>
            <a:r>
              <a:t>OSHA is reviewing the construction and general industry PELs for silica in its ongoing silica rulemaking.  The new proposed rule by OSHA is 50 μg/m3. for all industries and types of Silica.    It will also include an ‘action level’ of 25 μg/m3 that requires employers to institute protective measures.  Labor and Industries will be required to adopt the new levels if passed by OSHA.  The rules will also require medical exams for employees who work with silica.</a:t>
            </a:r>
          </a:p>
          <a:p>
            <a:r>
              <a:t>a medical and work history, </a:t>
            </a:r>
          </a:p>
          <a:p>
            <a:r>
              <a:t>physical examination with</a:t>
            </a:r>
          </a:p>
          <a:p>
            <a:r>
              <a:t>(3) a chest X-ray</a:t>
            </a:r>
          </a:p>
          <a:p>
            <a:r>
              <a:t>(4) a pulmonary function test administered by spirometry technician </a:t>
            </a:r>
          </a:p>
          <a:p>
            <a:r>
              <a:t>(5) testing for latent tuberculosis</a:t>
            </a:r>
          </a:p>
          <a:p>
            <a:r>
              <a:t>(6) other tests deemed appropriate by the physician or licensed health care</a:t>
            </a:r>
          </a:p>
          <a:p>
            <a:r>
              <a:t>professional (PLHCP).</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5" name="Shape 445"/>
          <p:cNvSpPr>
            <a:spLocks noGrp="1" noRot="1" noChangeAspect="1"/>
          </p:cNvSpPr>
          <p:nvPr>
            <p:ph type="sldImg"/>
          </p:nvPr>
        </p:nvSpPr>
        <p:spPr>
          <a:prstGeom prst="rect">
            <a:avLst/>
          </a:prstGeom>
        </p:spPr>
        <p:txBody>
          <a:bodyPr/>
          <a:lstStyle/>
          <a:p>
            <a:endParaRPr/>
          </a:p>
        </p:txBody>
      </p:sp>
      <p:sp>
        <p:nvSpPr>
          <p:cNvPr id="446" name="Shape 446"/>
          <p:cNvSpPr>
            <a:spLocks noGrp="1"/>
          </p:cNvSpPr>
          <p:nvPr>
            <p:ph type="body" sz="quarter" idx="1"/>
          </p:nvPr>
        </p:nvSpPr>
        <p:spPr>
          <a:prstGeom prst="rect">
            <a:avLst/>
          </a:prstGeom>
        </p:spPr>
        <p:txBody>
          <a:bodyPr/>
          <a:lstStyle/>
          <a:p>
            <a:r>
              <a:t>Mold:</a:t>
            </a:r>
          </a:p>
          <a:p>
            <a:r>
              <a:t>Molds are microscopic organisms found everywhere in the</a:t>
            </a:r>
          </a:p>
          <a:p>
            <a:r>
              <a:t>environment, indoors and outdoors.  Mold is a type of fungi. Most molds reproduce by forming spores which are released into the air. When spores land on a suitable moist surface they begin to grow, can penetrate porous materials and release chemicals. Buildings with significant moisture build up are the most susceptible to having molds grow.  In residences, moisture can be caused by leaks, cooking practices, and even overwatering of plants.</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 name="Shape 450"/>
          <p:cNvSpPr>
            <a:spLocks noGrp="1" noRot="1" noChangeAspect="1"/>
          </p:cNvSpPr>
          <p:nvPr>
            <p:ph type="sldImg"/>
          </p:nvPr>
        </p:nvSpPr>
        <p:spPr>
          <a:prstGeom prst="rect">
            <a:avLst/>
          </a:prstGeom>
        </p:spPr>
        <p:txBody>
          <a:bodyPr/>
          <a:lstStyle/>
          <a:p>
            <a:endParaRPr/>
          </a:p>
        </p:txBody>
      </p:sp>
      <p:sp>
        <p:nvSpPr>
          <p:cNvPr id="451" name="Shape 451"/>
          <p:cNvSpPr>
            <a:spLocks noGrp="1"/>
          </p:cNvSpPr>
          <p:nvPr>
            <p:ph type="body" sz="quarter" idx="1"/>
          </p:nvPr>
        </p:nvSpPr>
        <p:spPr>
          <a:prstGeom prst="rect">
            <a:avLst/>
          </a:prstGeom>
        </p:spPr>
        <p:txBody>
          <a:bodyPr/>
          <a:lstStyle/>
          <a:p>
            <a:r>
              <a:t>How Much Mold Matters? </a:t>
            </a:r>
          </a:p>
          <a:p>
            <a:r>
              <a:t>There are no current specific regulations on mold in the workplace.  But the ‘general duty’ or ‘management responsibility’ clause of WAC 296-841-100 requires an exposure assessment of airborne contaminants, including harmful bacteria or fungi.  This would include motivate employers to protect their workers from mold.  </a:t>
            </a:r>
          </a:p>
          <a:p>
            <a:endParaRPr/>
          </a:p>
          <a:p>
            <a:r>
              <a:t>If mold is seen or smelled, there is a potential health risk; therefore, no matter what type of mold is present, you should arrange for its removal.</a:t>
            </a:r>
          </a:p>
          <a:p>
            <a:endParaRPr/>
          </a:p>
          <a:p>
            <a:r>
              <a:t>Testing for mold is varied and subjective, and no safe standard is established.  Generally, end of project testing should show that the level and types of mold and mold spores inside the building are similar to those found outside.</a:t>
            </a:r>
          </a:p>
          <a:p>
            <a:endParaRPr/>
          </a:p>
          <a:p>
            <a:r>
              <a:t>Note: Regulated materials, such as lead or asbestos, require specific mitigation and remediation protocols. The presence of these and other regulated materials take precedence over mold remediation, and they shall be addressed according to applicable federal, state, provincial and local laws and regulations.</a:t>
            </a:r>
          </a:p>
          <a:p>
            <a:endParaRPr/>
          </a:p>
          <a:p>
            <a:r>
              <a:t>Many industries base their mold remediation techniques on EPA recommendations or some States have adopted the (Institute of Inspection Cleaning and Restoration Certification)  IICRC 520-2008 standard on mold remediation.</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6" name="Shape 456"/>
          <p:cNvSpPr>
            <a:spLocks noGrp="1" noRot="1" noChangeAspect="1"/>
          </p:cNvSpPr>
          <p:nvPr>
            <p:ph type="sldImg"/>
          </p:nvPr>
        </p:nvSpPr>
        <p:spPr>
          <a:prstGeom prst="rect">
            <a:avLst/>
          </a:prstGeom>
        </p:spPr>
        <p:txBody>
          <a:bodyPr/>
          <a:lstStyle/>
          <a:p>
            <a:endParaRPr/>
          </a:p>
        </p:txBody>
      </p:sp>
      <p:sp>
        <p:nvSpPr>
          <p:cNvPr id="457" name="Shape 457"/>
          <p:cNvSpPr>
            <a:spLocks noGrp="1"/>
          </p:cNvSpPr>
          <p:nvPr>
            <p:ph type="body" sz="quarter" idx="1"/>
          </p:nvPr>
        </p:nvSpPr>
        <p:spPr>
          <a:prstGeom prst="rect">
            <a:avLst/>
          </a:prstGeom>
        </p:spPr>
        <p:txBody>
          <a:bodyPr/>
          <a:lstStyle/>
          <a:p>
            <a:r>
              <a:t>Route of Entry: </a:t>
            </a:r>
          </a:p>
          <a:p>
            <a:r>
              <a:t>Inhalation is the exposure of most concern to cleanup workers who are exposed to mold during demolition, mold remediation, or construction activities when mold spores are aerosolized or released into the air in construction dust.</a:t>
            </a:r>
          </a:p>
          <a:p>
            <a:endParaRPr/>
          </a:p>
          <a:p>
            <a:r>
              <a:t>Health Effects:</a:t>
            </a:r>
          </a:p>
          <a:p>
            <a:r>
              <a:t>Most molds are harmless but some can cause infections, allergy symptoms, produce toxins, and release volatile organic compounds.  </a:t>
            </a:r>
          </a:p>
          <a:p>
            <a:endParaRPr/>
          </a:p>
          <a:p>
            <a:r>
              <a:t>Research studies have linked mold to respiratory symptoms, asthma, hypersensitivity pneumonitis, bronchitis, and related respiratory infections.  In addition, exposure to mold can irritate the eyes, skin, nose and throat in certain individuals.  The onset of symptoms and reactions to mold can be either immediate or delayed. </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1" name="Shape 461"/>
          <p:cNvSpPr>
            <a:spLocks noGrp="1" noRot="1" noChangeAspect="1"/>
          </p:cNvSpPr>
          <p:nvPr>
            <p:ph type="sldImg"/>
          </p:nvPr>
        </p:nvSpPr>
        <p:spPr>
          <a:prstGeom prst="rect">
            <a:avLst/>
          </a:prstGeom>
        </p:spPr>
        <p:txBody>
          <a:bodyPr/>
          <a:lstStyle/>
          <a:p>
            <a:endParaRPr/>
          </a:p>
        </p:txBody>
      </p:sp>
      <p:sp>
        <p:nvSpPr>
          <p:cNvPr id="462" name="Shape 462"/>
          <p:cNvSpPr>
            <a:spLocks noGrp="1"/>
          </p:cNvSpPr>
          <p:nvPr>
            <p:ph type="body" sz="quarter" idx="1"/>
          </p:nvPr>
        </p:nvSpPr>
        <p:spPr>
          <a:prstGeom prst="rect">
            <a:avLst/>
          </a:prstGeom>
        </p:spPr>
        <p:txBody>
          <a:bodyPr/>
          <a:lstStyle/>
          <a:p>
            <a:r>
              <a:t>Route of Entry: </a:t>
            </a:r>
          </a:p>
          <a:p>
            <a:r>
              <a:t>Inhalation is the exposure of most concern to cleanup workers who are exposed to mold during demolition, mold remediation, or construction activities when mold spores are aerosolized or released into the air in construction dust.</a:t>
            </a:r>
          </a:p>
          <a:p>
            <a:endParaRPr/>
          </a:p>
          <a:p>
            <a:r>
              <a:t>Health Effects:</a:t>
            </a:r>
          </a:p>
          <a:p>
            <a:r>
              <a:t>Most molds are harmless but some can cause infections, allergy symptoms, produce toxins, and release volatile organic compounds.  </a:t>
            </a:r>
          </a:p>
          <a:p>
            <a:endParaRPr/>
          </a:p>
          <a:p>
            <a:r>
              <a:t>Research studies have linked mold to respiratory symptoms, asthma, hypersensitivity pneumonitis, bronchitis, and related respiratory infections.  In addition, exposure to mold can irritate the eyes, skin, nose and throat in certain individuals.  The onset of symptoms and reactions to mold can be either immediate or delayed. </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7" name="Shape 467"/>
          <p:cNvSpPr>
            <a:spLocks noGrp="1" noRot="1" noChangeAspect="1"/>
          </p:cNvSpPr>
          <p:nvPr>
            <p:ph type="sldImg"/>
          </p:nvPr>
        </p:nvSpPr>
        <p:spPr>
          <a:prstGeom prst="rect">
            <a:avLst/>
          </a:prstGeom>
        </p:spPr>
        <p:txBody>
          <a:bodyPr/>
          <a:lstStyle/>
          <a:p>
            <a:endParaRPr/>
          </a:p>
        </p:txBody>
      </p:sp>
      <p:sp>
        <p:nvSpPr>
          <p:cNvPr id="468" name="Shape 468"/>
          <p:cNvSpPr>
            <a:spLocks noGrp="1"/>
          </p:cNvSpPr>
          <p:nvPr>
            <p:ph type="body" sz="quarter" idx="1"/>
          </p:nvPr>
        </p:nvSpPr>
        <p:spPr>
          <a:prstGeom prst="rect">
            <a:avLst/>
          </a:prstGeom>
        </p:spPr>
        <p:txBody>
          <a:bodyPr/>
          <a:lstStyle/>
          <a:p>
            <a:r>
              <a:t>What you need to know about mold:</a:t>
            </a:r>
          </a:p>
          <a:p>
            <a:r>
              <a:t>The idea that you can just “kill mold” with some bleach does not fit modern mold research or construction industry standards.</a:t>
            </a:r>
          </a:p>
          <a:p>
            <a:r>
              <a:t>Identify and stop the leaks and moisture sources in the building.  Stop the cause of mold growth to control the problem long term.</a:t>
            </a:r>
          </a:p>
          <a:p>
            <a:r>
              <a:t>Contain area where mold remediation will be occurring, do not let mold spores spread to uncontaminated areas.  Containment procedures are discussed later in the handout.</a:t>
            </a:r>
          </a:p>
          <a:p>
            <a:r>
              <a:t>Negative air machines should be used to vent contained areas to the outside of the building through HEPA filtration devices.</a:t>
            </a:r>
          </a:p>
          <a:p>
            <a:r>
              <a:t>Physically removing visible mold, mold-damaged materials, is the preferred method of mold remediation.  Remove materials in as large of pieces as possible to prevent dust.  Use damp (minimal wetness) methods while removing materials.</a:t>
            </a:r>
          </a:p>
          <a:p>
            <a:r>
              <a:t>Antimicrobials and Biocides should only be used by trained professionals and application must meet government regulation standards for use, including application and disposal requirements.  Killing mold spores does not stop the destroy their antigenic or toxigenic properties.  </a:t>
            </a:r>
          </a:p>
          <a:p>
            <a:r>
              <a:t>Proper cleanup, including HEPA vacuuming and damp wiping of all surfaces is required to reduce the chances of re-contamination of mold in the remediated area.</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4" name="Shape 474"/>
          <p:cNvSpPr>
            <a:spLocks noGrp="1" noRot="1" noChangeAspect="1"/>
          </p:cNvSpPr>
          <p:nvPr>
            <p:ph type="sldImg"/>
          </p:nvPr>
        </p:nvSpPr>
        <p:spPr>
          <a:prstGeom prst="rect">
            <a:avLst/>
          </a:prstGeom>
        </p:spPr>
        <p:txBody>
          <a:bodyPr/>
          <a:lstStyle/>
          <a:p>
            <a:endParaRPr/>
          </a:p>
        </p:txBody>
      </p:sp>
      <p:sp>
        <p:nvSpPr>
          <p:cNvPr id="475" name="Shape 475"/>
          <p:cNvSpPr>
            <a:spLocks noGrp="1"/>
          </p:cNvSpPr>
          <p:nvPr>
            <p:ph type="body" sz="quarter" idx="1"/>
          </p:nvPr>
        </p:nvSpPr>
        <p:spPr>
          <a:prstGeom prst="rect">
            <a:avLst/>
          </a:prstGeom>
        </p:spPr>
        <p:txBody>
          <a:bodyPr/>
          <a:lstStyle/>
          <a:p>
            <a:r>
              <a:t>What you need to know about mold:</a:t>
            </a:r>
          </a:p>
          <a:p>
            <a:r>
              <a:t>The idea that you can just “kill mold” with some bleach does not fit modern mold research or construction industry standards.</a:t>
            </a:r>
          </a:p>
          <a:p>
            <a:r>
              <a:t>Identify and stop the leaks and moisture sources in the building.  Stop the cause of mold growth to control the problem long term.</a:t>
            </a:r>
          </a:p>
          <a:p>
            <a:r>
              <a:t>Contain area where mold remediation will be occurring, do not let mold spores spread to uncontaminated areas.  Containment procedures are discussed later in the handout.</a:t>
            </a:r>
          </a:p>
          <a:p>
            <a:r>
              <a:t>Negative air machines should be used to vent contained areas to the outside of the building through HEPA filtration devices.</a:t>
            </a:r>
          </a:p>
          <a:p>
            <a:r>
              <a:t>Physically removing visible mold, mold-damaged materials, is the preferred method of mold remediation.  Remove materials in as large of pieces as possible to prevent dust.  Use damp (minimal wetness) methods while removing materials.</a:t>
            </a:r>
          </a:p>
          <a:p>
            <a:r>
              <a:t>Antimicrobials and Biocides should only be used by trained professionals and application must meet government regulation standards for use, including application and disposal requirements.  Killing mold spores does not stop the destroy their antigenic or toxigenic properties.  </a:t>
            </a:r>
          </a:p>
          <a:p>
            <a:r>
              <a:t>Proper cleanup, including HEPA vacuuming and damp wiping of all surfaces is required to reduce the chances of re-contamination of mold in the remediated area.</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Shape 154"/>
          <p:cNvSpPr>
            <a:spLocks noGrp="1" noRot="1" noChangeAspect="1"/>
          </p:cNvSpPr>
          <p:nvPr>
            <p:ph type="sldImg"/>
          </p:nvPr>
        </p:nvSpPr>
        <p:spPr>
          <a:prstGeom prst="rect">
            <a:avLst/>
          </a:prstGeom>
        </p:spPr>
        <p:txBody>
          <a:bodyPr/>
          <a:lstStyle/>
          <a:p>
            <a:endParaRPr/>
          </a:p>
        </p:txBody>
      </p:sp>
      <p:sp>
        <p:nvSpPr>
          <p:cNvPr id="155" name="Shape 155"/>
          <p:cNvSpPr>
            <a:spLocks noGrp="1"/>
          </p:cNvSpPr>
          <p:nvPr>
            <p:ph type="body" sz="quarter" idx="1"/>
          </p:nvPr>
        </p:nvSpPr>
        <p:spPr>
          <a:prstGeom prst="rect">
            <a:avLst/>
          </a:prstGeom>
        </p:spPr>
        <p:txBody>
          <a:bodyPr/>
          <a:lstStyle/>
          <a:p>
            <a:pPr>
              <a:defRPr sz="2000"/>
            </a:pPr>
            <a:r>
              <a:t>Requirements for Asbestos abatement are almost identical for Mold remediation best practices and requirements for Lead Based Paint renovations are similar for Silica exposure best practices.   In most cases, the equipment a contractor invests in for one hazard can be used for the other health hazards.</a:t>
            </a:r>
          </a:p>
          <a:p>
            <a:pPr>
              <a:defRPr sz="2000"/>
            </a:pPr>
            <a:r>
              <a:t>If Contractors learn these fundamentals of protecting workers, they can cost effectively and safely take on a huge variety of remodel projects.</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 name="Shape 160"/>
          <p:cNvSpPr>
            <a:spLocks noGrp="1" noRot="1" noChangeAspect="1"/>
          </p:cNvSpPr>
          <p:nvPr>
            <p:ph type="sldImg"/>
          </p:nvPr>
        </p:nvSpPr>
        <p:spPr>
          <a:prstGeom prst="rect">
            <a:avLst/>
          </a:prstGeom>
        </p:spPr>
        <p:txBody>
          <a:bodyPr/>
          <a:lstStyle/>
          <a:p>
            <a:endParaRPr/>
          </a:p>
        </p:txBody>
      </p:sp>
      <p:sp>
        <p:nvSpPr>
          <p:cNvPr id="161" name="Shape 161"/>
          <p:cNvSpPr>
            <a:spLocks noGrp="1"/>
          </p:cNvSpPr>
          <p:nvPr>
            <p:ph type="body" sz="quarter" idx="1"/>
          </p:nvPr>
        </p:nvSpPr>
        <p:spPr>
          <a:prstGeom prst="rect">
            <a:avLst/>
          </a:prstGeom>
        </p:spPr>
        <p:txBody>
          <a:bodyPr/>
          <a:lstStyle>
            <a:lvl1pPr>
              <a:defRPr sz="2000"/>
            </a:lvl1pPr>
          </a:lstStyle>
          <a:p>
            <a:r>
              <a:t>Here is the good part, though there are many agencies and regulations involved, everyone’s goal is the same, protect workers from health hazards.   And though the hazards of asbestos, lead, mold, and silica are regulated differently, the worker protection concepts are the same.   If Contractors set up the job with proper containment, use low dust work practices, wear appropriate PPE, and decontaminate, everyone goes home safe. </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noRot="1" noChangeAspect="1"/>
          </p:cNvSpPr>
          <p:nvPr>
            <p:ph type="sldImg"/>
          </p:nvPr>
        </p:nvSpPr>
        <p:spPr>
          <a:prstGeom prst="rect">
            <a:avLst/>
          </a:prstGeom>
        </p:spPr>
        <p:txBody>
          <a:bodyPr/>
          <a:lstStyle/>
          <a:p>
            <a:endParaRPr/>
          </a:p>
        </p:txBody>
      </p:sp>
      <p:sp>
        <p:nvSpPr>
          <p:cNvPr id="178" name="Shape 178"/>
          <p:cNvSpPr>
            <a:spLocks noGrp="1"/>
          </p:cNvSpPr>
          <p:nvPr>
            <p:ph type="body" sz="quarter" idx="1"/>
          </p:nvPr>
        </p:nvSpPr>
        <p:spPr>
          <a:prstGeom prst="rect">
            <a:avLst/>
          </a:prstGeom>
        </p:spPr>
        <p:txBody>
          <a:bodyPr/>
          <a:lstStyle/>
          <a:p>
            <a:r>
              <a:t>From Wikipedia:</a:t>
            </a:r>
            <a:br/>
            <a:r>
              <a:t>The permissible exposure limit (PEL or OSHA PEL) is a legal limit in the United States for exposure of an employee to a chemical substance or physical agent. For chemicals, the chemical regulation is usually expressed in parts per million (ppm), or sometimes in milligrams per cubic meter (mg/m3). Units of measure for physical agents such as noise are specific to the agent. Permissible exposure limits are established by the Occupational Safety and Health Administration (OSHA). Most of OSHA’s PELs were issued shortly after adoption of the Occupational Safety and Health (OSH) Act in 1970, and have not been updated since that time. Section 6(a) of the OSH Act granted the Agency the authority to adopt existing Federal standards or national consensus standards as enforceable OSHA standards. Most of the PELs contained in the Z-Tables of 29 CFR 1910.1000 were adopted from the Walsh-Healy Public Contracts Act as existing Federal standards for general industry. These in turn had been adopted from the 1968 Threshold Limit Values (TLVs®) of the American Conference of Governmental Industrial Hygienists (ACGIH®).</a:t>
            </a:r>
          </a:p>
          <a:p>
            <a:r>
              <a:t>A PEL is usually given as a time-weighted average (TWA), although some are short-term exposure limits (STEL) or ceiling limits. A TWA is the average exposure over a specified period of time, usually a nominal eight hours. This means that, for limited periods, a worker may be exposed to concentration excursions higher than the PEL, so long as the TWA is not exceeded and any applicable excursion limit is not exceeded. An excursion limit typically means that "...worker exposure levels may exceed 3 times the PEL-TWA for no more than a total of 30 minutes during a workday, and under no circumstances should they exceed 5 times the PEL-TWA, provided that the PEL-TWA is not exceeded." [1] Excursion limits are enforced in some states (for example Oregon) and on the federal level for certain contaminants such as asbestos.</a:t>
            </a:r>
          </a:p>
          <a:p>
            <a:r>
              <a:t>A short-term exposure limit is one that addresses the average exposure over a 15-30 minute period of maximum exposure during a single work shift. A ceiling limit is one that may not be exceeded for any period of time, and is applied to irritants and other materials that have immediate effects.</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 name="Shape 185"/>
          <p:cNvSpPr>
            <a:spLocks noGrp="1" noRot="1" noChangeAspect="1"/>
          </p:cNvSpPr>
          <p:nvPr>
            <p:ph type="sldImg"/>
          </p:nvPr>
        </p:nvSpPr>
        <p:spPr>
          <a:prstGeom prst="rect">
            <a:avLst/>
          </a:prstGeom>
        </p:spPr>
        <p:txBody>
          <a:bodyPr/>
          <a:lstStyle/>
          <a:p>
            <a:endParaRPr/>
          </a:p>
        </p:txBody>
      </p:sp>
      <p:sp>
        <p:nvSpPr>
          <p:cNvPr id="186" name="Shape 186"/>
          <p:cNvSpPr>
            <a:spLocks noGrp="1"/>
          </p:cNvSpPr>
          <p:nvPr>
            <p:ph type="body" sz="quarter" idx="1"/>
          </p:nvPr>
        </p:nvSpPr>
        <p:spPr>
          <a:prstGeom prst="rect">
            <a:avLst/>
          </a:prstGeom>
        </p:spPr>
        <p:txBody>
          <a:bodyPr/>
          <a:lstStyle/>
          <a:p>
            <a:r>
              <a:t>A half-mask respirator is good to 10x the PEL of dust, mists, gases, vapors or fumes. A full-face respirator is good to 50x the PEL and a supplied Air respirator is good to 1000x the PEL. The higher the APF, the more protection it gives the worker.  We will discuss this again later in the PPE section. The idea here is to understand that there is a relationship between PELs and choice of respirator. </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 name="Shape 197"/>
          <p:cNvSpPr>
            <a:spLocks noGrp="1" noRot="1" noChangeAspect="1"/>
          </p:cNvSpPr>
          <p:nvPr>
            <p:ph type="sldImg"/>
          </p:nvPr>
        </p:nvSpPr>
        <p:spPr>
          <a:prstGeom prst="rect">
            <a:avLst/>
          </a:prstGeom>
        </p:spPr>
        <p:txBody>
          <a:bodyPr/>
          <a:lstStyle/>
          <a:p>
            <a:endParaRPr/>
          </a:p>
        </p:txBody>
      </p:sp>
      <p:sp>
        <p:nvSpPr>
          <p:cNvPr id="198" name="Shape 198"/>
          <p:cNvSpPr>
            <a:spLocks noGrp="1"/>
          </p:cNvSpPr>
          <p:nvPr>
            <p:ph type="body" sz="quarter" idx="1"/>
          </p:nvPr>
        </p:nvSpPr>
        <p:spPr>
          <a:prstGeom prst="rect">
            <a:avLst/>
          </a:prstGeom>
        </p:spPr>
        <p:txBody>
          <a:bodyPr/>
          <a:lstStyle/>
          <a:p>
            <a:r>
              <a:t>Asbestos:</a:t>
            </a:r>
          </a:p>
          <a:p>
            <a:r>
              <a:t>Asbestos is a naturally occurring fibrous mineral in several different forms (Chrysotile “white”, Amosite “brown”, Crocidolite “blue”)</a:t>
            </a:r>
          </a:p>
          <a:p>
            <a:r>
              <a:t>It’s properties include good tensile strength, flexibility, and insulating abilities.  It is also heat, electrical and chemical resistant.    </a:t>
            </a:r>
          </a:p>
          <a:p>
            <a:endParaRPr/>
          </a:p>
          <a:p>
            <a:r>
              <a:t>Route of Entry: </a:t>
            </a:r>
          </a:p>
          <a:p>
            <a:r>
              <a:t>When bound within a product there is little danger, but when the product is ‘friable’ or breaks up, tiny invisible asbestos fibers are released into the air. Asbestos fibers are easily breathed in by workers while working with materials containing asbestos.</a:t>
            </a:r>
          </a:p>
          <a:p>
            <a:r>
              <a:t>Asbestos fibers are deposited in the ending small air sacs in the lungs called the alveoli.</a:t>
            </a:r>
          </a:p>
          <a:p>
            <a:r>
              <a:t>The body’s defense mechanisms cannot break down the fibers and scar tissue forms around the fibers.</a:t>
            </a:r>
          </a:p>
          <a:p>
            <a:r>
              <a:t>As scar tissue builds up the lungs function less and less efficiently</a:t>
            </a:r>
          </a:p>
          <a:p>
            <a:r>
              <a:t>The fibers may also travel to the pleura, the membrane lining the outside of the lungs, causing a similar problem.</a:t>
            </a:r>
          </a:p>
          <a:p>
            <a:endParaRPr/>
          </a:p>
          <a:p>
            <a:r>
              <a:t>Health Effects:</a:t>
            </a:r>
          </a:p>
          <a:p>
            <a:r>
              <a:t>Diseases caused by Asbestos:</a:t>
            </a:r>
          </a:p>
          <a:p>
            <a:r>
              <a:t>Asbestosis</a:t>
            </a:r>
          </a:p>
          <a:p>
            <a:r>
              <a:t>Mesothelioma</a:t>
            </a:r>
          </a:p>
          <a:p>
            <a:r>
              <a:t>Lung Cancer</a:t>
            </a:r>
          </a:p>
          <a:p>
            <a:r>
              <a:t>Other cancers</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 name="Shape 268"/>
          <p:cNvSpPr>
            <a:spLocks noGrp="1" noRot="1" noChangeAspect="1"/>
          </p:cNvSpPr>
          <p:nvPr>
            <p:ph type="sldImg"/>
          </p:nvPr>
        </p:nvSpPr>
        <p:spPr>
          <a:prstGeom prst="rect">
            <a:avLst/>
          </a:prstGeom>
        </p:spPr>
        <p:txBody>
          <a:bodyPr/>
          <a:lstStyle/>
          <a:p>
            <a:endParaRPr/>
          </a:p>
        </p:txBody>
      </p:sp>
      <p:sp>
        <p:nvSpPr>
          <p:cNvPr id="269" name="Shape 269"/>
          <p:cNvSpPr>
            <a:spLocks noGrp="1"/>
          </p:cNvSpPr>
          <p:nvPr>
            <p:ph type="body" sz="quarter" idx="1"/>
          </p:nvPr>
        </p:nvSpPr>
        <p:spPr>
          <a:prstGeom prst="rect">
            <a:avLst/>
          </a:prstGeom>
        </p:spPr>
        <p:txBody>
          <a:bodyPr/>
          <a:lstStyle>
            <a:lvl1pPr defTabSz="914400">
              <a:lnSpc>
                <a:spcPct val="115000"/>
              </a:lnSpc>
              <a:defRPr sz="1200">
                <a:latin typeface="Calibri"/>
                <a:ea typeface="Calibri"/>
                <a:cs typeface="Calibri"/>
                <a:sym typeface="Calibri"/>
              </a:defRPr>
            </a:lvl1pPr>
          </a:lstStyle>
          <a:p>
            <a:r>
              <a:t> </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 name="Shape 309"/>
          <p:cNvSpPr>
            <a:spLocks noGrp="1" noRot="1" noChangeAspect="1"/>
          </p:cNvSpPr>
          <p:nvPr>
            <p:ph type="sldImg"/>
          </p:nvPr>
        </p:nvSpPr>
        <p:spPr>
          <a:prstGeom prst="rect">
            <a:avLst/>
          </a:prstGeom>
        </p:spPr>
        <p:txBody>
          <a:bodyPr/>
          <a:lstStyle/>
          <a:p>
            <a:endParaRPr/>
          </a:p>
        </p:txBody>
      </p:sp>
      <p:sp>
        <p:nvSpPr>
          <p:cNvPr id="310" name="Shape 310"/>
          <p:cNvSpPr>
            <a:spLocks noGrp="1"/>
          </p:cNvSpPr>
          <p:nvPr>
            <p:ph type="body" sz="quarter" idx="1"/>
          </p:nvPr>
        </p:nvSpPr>
        <p:spPr>
          <a:prstGeom prst="rect">
            <a:avLst/>
          </a:prstGeom>
        </p:spPr>
        <p:txBody>
          <a:bodyPr/>
          <a:lstStyle>
            <a:lvl1pPr defTabSz="914400">
              <a:lnSpc>
                <a:spcPct val="100000"/>
              </a:lnSpc>
              <a:spcBef>
                <a:spcPts val="400"/>
              </a:spcBef>
              <a:defRPr sz="1200">
                <a:latin typeface="Calibri"/>
                <a:ea typeface="Calibri"/>
                <a:cs typeface="Calibri"/>
                <a:sym typeface="Calibri"/>
              </a:defRPr>
            </a:lvl1pPr>
          </a:lstStyle>
          <a:p>
            <a:r>
              <a:t>Some joint compound contained up to 5% asbestos. Older plasters in lathe and plaster construction also sometimes contained asbestos. </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amp; Subtitle">
    <p:spTree>
      <p:nvGrpSpPr>
        <p:cNvPr id="1" name=""/>
        <p:cNvGrpSpPr/>
        <p:nvPr/>
      </p:nvGrpSpPr>
      <p:grpSpPr>
        <a:xfrm>
          <a:off x="0" y="0"/>
          <a:ext cx="0" cy="0"/>
          <a:chOff x="0" y="0"/>
          <a:chExt cx="0" cy="0"/>
        </a:xfrm>
      </p:grpSpPr>
      <p:sp>
        <p:nvSpPr>
          <p:cNvPr id="11" name="Shape 11"/>
          <p:cNvSpPr>
            <a:spLocks noGrp="1"/>
          </p:cNvSpPr>
          <p:nvPr>
            <p:ph type="title"/>
          </p:nvPr>
        </p:nvSpPr>
        <p:spPr>
          <a:xfrm>
            <a:off x="1270000" y="1638300"/>
            <a:ext cx="10464800" cy="3302000"/>
          </a:xfrm>
          <a:prstGeom prst="rect">
            <a:avLst/>
          </a:prstGeom>
        </p:spPr>
        <p:txBody>
          <a:bodyPr anchor="b"/>
          <a:lstStyle/>
          <a:p>
            <a:r>
              <a:t>Title Text</a:t>
            </a:r>
          </a:p>
        </p:txBody>
      </p:sp>
      <p:sp>
        <p:nvSpPr>
          <p:cNvPr id="12" name="Shape 12"/>
          <p:cNvSpPr>
            <a:spLocks noGrp="1"/>
          </p:cNvSpPr>
          <p:nvPr>
            <p:ph type="body" sz="quarter" idx="1"/>
          </p:nvPr>
        </p:nvSpPr>
        <p:spPr>
          <a:xfrm>
            <a:off x="1270000" y="5029200"/>
            <a:ext cx="10464800" cy="1130300"/>
          </a:xfrm>
          <a:prstGeom prst="rect">
            <a:avLst/>
          </a:prstGeom>
        </p:spPr>
        <p:txBody>
          <a:bodyPr anchor="t"/>
          <a:lstStyle>
            <a:lvl1pPr marL="0" indent="0" algn="ctr">
              <a:lnSpc>
                <a:spcPct val="100000"/>
              </a:lnSpc>
              <a:buSzTx/>
              <a:buNone/>
              <a:defRPr sz="4400" b="1">
                <a:latin typeface="+mj-lt"/>
                <a:ea typeface="+mj-ea"/>
                <a:cs typeface="+mj-cs"/>
                <a:sym typeface="Helvetica"/>
              </a:defRPr>
            </a:lvl1pPr>
            <a:lvl2pPr marL="0" indent="457200" algn="ctr">
              <a:lnSpc>
                <a:spcPct val="100000"/>
              </a:lnSpc>
              <a:buSzTx/>
              <a:buNone/>
              <a:defRPr sz="4400" b="1">
                <a:latin typeface="+mj-lt"/>
                <a:ea typeface="+mj-ea"/>
                <a:cs typeface="+mj-cs"/>
                <a:sym typeface="Helvetica"/>
              </a:defRPr>
            </a:lvl2pPr>
            <a:lvl3pPr marL="0" indent="914400" algn="ctr">
              <a:lnSpc>
                <a:spcPct val="100000"/>
              </a:lnSpc>
              <a:buSzTx/>
              <a:buNone/>
              <a:defRPr sz="4400" b="1">
                <a:latin typeface="+mj-lt"/>
                <a:ea typeface="+mj-ea"/>
                <a:cs typeface="+mj-cs"/>
                <a:sym typeface="Helvetica"/>
              </a:defRPr>
            </a:lvl3pPr>
            <a:lvl4pPr marL="0" indent="1371600" algn="ctr">
              <a:lnSpc>
                <a:spcPct val="100000"/>
              </a:lnSpc>
              <a:buSzTx/>
              <a:buNone/>
              <a:defRPr sz="4400" b="1">
                <a:latin typeface="+mj-lt"/>
                <a:ea typeface="+mj-ea"/>
                <a:cs typeface="+mj-cs"/>
                <a:sym typeface="Helvetica"/>
              </a:defRPr>
            </a:lvl4pPr>
            <a:lvl5pPr marL="0" indent="1828800" algn="ctr">
              <a:lnSpc>
                <a:spcPct val="100000"/>
              </a:lnSpc>
              <a:buSzTx/>
              <a:buNone/>
              <a:defRPr sz="4400" b="1">
                <a:latin typeface="+mj-lt"/>
                <a:ea typeface="+mj-ea"/>
                <a:cs typeface="+mj-cs"/>
                <a:sym typeface="Helvetica"/>
              </a:defRPr>
            </a:lvl5pPr>
          </a:lstStyle>
          <a:p>
            <a:r>
              <a:t>Body Level One</a:t>
            </a:r>
          </a:p>
          <a:p>
            <a:pPr lvl="1"/>
            <a:r>
              <a:t>Body Level Two</a:t>
            </a:r>
          </a:p>
          <a:p>
            <a:pPr lvl="2"/>
            <a:r>
              <a:t>Body Level Three</a:t>
            </a:r>
          </a:p>
          <a:p>
            <a:pPr lvl="3"/>
            <a:r>
              <a:t>Body Level Four</a:t>
            </a:r>
          </a:p>
          <a:p>
            <a:pPr lvl="4"/>
            <a:r>
              <a:t>Body Level Five</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xmlns:p14="http://schemas.microsoft.com/office/powerpoint/2010/mai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xmlns:p14="http://schemas.microsoft.com/office/powerpoint/2010/mai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Default 0">
    <p:spTree>
      <p:nvGrpSpPr>
        <p:cNvPr id="1" name=""/>
        <p:cNvGrpSpPr/>
        <p:nvPr/>
      </p:nvGrpSpPr>
      <p:grpSpPr>
        <a:xfrm>
          <a:off x="0" y="0"/>
          <a:ext cx="0" cy="0"/>
          <a:chOff x="0" y="0"/>
          <a:chExt cx="0" cy="0"/>
        </a:xfrm>
      </p:grpSpPr>
      <p:sp>
        <p:nvSpPr>
          <p:cNvPr id="117" name="Shape 117"/>
          <p:cNvSpPr>
            <a:spLocks noGrp="1"/>
          </p:cNvSpPr>
          <p:nvPr>
            <p:ph type="sldNum" sz="quarter" idx="2"/>
          </p:nvPr>
        </p:nvSpPr>
        <p:spPr>
          <a:xfrm>
            <a:off x="9320107" y="8779792"/>
            <a:ext cx="3034454" cy="520701"/>
          </a:xfrm>
          <a:prstGeom prst="rect">
            <a:avLst/>
          </a:prstGeom>
        </p:spPr>
        <p:txBody>
          <a:bodyPr wrap="square" lIns="65023" tIns="65023" rIns="65023" bIns="65023" anchor="ctr"/>
          <a:lstStyle>
            <a:lvl1pPr algn="r" defTabSz="914400">
              <a:lnSpc>
                <a:spcPct val="85000"/>
              </a:lnSpc>
              <a:defRPr sz="1600" b="1">
                <a:solidFill>
                  <a:srgbClr val="FFFFFF"/>
                </a:solidFill>
                <a:latin typeface="Arial"/>
                <a:ea typeface="Arial"/>
                <a:cs typeface="Arial"/>
                <a:sym typeface="Arial"/>
              </a:defRPr>
            </a:lvl1pPr>
          </a:lstStyle>
          <a:p>
            <a:fld id="{86CB4B4D-7CA3-9044-876B-883B54F8677D}" type="slidenum">
              <a:t>‹#›</a:t>
            </a:fld>
            <a:endParaRPr/>
          </a:p>
        </p:txBody>
      </p:sp>
    </p:spTree>
  </p:cSld>
  <p:clrMapOvr>
    <a:masterClrMapping/>
  </p:clrMapOvr>
  <p:transition xmlns:p14="http://schemas.microsoft.com/office/powerpoint/2010/mai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2_Default Design - No Graphics">
    <p:bg>
      <p:bgPr>
        <a:solidFill>
          <a:srgbClr val="006AA6"/>
        </a:solidFill>
        <a:effectLst/>
      </p:bgPr>
    </p:bg>
    <p:spTree>
      <p:nvGrpSpPr>
        <p:cNvPr id="1" name=""/>
        <p:cNvGrpSpPr/>
        <p:nvPr/>
      </p:nvGrpSpPr>
      <p:grpSpPr>
        <a:xfrm>
          <a:off x="0" y="0"/>
          <a:ext cx="0" cy="0"/>
          <a:chOff x="0" y="0"/>
          <a:chExt cx="0" cy="0"/>
        </a:xfrm>
      </p:grpSpPr>
      <p:sp>
        <p:nvSpPr>
          <p:cNvPr id="124" name="Shape 124"/>
          <p:cNvSpPr>
            <a:spLocks noGrp="1"/>
          </p:cNvSpPr>
          <p:nvPr>
            <p:ph type="title"/>
          </p:nvPr>
        </p:nvSpPr>
        <p:spPr>
          <a:xfrm>
            <a:off x="1192106" y="1907822"/>
            <a:ext cx="11162455" cy="1343378"/>
          </a:xfrm>
          <a:prstGeom prst="rect">
            <a:avLst/>
          </a:prstGeom>
        </p:spPr>
        <p:txBody>
          <a:bodyPr lIns="72248" tIns="72248" rIns="72248" bIns="72248">
            <a:noAutofit/>
          </a:bodyPr>
          <a:lstStyle>
            <a:lvl1pPr marL="40639" marR="40639" algn="l" defTabSz="914400">
              <a:defRPr sz="4400">
                <a:solidFill>
                  <a:srgbClr val="FFE46D"/>
                </a:solidFill>
                <a:uFill>
                  <a:solidFill>
                    <a:srgbClr val="FFE46D"/>
                  </a:solidFill>
                </a:uFill>
                <a:latin typeface="Arial"/>
                <a:ea typeface="Arial"/>
                <a:cs typeface="Arial"/>
                <a:sym typeface="Arial"/>
              </a:defRPr>
            </a:lvl1pPr>
          </a:lstStyle>
          <a:p>
            <a:r>
              <a:t>Title Text</a:t>
            </a:r>
          </a:p>
        </p:txBody>
      </p:sp>
      <p:sp>
        <p:nvSpPr>
          <p:cNvPr id="125" name="Shape 125"/>
          <p:cNvSpPr>
            <a:spLocks noGrp="1"/>
          </p:cNvSpPr>
          <p:nvPr>
            <p:ph type="body" idx="1"/>
          </p:nvPr>
        </p:nvSpPr>
        <p:spPr>
          <a:xfrm>
            <a:off x="1192106" y="3251200"/>
            <a:ext cx="11162455" cy="6502400"/>
          </a:xfrm>
          <a:prstGeom prst="rect">
            <a:avLst/>
          </a:prstGeom>
        </p:spPr>
        <p:txBody>
          <a:bodyPr lIns="72248" tIns="72248" rIns="72248" bIns="72248" anchor="t">
            <a:noAutofit/>
          </a:bodyPr>
          <a:lstStyle>
            <a:lvl1pPr marL="506004" marR="40639" indent="-465364" defTabSz="914400">
              <a:lnSpc>
                <a:spcPct val="100000"/>
              </a:lnSpc>
              <a:spcBef>
                <a:spcPts val="600"/>
              </a:spcBef>
              <a:buClr>
                <a:srgbClr val="F08228"/>
              </a:buClr>
              <a:buSzPct val="100000"/>
              <a:buFont typeface="Wingdings"/>
              <a:buChar char=""/>
              <a:defRPr sz="3800">
                <a:solidFill>
                  <a:srgbClr val="006AA6"/>
                </a:solidFill>
                <a:uFill>
                  <a:solidFill>
                    <a:srgbClr val="006AA6"/>
                  </a:solidFill>
                </a:uFill>
                <a:latin typeface="Arial"/>
                <a:ea typeface="Arial"/>
                <a:cs typeface="Arial"/>
                <a:sym typeface="Arial"/>
              </a:defRPr>
            </a:lvl1pPr>
            <a:lvl2pPr marL="902652" marR="40639" indent="-404812" defTabSz="914400">
              <a:lnSpc>
                <a:spcPct val="100000"/>
              </a:lnSpc>
              <a:spcBef>
                <a:spcPts val="500"/>
              </a:spcBef>
              <a:buClr>
                <a:srgbClr val="F08228"/>
              </a:buClr>
              <a:buSzPct val="100000"/>
              <a:buFont typeface="Arial"/>
              <a:buChar char="–"/>
              <a:defRPr sz="3400">
                <a:solidFill>
                  <a:srgbClr val="006AA6"/>
                </a:solidFill>
                <a:uFill>
                  <a:solidFill>
                    <a:srgbClr val="006AA6"/>
                  </a:solidFill>
                </a:uFill>
                <a:latin typeface="Arial"/>
                <a:ea typeface="Arial"/>
                <a:cs typeface="Arial"/>
                <a:sym typeface="Arial"/>
              </a:defRPr>
            </a:lvl2pPr>
            <a:lvl3pPr marL="1275079" marR="40639" indent="-320039" defTabSz="914400">
              <a:lnSpc>
                <a:spcPct val="100000"/>
              </a:lnSpc>
              <a:spcBef>
                <a:spcPts val="400"/>
              </a:spcBef>
              <a:buClr>
                <a:srgbClr val="F08228"/>
              </a:buClr>
              <a:buSzPct val="100000"/>
              <a:buFont typeface="Arial"/>
              <a:buChar char="•"/>
              <a:defRPr>
                <a:solidFill>
                  <a:srgbClr val="006AA6"/>
                </a:solidFill>
                <a:uFill>
                  <a:solidFill>
                    <a:srgbClr val="006AA6"/>
                  </a:solidFill>
                </a:uFill>
                <a:latin typeface="Arial"/>
                <a:ea typeface="Arial"/>
                <a:cs typeface="Arial"/>
                <a:sym typeface="Arial"/>
              </a:defRPr>
            </a:lvl3pPr>
            <a:lvl4pPr marL="1717039" marR="40639" indent="-304800" defTabSz="914400">
              <a:lnSpc>
                <a:spcPct val="100000"/>
              </a:lnSpc>
              <a:spcBef>
                <a:spcPts val="400"/>
              </a:spcBef>
              <a:buClr>
                <a:srgbClr val="F08228"/>
              </a:buClr>
              <a:buSzPct val="100000"/>
              <a:buFont typeface="Arial"/>
              <a:buChar char="–"/>
              <a:defRPr sz="2400">
                <a:solidFill>
                  <a:srgbClr val="006AA6"/>
                </a:solidFill>
                <a:uFill>
                  <a:solidFill>
                    <a:srgbClr val="006AA6"/>
                  </a:solidFill>
                </a:uFill>
                <a:latin typeface="Arial"/>
                <a:ea typeface="Arial"/>
                <a:cs typeface="Arial"/>
                <a:sym typeface="Arial"/>
              </a:defRPr>
            </a:lvl4pPr>
            <a:lvl5pPr marL="2174239" marR="40639" indent="-304800" defTabSz="914400">
              <a:lnSpc>
                <a:spcPct val="100000"/>
              </a:lnSpc>
              <a:spcBef>
                <a:spcPts val="400"/>
              </a:spcBef>
              <a:buClr>
                <a:srgbClr val="F08228"/>
              </a:buClr>
              <a:buSzPct val="100000"/>
              <a:buFont typeface="Arial"/>
              <a:buChar char="»"/>
              <a:defRPr sz="2400">
                <a:solidFill>
                  <a:srgbClr val="006AA6"/>
                </a:solidFill>
                <a:uFill>
                  <a:solidFill>
                    <a:srgbClr val="006AA6"/>
                  </a:solidFill>
                </a:uFill>
                <a:latin typeface="Arial"/>
                <a:ea typeface="Arial"/>
                <a:cs typeface="Arial"/>
                <a:sym typeface="Arial"/>
              </a:defRPr>
            </a:lvl5pPr>
          </a:lstStyle>
          <a:p>
            <a:r>
              <a:t>Body Level One</a:t>
            </a:r>
          </a:p>
          <a:p>
            <a:pPr lvl="1"/>
            <a:r>
              <a:t>Body Level Two</a:t>
            </a:r>
          </a:p>
          <a:p>
            <a:pPr lvl="2"/>
            <a:r>
              <a:t>Body Level Three</a:t>
            </a:r>
          </a:p>
          <a:p>
            <a:pPr lvl="3"/>
            <a:r>
              <a:t>Body Level Four</a:t>
            </a:r>
          </a:p>
          <a:p>
            <a:pPr lvl="4"/>
            <a:r>
              <a:t>Body Level Five</a:t>
            </a:r>
          </a:p>
        </p:txBody>
      </p:sp>
      <p:sp>
        <p:nvSpPr>
          <p:cNvPr id="126" name="Shape 126"/>
          <p:cNvSpPr>
            <a:spLocks noGrp="1"/>
          </p:cNvSpPr>
          <p:nvPr>
            <p:ph type="sldNum" sz="quarter" idx="2"/>
          </p:nvPr>
        </p:nvSpPr>
        <p:spPr>
          <a:xfrm>
            <a:off x="6254285" y="9085298"/>
            <a:ext cx="496230" cy="490127"/>
          </a:xfrm>
          <a:prstGeom prst="rect">
            <a:avLst/>
          </a:prstGeom>
        </p:spPr>
        <p:txBody>
          <a:bodyPr lIns="72248" tIns="72248" rIns="72248" bIns="72248"/>
          <a:lstStyle>
            <a:lvl1pPr>
              <a:defRPr sz="2400">
                <a:solidFill>
                  <a:srgbClr val="FFFFFF"/>
                </a:solidFill>
                <a:uFill>
                  <a:solidFill>
                    <a:srgbClr val="FFFFFF"/>
                  </a:solidFill>
                </a:uFill>
                <a:latin typeface="Arial"/>
                <a:ea typeface="Arial"/>
                <a:cs typeface="Arial"/>
                <a:sym typeface="Arial"/>
              </a:defRPr>
            </a:lvl1pPr>
          </a:lstStyle>
          <a:p>
            <a:fld id="{86CB4B4D-7CA3-9044-876B-883B54F8677D}" type="slidenum">
              <a:t>‹#›</a:t>
            </a:fld>
            <a:endParaRPr/>
          </a:p>
        </p:txBody>
      </p:sp>
    </p:spTree>
  </p:cSld>
  <p:clrMapOvr>
    <a:masterClrMapping/>
  </p:clrMapOvr>
  <p:transition xmlns:p14="http://schemas.microsoft.com/office/powerpoint/2010/mai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Photo - Horizontal">
    <p:spTree>
      <p:nvGrpSpPr>
        <p:cNvPr id="1" name=""/>
        <p:cNvGrpSpPr/>
        <p:nvPr/>
      </p:nvGrpSpPr>
      <p:grpSpPr>
        <a:xfrm>
          <a:off x="0" y="0"/>
          <a:ext cx="0" cy="0"/>
          <a:chOff x="0" y="0"/>
          <a:chExt cx="0" cy="0"/>
        </a:xfrm>
      </p:grpSpPr>
      <p:sp>
        <p:nvSpPr>
          <p:cNvPr id="20" name="Shape 20"/>
          <p:cNvSpPr>
            <a:spLocks noGrp="1"/>
          </p:cNvSpPr>
          <p:nvPr>
            <p:ph type="pic" idx="13"/>
          </p:nvPr>
        </p:nvSpPr>
        <p:spPr>
          <a:xfrm>
            <a:off x="1606550" y="635000"/>
            <a:ext cx="9779000" cy="591820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1270000" y="6718300"/>
            <a:ext cx="10464800" cy="1422400"/>
          </a:xfrm>
          <a:prstGeom prst="rect">
            <a:avLst/>
          </a:prstGeom>
        </p:spPr>
        <p:txBody>
          <a:bodyPr anchor="b"/>
          <a:lstStyle/>
          <a:p>
            <a:r>
              <a:t>Title Text</a:t>
            </a:r>
          </a:p>
        </p:txBody>
      </p:sp>
      <p:sp>
        <p:nvSpPr>
          <p:cNvPr id="22" name="Shape 22"/>
          <p:cNvSpPr>
            <a:spLocks noGrp="1"/>
          </p:cNvSpPr>
          <p:nvPr>
            <p:ph type="body" sz="quarter" idx="1"/>
          </p:nvPr>
        </p:nvSpPr>
        <p:spPr>
          <a:xfrm>
            <a:off x="1270000" y="8191500"/>
            <a:ext cx="10464800" cy="1130300"/>
          </a:xfrm>
          <a:prstGeom prst="rect">
            <a:avLst/>
          </a:prstGeom>
        </p:spPr>
        <p:txBody>
          <a:bodyPr anchor="t"/>
          <a:lstStyle>
            <a:lvl1pPr marL="0" indent="0" algn="ctr">
              <a:lnSpc>
                <a:spcPct val="100000"/>
              </a:lnSpc>
              <a:buSzTx/>
              <a:buNone/>
              <a:defRPr sz="4400" b="1">
                <a:latin typeface="+mj-lt"/>
                <a:ea typeface="+mj-ea"/>
                <a:cs typeface="+mj-cs"/>
                <a:sym typeface="Helvetica"/>
              </a:defRPr>
            </a:lvl1pPr>
            <a:lvl2pPr marL="0" indent="457200" algn="ctr">
              <a:lnSpc>
                <a:spcPct val="100000"/>
              </a:lnSpc>
              <a:buSzTx/>
              <a:buNone/>
              <a:defRPr sz="4400" b="1">
                <a:latin typeface="+mj-lt"/>
                <a:ea typeface="+mj-ea"/>
                <a:cs typeface="+mj-cs"/>
                <a:sym typeface="Helvetica"/>
              </a:defRPr>
            </a:lvl2pPr>
            <a:lvl3pPr marL="0" indent="914400" algn="ctr">
              <a:lnSpc>
                <a:spcPct val="100000"/>
              </a:lnSpc>
              <a:buSzTx/>
              <a:buNone/>
              <a:defRPr sz="4400" b="1">
                <a:latin typeface="+mj-lt"/>
                <a:ea typeface="+mj-ea"/>
                <a:cs typeface="+mj-cs"/>
                <a:sym typeface="Helvetica"/>
              </a:defRPr>
            </a:lvl3pPr>
            <a:lvl4pPr marL="0" indent="1371600" algn="ctr">
              <a:lnSpc>
                <a:spcPct val="100000"/>
              </a:lnSpc>
              <a:buSzTx/>
              <a:buNone/>
              <a:defRPr sz="4400" b="1">
                <a:latin typeface="+mj-lt"/>
                <a:ea typeface="+mj-ea"/>
                <a:cs typeface="+mj-cs"/>
                <a:sym typeface="Helvetica"/>
              </a:defRPr>
            </a:lvl4pPr>
            <a:lvl5pPr marL="0" indent="1828800" algn="ctr">
              <a:lnSpc>
                <a:spcPct val="100000"/>
              </a:lnSpc>
              <a:buSzTx/>
              <a:buNone/>
              <a:defRPr sz="4400" b="1">
                <a:latin typeface="+mj-lt"/>
                <a:ea typeface="+mj-ea"/>
                <a:cs typeface="+mj-cs"/>
                <a:sym typeface="Helvetica"/>
              </a:defRPr>
            </a:lvl5pPr>
          </a:lstStyle>
          <a:p>
            <a:r>
              <a:t>Body Level One</a:t>
            </a:r>
          </a:p>
          <a:p>
            <a:pPr lvl="1"/>
            <a:r>
              <a:t>Body Level Two</a:t>
            </a:r>
          </a:p>
          <a:p>
            <a:pPr lvl="2"/>
            <a:r>
              <a:t>Body Level Three</a:t>
            </a:r>
          </a:p>
          <a:p>
            <a:pPr lvl="3"/>
            <a:r>
              <a:t>Body Level Four</a:t>
            </a:r>
          </a:p>
          <a:p>
            <a:pPr lvl="4"/>
            <a:r>
              <a:t>Body Level Five</a:t>
            </a:r>
          </a:p>
        </p:txBody>
      </p:sp>
      <p:sp>
        <p:nvSpPr>
          <p:cNvPr id="23" name="Shape 23"/>
          <p:cNvSpPr>
            <a:spLocks noGrp="1"/>
          </p:cNvSpPr>
          <p:nvPr>
            <p:ph type="sldNum" sz="quarter" idx="2"/>
          </p:nvPr>
        </p:nvSpPr>
        <p:spPr>
          <a:xfrm>
            <a:off x="6311798" y="9245600"/>
            <a:ext cx="368504" cy="381000"/>
          </a:xfrm>
          <a:prstGeom prst="rect">
            <a:avLst/>
          </a:prstGeom>
        </p:spPr>
        <p:txBody>
          <a:bodyPr/>
          <a:lstStyle/>
          <a:p>
            <a:fld id="{86CB4B4D-7CA3-9044-876B-883B54F8677D}" type="slidenum">
              <a:t>‹#›</a:t>
            </a:fld>
            <a:endParaRPr/>
          </a:p>
        </p:txBody>
      </p:sp>
    </p:spTree>
  </p:cSld>
  <p:clrMapOvr>
    <a:masterClrMapping/>
  </p:clrMapOvr>
  <p:transition xmlns:p14="http://schemas.microsoft.com/office/powerpoint/2010/mai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6718300" y="635000"/>
            <a:ext cx="5334000" cy="8229600"/>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952500" y="635000"/>
            <a:ext cx="5334000" cy="3987800"/>
          </a:xfrm>
          <a:prstGeom prst="rect">
            <a:avLst/>
          </a:prstGeom>
        </p:spPr>
        <p:txBody>
          <a:bodyPr anchor="b"/>
          <a:lstStyle>
            <a:lvl1pPr defTabSz="584200">
              <a:defRPr sz="6000" b="0">
                <a:solidFill>
                  <a:srgbClr val="000000"/>
                </a:solidFill>
                <a:latin typeface="+mn-lt"/>
                <a:ea typeface="+mn-ea"/>
                <a:cs typeface="+mn-cs"/>
                <a:sym typeface="Helvetica Light"/>
              </a:defRPr>
            </a:lvl1pPr>
          </a:lstStyle>
          <a:p>
            <a:r>
              <a:t>Title Text</a:t>
            </a:r>
          </a:p>
        </p:txBody>
      </p:sp>
      <p:sp>
        <p:nvSpPr>
          <p:cNvPr id="40" name="Shape 40"/>
          <p:cNvSpPr>
            <a:spLocks noGrp="1"/>
          </p:cNvSpPr>
          <p:nvPr>
            <p:ph type="body" sz="quarter" idx="1"/>
          </p:nvPr>
        </p:nvSpPr>
        <p:spPr>
          <a:xfrm>
            <a:off x="952500" y="4762500"/>
            <a:ext cx="5334000" cy="4102100"/>
          </a:xfrm>
          <a:prstGeom prst="rect">
            <a:avLst/>
          </a:prstGeom>
        </p:spPr>
        <p:txBody>
          <a:bodyPr anchor="t"/>
          <a:lstStyle>
            <a:lvl1pPr marL="0" indent="0" algn="ctr">
              <a:lnSpc>
                <a:spcPct val="100000"/>
              </a:lnSpc>
              <a:buSzTx/>
              <a:buNone/>
              <a:defRPr sz="4400" b="1">
                <a:latin typeface="+mj-lt"/>
                <a:ea typeface="+mj-ea"/>
                <a:cs typeface="+mj-cs"/>
                <a:sym typeface="Helvetica"/>
              </a:defRPr>
            </a:lvl1pPr>
            <a:lvl2pPr marL="0" indent="457200" algn="ctr">
              <a:lnSpc>
                <a:spcPct val="100000"/>
              </a:lnSpc>
              <a:buSzTx/>
              <a:buNone/>
              <a:defRPr sz="4400" b="1">
                <a:latin typeface="+mj-lt"/>
                <a:ea typeface="+mj-ea"/>
                <a:cs typeface="+mj-cs"/>
                <a:sym typeface="Helvetica"/>
              </a:defRPr>
            </a:lvl2pPr>
            <a:lvl3pPr marL="0" indent="914400" algn="ctr">
              <a:lnSpc>
                <a:spcPct val="100000"/>
              </a:lnSpc>
              <a:buSzTx/>
              <a:buNone/>
              <a:defRPr sz="4400" b="1">
                <a:latin typeface="+mj-lt"/>
                <a:ea typeface="+mj-ea"/>
                <a:cs typeface="+mj-cs"/>
                <a:sym typeface="Helvetica"/>
              </a:defRPr>
            </a:lvl3pPr>
            <a:lvl4pPr marL="0" indent="1371600" algn="ctr">
              <a:lnSpc>
                <a:spcPct val="100000"/>
              </a:lnSpc>
              <a:buSzTx/>
              <a:buNone/>
              <a:defRPr sz="4400" b="1">
                <a:latin typeface="+mj-lt"/>
                <a:ea typeface="+mj-ea"/>
                <a:cs typeface="+mj-cs"/>
                <a:sym typeface="Helvetica"/>
              </a:defRPr>
            </a:lvl4pPr>
            <a:lvl5pPr marL="0" indent="1828800" algn="ctr">
              <a:lnSpc>
                <a:spcPct val="100000"/>
              </a:lnSpc>
              <a:buSzTx/>
              <a:buNone/>
              <a:defRPr sz="4400" b="1">
                <a:latin typeface="+mj-lt"/>
                <a:ea typeface="+mj-ea"/>
                <a:cs typeface="+mj-cs"/>
                <a:sym typeface="Helvetica"/>
              </a:defRPr>
            </a:lvl5pPr>
          </a:lstStyle>
          <a:p>
            <a:r>
              <a:t>Body Level One</a:t>
            </a:r>
          </a:p>
          <a:p>
            <a:pPr lvl="1"/>
            <a:r>
              <a:t>Body Level Two</a:t>
            </a:r>
          </a:p>
          <a:p>
            <a:pPr lvl="2"/>
            <a:r>
              <a:t>Body Level Three</a:t>
            </a:r>
          </a:p>
          <a:p>
            <a:pPr lvl="3"/>
            <a:r>
              <a:t>Body Level Four</a:t>
            </a:r>
          </a:p>
          <a:p>
            <a:pPr lvl="4"/>
            <a:r>
              <a:t>Body Level Five</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xmlns:p14="http://schemas.microsoft.com/office/powerpoint/2010/mai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Title Text</a:t>
            </a:r>
          </a:p>
        </p:txBody>
      </p:sp>
      <p:sp>
        <p:nvSpPr>
          <p:cNvPr id="57" name="Shape 57"/>
          <p:cNvSpPr>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xmlns:p14="http://schemas.microsoft.com/office/powerpoint/2010/mai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65" name="Shape 65"/>
          <p:cNvSpPr>
            <a:spLocks noGrp="1"/>
          </p:cNvSpPr>
          <p:nvPr>
            <p:ph type="pic" sz="half" idx="13"/>
          </p:nvPr>
        </p:nvSpPr>
        <p:spPr>
          <a:xfrm>
            <a:off x="6718300" y="2603500"/>
            <a:ext cx="5334000" cy="6286500"/>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Title Text</a:t>
            </a:r>
          </a:p>
        </p:txBody>
      </p:sp>
      <p:sp>
        <p:nvSpPr>
          <p:cNvPr id="67" name="Shape 67"/>
          <p:cNvSpPr>
            <a:spLocks noGrp="1"/>
          </p:cNvSpPr>
          <p:nvPr>
            <p:ph type="body" sz="half" idx="1"/>
          </p:nvPr>
        </p:nvSpPr>
        <p:spPr>
          <a:xfrm>
            <a:off x="952500" y="2603500"/>
            <a:ext cx="5334000" cy="6286500"/>
          </a:xfrm>
          <a:prstGeom prst="rect">
            <a:avLst/>
          </a:prstGeom>
        </p:spPr>
        <p:txBody>
          <a:bodyPr/>
          <a:lstStyle>
            <a:lvl1pPr marL="342900" indent="-342900">
              <a:lnSpc>
                <a:spcPct val="100000"/>
              </a:lnSpc>
              <a:spcBef>
                <a:spcPts val="3200"/>
              </a:spcBef>
            </a:lvl1pPr>
            <a:lvl2pPr marL="685800" indent="-342900">
              <a:lnSpc>
                <a:spcPct val="100000"/>
              </a:lnSpc>
              <a:spcBef>
                <a:spcPts val="3200"/>
              </a:spcBef>
            </a:lvl2pPr>
            <a:lvl3pPr marL="1028700" indent="-342900">
              <a:lnSpc>
                <a:spcPct val="100000"/>
              </a:lnSpc>
              <a:spcBef>
                <a:spcPts val="3200"/>
              </a:spcBef>
            </a:lvl3pPr>
            <a:lvl4pPr marL="1371600" indent="-342900">
              <a:lnSpc>
                <a:spcPct val="100000"/>
              </a:lnSpc>
              <a:spcBef>
                <a:spcPts val="3200"/>
              </a:spcBef>
            </a:lvl4pPr>
            <a:lvl5pPr marL="1714500" indent="-342900">
              <a:lnSpc>
                <a:spcPct val="100000"/>
              </a:lnSpc>
              <a:spcBef>
                <a:spcPts val="3200"/>
              </a:spcBef>
            </a:lvl5pPr>
          </a:lstStyle>
          <a:p>
            <a:r>
              <a:t>Body Level One</a:t>
            </a:r>
          </a:p>
          <a:p>
            <a:pPr lvl="1"/>
            <a:r>
              <a:t>Body Level Two</a:t>
            </a:r>
          </a:p>
          <a:p>
            <a:pPr lvl="2"/>
            <a:r>
              <a:t>Body Level Three</a:t>
            </a:r>
          </a:p>
          <a:p>
            <a:pPr lvl="3"/>
            <a:r>
              <a:t>Body Level Four</a:t>
            </a:r>
          </a:p>
          <a:p>
            <a:pPr lvl="4"/>
            <a:r>
              <a:t>Body Level Five</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xmlns:p14="http://schemas.microsoft.com/office/powerpoint/2010/mai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75" name="Shape 75"/>
          <p:cNvSpPr>
            <a:spLocks noGrp="1"/>
          </p:cNvSpPr>
          <p:nvPr>
            <p:ph type="body" idx="1"/>
          </p:nvPr>
        </p:nvSpPr>
        <p:spPr>
          <a:xfrm>
            <a:off x="952500" y="1270000"/>
            <a:ext cx="11099800" cy="7213600"/>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xmlns:p14="http://schemas.microsoft.com/office/powerpoint/2010/mai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Photo - 3 Up">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6718300" y="5092700"/>
            <a:ext cx="5334000" cy="3771900"/>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6724518" y="889000"/>
            <a:ext cx="5334001" cy="3771900"/>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952500" y="889000"/>
            <a:ext cx="5334000" cy="7975600"/>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xmlns:p14="http://schemas.microsoft.com/office/powerpoint/2010/mai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1270000" y="6362700"/>
            <a:ext cx="10464800" cy="469900"/>
          </a:xfrm>
          <a:prstGeom prst="rect">
            <a:avLst/>
          </a:prstGeom>
        </p:spPr>
        <p:txBody>
          <a:bodyPr anchor="t">
            <a:spAutoFit/>
          </a:bodyPr>
          <a:lstStyle>
            <a:lvl1pPr marL="0" indent="0" algn="ctr">
              <a:lnSpc>
                <a:spcPct val="100000"/>
              </a:lnSpc>
              <a:buSzTx/>
              <a:buNone/>
              <a:defRPr sz="1400"/>
            </a:lvl1pPr>
          </a:lstStyle>
          <a:p>
            <a:r>
              <a:t>–Johnny Appleseed</a:t>
            </a:r>
          </a:p>
        </p:txBody>
      </p:sp>
      <p:sp>
        <p:nvSpPr>
          <p:cNvPr id="94" name="Shape 94"/>
          <p:cNvSpPr>
            <a:spLocks noGrp="1"/>
          </p:cNvSpPr>
          <p:nvPr>
            <p:ph type="body" sz="quarter" idx="14"/>
          </p:nvPr>
        </p:nvSpPr>
        <p:spPr>
          <a:xfrm>
            <a:off x="1270000" y="4267200"/>
            <a:ext cx="10464800" cy="685800"/>
          </a:xfrm>
          <a:prstGeom prst="rect">
            <a:avLst/>
          </a:prstGeom>
        </p:spPr>
        <p:txBody>
          <a:bodyPr>
            <a:spAutoFit/>
          </a:bodyPr>
          <a:lstStyle>
            <a:lvl1pPr marL="0" indent="0" algn="ctr">
              <a:lnSpc>
                <a:spcPct val="100000"/>
              </a:lnSpc>
              <a:buSzTx/>
              <a:buNone/>
              <a:defRPr sz="3800"/>
            </a:lvl1pPr>
          </a:lstStyle>
          <a:p>
            <a:r>
              <a:t>“Type a quote here.”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xmlns:p14="http://schemas.microsoft.com/office/powerpoint/2010/mai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Photo">
    <p:spTree>
      <p:nvGrpSpPr>
        <p:cNvPr id="1" name=""/>
        <p:cNvGrpSpPr/>
        <p:nvPr/>
      </p:nvGrpSpPr>
      <p:grpSpPr>
        <a:xfrm>
          <a:off x="0" y="0"/>
          <a:ext cx="0" cy="0"/>
          <a:chOff x="0" y="0"/>
          <a:chExt cx="0" cy="0"/>
        </a:xfrm>
      </p:grpSpPr>
      <p:sp>
        <p:nvSpPr>
          <p:cNvPr id="102" name="Shape 102"/>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xmlns:p14="http://schemas.microsoft.com/office/powerpoint/2010/main" spd="med"/>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952500" y="444500"/>
            <a:ext cx="11099800" cy="21590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normAutofit/>
          </a:bodyPr>
          <a:lstStyle/>
          <a:p>
            <a:r>
              <a:t>Title Text</a:t>
            </a:r>
          </a:p>
        </p:txBody>
      </p:sp>
      <p:sp>
        <p:nvSpPr>
          <p:cNvPr id="3" name="Shape 3"/>
          <p:cNvSpPr>
            <a:spLocks noGrp="1"/>
          </p:cNvSpPr>
          <p:nvPr>
            <p:ph type="body" idx="1"/>
          </p:nvPr>
        </p:nvSpPr>
        <p:spPr>
          <a:xfrm>
            <a:off x="952500" y="2603500"/>
            <a:ext cx="11099800" cy="62865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normAutofit/>
          </a:bodyPr>
          <a:lstStyle/>
          <a:p>
            <a:r>
              <a:t>Body Level One</a:t>
            </a:r>
          </a:p>
          <a:p>
            <a:pPr lvl="1"/>
            <a:r>
              <a:t>Body Level Two</a:t>
            </a:r>
          </a:p>
          <a:p>
            <a:pPr lvl="2"/>
            <a:r>
              <a:t>Body Level Three</a:t>
            </a:r>
          </a:p>
          <a:p>
            <a:pPr lvl="3"/>
            <a:r>
              <a:t>Body Level Four</a:t>
            </a:r>
          </a:p>
          <a:p>
            <a:pPr lvl="4"/>
            <a:r>
              <a:t>Body Level Five</a:t>
            </a:r>
          </a:p>
        </p:txBody>
      </p:sp>
      <p:sp>
        <p:nvSpPr>
          <p:cNvPr id="4" name="Shape 4"/>
          <p:cNvSpPr>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lgn="ctr" defTabSz="584200">
              <a:lnSpc>
                <a:spcPct val="100000"/>
              </a:lnSpc>
              <a:defRPr sz="1800" b="0">
                <a:solidFill>
                  <a:srgbClr val="000000"/>
                </a:solidFill>
                <a:latin typeface="+mn-lt"/>
                <a:ea typeface="+mn-ea"/>
                <a:cs typeface="+mn-cs"/>
                <a:sym typeface="Helvetica Light"/>
              </a:defRPr>
            </a:lvl1pPr>
          </a:lstStyle>
          <a:p>
            <a:fld id="{86CB4B4D-7CA3-9044-876B-883B54F8677D}" type="slidenum">
              <a:t>‹#›</a:t>
            </a:fld>
            <a:endParaRPr/>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2"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 id="2147483662" r:id="rId12"/>
  </p:sldLayoutIdLst>
  <p:transition xmlns:p14="http://schemas.microsoft.com/office/powerpoint/2010/main" spd="med"/>
  <p:txStyles>
    <p:titleStyle>
      <a:lvl1pPr marL="0" marR="0" indent="0" algn="ctr" defTabSz="457200" rtl="0" latinLnBrk="0">
        <a:lnSpc>
          <a:spcPct val="100000"/>
        </a:lnSpc>
        <a:spcBef>
          <a:spcPts val="0"/>
        </a:spcBef>
        <a:spcAft>
          <a:spcPts val="0"/>
        </a:spcAft>
        <a:buClrTx/>
        <a:buSzTx/>
        <a:buFontTx/>
        <a:buNone/>
        <a:tabLst/>
        <a:defRPr sz="4800" b="1" i="0" u="none" strike="noStrike" cap="none" spc="0" baseline="0">
          <a:ln>
            <a:noFill/>
          </a:ln>
          <a:solidFill>
            <a:srgbClr val="FFFFFF"/>
          </a:solidFill>
          <a:uFillTx/>
          <a:latin typeface="+mj-lt"/>
          <a:ea typeface="+mj-ea"/>
          <a:cs typeface="+mj-cs"/>
          <a:sym typeface="Helvetica"/>
        </a:defRPr>
      </a:lvl1pPr>
      <a:lvl2pPr marL="0" marR="0" indent="457200" algn="ctr" defTabSz="457200" rtl="0" latinLnBrk="0">
        <a:lnSpc>
          <a:spcPct val="100000"/>
        </a:lnSpc>
        <a:spcBef>
          <a:spcPts val="0"/>
        </a:spcBef>
        <a:spcAft>
          <a:spcPts val="0"/>
        </a:spcAft>
        <a:buClrTx/>
        <a:buSzTx/>
        <a:buFontTx/>
        <a:buNone/>
        <a:tabLst/>
        <a:defRPr sz="4800" b="1" i="0" u="none" strike="noStrike" cap="none" spc="0" baseline="0">
          <a:ln>
            <a:noFill/>
          </a:ln>
          <a:solidFill>
            <a:srgbClr val="FFFFFF"/>
          </a:solidFill>
          <a:uFillTx/>
          <a:latin typeface="+mj-lt"/>
          <a:ea typeface="+mj-ea"/>
          <a:cs typeface="+mj-cs"/>
          <a:sym typeface="Helvetica"/>
        </a:defRPr>
      </a:lvl2pPr>
      <a:lvl3pPr marL="0" marR="0" indent="914400" algn="ctr" defTabSz="457200" rtl="0" latinLnBrk="0">
        <a:lnSpc>
          <a:spcPct val="100000"/>
        </a:lnSpc>
        <a:spcBef>
          <a:spcPts val="0"/>
        </a:spcBef>
        <a:spcAft>
          <a:spcPts val="0"/>
        </a:spcAft>
        <a:buClrTx/>
        <a:buSzTx/>
        <a:buFontTx/>
        <a:buNone/>
        <a:tabLst/>
        <a:defRPr sz="4800" b="1" i="0" u="none" strike="noStrike" cap="none" spc="0" baseline="0">
          <a:ln>
            <a:noFill/>
          </a:ln>
          <a:solidFill>
            <a:srgbClr val="FFFFFF"/>
          </a:solidFill>
          <a:uFillTx/>
          <a:latin typeface="+mj-lt"/>
          <a:ea typeface="+mj-ea"/>
          <a:cs typeface="+mj-cs"/>
          <a:sym typeface="Helvetica"/>
        </a:defRPr>
      </a:lvl3pPr>
      <a:lvl4pPr marL="0" marR="0" indent="1371600" algn="ctr" defTabSz="457200" rtl="0" latinLnBrk="0">
        <a:lnSpc>
          <a:spcPct val="100000"/>
        </a:lnSpc>
        <a:spcBef>
          <a:spcPts val="0"/>
        </a:spcBef>
        <a:spcAft>
          <a:spcPts val="0"/>
        </a:spcAft>
        <a:buClrTx/>
        <a:buSzTx/>
        <a:buFontTx/>
        <a:buNone/>
        <a:tabLst/>
        <a:defRPr sz="4800" b="1" i="0" u="none" strike="noStrike" cap="none" spc="0" baseline="0">
          <a:ln>
            <a:noFill/>
          </a:ln>
          <a:solidFill>
            <a:srgbClr val="FFFFFF"/>
          </a:solidFill>
          <a:uFillTx/>
          <a:latin typeface="+mj-lt"/>
          <a:ea typeface="+mj-ea"/>
          <a:cs typeface="+mj-cs"/>
          <a:sym typeface="Helvetica"/>
        </a:defRPr>
      </a:lvl4pPr>
      <a:lvl5pPr marL="0" marR="0" indent="1828800" algn="ctr" defTabSz="457200" rtl="0" latinLnBrk="0">
        <a:lnSpc>
          <a:spcPct val="100000"/>
        </a:lnSpc>
        <a:spcBef>
          <a:spcPts val="0"/>
        </a:spcBef>
        <a:spcAft>
          <a:spcPts val="0"/>
        </a:spcAft>
        <a:buClrTx/>
        <a:buSzTx/>
        <a:buFontTx/>
        <a:buNone/>
        <a:tabLst/>
        <a:defRPr sz="4800" b="1" i="0" u="none" strike="noStrike" cap="none" spc="0" baseline="0">
          <a:ln>
            <a:noFill/>
          </a:ln>
          <a:solidFill>
            <a:srgbClr val="FFFFFF"/>
          </a:solidFill>
          <a:uFillTx/>
          <a:latin typeface="+mj-lt"/>
          <a:ea typeface="+mj-ea"/>
          <a:cs typeface="+mj-cs"/>
          <a:sym typeface="Helvetica"/>
        </a:defRPr>
      </a:lvl5pPr>
      <a:lvl6pPr marL="0" marR="0" indent="0" algn="ctr" defTabSz="457200" rtl="0" latinLnBrk="0">
        <a:lnSpc>
          <a:spcPct val="100000"/>
        </a:lnSpc>
        <a:spcBef>
          <a:spcPts val="0"/>
        </a:spcBef>
        <a:spcAft>
          <a:spcPts val="0"/>
        </a:spcAft>
        <a:buClrTx/>
        <a:buSzTx/>
        <a:buFontTx/>
        <a:buNone/>
        <a:tabLst/>
        <a:defRPr sz="4800" b="1" i="0" u="none" strike="noStrike" cap="none" spc="0" baseline="0">
          <a:ln>
            <a:noFill/>
          </a:ln>
          <a:solidFill>
            <a:srgbClr val="FFFFFF"/>
          </a:solidFill>
          <a:uFillTx/>
          <a:latin typeface="+mj-lt"/>
          <a:ea typeface="+mj-ea"/>
          <a:cs typeface="+mj-cs"/>
          <a:sym typeface="Helvetica"/>
        </a:defRPr>
      </a:lvl6pPr>
      <a:lvl7pPr marL="0" marR="0" indent="0" algn="ctr" defTabSz="457200" rtl="0" latinLnBrk="0">
        <a:lnSpc>
          <a:spcPct val="100000"/>
        </a:lnSpc>
        <a:spcBef>
          <a:spcPts val="0"/>
        </a:spcBef>
        <a:spcAft>
          <a:spcPts val="0"/>
        </a:spcAft>
        <a:buClrTx/>
        <a:buSzTx/>
        <a:buFontTx/>
        <a:buNone/>
        <a:tabLst/>
        <a:defRPr sz="4800" b="1" i="0" u="none" strike="noStrike" cap="none" spc="0" baseline="0">
          <a:ln>
            <a:noFill/>
          </a:ln>
          <a:solidFill>
            <a:srgbClr val="FFFFFF"/>
          </a:solidFill>
          <a:uFillTx/>
          <a:latin typeface="+mj-lt"/>
          <a:ea typeface="+mj-ea"/>
          <a:cs typeface="+mj-cs"/>
          <a:sym typeface="Helvetica"/>
        </a:defRPr>
      </a:lvl7pPr>
      <a:lvl8pPr marL="0" marR="0" indent="0" algn="ctr" defTabSz="457200" rtl="0" latinLnBrk="0">
        <a:lnSpc>
          <a:spcPct val="100000"/>
        </a:lnSpc>
        <a:spcBef>
          <a:spcPts val="0"/>
        </a:spcBef>
        <a:spcAft>
          <a:spcPts val="0"/>
        </a:spcAft>
        <a:buClrTx/>
        <a:buSzTx/>
        <a:buFontTx/>
        <a:buNone/>
        <a:tabLst/>
        <a:defRPr sz="4800" b="1" i="0" u="none" strike="noStrike" cap="none" spc="0" baseline="0">
          <a:ln>
            <a:noFill/>
          </a:ln>
          <a:solidFill>
            <a:srgbClr val="FFFFFF"/>
          </a:solidFill>
          <a:uFillTx/>
          <a:latin typeface="+mj-lt"/>
          <a:ea typeface="+mj-ea"/>
          <a:cs typeface="+mj-cs"/>
          <a:sym typeface="Helvetica"/>
        </a:defRPr>
      </a:lvl8pPr>
      <a:lvl9pPr marL="0" marR="0" indent="0" algn="ctr" defTabSz="457200" rtl="0" latinLnBrk="0">
        <a:lnSpc>
          <a:spcPct val="100000"/>
        </a:lnSpc>
        <a:spcBef>
          <a:spcPts val="0"/>
        </a:spcBef>
        <a:spcAft>
          <a:spcPts val="0"/>
        </a:spcAft>
        <a:buClrTx/>
        <a:buSzTx/>
        <a:buFontTx/>
        <a:buNone/>
        <a:tabLst/>
        <a:defRPr sz="4800" b="1" i="0" u="none" strike="noStrike" cap="none" spc="0" baseline="0">
          <a:ln>
            <a:noFill/>
          </a:ln>
          <a:solidFill>
            <a:srgbClr val="FFFFFF"/>
          </a:solidFill>
          <a:uFillTx/>
          <a:latin typeface="+mj-lt"/>
          <a:ea typeface="+mj-ea"/>
          <a:cs typeface="+mj-cs"/>
          <a:sym typeface="Helvetica"/>
        </a:defRPr>
      </a:lvl9pPr>
    </p:titleStyle>
    <p:bodyStyle>
      <a:lvl1pPr marL="414866" marR="0" indent="-414866" algn="l" defTabSz="584200" rtl="0" latinLnBrk="0">
        <a:lnSpc>
          <a:spcPct val="120000"/>
        </a:lnSpc>
        <a:spcBef>
          <a:spcPts val="0"/>
        </a:spcBef>
        <a:spcAft>
          <a:spcPts val="0"/>
        </a:spcAft>
        <a:buClrTx/>
        <a:buSzPct val="75000"/>
        <a:buFontTx/>
        <a:buChar char="•"/>
        <a:tabLst/>
        <a:defRPr sz="2800" b="0" i="0" u="none" strike="noStrike" cap="none" spc="0" baseline="0">
          <a:ln>
            <a:noFill/>
          </a:ln>
          <a:solidFill>
            <a:srgbClr val="000000"/>
          </a:solidFill>
          <a:uFillTx/>
          <a:latin typeface="+mn-lt"/>
          <a:ea typeface="+mn-ea"/>
          <a:cs typeface="+mn-cs"/>
          <a:sym typeface="Helvetica Light"/>
        </a:defRPr>
      </a:lvl1pPr>
      <a:lvl2pPr marL="859366" marR="0" indent="-414866" algn="l" defTabSz="584200" rtl="0" latinLnBrk="0">
        <a:lnSpc>
          <a:spcPct val="120000"/>
        </a:lnSpc>
        <a:spcBef>
          <a:spcPts val="0"/>
        </a:spcBef>
        <a:spcAft>
          <a:spcPts val="0"/>
        </a:spcAft>
        <a:buClrTx/>
        <a:buSzPct val="75000"/>
        <a:buFontTx/>
        <a:buChar char="-"/>
        <a:tabLst/>
        <a:defRPr sz="2800" b="0" i="0" u="none" strike="noStrike" cap="none" spc="0" baseline="0">
          <a:ln>
            <a:noFill/>
          </a:ln>
          <a:solidFill>
            <a:srgbClr val="000000"/>
          </a:solidFill>
          <a:uFillTx/>
          <a:latin typeface="+mn-lt"/>
          <a:ea typeface="+mn-ea"/>
          <a:cs typeface="+mn-cs"/>
          <a:sym typeface="Helvetica Light"/>
        </a:defRPr>
      </a:lvl2pPr>
      <a:lvl3pPr marL="1303866" marR="0" indent="-414866" algn="l" defTabSz="584200" rtl="0" latinLnBrk="0">
        <a:lnSpc>
          <a:spcPct val="120000"/>
        </a:lnSpc>
        <a:spcBef>
          <a:spcPts val="0"/>
        </a:spcBef>
        <a:spcAft>
          <a:spcPts val="0"/>
        </a:spcAft>
        <a:buClrTx/>
        <a:buSzPct val="75000"/>
        <a:buFontTx/>
        <a:buChar char="-"/>
        <a:tabLst/>
        <a:defRPr sz="2800" b="0" i="0" u="none" strike="noStrike" cap="none" spc="0" baseline="0">
          <a:ln>
            <a:noFill/>
          </a:ln>
          <a:solidFill>
            <a:srgbClr val="000000"/>
          </a:solidFill>
          <a:uFillTx/>
          <a:latin typeface="+mn-lt"/>
          <a:ea typeface="+mn-ea"/>
          <a:cs typeface="+mn-cs"/>
          <a:sym typeface="Helvetica Light"/>
        </a:defRPr>
      </a:lvl3pPr>
      <a:lvl4pPr marL="1748366" marR="0" indent="-414866" algn="l" defTabSz="584200" rtl="0" latinLnBrk="0">
        <a:lnSpc>
          <a:spcPct val="120000"/>
        </a:lnSpc>
        <a:spcBef>
          <a:spcPts val="0"/>
        </a:spcBef>
        <a:spcAft>
          <a:spcPts val="0"/>
        </a:spcAft>
        <a:buClrTx/>
        <a:buSzPct val="75000"/>
        <a:buFontTx/>
        <a:buChar char="-"/>
        <a:tabLst/>
        <a:defRPr sz="2800" b="0" i="0" u="none" strike="noStrike" cap="none" spc="0" baseline="0">
          <a:ln>
            <a:noFill/>
          </a:ln>
          <a:solidFill>
            <a:srgbClr val="000000"/>
          </a:solidFill>
          <a:uFillTx/>
          <a:latin typeface="+mn-lt"/>
          <a:ea typeface="+mn-ea"/>
          <a:cs typeface="+mn-cs"/>
          <a:sym typeface="Helvetica Light"/>
        </a:defRPr>
      </a:lvl4pPr>
      <a:lvl5pPr marL="2192866" marR="0" indent="-414866" algn="l" defTabSz="584200" rtl="0" latinLnBrk="0">
        <a:lnSpc>
          <a:spcPct val="120000"/>
        </a:lnSpc>
        <a:spcBef>
          <a:spcPts val="0"/>
        </a:spcBef>
        <a:spcAft>
          <a:spcPts val="0"/>
        </a:spcAft>
        <a:buClrTx/>
        <a:buSzPct val="75000"/>
        <a:buFontTx/>
        <a:buChar char="-"/>
        <a:tabLst/>
        <a:defRPr sz="2800" b="0" i="0" u="none" strike="noStrike" cap="none" spc="0" baseline="0">
          <a:ln>
            <a:noFill/>
          </a:ln>
          <a:solidFill>
            <a:srgbClr val="000000"/>
          </a:solidFill>
          <a:uFillTx/>
          <a:latin typeface="+mn-lt"/>
          <a:ea typeface="+mn-ea"/>
          <a:cs typeface="+mn-cs"/>
          <a:sym typeface="Helvetica Light"/>
        </a:defRPr>
      </a:lvl5pPr>
      <a:lvl6pPr marL="2568222" marR="0" indent="-345722" algn="l" defTabSz="584200" rtl="0" latinLnBrk="0">
        <a:lnSpc>
          <a:spcPct val="120000"/>
        </a:lnSpc>
        <a:spcBef>
          <a:spcPts val="0"/>
        </a:spcBef>
        <a:spcAft>
          <a:spcPts val="0"/>
        </a:spcAft>
        <a:buClrTx/>
        <a:buSzPct val="75000"/>
        <a:buFontTx/>
        <a:buChar char="-"/>
        <a:tabLst/>
        <a:defRPr sz="2800" b="0" i="0" u="none" strike="noStrike" cap="none" spc="0" baseline="0">
          <a:ln>
            <a:noFill/>
          </a:ln>
          <a:solidFill>
            <a:srgbClr val="000000"/>
          </a:solidFill>
          <a:uFillTx/>
          <a:latin typeface="+mn-lt"/>
          <a:ea typeface="+mn-ea"/>
          <a:cs typeface="+mn-cs"/>
          <a:sym typeface="Helvetica Light"/>
        </a:defRPr>
      </a:lvl6pPr>
      <a:lvl7pPr marL="3012722" marR="0" indent="-345722" algn="l" defTabSz="584200" rtl="0" latinLnBrk="0">
        <a:lnSpc>
          <a:spcPct val="120000"/>
        </a:lnSpc>
        <a:spcBef>
          <a:spcPts val="0"/>
        </a:spcBef>
        <a:spcAft>
          <a:spcPts val="0"/>
        </a:spcAft>
        <a:buClrTx/>
        <a:buSzPct val="75000"/>
        <a:buFontTx/>
        <a:buChar char="-"/>
        <a:tabLst/>
        <a:defRPr sz="2800" b="0" i="0" u="none" strike="noStrike" cap="none" spc="0" baseline="0">
          <a:ln>
            <a:noFill/>
          </a:ln>
          <a:solidFill>
            <a:srgbClr val="000000"/>
          </a:solidFill>
          <a:uFillTx/>
          <a:latin typeface="+mn-lt"/>
          <a:ea typeface="+mn-ea"/>
          <a:cs typeface="+mn-cs"/>
          <a:sym typeface="Helvetica Light"/>
        </a:defRPr>
      </a:lvl7pPr>
      <a:lvl8pPr marL="3457222" marR="0" indent="-345722" algn="l" defTabSz="584200" rtl="0" latinLnBrk="0">
        <a:lnSpc>
          <a:spcPct val="120000"/>
        </a:lnSpc>
        <a:spcBef>
          <a:spcPts val="0"/>
        </a:spcBef>
        <a:spcAft>
          <a:spcPts val="0"/>
        </a:spcAft>
        <a:buClrTx/>
        <a:buSzPct val="75000"/>
        <a:buFontTx/>
        <a:buChar char="-"/>
        <a:tabLst/>
        <a:defRPr sz="2800" b="0" i="0" u="none" strike="noStrike" cap="none" spc="0" baseline="0">
          <a:ln>
            <a:noFill/>
          </a:ln>
          <a:solidFill>
            <a:srgbClr val="000000"/>
          </a:solidFill>
          <a:uFillTx/>
          <a:latin typeface="+mn-lt"/>
          <a:ea typeface="+mn-ea"/>
          <a:cs typeface="+mn-cs"/>
          <a:sym typeface="Helvetica Light"/>
        </a:defRPr>
      </a:lvl8pPr>
      <a:lvl9pPr marL="3901722" marR="0" indent="-345722" algn="l" defTabSz="584200" rtl="0" latinLnBrk="0">
        <a:lnSpc>
          <a:spcPct val="120000"/>
        </a:lnSpc>
        <a:spcBef>
          <a:spcPts val="0"/>
        </a:spcBef>
        <a:spcAft>
          <a:spcPts val="0"/>
        </a:spcAft>
        <a:buClrTx/>
        <a:buSzPct val="75000"/>
        <a:buFontTx/>
        <a:buChar char="-"/>
        <a:tabLst/>
        <a:defRPr sz="28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6.xml"/><Relationship Id="rId3" Type="http://schemas.openxmlformats.org/officeDocument/2006/relationships/image" Target="../media/image6.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3" Type="http://schemas.openxmlformats.org/officeDocument/2006/relationships/image" Target="../media/image7.jpeg"/><Relationship Id="rId4" Type="http://schemas.openxmlformats.org/officeDocument/2006/relationships/image" Target="../media/image8.png"/><Relationship Id="rId1" Type="http://schemas.openxmlformats.org/officeDocument/2006/relationships/slideLayout" Target="../slideLayouts/slideLayout4.xml"/><Relationship Id="rId2" Type="http://schemas.openxmlformats.org/officeDocument/2006/relationships/notesSlide" Target="../notesSlides/notesSlide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9.jpeg"/><Relationship Id="rId3" Type="http://schemas.openxmlformats.org/officeDocument/2006/relationships/image" Target="../media/image10.png"/></Relationships>
</file>

<file path=ppt/slides/_rels/slide16.xml.rels><?xml version="1.0" encoding="UTF-8" standalone="yes"?>
<Relationships xmlns="http://schemas.openxmlformats.org/package/2006/relationships"><Relationship Id="rId3" Type="http://schemas.openxmlformats.org/officeDocument/2006/relationships/image" Target="../media/image12.jpeg"/><Relationship Id="rId4" Type="http://schemas.openxmlformats.org/officeDocument/2006/relationships/image" Target="../media/image13.png"/><Relationship Id="rId1" Type="http://schemas.openxmlformats.org/officeDocument/2006/relationships/slideLayout" Target="../slideLayouts/slideLayout11.xml"/><Relationship Id="rId2" Type="http://schemas.openxmlformats.org/officeDocument/2006/relationships/image" Target="../media/image11.jpeg"/></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5.jpeg"/><Relationship Id="rId5" Type="http://schemas.openxmlformats.org/officeDocument/2006/relationships/image" Target="../media/image16.jpeg"/><Relationship Id="rId1" Type="http://schemas.openxmlformats.org/officeDocument/2006/relationships/slideLayout" Target="../slideLayouts/slideLayout11.xml"/><Relationship Id="rId2" Type="http://schemas.openxmlformats.org/officeDocument/2006/relationships/image" Target="../media/image14.jpeg"/></Relationships>
</file>

<file path=ppt/slides/_rels/slide18.xml.rels><?xml version="1.0" encoding="UTF-8" standalone="yes"?>
<Relationships xmlns="http://schemas.openxmlformats.org/package/2006/relationships"><Relationship Id="rId3" Type="http://schemas.openxmlformats.org/officeDocument/2006/relationships/image" Target="../media/image18.jpeg"/><Relationship Id="rId4" Type="http://schemas.openxmlformats.org/officeDocument/2006/relationships/image" Target="../media/image19.jpeg"/><Relationship Id="rId5" Type="http://schemas.openxmlformats.org/officeDocument/2006/relationships/image" Target="../media/image13.png"/><Relationship Id="rId1" Type="http://schemas.openxmlformats.org/officeDocument/2006/relationships/slideLayout" Target="../slideLayouts/slideLayout11.xml"/><Relationship Id="rId2" Type="http://schemas.openxmlformats.org/officeDocument/2006/relationships/image" Target="../media/image17.jpeg"/></Relationships>
</file>

<file path=ppt/slides/_rels/slide19.xml.rels><?xml version="1.0" encoding="UTF-8" standalone="yes"?>
<Relationships xmlns="http://schemas.openxmlformats.org/package/2006/relationships"><Relationship Id="rId3" Type="http://schemas.openxmlformats.org/officeDocument/2006/relationships/image" Target="../media/image21.jpeg"/><Relationship Id="rId4" Type="http://schemas.openxmlformats.org/officeDocument/2006/relationships/image" Target="../media/image13.png"/><Relationship Id="rId1" Type="http://schemas.openxmlformats.org/officeDocument/2006/relationships/slideLayout" Target="../slideLayouts/slideLayout11.xml"/><Relationship Id="rId2" Type="http://schemas.openxmlformats.org/officeDocument/2006/relationships/image" Target="../media/image20.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xml"/><Relationship Id="rId3" Type="http://schemas.openxmlformats.org/officeDocument/2006/relationships/image" Target="../media/image3.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22.jpeg"/><Relationship Id="rId3" Type="http://schemas.openxmlformats.org/officeDocument/2006/relationships/image" Target="../media/image13.png"/></Relationships>
</file>

<file path=ppt/slides/_rels/slide21.xml.rels><?xml version="1.0" encoding="UTF-8" standalone="yes"?>
<Relationships xmlns="http://schemas.openxmlformats.org/package/2006/relationships"><Relationship Id="rId3" Type="http://schemas.openxmlformats.org/officeDocument/2006/relationships/image" Target="../media/image24.jpeg"/><Relationship Id="rId4" Type="http://schemas.openxmlformats.org/officeDocument/2006/relationships/image" Target="../media/image25.jpeg"/><Relationship Id="rId5" Type="http://schemas.openxmlformats.org/officeDocument/2006/relationships/image" Target="../media/image13.png"/><Relationship Id="rId1" Type="http://schemas.openxmlformats.org/officeDocument/2006/relationships/slideLayout" Target="../slideLayouts/slideLayout11.xml"/><Relationship Id="rId2" Type="http://schemas.openxmlformats.org/officeDocument/2006/relationships/image" Target="../media/image23.jpeg"/></Relationships>
</file>

<file path=ppt/slides/_rels/slide22.xml.rels><?xml version="1.0" encoding="UTF-8" standalone="yes"?>
<Relationships xmlns="http://schemas.openxmlformats.org/package/2006/relationships"><Relationship Id="rId3" Type="http://schemas.openxmlformats.org/officeDocument/2006/relationships/image" Target="../media/image26.jpeg"/><Relationship Id="rId4" Type="http://schemas.openxmlformats.org/officeDocument/2006/relationships/image" Target="../media/image27.jpeg"/><Relationship Id="rId5" Type="http://schemas.openxmlformats.org/officeDocument/2006/relationships/image" Target="../media/image28.jpeg"/><Relationship Id="rId6" Type="http://schemas.openxmlformats.org/officeDocument/2006/relationships/image" Target="../media/image13.png"/><Relationship Id="rId1" Type="http://schemas.openxmlformats.org/officeDocument/2006/relationships/slideLayout" Target="../slideLayouts/slideLayout11.xml"/><Relationship Id="rId2" Type="http://schemas.openxmlformats.org/officeDocument/2006/relationships/notesSlide" Target="../notesSlides/notesSlide8.xml"/></Relationships>
</file>

<file path=ppt/slides/_rels/slide23.xml.rels><?xml version="1.0" encoding="UTF-8" standalone="yes"?>
<Relationships xmlns="http://schemas.openxmlformats.org/package/2006/relationships"><Relationship Id="rId3" Type="http://schemas.openxmlformats.org/officeDocument/2006/relationships/image" Target="../media/image30.png"/><Relationship Id="rId4" Type="http://schemas.openxmlformats.org/officeDocument/2006/relationships/image" Target="../media/image31.jpeg"/><Relationship Id="rId5" Type="http://schemas.openxmlformats.org/officeDocument/2006/relationships/image" Target="../media/image32.jpeg"/><Relationship Id="rId6" Type="http://schemas.openxmlformats.org/officeDocument/2006/relationships/image" Target="../media/image13.png"/><Relationship Id="rId1" Type="http://schemas.openxmlformats.org/officeDocument/2006/relationships/slideLayout" Target="../slideLayouts/slideLayout11.xml"/><Relationship Id="rId2" Type="http://schemas.openxmlformats.org/officeDocument/2006/relationships/image" Target="../media/image29.jpeg"/></Relationships>
</file>

<file path=ppt/slides/_rels/slide24.xml.rels><?xml version="1.0" encoding="UTF-8" standalone="yes"?>
<Relationships xmlns="http://schemas.openxmlformats.org/package/2006/relationships"><Relationship Id="rId3" Type="http://schemas.openxmlformats.org/officeDocument/2006/relationships/image" Target="../media/image34.jpeg"/><Relationship Id="rId4" Type="http://schemas.openxmlformats.org/officeDocument/2006/relationships/image" Target="../media/image13.png"/><Relationship Id="rId1" Type="http://schemas.openxmlformats.org/officeDocument/2006/relationships/slideLayout" Target="../slideLayouts/slideLayout11.xml"/><Relationship Id="rId2" Type="http://schemas.openxmlformats.org/officeDocument/2006/relationships/image" Target="../media/image33.jpeg"/></Relationships>
</file>

<file path=ppt/slides/_rels/slide25.xml.rels><?xml version="1.0" encoding="UTF-8" standalone="yes"?>
<Relationships xmlns="http://schemas.openxmlformats.org/package/2006/relationships"><Relationship Id="rId3" Type="http://schemas.openxmlformats.org/officeDocument/2006/relationships/image" Target="../media/image36.jpeg"/><Relationship Id="rId4" Type="http://schemas.openxmlformats.org/officeDocument/2006/relationships/image" Target="../media/image13.png"/><Relationship Id="rId1" Type="http://schemas.openxmlformats.org/officeDocument/2006/relationships/slideLayout" Target="../slideLayouts/slideLayout11.xml"/><Relationship Id="rId2" Type="http://schemas.openxmlformats.org/officeDocument/2006/relationships/image" Target="../media/image35.jpeg"/></Relationships>
</file>

<file path=ppt/slides/_rels/slide26.xml.rels><?xml version="1.0" encoding="UTF-8" standalone="yes"?>
<Relationships xmlns="http://schemas.openxmlformats.org/package/2006/relationships"><Relationship Id="rId3" Type="http://schemas.openxmlformats.org/officeDocument/2006/relationships/image" Target="../media/image38.jpeg"/><Relationship Id="rId4" Type="http://schemas.openxmlformats.org/officeDocument/2006/relationships/image" Target="../media/image13.png"/><Relationship Id="rId1" Type="http://schemas.openxmlformats.org/officeDocument/2006/relationships/slideLayout" Target="../slideLayouts/slideLayout11.xml"/><Relationship Id="rId2" Type="http://schemas.openxmlformats.org/officeDocument/2006/relationships/image" Target="../media/image37.jpeg"/></Relationships>
</file>

<file path=ppt/slides/_rels/slide27.xml.rels><?xml version="1.0" encoding="UTF-8" standalone="yes"?>
<Relationships xmlns="http://schemas.openxmlformats.org/package/2006/relationships"><Relationship Id="rId3" Type="http://schemas.openxmlformats.org/officeDocument/2006/relationships/image" Target="../media/image39.jpeg"/><Relationship Id="rId4" Type="http://schemas.openxmlformats.org/officeDocument/2006/relationships/image" Target="../media/image40.jpeg"/><Relationship Id="rId5" Type="http://schemas.openxmlformats.org/officeDocument/2006/relationships/hyperlink" Target="http://www.lni.wa.gov/Safety/Rules/Policies/PDFs/WRD2330.pdf" TargetMode="External"/><Relationship Id="rId6" Type="http://schemas.openxmlformats.org/officeDocument/2006/relationships/image" Target="../media/image13.png"/><Relationship Id="rId1" Type="http://schemas.openxmlformats.org/officeDocument/2006/relationships/slideLayout" Target="../slideLayouts/slideLayout11.xml"/><Relationship Id="rId2" Type="http://schemas.openxmlformats.org/officeDocument/2006/relationships/notesSlide" Target="../notesSlides/notesSlide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3" Type="http://schemas.openxmlformats.org/officeDocument/2006/relationships/image" Target="../media/image41.jpeg"/><Relationship Id="rId4" Type="http://schemas.openxmlformats.org/officeDocument/2006/relationships/image" Target="../media/image13.png"/><Relationship Id="rId1" Type="http://schemas.openxmlformats.org/officeDocument/2006/relationships/slideLayout" Target="../slideLayouts/slideLayout10.xml"/><Relationship Id="rId2" Type="http://schemas.openxmlformats.org/officeDocument/2006/relationships/notesSlide" Target="../notesSlides/notesSlide1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42.png"/><Relationship Id="rId3" Type="http://schemas.openxmlformats.org/officeDocument/2006/relationships/image" Target="../media/image13.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43.jpeg"/><Relationship Id="rId3" Type="http://schemas.openxmlformats.org/officeDocument/2006/relationships/image" Target="../media/image13.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44.jpeg"/><Relationship Id="rId3" Type="http://schemas.openxmlformats.org/officeDocument/2006/relationships/image" Target="../media/image13.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45.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3" Type="http://schemas.openxmlformats.org/officeDocument/2006/relationships/image" Target="../media/image46.png"/><Relationship Id="rId4" Type="http://schemas.openxmlformats.org/officeDocument/2006/relationships/image" Target="../media/image47.jpeg"/><Relationship Id="rId1" Type="http://schemas.openxmlformats.org/officeDocument/2006/relationships/slideLayout" Target="../slideLayouts/slideLayout4.xml"/><Relationship Id="rId2" Type="http://schemas.openxmlformats.org/officeDocument/2006/relationships/notesSlide" Target="../notesSlides/notesSlide1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2.xml"/><Relationship Id="rId3" Type="http://schemas.openxmlformats.org/officeDocument/2006/relationships/image" Target="../media/image48.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4.xml"/><Relationship Id="rId3" Type="http://schemas.openxmlformats.org/officeDocument/2006/relationships/image" Target="../media/image49.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5.xml"/><Relationship Id="rId3" Type="http://schemas.openxmlformats.org/officeDocument/2006/relationships/image" Target="../media/image50.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6.xml"/><Relationship Id="rId3" Type="http://schemas.openxmlformats.org/officeDocument/2006/relationships/image" Target="../media/image51.jpe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7.xml"/><Relationship Id="rId3" Type="http://schemas.openxmlformats.org/officeDocument/2006/relationships/image" Target="../media/image52.jpe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8.xml"/><Relationship Id="rId3" Type="http://schemas.openxmlformats.org/officeDocument/2006/relationships/image" Target="../media/image53.jpe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9.xml"/><Relationship Id="rId3" Type="http://schemas.openxmlformats.org/officeDocument/2006/relationships/image" Target="../media/image54.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20.xml"/><Relationship Id="rId3" Type="http://schemas.openxmlformats.org/officeDocument/2006/relationships/image" Target="../media/image55.jpe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21.xml"/><Relationship Id="rId3" Type="http://schemas.openxmlformats.org/officeDocument/2006/relationships/image" Target="../media/image56.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2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4.xml"/></Relationships>
</file>

<file path=ppt/slides/_rels/slide50.xml.rels><?xml version="1.0" encoding="UTF-8" standalone="yes"?>
<Relationships xmlns="http://schemas.openxmlformats.org/package/2006/relationships"><Relationship Id="rId3" Type="http://schemas.openxmlformats.org/officeDocument/2006/relationships/image" Target="../media/image57.jpeg"/><Relationship Id="rId4" Type="http://schemas.openxmlformats.org/officeDocument/2006/relationships/image" Target="../media/image58.jpeg"/><Relationship Id="rId1" Type="http://schemas.openxmlformats.org/officeDocument/2006/relationships/slideLayout" Target="../slideLayouts/slideLayout4.xml"/><Relationship Id="rId2" Type="http://schemas.openxmlformats.org/officeDocument/2006/relationships/notesSlide" Target="../notesSlides/notesSlide2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24.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25.xml"/><Relationship Id="rId3" Type="http://schemas.openxmlformats.org/officeDocument/2006/relationships/image" Target="../media/image59.jpe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2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27.xml"/><Relationship Id="rId3" Type="http://schemas.openxmlformats.org/officeDocument/2006/relationships/image" Target="../media/image60.png"/></Relationships>
</file>

<file path=ppt/slides/_rels/slide55.xml.rels><?xml version="1.0" encoding="UTF-8" standalone="yes"?>
<Relationships xmlns="http://schemas.openxmlformats.org/package/2006/relationships"><Relationship Id="rId3" Type="http://schemas.openxmlformats.org/officeDocument/2006/relationships/image" Target="../media/image61.png"/><Relationship Id="rId4" Type="http://schemas.openxmlformats.org/officeDocument/2006/relationships/image" Target="../media/image62.jpeg"/><Relationship Id="rId1" Type="http://schemas.openxmlformats.org/officeDocument/2006/relationships/slideLayout" Target="../slideLayouts/slideLayout10.xml"/><Relationship Id="rId2" Type="http://schemas.openxmlformats.org/officeDocument/2006/relationships/notesSlide" Target="../notesSlides/notesSlide2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4.png"/><Relationship Id="rId3" Type="http://schemas.openxmlformats.org/officeDocument/2006/relationships/image" Target="../media/image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hyperlink" Target="https://www.youtube.com/watch?v=0lsOwE99Fcg&amp;spfreload=10"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 name="Shape 135"/>
          <p:cNvSpPr/>
          <p:nvPr/>
        </p:nvSpPr>
        <p:spPr>
          <a:xfrm>
            <a:off x="1533851" y="3426274"/>
            <a:ext cx="5811395" cy="5192463"/>
          </a:xfrm>
          <a:prstGeom prst="rect">
            <a:avLst/>
          </a:prstGeom>
          <a:solidFill>
            <a:srgbClr val="FFFFFF"/>
          </a:solidFill>
          <a:ln w="12700">
            <a:miter lim="400000"/>
          </a:ln>
          <a:extLst>
            <a:ext uri="{C572A759-6A51-4108-AA02-DFA0A04FC94B}">
              <ma14:wrappingTextBoxFlag xmlns:ma14="http://schemas.microsoft.com/office/mac/drawingml/2011/main" val="1"/>
            </a:ext>
          </a:extLst>
        </p:spPr>
        <p:txBody>
          <a:bodyPr lIns="50800" tIns="50800" rIns="50800" bIns="50800" anchor="ctr"/>
          <a:lstStyle/>
          <a:p>
            <a:pPr algn="ctr" defTabSz="457200">
              <a:lnSpc>
                <a:spcPct val="120000"/>
              </a:lnSpc>
              <a:defRPr sz="3700" b="0">
                <a:solidFill>
                  <a:srgbClr val="000000"/>
                </a:solidFill>
              </a:defRPr>
            </a:pPr>
            <a:r>
              <a:t>LEAD, ASBESTOS, SILICA, &amp; MOLD</a:t>
            </a:r>
          </a:p>
          <a:p>
            <a:pPr algn="ctr" defTabSz="457200">
              <a:lnSpc>
                <a:spcPct val="120000"/>
              </a:lnSpc>
              <a:defRPr sz="1700" b="0">
                <a:solidFill>
                  <a:srgbClr val="000000"/>
                </a:solidFill>
              </a:defRPr>
            </a:pPr>
            <a:endParaRPr/>
          </a:p>
          <a:p>
            <a:pPr algn="ctr" defTabSz="457200">
              <a:lnSpc>
                <a:spcPct val="120000"/>
              </a:lnSpc>
              <a:defRPr sz="1700" b="0">
                <a:solidFill>
                  <a:srgbClr val="000000"/>
                </a:solidFill>
              </a:defRPr>
            </a:pPr>
            <a:endParaRPr/>
          </a:p>
          <a:p>
            <a:pPr algn="ctr" defTabSz="457200">
              <a:lnSpc>
                <a:spcPct val="120000"/>
              </a:lnSpc>
              <a:defRPr sz="1700" b="0">
                <a:solidFill>
                  <a:srgbClr val="000000"/>
                </a:solidFill>
              </a:defRPr>
            </a:pPr>
            <a:endParaRPr/>
          </a:p>
          <a:p>
            <a:pPr algn="ctr" defTabSz="457200">
              <a:lnSpc>
                <a:spcPct val="120000"/>
              </a:lnSpc>
              <a:defRPr sz="1700" b="0">
                <a:solidFill>
                  <a:srgbClr val="000000"/>
                </a:solidFill>
              </a:defRPr>
            </a:pPr>
            <a:r>
              <a:rPr sz="2200"/>
              <a:t>REQUIREMENTS AND BEST PRACTICES FOR RESIDENTIAL CONTRACTORS IN WASHINGTON</a:t>
            </a:r>
            <a:r>
              <a:t> </a:t>
            </a:r>
          </a:p>
          <a:p>
            <a:pPr algn="ctr" defTabSz="457200">
              <a:lnSpc>
                <a:spcPct val="120000"/>
              </a:lnSpc>
              <a:defRPr sz="1700" b="0">
                <a:solidFill>
                  <a:srgbClr val="000000"/>
                </a:solidFill>
              </a:defRPr>
            </a:pPr>
            <a:endParaRPr/>
          </a:p>
          <a:p>
            <a:pPr algn="ctr" defTabSz="457200">
              <a:lnSpc>
                <a:spcPct val="120000"/>
              </a:lnSpc>
              <a:defRPr sz="1600" b="0">
                <a:solidFill>
                  <a:srgbClr val="000000"/>
                </a:solidFill>
              </a:defRPr>
            </a:pPr>
            <a:endParaRPr/>
          </a:p>
          <a:p>
            <a:pPr algn="ctr" defTabSz="457200">
              <a:lnSpc>
                <a:spcPct val="120000"/>
              </a:lnSpc>
              <a:defRPr sz="1600" b="0" i="1">
                <a:solidFill>
                  <a:srgbClr val="000000"/>
                </a:solidFill>
              </a:defRPr>
            </a:pPr>
            <a:r>
              <a:t>Funding and support for this project provided by State of Washington, Department of Labor and Industries, Safety and Health Investments projects.</a:t>
            </a:r>
          </a:p>
        </p:txBody>
      </p:sp>
      <p:sp>
        <p:nvSpPr>
          <p:cNvPr id="136" name="Shape 136"/>
          <p:cNvSpPr/>
          <p:nvPr/>
        </p:nvSpPr>
        <p:spPr>
          <a:xfrm>
            <a:off x="0" y="1177"/>
            <a:ext cx="13004801" cy="520926"/>
          </a:xfrm>
          <a:prstGeom prst="rect">
            <a:avLst/>
          </a:prstGeom>
          <a:solidFill>
            <a:srgbClr val="003E7C"/>
          </a:solidFill>
          <a:ln w="12700">
            <a:miter lim="400000"/>
          </a:ln>
          <a:effectLst>
            <a:outerShdw blurRad="38100" dist="25400" dir="5400000" rotWithShape="0">
              <a:srgbClr val="000000">
                <a:alpha val="50000"/>
              </a:srgbClr>
            </a:outerShdw>
          </a:effectLst>
        </p:spPr>
        <p:txBody>
          <a:bodyPr lIns="50800" tIns="50800" rIns="50800" bIns="50800" anchor="ctr"/>
          <a:lstStyle/>
          <a:p>
            <a:pPr algn="ctr" defTabSz="457200">
              <a:lnSpc>
                <a:spcPct val="100000"/>
              </a:lnSpc>
              <a:defRPr sz="6000"/>
            </a:pPr>
            <a:endParaRPr/>
          </a:p>
        </p:txBody>
      </p:sp>
      <p:sp>
        <p:nvSpPr>
          <p:cNvPr id="137" name="Shape 137"/>
          <p:cNvSpPr/>
          <p:nvPr/>
        </p:nvSpPr>
        <p:spPr>
          <a:xfrm>
            <a:off x="0" y="9234077"/>
            <a:ext cx="13004801" cy="520926"/>
          </a:xfrm>
          <a:prstGeom prst="rect">
            <a:avLst/>
          </a:prstGeom>
          <a:solidFill>
            <a:srgbClr val="003E7C"/>
          </a:solidFill>
          <a:ln w="12700">
            <a:miter lim="400000"/>
          </a:ln>
          <a:effectLst>
            <a:outerShdw blurRad="38100" dist="25400" dir="15821732" rotWithShape="0">
              <a:srgbClr val="000000">
                <a:alpha val="50000"/>
              </a:srgbClr>
            </a:outerShdw>
          </a:effectLst>
        </p:spPr>
        <p:txBody>
          <a:bodyPr lIns="50800" tIns="50800" rIns="50800" bIns="50800" anchor="ctr"/>
          <a:lstStyle/>
          <a:p>
            <a:pPr algn="ctr" defTabSz="457200">
              <a:lnSpc>
                <a:spcPct val="100000"/>
              </a:lnSpc>
              <a:defRPr sz="6000"/>
            </a:pPr>
            <a:endParaRPr/>
          </a:p>
        </p:txBody>
      </p:sp>
      <p:sp>
        <p:nvSpPr>
          <p:cNvPr id="138" name="Shape 138"/>
          <p:cNvSpPr/>
          <p:nvPr/>
        </p:nvSpPr>
        <p:spPr>
          <a:xfrm>
            <a:off x="75887" y="880533"/>
            <a:ext cx="9161559" cy="19304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ctr" defTabSz="457200">
              <a:lnSpc>
                <a:spcPct val="100000"/>
              </a:lnSpc>
              <a:defRPr sz="6000">
                <a:solidFill>
                  <a:srgbClr val="005493"/>
                </a:solidFill>
              </a:defRPr>
            </a:pPr>
            <a:r>
              <a:t>HEALTH HAZARDS </a:t>
            </a:r>
          </a:p>
          <a:p>
            <a:pPr algn="ctr" defTabSz="457200">
              <a:lnSpc>
                <a:spcPct val="100000"/>
              </a:lnSpc>
              <a:defRPr sz="6000">
                <a:solidFill>
                  <a:srgbClr val="005493"/>
                </a:solidFill>
              </a:defRPr>
            </a:pPr>
            <a:r>
              <a:t>IN CONSTRUCTION</a:t>
            </a:r>
          </a:p>
        </p:txBody>
      </p:sp>
      <p:pic>
        <p:nvPicPr>
          <p:cNvPr id="139" name="2015 HH Full Face 3M.jpg"/>
          <p:cNvPicPr>
            <a:picLocks noChangeAspect="1"/>
          </p:cNvPicPr>
          <p:nvPr/>
        </p:nvPicPr>
        <p:blipFill>
          <a:blip r:embed="rId2" cstate="print">
            <a:extLst>
              <a:ext uri="{28A0092B-C50C-407E-A947-70E740481C1C}">
                <a14:useLocalDpi xmlns:a14="http://schemas.microsoft.com/office/drawing/2010/main"/>
              </a:ext>
            </a:extLst>
          </a:blip>
          <a:srcRect/>
          <a:stretch>
            <a:fillRect/>
          </a:stretch>
        </p:blipFill>
        <p:spPr>
          <a:xfrm>
            <a:off x="8644610" y="154780"/>
            <a:ext cx="3951560" cy="9446620"/>
          </a:xfrm>
          <a:custGeom>
            <a:avLst/>
            <a:gdLst/>
            <a:ahLst/>
            <a:cxnLst>
              <a:cxn ang="0">
                <a:pos x="wd2" y="hd2"/>
              </a:cxn>
              <a:cxn ang="5400000">
                <a:pos x="wd2" y="hd2"/>
              </a:cxn>
              <a:cxn ang="10800000">
                <a:pos x="wd2" y="hd2"/>
              </a:cxn>
              <a:cxn ang="16200000">
                <a:pos x="wd2" y="hd2"/>
              </a:cxn>
            </a:cxnLst>
            <a:rect l="0" t="0" r="r" b="b"/>
            <a:pathLst>
              <a:path w="20693" h="21429" extrusionOk="0">
                <a:moveTo>
                  <a:pt x="10051" y="0"/>
                </a:moveTo>
                <a:cubicBezTo>
                  <a:pt x="9555" y="161"/>
                  <a:pt x="8738" y="-56"/>
                  <a:pt x="8444" y="253"/>
                </a:cubicBezTo>
                <a:cubicBezTo>
                  <a:pt x="7375" y="498"/>
                  <a:pt x="7449" y="1052"/>
                  <a:pt x="7200" y="1519"/>
                </a:cubicBezTo>
                <a:cubicBezTo>
                  <a:pt x="7553" y="1375"/>
                  <a:pt x="7699" y="1910"/>
                  <a:pt x="7420" y="1962"/>
                </a:cubicBezTo>
                <a:cubicBezTo>
                  <a:pt x="7472" y="2559"/>
                  <a:pt x="7338" y="3090"/>
                  <a:pt x="7493" y="3640"/>
                </a:cubicBezTo>
                <a:cubicBezTo>
                  <a:pt x="6529" y="3837"/>
                  <a:pt x="5505" y="3883"/>
                  <a:pt x="4496" y="4052"/>
                </a:cubicBezTo>
                <a:cubicBezTo>
                  <a:pt x="4518" y="4320"/>
                  <a:pt x="3636" y="4182"/>
                  <a:pt x="3619" y="4400"/>
                </a:cubicBezTo>
                <a:cubicBezTo>
                  <a:pt x="3024" y="4577"/>
                  <a:pt x="2791" y="4905"/>
                  <a:pt x="2301" y="5097"/>
                </a:cubicBezTo>
                <a:cubicBezTo>
                  <a:pt x="2052" y="5431"/>
                  <a:pt x="1127" y="5514"/>
                  <a:pt x="1058" y="5888"/>
                </a:cubicBezTo>
                <a:cubicBezTo>
                  <a:pt x="-401" y="6305"/>
                  <a:pt x="-71" y="7192"/>
                  <a:pt x="402" y="7788"/>
                </a:cubicBezTo>
                <a:cubicBezTo>
                  <a:pt x="1118" y="8052"/>
                  <a:pt x="343" y="8641"/>
                  <a:pt x="1572" y="8674"/>
                </a:cubicBezTo>
                <a:cubicBezTo>
                  <a:pt x="1785" y="9073"/>
                  <a:pt x="2287" y="9451"/>
                  <a:pt x="2960" y="9719"/>
                </a:cubicBezTo>
                <a:cubicBezTo>
                  <a:pt x="3386" y="10146"/>
                  <a:pt x="3715" y="10574"/>
                  <a:pt x="4641" y="10827"/>
                </a:cubicBezTo>
                <a:cubicBezTo>
                  <a:pt x="4316" y="12125"/>
                  <a:pt x="3725" y="13409"/>
                  <a:pt x="3910" y="14721"/>
                </a:cubicBezTo>
                <a:cubicBezTo>
                  <a:pt x="4013" y="15240"/>
                  <a:pt x="4434" y="15817"/>
                  <a:pt x="3910" y="16335"/>
                </a:cubicBezTo>
                <a:cubicBezTo>
                  <a:pt x="3990" y="17146"/>
                  <a:pt x="3310" y="17895"/>
                  <a:pt x="3398" y="18710"/>
                </a:cubicBezTo>
                <a:cubicBezTo>
                  <a:pt x="2894" y="18891"/>
                  <a:pt x="2921" y="19181"/>
                  <a:pt x="2960" y="19438"/>
                </a:cubicBezTo>
                <a:cubicBezTo>
                  <a:pt x="3510" y="19497"/>
                  <a:pt x="3012" y="19815"/>
                  <a:pt x="2742" y="19881"/>
                </a:cubicBezTo>
                <a:cubicBezTo>
                  <a:pt x="2491" y="20346"/>
                  <a:pt x="1774" y="20695"/>
                  <a:pt x="1717" y="21180"/>
                </a:cubicBezTo>
                <a:cubicBezTo>
                  <a:pt x="2546" y="21270"/>
                  <a:pt x="4128" y="21400"/>
                  <a:pt x="4568" y="20990"/>
                </a:cubicBezTo>
                <a:cubicBezTo>
                  <a:pt x="5378" y="20932"/>
                  <a:pt x="5821" y="20596"/>
                  <a:pt x="6397" y="20356"/>
                </a:cubicBezTo>
                <a:cubicBezTo>
                  <a:pt x="6893" y="20091"/>
                  <a:pt x="6619" y="19741"/>
                  <a:pt x="6688" y="19406"/>
                </a:cubicBezTo>
                <a:cubicBezTo>
                  <a:pt x="5960" y="19245"/>
                  <a:pt x="7212" y="19108"/>
                  <a:pt x="6981" y="18900"/>
                </a:cubicBezTo>
                <a:cubicBezTo>
                  <a:pt x="8287" y="18240"/>
                  <a:pt x="7177" y="17285"/>
                  <a:pt x="8151" y="16589"/>
                </a:cubicBezTo>
                <a:cubicBezTo>
                  <a:pt x="8306" y="15553"/>
                  <a:pt x="8651" y="14528"/>
                  <a:pt x="9174" y="13518"/>
                </a:cubicBezTo>
                <a:cubicBezTo>
                  <a:pt x="9587" y="13396"/>
                  <a:pt x="9073" y="12688"/>
                  <a:pt x="10051" y="12980"/>
                </a:cubicBezTo>
                <a:cubicBezTo>
                  <a:pt x="10452" y="13974"/>
                  <a:pt x="10099" y="14993"/>
                  <a:pt x="10783" y="15955"/>
                </a:cubicBezTo>
                <a:cubicBezTo>
                  <a:pt x="10817" y="16594"/>
                  <a:pt x="11672" y="17101"/>
                  <a:pt x="11734" y="17729"/>
                </a:cubicBezTo>
                <a:cubicBezTo>
                  <a:pt x="11754" y="18272"/>
                  <a:pt x="11493" y="19050"/>
                  <a:pt x="12684" y="19375"/>
                </a:cubicBezTo>
                <a:cubicBezTo>
                  <a:pt x="12428" y="19954"/>
                  <a:pt x="13166" y="20437"/>
                  <a:pt x="14072" y="20800"/>
                </a:cubicBezTo>
                <a:cubicBezTo>
                  <a:pt x="14315" y="21325"/>
                  <a:pt x="15946" y="21544"/>
                  <a:pt x="17071" y="21370"/>
                </a:cubicBezTo>
                <a:cubicBezTo>
                  <a:pt x="17496" y="20895"/>
                  <a:pt x="16978" y="20283"/>
                  <a:pt x="16706" y="19818"/>
                </a:cubicBezTo>
                <a:cubicBezTo>
                  <a:pt x="16579" y="19546"/>
                  <a:pt x="15659" y="19605"/>
                  <a:pt x="15829" y="19312"/>
                </a:cubicBezTo>
                <a:cubicBezTo>
                  <a:pt x="16434" y="18864"/>
                  <a:pt x="16244" y="18375"/>
                  <a:pt x="16047" y="17886"/>
                </a:cubicBezTo>
                <a:cubicBezTo>
                  <a:pt x="15222" y="17227"/>
                  <a:pt x="15755" y="16377"/>
                  <a:pt x="15390" y="15639"/>
                </a:cubicBezTo>
                <a:cubicBezTo>
                  <a:pt x="15039" y="15612"/>
                  <a:pt x="14999" y="15313"/>
                  <a:pt x="15390" y="15291"/>
                </a:cubicBezTo>
                <a:cubicBezTo>
                  <a:pt x="16074" y="14122"/>
                  <a:pt x="15059" y="12908"/>
                  <a:pt x="15243" y="11713"/>
                </a:cubicBezTo>
                <a:cubicBezTo>
                  <a:pt x="15342" y="11445"/>
                  <a:pt x="14729" y="11066"/>
                  <a:pt x="15170" y="10859"/>
                </a:cubicBezTo>
                <a:cubicBezTo>
                  <a:pt x="16056" y="10637"/>
                  <a:pt x="16617" y="10278"/>
                  <a:pt x="17071" y="9878"/>
                </a:cubicBezTo>
                <a:cubicBezTo>
                  <a:pt x="17786" y="9750"/>
                  <a:pt x="17652" y="9453"/>
                  <a:pt x="18167" y="9275"/>
                </a:cubicBezTo>
                <a:cubicBezTo>
                  <a:pt x="19166" y="9476"/>
                  <a:pt x="18625" y="9009"/>
                  <a:pt x="18753" y="8832"/>
                </a:cubicBezTo>
                <a:cubicBezTo>
                  <a:pt x="19522" y="8638"/>
                  <a:pt x="19791" y="8261"/>
                  <a:pt x="20068" y="7914"/>
                </a:cubicBezTo>
                <a:cubicBezTo>
                  <a:pt x="19251" y="7880"/>
                  <a:pt x="20300" y="7462"/>
                  <a:pt x="20214" y="7313"/>
                </a:cubicBezTo>
                <a:cubicBezTo>
                  <a:pt x="19520" y="7638"/>
                  <a:pt x="19619" y="6967"/>
                  <a:pt x="20141" y="7028"/>
                </a:cubicBezTo>
                <a:cubicBezTo>
                  <a:pt x="20312" y="6955"/>
                  <a:pt x="21199" y="6692"/>
                  <a:pt x="20289" y="6711"/>
                </a:cubicBezTo>
                <a:cubicBezTo>
                  <a:pt x="20237" y="6485"/>
                  <a:pt x="20289" y="6077"/>
                  <a:pt x="19775" y="5983"/>
                </a:cubicBezTo>
                <a:cubicBezTo>
                  <a:pt x="19484" y="5697"/>
                  <a:pt x="18652" y="5541"/>
                  <a:pt x="18532" y="5223"/>
                </a:cubicBezTo>
                <a:cubicBezTo>
                  <a:pt x="17824" y="5046"/>
                  <a:pt x="17612" y="4715"/>
                  <a:pt x="17217" y="4432"/>
                </a:cubicBezTo>
                <a:cubicBezTo>
                  <a:pt x="16429" y="4291"/>
                  <a:pt x="15811" y="3995"/>
                  <a:pt x="14952" y="3925"/>
                </a:cubicBezTo>
                <a:cubicBezTo>
                  <a:pt x="14536" y="3680"/>
                  <a:pt x="13174" y="3900"/>
                  <a:pt x="13195" y="3482"/>
                </a:cubicBezTo>
                <a:cubicBezTo>
                  <a:pt x="12700" y="3428"/>
                  <a:pt x="13234" y="3091"/>
                  <a:pt x="12684" y="3102"/>
                </a:cubicBezTo>
                <a:cubicBezTo>
                  <a:pt x="12700" y="2638"/>
                  <a:pt x="12776" y="2174"/>
                  <a:pt x="12757" y="1709"/>
                </a:cubicBezTo>
                <a:cubicBezTo>
                  <a:pt x="13341" y="1500"/>
                  <a:pt x="12268" y="1170"/>
                  <a:pt x="12391" y="886"/>
                </a:cubicBezTo>
                <a:cubicBezTo>
                  <a:pt x="12300" y="386"/>
                  <a:pt x="11097" y="36"/>
                  <a:pt x="10051" y="0"/>
                </a:cubicBezTo>
                <a:close/>
              </a:path>
            </a:pathLst>
          </a:custGeom>
          <a:ln w="12700">
            <a:miter lim="400000"/>
          </a:ln>
        </p:spPr>
      </p:pic>
    </p:spTree>
  </p:cSld>
  <p:clrMapOvr>
    <a:masterClrMapping/>
  </p:clrMapOvr>
  <p:transition xmlns:p14="http://schemas.microsoft.com/office/powerpoint/2010/mai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 name="Shape 175"/>
          <p:cNvSpPr/>
          <p:nvPr/>
        </p:nvSpPr>
        <p:spPr>
          <a:xfrm>
            <a:off x="-1" y="1000244"/>
            <a:ext cx="13004801" cy="1047513"/>
          </a:xfrm>
          <a:prstGeom prst="rect">
            <a:avLst/>
          </a:prstGeom>
          <a:solidFill>
            <a:srgbClr val="003E7C"/>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lgn="ctr" defTabSz="457200">
              <a:lnSpc>
                <a:spcPct val="100000"/>
              </a:lnSpc>
              <a:defRPr sz="5500"/>
            </a:lvl1pPr>
          </a:lstStyle>
          <a:p>
            <a:r>
              <a:t>PERMISIBLE EXPOSURE LIMIT</a:t>
            </a:r>
          </a:p>
        </p:txBody>
      </p:sp>
      <p:sp>
        <p:nvSpPr>
          <p:cNvPr id="176" name="Shape 176"/>
          <p:cNvSpPr/>
          <p:nvPr/>
        </p:nvSpPr>
        <p:spPr>
          <a:xfrm>
            <a:off x="923691" y="2511414"/>
            <a:ext cx="11157417" cy="473077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p>
            <a:pPr defTabSz="457200">
              <a:lnSpc>
                <a:spcPct val="120000"/>
              </a:lnSpc>
              <a:defRPr sz="3000">
                <a:solidFill>
                  <a:srgbClr val="000000"/>
                </a:solidFill>
              </a:defRPr>
            </a:pPr>
            <a:r>
              <a:t>Permissible Exposure Limits (PEL):</a:t>
            </a:r>
            <a:br/>
            <a:endParaRPr/>
          </a:p>
          <a:p>
            <a:pPr marL="889000" lvl="1" indent="-444500" defTabSz="457200">
              <a:lnSpc>
                <a:spcPct val="120000"/>
              </a:lnSpc>
              <a:buSzPct val="75000"/>
              <a:buChar char="•"/>
              <a:defRPr sz="3000" b="0">
                <a:solidFill>
                  <a:srgbClr val="000000"/>
                </a:solidFill>
                <a:latin typeface="+mn-lt"/>
                <a:ea typeface="+mn-ea"/>
                <a:cs typeface="+mn-cs"/>
                <a:sym typeface="Helvetica Light"/>
              </a:defRPr>
            </a:pPr>
            <a:r>
              <a:t>PELs are the measured amount of a substance you can be exposed to over an 8 hour time weighted average (TWA) without wearing a respirator.</a:t>
            </a:r>
          </a:p>
          <a:p>
            <a:pPr marL="889000" lvl="1" indent="-444500" defTabSz="457200">
              <a:lnSpc>
                <a:spcPct val="120000"/>
              </a:lnSpc>
              <a:buSzPct val="75000"/>
              <a:buChar char="•"/>
              <a:defRPr sz="3000" b="0">
                <a:solidFill>
                  <a:srgbClr val="000000"/>
                </a:solidFill>
                <a:latin typeface="+mn-lt"/>
                <a:ea typeface="+mn-ea"/>
                <a:cs typeface="+mn-cs"/>
                <a:sym typeface="Helvetica Light"/>
              </a:defRPr>
            </a:pPr>
            <a:r>
              <a:t>Actual exposures are measured by air monitoring and compared to the PEL to determine respiratory protection needed. </a:t>
            </a:r>
          </a:p>
        </p:txBody>
      </p:sp>
    </p:spTree>
  </p:cSld>
  <p:clrMapOvr>
    <a:masterClrMapping/>
  </p:clrMapOvr>
  <p:transition xmlns:p14="http://schemas.microsoft.com/office/powerpoint/2010/mai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 name="Shape 180"/>
          <p:cNvSpPr/>
          <p:nvPr/>
        </p:nvSpPr>
        <p:spPr>
          <a:xfrm>
            <a:off x="-1" y="1000244"/>
            <a:ext cx="13004801" cy="1047513"/>
          </a:xfrm>
          <a:prstGeom prst="rect">
            <a:avLst/>
          </a:prstGeom>
          <a:solidFill>
            <a:srgbClr val="003E7C"/>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lgn="ctr" defTabSz="457200">
              <a:lnSpc>
                <a:spcPct val="100000"/>
              </a:lnSpc>
              <a:defRPr sz="5500"/>
            </a:lvl1pPr>
          </a:lstStyle>
          <a:p>
            <a:r>
              <a:t>PELs AND RESPIRATORS</a:t>
            </a:r>
          </a:p>
        </p:txBody>
      </p:sp>
      <p:sp>
        <p:nvSpPr>
          <p:cNvPr id="181" name="Shape 181"/>
          <p:cNvSpPr/>
          <p:nvPr/>
        </p:nvSpPr>
        <p:spPr>
          <a:xfrm>
            <a:off x="716123" y="2272264"/>
            <a:ext cx="11572554" cy="436394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p>
            <a:pPr defTabSz="457200">
              <a:lnSpc>
                <a:spcPct val="120000"/>
              </a:lnSpc>
              <a:defRPr sz="3000">
                <a:solidFill>
                  <a:srgbClr val="000000"/>
                </a:solidFill>
              </a:defRPr>
            </a:pPr>
            <a:r>
              <a:t>Respirators are needed when:</a:t>
            </a:r>
          </a:p>
          <a:p>
            <a:pPr marL="889000" lvl="1" indent="-444500" defTabSz="457200">
              <a:lnSpc>
                <a:spcPct val="120000"/>
              </a:lnSpc>
              <a:buSzPct val="75000"/>
              <a:buChar char="•"/>
              <a:defRPr sz="3000" b="0">
                <a:solidFill>
                  <a:srgbClr val="000000"/>
                </a:solidFill>
                <a:latin typeface="+mn-lt"/>
                <a:ea typeface="+mn-ea"/>
                <a:cs typeface="+mn-cs"/>
                <a:sym typeface="Helvetica Light"/>
              </a:defRPr>
            </a:pPr>
            <a:r>
              <a:t>If exposure to a worker exceeds the PEL, they </a:t>
            </a:r>
            <a:r>
              <a:rPr b="1">
                <a:latin typeface="+mj-lt"/>
                <a:ea typeface="+mj-ea"/>
                <a:cs typeface="+mj-cs"/>
                <a:sym typeface="Helvetica"/>
              </a:rPr>
              <a:t>must</a:t>
            </a:r>
            <a:r>
              <a:t> wear a respirator in addition to engineering controls to be adequately protected. </a:t>
            </a:r>
          </a:p>
          <a:p>
            <a:pPr marL="889000" lvl="1" indent="-444500" defTabSz="457200">
              <a:lnSpc>
                <a:spcPct val="120000"/>
              </a:lnSpc>
              <a:buSzPct val="75000"/>
              <a:buChar char="-"/>
              <a:defRPr sz="3000" b="0">
                <a:solidFill>
                  <a:srgbClr val="000000"/>
                </a:solidFill>
                <a:latin typeface="+mn-lt"/>
                <a:ea typeface="+mn-ea"/>
                <a:cs typeface="+mn-cs"/>
                <a:sym typeface="Helvetica Light"/>
              </a:defRPr>
            </a:pPr>
            <a:endParaRPr/>
          </a:p>
          <a:p>
            <a:pPr lvl="1" indent="228600" defTabSz="457200">
              <a:lnSpc>
                <a:spcPct val="120000"/>
              </a:lnSpc>
              <a:defRPr sz="3000">
                <a:solidFill>
                  <a:srgbClr val="000000"/>
                </a:solidFill>
              </a:defRPr>
            </a:pPr>
            <a:r>
              <a:t>Respirators have an Assigned Protection Factor (APF):</a:t>
            </a:r>
          </a:p>
          <a:p>
            <a:pPr marL="889000" lvl="1" indent="-444500" defTabSz="457200">
              <a:lnSpc>
                <a:spcPct val="120000"/>
              </a:lnSpc>
              <a:buSzPct val="75000"/>
              <a:buChar char="•"/>
              <a:defRPr sz="3000" b="0">
                <a:solidFill>
                  <a:srgbClr val="000000"/>
                </a:solidFill>
                <a:latin typeface="+mn-lt"/>
                <a:ea typeface="+mn-ea"/>
                <a:cs typeface="+mn-cs"/>
                <a:sym typeface="Helvetica Light"/>
              </a:defRPr>
            </a:pPr>
            <a:r>
              <a:t>There is a relationship between PELs and Respirator Choice</a:t>
            </a:r>
          </a:p>
        </p:txBody>
      </p:sp>
      <p:graphicFrame>
        <p:nvGraphicFramePr>
          <p:cNvPr id="182" name="Table 182"/>
          <p:cNvGraphicFramePr/>
          <p:nvPr/>
        </p:nvGraphicFramePr>
        <p:xfrm>
          <a:off x="1501250" y="6636204"/>
          <a:ext cx="5706334" cy="1859280"/>
        </p:xfrm>
        <a:graphic>
          <a:graphicData uri="http://schemas.openxmlformats.org/drawingml/2006/table">
            <a:tbl>
              <a:tblPr bandRow="1">
                <a:tableStyleId>{4C3C2611-4C71-4FC5-86AE-919BDF0F9419}</a:tableStyleId>
              </a:tblPr>
              <a:tblGrid>
                <a:gridCol w="2315831"/>
                <a:gridCol w="3390503"/>
              </a:tblGrid>
              <a:tr h="358776">
                <a:tc>
                  <a:txBody>
                    <a:bodyPr/>
                    <a:lstStyle/>
                    <a:p>
                      <a:pPr algn="l" defTabSz="457200"/>
                      <a:r>
                        <a:rPr sz="1700">
                          <a:latin typeface="+mj-lt"/>
                          <a:ea typeface="+mj-ea"/>
                          <a:cs typeface="+mj-cs"/>
                          <a:sym typeface="Helvetica"/>
                        </a:rPr>
                        <a:t>Up to 10x the PEL	</a:t>
                      </a:r>
                    </a:p>
                  </a:txBody>
                  <a:tcPr marL="50800" marR="50800" marT="50800" marB="50800" horzOverflow="overflow">
                    <a:lnL w="3175">
                      <a:solidFill>
                        <a:srgbClr val="000000"/>
                      </a:solidFill>
                      <a:miter lim="400000"/>
                    </a:lnL>
                    <a:lnR w="3175">
                      <a:solidFill>
                        <a:srgbClr val="000000"/>
                      </a:solidFill>
                      <a:miter lim="400000"/>
                    </a:lnR>
                    <a:lnT w="3175">
                      <a:solidFill>
                        <a:srgbClr val="000000"/>
                      </a:solidFill>
                      <a:miter lim="400000"/>
                    </a:lnT>
                    <a:lnB w="3175">
                      <a:solidFill>
                        <a:srgbClr val="000000"/>
                      </a:solidFill>
                      <a:miter lim="400000"/>
                    </a:lnB>
                    <a:noFill/>
                  </a:tcPr>
                </a:tc>
                <a:tc>
                  <a:txBody>
                    <a:bodyPr/>
                    <a:lstStyle/>
                    <a:p>
                      <a:pPr algn="l" defTabSz="457200"/>
                      <a:r>
                        <a:rPr sz="1700">
                          <a:latin typeface="+mj-lt"/>
                          <a:ea typeface="+mj-ea"/>
                          <a:cs typeface="+mj-cs"/>
                          <a:sym typeface="Helvetica"/>
                        </a:rPr>
                        <a:t>Half Face Respirator</a:t>
                      </a:r>
                    </a:p>
                  </a:txBody>
                  <a:tcPr marL="50800" marR="50800" marT="50800" marB="50800" horzOverflow="overflow">
                    <a:lnL w="3175">
                      <a:solidFill>
                        <a:srgbClr val="000000"/>
                      </a:solidFill>
                      <a:miter lim="400000"/>
                    </a:lnL>
                    <a:lnR w="3175">
                      <a:solidFill>
                        <a:srgbClr val="000000"/>
                      </a:solidFill>
                      <a:miter lim="400000"/>
                    </a:lnR>
                    <a:lnT w="3175">
                      <a:solidFill>
                        <a:srgbClr val="000000"/>
                      </a:solidFill>
                      <a:miter lim="400000"/>
                    </a:lnT>
                    <a:lnB w="3175">
                      <a:solidFill>
                        <a:srgbClr val="000000"/>
                      </a:solidFill>
                      <a:miter lim="400000"/>
                    </a:lnB>
                    <a:noFill/>
                  </a:tcPr>
                </a:tc>
              </a:tr>
              <a:tr h="358776">
                <a:tc>
                  <a:txBody>
                    <a:bodyPr/>
                    <a:lstStyle/>
                    <a:p>
                      <a:pPr algn="l" defTabSz="457200"/>
                      <a:r>
                        <a:rPr sz="1700">
                          <a:latin typeface="+mj-lt"/>
                          <a:ea typeface="+mj-ea"/>
                          <a:cs typeface="+mj-cs"/>
                          <a:sym typeface="Helvetica"/>
                        </a:rPr>
                        <a:t>Up to 50x the PEL	</a:t>
                      </a:r>
                    </a:p>
                  </a:txBody>
                  <a:tcPr marL="50800" marR="50800" marT="50800" marB="50800" horzOverflow="overflow">
                    <a:lnL w="3175">
                      <a:solidFill>
                        <a:srgbClr val="000000"/>
                      </a:solidFill>
                      <a:miter lim="400000"/>
                    </a:lnL>
                    <a:lnR w="3175">
                      <a:solidFill>
                        <a:srgbClr val="000000"/>
                      </a:solidFill>
                      <a:miter lim="400000"/>
                    </a:lnR>
                    <a:lnT w="3175">
                      <a:solidFill>
                        <a:srgbClr val="000000"/>
                      </a:solidFill>
                      <a:miter lim="400000"/>
                    </a:lnT>
                    <a:lnB w="3175">
                      <a:solidFill>
                        <a:srgbClr val="000000"/>
                      </a:solidFill>
                      <a:miter lim="400000"/>
                    </a:lnB>
                    <a:solidFill>
                      <a:srgbClr val="EFEFEF"/>
                    </a:solidFill>
                  </a:tcPr>
                </a:tc>
                <a:tc>
                  <a:txBody>
                    <a:bodyPr/>
                    <a:lstStyle/>
                    <a:p>
                      <a:pPr algn="l" defTabSz="457200"/>
                      <a:r>
                        <a:rPr sz="1700">
                          <a:latin typeface="+mj-lt"/>
                          <a:ea typeface="+mj-ea"/>
                          <a:cs typeface="+mj-cs"/>
                          <a:sym typeface="Helvetica"/>
                        </a:rPr>
                        <a:t>Full Face Respirator</a:t>
                      </a:r>
                    </a:p>
                  </a:txBody>
                  <a:tcPr marL="50800" marR="50800" marT="50800" marB="50800" horzOverflow="overflow">
                    <a:lnL w="3175">
                      <a:solidFill>
                        <a:srgbClr val="000000"/>
                      </a:solidFill>
                      <a:miter lim="400000"/>
                    </a:lnL>
                    <a:lnR w="3175">
                      <a:solidFill>
                        <a:srgbClr val="000000"/>
                      </a:solidFill>
                      <a:miter lim="400000"/>
                    </a:lnR>
                    <a:lnT w="3175">
                      <a:solidFill>
                        <a:srgbClr val="000000"/>
                      </a:solidFill>
                      <a:miter lim="400000"/>
                    </a:lnT>
                    <a:lnB w="3175">
                      <a:solidFill>
                        <a:srgbClr val="000000"/>
                      </a:solidFill>
                      <a:miter lim="400000"/>
                    </a:lnB>
                    <a:solidFill>
                      <a:srgbClr val="EFEFEF"/>
                    </a:solidFill>
                  </a:tcPr>
                </a:tc>
              </a:tr>
              <a:tr h="684118">
                <a:tc>
                  <a:txBody>
                    <a:bodyPr/>
                    <a:lstStyle/>
                    <a:p>
                      <a:pPr algn="l" defTabSz="457200"/>
                      <a:r>
                        <a:rPr sz="1700">
                          <a:latin typeface="+mj-lt"/>
                          <a:ea typeface="+mj-ea"/>
                          <a:cs typeface="+mj-cs"/>
                          <a:sym typeface="Helvetica"/>
                        </a:rPr>
                        <a:t>Up to 1000x the PEL	</a:t>
                      </a:r>
                    </a:p>
                  </a:txBody>
                  <a:tcPr marL="50800" marR="50800" marT="50800" marB="50800" horzOverflow="overflow">
                    <a:lnL w="3175">
                      <a:solidFill>
                        <a:srgbClr val="000000"/>
                      </a:solidFill>
                      <a:miter lim="400000"/>
                    </a:lnL>
                    <a:lnR w="3175">
                      <a:solidFill>
                        <a:srgbClr val="000000"/>
                      </a:solidFill>
                      <a:miter lim="400000"/>
                    </a:lnR>
                    <a:lnT w="3175">
                      <a:solidFill>
                        <a:srgbClr val="000000"/>
                      </a:solidFill>
                      <a:miter lim="400000"/>
                    </a:lnT>
                    <a:lnB w="3175">
                      <a:solidFill>
                        <a:srgbClr val="000000"/>
                      </a:solidFill>
                      <a:miter lim="400000"/>
                    </a:lnB>
                    <a:noFill/>
                  </a:tcPr>
                </a:tc>
                <a:tc>
                  <a:txBody>
                    <a:bodyPr/>
                    <a:lstStyle/>
                    <a:p>
                      <a:pPr algn="l" defTabSz="457200"/>
                      <a:r>
                        <a:rPr sz="1700">
                          <a:latin typeface="+mj-lt"/>
                          <a:ea typeface="+mj-ea"/>
                          <a:cs typeface="+mj-cs"/>
                          <a:sym typeface="Helvetica"/>
                        </a:rPr>
                        <a:t>Supplied Air Full-facepiece and designed to operate in pressure-demand or other positive-pressure mode</a:t>
                      </a:r>
                    </a:p>
                  </a:txBody>
                  <a:tcPr marL="50800" marR="50800" marT="50800" marB="50800" horzOverflow="overflow">
                    <a:lnL w="3175">
                      <a:solidFill>
                        <a:srgbClr val="000000"/>
                      </a:solidFill>
                      <a:miter lim="400000"/>
                    </a:lnL>
                    <a:lnR w="3175">
                      <a:solidFill>
                        <a:srgbClr val="000000"/>
                      </a:solidFill>
                      <a:miter lim="400000"/>
                    </a:lnR>
                    <a:lnT w="3175">
                      <a:solidFill>
                        <a:srgbClr val="000000"/>
                      </a:solidFill>
                      <a:miter lim="400000"/>
                    </a:lnT>
                    <a:lnB w="3175">
                      <a:solidFill>
                        <a:srgbClr val="000000"/>
                      </a:solidFill>
                      <a:miter lim="400000"/>
                    </a:lnB>
                    <a:noFill/>
                  </a:tcPr>
                </a:tc>
              </a:tr>
            </a:tbl>
          </a:graphicData>
        </a:graphic>
      </p:graphicFrame>
      <p:pic>
        <p:nvPicPr>
          <p:cNvPr id="183" name="droppedImage.pdf"/>
          <p:cNvPicPr>
            <a:picLocks noChangeAspect="1"/>
          </p:cNvPicPr>
          <p:nvPr/>
        </p:nvPicPr>
        <p:blipFill>
          <a:blip r:embed="rId3">
            <a:extLst/>
          </a:blip>
          <a:stretch>
            <a:fillRect/>
          </a:stretch>
        </p:blipFill>
        <p:spPr>
          <a:xfrm>
            <a:off x="7962593" y="6636204"/>
            <a:ext cx="2130561" cy="1578193"/>
          </a:xfrm>
          <a:prstGeom prst="rect">
            <a:avLst/>
          </a:prstGeom>
          <a:ln w="12700">
            <a:miter lim="400000"/>
          </a:ln>
        </p:spPr>
      </p:pic>
      <p:sp>
        <p:nvSpPr>
          <p:cNvPr id="184" name="Shape 184"/>
          <p:cNvSpPr/>
          <p:nvPr/>
        </p:nvSpPr>
        <p:spPr>
          <a:xfrm>
            <a:off x="10158116" y="6811957"/>
            <a:ext cx="2319503" cy="2140364"/>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lstStyle>
            <a:lvl1pPr defTabSz="457200">
              <a:lnSpc>
                <a:spcPct val="120000"/>
              </a:lnSpc>
              <a:defRPr sz="1500" b="0" i="1">
                <a:solidFill>
                  <a:srgbClr val="000000"/>
                </a:solidFill>
              </a:defRPr>
            </a:lvl1pPr>
          </a:lstStyle>
          <a:p>
            <a:r>
              <a:t>Each respirator needs a P100 or HEPA filter attachment to be 99.97% efficient to .3 micro to protect workers from particulate health hazards.</a:t>
            </a:r>
          </a:p>
        </p:txBody>
      </p:sp>
    </p:spTree>
  </p:cSld>
  <p:clrMapOvr>
    <a:masterClrMapping/>
  </p:clrMapOvr>
  <p:transition xmlns:p14="http://schemas.microsoft.com/office/powerpoint/2010/main" spd="slow"/>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1">
            <a:hueOff val="273561"/>
            <a:satOff val="2937"/>
            <a:lumOff val="-22233"/>
          </a:schemeClr>
        </a:solidFill>
        <a:effectLst/>
      </p:bgPr>
    </p:bg>
    <p:spTree>
      <p:nvGrpSpPr>
        <p:cNvPr id="1" name=""/>
        <p:cNvGrpSpPr/>
        <p:nvPr/>
      </p:nvGrpSpPr>
      <p:grpSpPr>
        <a:xfrm>
          <a:off x="0" y="0"/>
          <a:ext cx="0" cy="0"/>
          <a:chOff x="0" y="0"/>
          <a:chExt cx="0" cy="0"/>
        </a:xfrm>
      </p:grpSpPr>
      <p:sp>
        <p:nvSpPr>
          <p:cNvPr id="188" name="Shape 188"/>
          <p:cNvSpPr/>
          <p:nvPr/>
        </p:nvSpPr>
        <p:spPr>
          <a:xfrm>
            <a:off x="1408030" y="2512587"/>
            <a:ext cx="10650440" cy="44958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ctr" defTabSz="457200">
              <a:lnSpc>
                <a:spcPct val="100000"/>
              </a:lnSpc>
              <a:defRPr sz="14400"/>
            </a:pPr>
            <a:r>
              <a:t>DANGER:</a:t>
            </a:r>
            <a:br/>
            <a:r>
              <a:t>ASBESTOS </a:t>
            </a:r>
          </a:p>
        </p:txBody>
      </p:sp>
    </p:spTree>
  </p:cSld>
  <p:clrMapOvr>
    <a:masterClrMapping/>
  </p:clrMapOvr>
  <p:transition xmlns:p14="http://schemas.microsoft.com/office/powerpoint/2010/mai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 name="Shape 192"/>
          <p:cNvSpPr/>
          <p:nvPr/>
        </p:nvSpPr>
        <p:spPr>
          <a:xfrm>
            <a:off x="-1" y="1000244"/>
            <a:ext cx="13004801" cy="1047513"/>
          </a:xfrm>
          <a:prstGeom prst="rect">
            <a:avLst/>
          </a:prstGeom>
          <a:solidFill>
            <a:srgbClr val="003E7C"/>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lgn="ctr" defTabSz="457200">
              <a:lnSpc>
                <a:spcPct val="100000"/>
              </a:lnSpc>
              <a:defRPr sz="5500"/>
            </a:lvl1pPr>
          </a:lstStyle>
          <a:p>
            <a:r>
              <a:t>ASBESTOS</a:t>
            </a:r>
          </a:p>
        </p:txBody>
      </p:sp>
      <p:pic>
        <p:nvPicPr>
          <p:cNvPr id="193" name="Alveoli.jp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flipH="1">
            <a:off x="8397441" y="2538715"/>
            <a:ext cx="3965218" cy="3421124"/>
          </a:xfrm>
          <a:prstGeom prst="rect">
            <a:avLst/>
          </a:prstGeom>
          <a:ln w="12700">
            <a:miter lim="400000"/>
          </a:ln>
        </p:spPr>
      </p:pic>
      <p:pic>
        <p:nvPicPr>
          <p:cNvPr id="194" name="pasted-image.pdf"/>
          <p:cNvPicPr>
            <a:picLocks noChangeAspect="1"/>
          </p:cNvPicPr>
          <p:nvPr/>
        </p:nvPicPr>
        <p:blipFill>
          <a:blip r:embed="rId4">
            <a:extLst/>
          </a:blip>
          <a:stretch>
            <a:fillRect/>
          </a:stretch>
        </p:blipFill>
        <p:spPr>
          <a:xfrm>
            <a:off x="9215909" y="5770843"/>
            <a:ext cx="3388616" cy="2589414"/>
          </a:xfrm>
          <a:prstGeom prst="rect">
            <a:avLst/>
          </a:prstGeom>
          <a:ln w="12700">
            <a:miter lim="400000"/>
          </a:ln>
        </p:spPr>
      </p:pic>
      <p:sp>
        <p:nvSpPr>
          <p:cNvPr id="195" name="Shape 195"/>
          <p:cNvSpPr/>
          <p:nvPr/>
        </p:nvSpPr>
        <p:spPr>
          <a:xfrm>
            <a:off x="9250935" y="5476976"/>
            <a:ext cx="1585120" cy="1439716"/>
          </a:xfrm>
          <a:prstGeom prst="line">
            <a:avLst/>
          </a:prstGeom>
          <a:ln w="76200">
            <a:solidFill>
              <a:schemeClr val="accent3">
                <a:satOff val="18648"/>
                <a:lumOff val="5971"/>
              </a:schemeClr>
            </a:solidFill>
            <a:miter lim="400000"/>
            <a:headEnd type="triangle"/>
          </a:ln>
        </p:spPr>
        <p:txBody>
          <a:bodyPr lIns="50800" tIns="50800" rIns="50800" bIns="50800" anchor="ctr"/>
          <a:lstStyle/>
          <a:p>
            <a:pPr algn="ctr" defTabSz="457200">
              <a:lnSpc>
                <a:spcPct val="100000"/>
              </a:lnSpc>
              <a:defRPr sz="1200" b="0">
                <a:solidFill>
                  <a:srgbClr val="000000"/>
                </a:solidFill>
                <a:latin typeface="+mn-lt"/>
                <a:ea typeface="+mn-ea"/>
                <a:cs typeface="+mn-cs"/>
                <a:sym typeface="Helvetica Light"/>
              </a:defRPr>
            </a:pPr>
            <a:endParaRPr/>
          </a:p>
        </p:txBody>
      </p:sp>
      <p:sp>
        <p:nvSpPr>
          <p:cNvPr id="196" name="Shape 196"/>
          <p:cNvSpPr/>
          <p:nvPr/>
        </p:nvSpPr>
        <p:spPr>
          <a:xfrm>
            <a:off x="1050387" y="2197096"/>
            <a:ext cx="6315275" cy="7112008"/>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defTabSz="584200">
              <a:lnSpc>
                <a:spcPct val="120000"/>
              </a:lnSpc>
              <a:defRPr sz="2800" b="0">
                <a:solidFill>
                  <a:srgbClr val="000000"/>
                </a:solidFill>
                <a:latin typeface="+mn-lt"/>
                <a:ea typeface="+mn-ea"/>
                <a:cs typeface="+mn-cs"/>
                <a:sym typeface="Helvetica Light"/>
              </a:defRPr>
            </a:pPr>
            <a:r>
              <a:rPr b="1">
                <a:latin typeface="+mj-lt"/>
                <a:ea typeface="+mj-ea"/>
                <a:cs typeface="+mj-cs"/>
                <a:sym typeface="Helvetica"/>
              </a:rPr>
              <a:t>ASBESTOS</a:t>
            </a:r>
            <a:r>
              <a:t>:</a:t>
            </a:r>
          </a:p>
          <a:p>
            <a:pPr marL="457200" indent="-457200" defTabSz="584200">
              <a:lnSpc>
                <a:spcPct val="120000"/>
              </a:lnSpc>
              <a:buSzPct val="75000"/>
              <a:buChar char="•"/>
              <a:defRPr sz="3000" b="0">
                <a:solidFill>
                  <a:srgbClr val="000000"/>
                </a:solidFill>
                <a:latin typeface="+mn-lt"/>
                <a:ea typeface="+mn-ea"/>
                <a:cs typeface="+mn-cs"/>
                <a:sym typeface="Helvetica Light"/>
              </a:defRPr>
            </a:pPr>
            <a:r>
              <a:t>Naturally occurring fibrous mineral</a:t>
            </a:r>
          </a:p>
          <a:p>
            <a:pPr marL="457200" indent="-457200" defTabSz="457200">
              <a:lnSpc>
                <a:spcPct val="120000"/>
              </a:lnSpc>
              <a:buSzPct val="75000"/>
              <a:buChar char="•"/>
              <a:defRPr sz="3000" b="0">
                <a:solidFill>
                  <a:srgbClr val="000000"/>
                </a:solidFill>
                <a:latin typeface="+mn-lt"/>
                <a:ea typeface="+mn-ea"/>
                <a:cs typeface="+mn-cs"/>
                <a:sym typeface="Helvetica Light"/>
              </a:defRPr>
            </a:pPr>
            <a:r>
              <a:t>Properties include good tensile strength, flexibility, and insulating abilities</a:t>
            </a:r>
          </a:p>
          <a:p>
            <a:pPr marL="457200" indent="-457200" defTabSz="457200">
              <a:lnSpc>
                <a:spcPct val="120000"/>
              </a:lnSpc>
              <a:buSzPct val="75000"/>
              <a:buChar char="•"/>
              <a:defRPr sz="3000" b="0">
                <a:solidFill>
                  <a:srgbClr val="000000"/>
                </a:solidFill>
                <a:latin typeface="+mn-lt"/>
                <a:ea typeface="+mn-ea"/>
                <a:cs typeface="+mn-cs"/>
                <a:sym typeface="Helvetica Light"/>
              </a:defRPr>
            </a:pPr>
            <a:r>
              <a:t>Heat, electrical and chemical resistant</a:t>
            </a:r>
          </a:p>
          <a:p>
            <a:pPr marL="457200" indent="-457200" defTabSz="457200">
              <a:lnSpc>
                <a:spcPct val="120000"/>
              </a:lnSpc>
              <a:buSzPct val="75000"/>
              <a:buChar char="•"/>
              <a:defRPr sz="3000" b="0">
                <a:solidFill>
                  <a:srgbClr val="000000"/>
                </a:solidFill>
                <a:latin typeface="+mn-lt"/>
                <a:ea typeface="+mn-ea"/>
                <a:cs typeface="+mn-cs"/>
                <a:sym typeface="Helvetica Light"/>
              </a:defRPr>
            </a:pPr>
            <a:r>
              <a:t>When the product is ‘friable’ or breaks up, tiny invisible asbestos fibers are released into the air</a:t>
            </a:r>
          </a:p>
          <a:p>
            <a:pPr marL="457200" indent="-457200" defTabSz="457200">
              <a:lnSpc>
                <a:spcPct val="120000"/>
              </a:lnSpc>
              <a:buSzPct val="75000"/>
              <a:buChar char="•"/>
              <a:defRPr sz="3000" b="0">
                <a:solidFill>
                  <a:srgbClr val="000000"/>
                </a:solidFill>
                <a:latin typeface="+mn-lt"/>
                <a:ea typeface="+mn-ea"/>
                <a:cs typeface="+mn-cs"/>
                <a:sym typeface="Helvetica Light"/>
              </a:defRPr>
            </a:pPr>
            <a:r>
              <a:t>These microscopic fibers are easily breathed in</a:t>
            </a:r>
          </a:p>
        </p:txBody>
      </p:sp>
    </p:spTree>
  </p:cSld>
  <p:clrMapOvr>
    <a:masterClrMapping/>
  </p:clrMapOvr>
  <p:transition xmlns:p14="http://schemas.microsoft.com/office/powerpoint/2010/mai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 name="Shape 200"/>
          <p:cNvSpPr/>
          <p:nvPr/>
        </p:nvSpPr>
        <p:spPr>
          <a:xfrm>
            <a:off x="-1" y="1000244"/>
            <a:ext cx="13004801" cy="1047513"/>
          </a:xfrm>
          <a:prstGeom prst="rect">
            <a:avLst/>
          </a:prstGeom>
          <a:solidFill>
            <a:srgbClr val="003E7C"/>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lgn="ctr" defTabSz="457200">
              <a:lnSpc>
                <a:spcPct val="100000"/>
              </a:lnSpc>
              <a:defRPr sz="5500"/>
            </a:lvl1pPr>
          </a:lstStyle>
          <a:p>
            <a:r>
              <a:t>ASBESTOS DEFINITIONS</a:t>
            </a:r>
          </a:p>
        </p:txBody>
      </p:sp>
      <p:sp>
        <p:nvSpPr>
          <p:cNvPr id="201" name="Shape 201"/>
          <p:cNvSpPr/>
          <p:nvPr/>
        </p:nvSpPr>
        <p:spPr>
          <a:xfrm>
            <a:off x="959433" y="2274222"/>
            <a:ext cx="11085934" cy="7188214"/>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defTabSz="457200">
              <a:lnSpc>
                <a:spcPct val="100000"/>
              </a:lnSpc>
              <a:defRPr sz="3000" b="0">
                <a:solidFill>
                  <a:srgbClr val="000000"/>
                </a:solidFill>
                <a:latin typeface="+mn-lt"/>
                <a:ea typeface="+mn-ea"/>
                <a:cs typeface="+mn-cs"/>
                <a:sym typeface="Helvetica Light"/>
              </a:defRPr>
            </a:pPr>
            <a:r>
              <a:rPr b="1">
                <a:latin typeface="+mj-lt"/>
                <a:ea typeface="+mj-ea"/>
                <a:cs typeface="+mj-cs"/>
                <a:sym typeface="Helvetica"/>
              </a:rPr>
              <a:t>How Much Asbestos Matters?</a:t>
            </a:r>
            <a:r>
              <a:t> </a:t>
            </a:r>
          </a:p>
          <a:p>
            <a:pPr defTabSz="457200">
              <a:lnSpc>
                <a:spcPct val="120000"/>
              </a:lnSpc>
              <a:defRPr sz="3000" b="0">
                <a:solidFill>
                  <a:srgbClr val="000000"/>
                </a:solidFill>
                <a:latin typeface="+mn-lt"/>
                <a:ea typeface="+mn-ea"/>
                <a:cs typeface="+mn-cs"/>
                <a:sym typeface="Helvetica Light"/>
              </a:defRPr>
            </a:pPr>
            <a:r>
              <a:t>Asbestos Containing Material (ACM):</a:t>
            </a:r>
          </a:p>
          <a:p>
            <a:pPr marL="1333500" lvl="2" indent="-444500" defTabSz="457200">
              <a:lnSpc>
                <a:spcPct val="120000"/>
              </a:lnSpc>
              <a:buSzPct val="75000"/>
              <a:buChar char="•"/>
              <a:defRPr sz="3000" b="0">
                <a:solidFill>
                  <a:srgbClr val="000000"/>
                </a:solidFill>
                <a:latin typeface="+mn-lt"/>
                <a:ea typeface="+mn-ea"/>
                <a:cs typeface="+mn-cs"/>
                <a:sym typeface="Helvetica Light"/>
              </a:defRPr>
            </a:pPr>
            <a:r>
              <a:t>Material containing more than 1% Asbestos by weight</a:t>
            </a:r>
          </a:p>
          <a:p>
            <a:pPr defTabSz="457200">
              <a:lnSpc>
                <a:spcPct val="120000"/>
              </a:lnSpc>
              <a:defRPr sz="3000" b="0">
                <a:solidFill>
                  <a:srgbClr val="000000"/>
                </a:solidFill>
                <a:latin typeface="+mn-lt"/>
                <a:ea typeface="+mn-ea"/>
                <a:cs typeface="+mn-cs"/>
                <a:sym typeface="Helvetica Light"/>
              </a:defRPr>
            </a:pPr>
            <a:endParaRPr/>
          </a:p>
          <a:p>
            <a:pPr defTabSz="457200">
              <a:lnSpc>
                <a:spcPct val="120000"/>
              </a:lnSpc>
              <a:defRPr sz="3000" b="0">
                <a:solidFill>
                  <a:srgbClr val="000000"/>
                </a:solidFill>
                <a:latin typeface="+mn-lt"/>
                <a:ea typeface="+mn-ea"/>
                <a:cs typeface="+mn-cs"/>
                <a:sym typeface="Helvetica Light"/>
              </a:defRPr>
            </a:pPr>
            <a:r>
              <a:rPr b="1">
                <a:latin typeface="+mj-lt"/>
                <a:ea typeface="+mj-ea"/>
                <a:cs typeface="+mj-cs"/>
                <a:sym typeface="Helvetica"/>
              </a:rPr>
              <a:t>Presumed Asbestos Containing Material</a:t>
            </a:r>
            <a:r>
              <a:t> installed prior to 1981 (PACM)</a:t>
            </a:r>
          </a:p>
          <a:p>
            <a:pPr marL="1333500" lvl="2" indent="-444500" defTabSz="457200">
              <a:lnSpc>
                <a:spcPct val="120000"/>
              </a:lnSpc>
              <a:buSzPct val="75000"/>
              <a:buChar char="•"/>
              <a:defRPr sz="3000" b="0">
                <a:solidFill>
                  <a:srgbClr val="000000"/>
                </a:solidFill>
                <a:latin typeface="+mn-lt"/>
                <a:ea typeface="+mn-ea"/>
                <a:cs typeface="+mn-cs"/>
                <a:sym typeface="Helvetica Light"/>
              </a:defRPr>
            </a:pPr>
            <a:r>
              <a:t>Surfacing Materials</a:t>
            </a:r>
          </a:p>
          <a:p>
            <a:pPr marL="1333500" lvl="2" indent="-444500" defTabSz="457200">
              <a:lnSpc>
                <a:spcPct val="120000"/>
              </a:lnSpc>
              <a:buSzPct val="75000"/>
              <a:buChar char="•"/>
              <a:defRPr sz="3000" b="0">
                <a:solidFill>
                  <a:srgbClr val="000000"/>
                </a:solidFill>
                <a:latin typeface="+mn-lt"/>
                <a:ea typeface="+mn-ea"/>
                <a:cs typeface="+mn-cs"/>
                <a:sym typeface="Helvetica Light"/>
              </a:defRPr>
            </a:pPr>
            <a:r>
              <a:t>Thermal System Insulation</a:t>
            </a:r>
          </a:p>
          <a:p>
            <a:pPr marL="1333500" lvl="2" indent="-444500" defTabSz="457200">
              <a:lnSpc>
                <a:spcPct val="150000"/>
              </a:lnSpc>
              <a:buSzPct val="75000"/>
              <a:buChar char="•"/>
              <a:defRPr sz="3000" b="0">
                <a:solidFill>
                  <a:srgbClr val="000000"/>
                </a:solidFill>
                <a:latin typeface="+mn-lt"/>
                <a:ea typeface="+mn-ea"/>
                <a:cs typeface="+mn-cs"/>
                <a:sym typeface="Helvetica Light"/>
              </a:defRPr>
            </a:pPr>
            <a:r>
              <a:t>Flooring</a:t>
            </a:r>
          </a:p>
          <a:p>
            <a:pPr lvl="2" indent="0" defTabSz="457200">
              <a:lnSpc>
                <a:spcPct val="120000"/>
              </a:lnSpc>
              <a:defRPr sz="3000">
                <a:solidFill>
                  <a:srgbClr val="000000"/>
                </a:solidFill>
              </a:defRPr>
            </a:pPr>
            <a:r>
              <a:t>The Permissible Exposure Limit (PEL) for asbestos in construction is: </a:t>
            </a:r>
          </a:p>
          <a:p>
            <a:pPr marL="1333500" lvl="2" indent="-444500" defTabSz="457200">
              <a:lnSpc>
                <a:spcPct val="120000"/>
              </a:lnSpc>
              <a:buSzPct val="75000"/>
              <a:buChar char="•"/>
              <a:defRPr sz="3000" b="0">
                <a:solidFill>
                  <a:srgbClr val="000000"/>
                </a:solidFill>
                <a:latin typeface="+mn-lt"/>
                <a:ea typeface="+mn-ea"/>
                <a:cs typeface="+mn-cs"/>
                <a:sym typeface="Helvetica Light"/>
              </a:defRPr>
            </a:pPr>
            <a:r>
              <a:t>.1 fiber/cc per 8 hour TWA</a:t>
            </a:r>
          </a:p>
          <a:p>
            <a:pPr marL="1333500" lvl="2" indent="-444500" defTabSz="457200">
              <a:lnSpc>
                <a:spcPct val="120000"/>
              </a:lnSpc>
              <a:buSzPct val="75000"/>
              <a:buChar char="•"/>
              <a:defRPr sz="3000" b="0">
                <a:solidFill>
                  <a:srgbClr val="000000"/>
                </a:solidFill>
                <a:latin typeface="+mn-lt"/>
                <a:ea typeface="+mn-ea"/>
                <a:cs typeface="+mn-cs"/>
                <a:sym typeface="Helvetica Light"/>
              </a:defRPr>
            </a:pPr>
            <a:r>
              <a:t>1 fiber/cc per 30 min Short Term Exposure Limit (STEL)</a:t>
            </a:r>
          </a:p>
        </p:txBody>
      </p:sp>
    </p:spTree>
  </p:cSld>
  <p:clrMapOvr>
    <a:masterClrMapping/>
  </p:clrMapOvr>
  <p:transition xmlns:p14="http://schemas.microsoft.com/office/powerpoint/2010/mai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 name="Shape 203"/>
          <p:cNvSpPr/>
          <p:nvPr/>
        </p:nvSpPr>
        <p:spPr>
          <a:xfrm>
            <a:off x="8832426" y="5563164"/>
            <a:ext cx="2817708" cy="733149"/>
          </a:xfrm>
          <a:prstGeom prst="rect">
            <a:avLst/>
          </a:prstGeom>
          <a:ln w="12700">
            <a:miter lim="400000"/>
          </a:ln>
          <a:extLst>
            <a:ext uri="{C572A759-6A51-4108-AA02-DFA0A04FC94B}">
              <ma14:wrappingTextBoxFlag xmlns:ma14="http://schemas.microsoft.com/office/mac/drawingml/2011/main" val="1"/>
            </a:ext>
          </a:extLst>
        </p:spPr>
        <p:txBody>
          <a:bodyPr lIns="65023" tIns="65023" rIns="65023" bIns="65023">
            <a:spAutoFit/>
          </a:bodyPr>
          <a:lstStyle>
            <a:lvl1pPr>
              <a:defRPr>
                <a:latin typeface="Arial"/>
                <a:ea typeface="Arial"/>
                <a:cs typeface="Arial"/>
                <a:sym typeface="Arial"/>
              </a:defRPr>
            </a:lvl1pPr>
          </a:lstStyle>
          <a:p>
            <a:r>
              <a:t>Asbestos fibers, high magnification</a:t>
            </a:r>
          </a:p>
        </p:txBody>
      </p:sp>
      <p:pic>
        <p:nvPicPr>
          <p:cNvPr id="204" name="asbestosfibers.jpg" descr="asbestosfibers.jpg"/>
          <p:cNvPicPr>
            <a:picLocks noChangeAspect="1"/>
          </p:cNvPicPr>
          <p:nvPr/>
        </p:nvPicPr>
        <p:blipFill>
          <a:blip r:embed="rId2">
            <a:extLst/>
          </a:blip>
          <a:stretch>
            <a:fillRect/>
          </a:stretch>
        </p:blipFill>
        <p:spPr>
          <a:xfrm>
            <a:off x="7826140" y="2342420"/>
            <a:ext cx="4594918" cy="3523677"/>
          </a:xfrm>
          <a:prstGeom prst="rect">
            <a:avLst/>
          </a:prstGeom>
          <a:ln w="12700">
            <a:miter lim="400000"/>
          </a:ln>
        </p:spPr>
      </p:pic>
      <p:sp>
        <p:nvSpPr>
          <p:cNvPr id="205" name="Shape 205"/>
          <p:cNvSpPr>
            <a:spLocks noGrp="1"/>
          </p:cNvSpPr>
          <p:nvPr>
            <p:ph type="body" sz="half" idx="4294967295"/>
          </p:nvPr>
        </p:nvSpPr>
        <p:spPr>
          <a:xfrm>
            <a:off x="800352" y="2397540"/>
            <a:ext cx="7078274" cy="7064397"/>
          </a:xfrm>
          <a:prstGeom prst="rect">
            <a:avLst/>
          </a:prstGeom>
        </p:spPr>
        <p:txBody>
          <a:bodyPr anchor="t">
            <a:noAutofit/>
          </a:bodyPr>
          <a:lstStyle/>
          <a:p>
            <a:pPr marL="0" indent="0">
              <a:lnSpc>
                <a:spcPct val="130000"/>
              </a:lnSpc>
              <a:buClr>
                <a:srgbClr val="0329D6"/>
              </a:buClr>
              <a:buSzTx/>
              <a:buFont typeface="Wingdings"/>
              <a:buNone/>
            </a:pPr>
            <a:r>
              <a:t>Common Types of Asbestos:</a:t>
            </a:r>
          </a:p>
          <a:p>
            <a:pPr marL="643466">
              <a:lnSpc>
                <a:spcPct val="130000"/>
              </a:lnSpc>
            </a:pPr>
            <a:r>
              <a:t>Chrysotile - “White asbestos”</a:t>
            </a:r>
          </a:p>
          <a:p>
            <a:pPr marL="643466">
              <a:lnSpc>
                <a:spcPct val="130000"/>
              </a:lnSpc>
            </a:pPr>
            <a:r>
              <a:t>Amosite  - “Brown asbestos”</a:t>
            </a:r>
          </a:p>
          <a:p>
            <a:pPr marL="643466">
              <a:lnSpc>
                <a:spcPct val="130000"/>
              </a:lnSpc>
            </a:pPr>
            <a:r>
              <a:t>Crocidolite  - “Blue asbestos”</a:t>
            </a:r>
          </a:p>
          <a:p>
            <a:pPr marL="0" indent="0">
              <a:buSzTx/>
              <a:buNone/>
            </a:pPr>
            <a:r>
              <a:rPr sz="3400"/>
              <a:t>	</a:t>
            </a:r>
          </a:p>
          <a:p>
            <a:pPr marL="0" indent="0">
              <a:buSzTx/>
              <a:buNone/>
            </a:pPr>
            <a:r>
              <a:rPr sz="3400"/>
              <a:t>Less Common Types of Asbestos:</a:t>
            </a:r>
          </a:p>
          <a:p>
            <a:pPr marL="503766" indent="-503766"/>
            <a:r>
              <a:rPr sz="3400"/>
              <a:t>Tremolite</a:t>
            </a:r>
            <a:r>
              <a:rPr sz="3000"/>
              <a:t> </a:t>
            </a:r>
            <a:br>
              <a:rPr sz="3000"/>
            </a:br>
            <a:r>
              <a:t>(sometimes found in vermiculite)</a:t>
            </a:r>
          </a:p>
          <a:p>
            <a:r>
              <a:t>	Actinolite</a:t>
            </a:r>
          </a:p>
          <a:p>
            <a:r>
              <a:t>	Anthophyllite</a:t>
            </a:r>
          </a:p>
        </p:txBody>
      </p:sp>
      <p:sp>
        <p:nvSpPr>
          <p:cNvPr id="206" name="Shape 206"/>
          <p:cNvSpPr/>
          <p:nvPr/>
        </p:nvSpPr>
        <p:spPr>
          <a:xfrm>
            <a:off x="-1" y="1000244"/>
            <a:ext cx="13004801" cy="1047513"/>
          </a:xfrm>
          <a:prstGeom prst="rect">
            <a:avLst/>
          </a:prstGeom>
          <a:solidFill>
            <a:srgbClr val="003E7C"/>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lgn="ctr" defTabSz="457200">
              <a:lnSpc>
                <a:spcPct val="100000"/>
              </a:lnSpc>
              <a:defRPr sz="4800"/>
            </a:lvl1pPr>
          </a:lstStyle>
          <a:p>
            <a:r>
              <a:t>TYPES OF ASBESTOS</a:t>
            </a:r>
          </a:p>
        </p:txBody>
      </p:sp>
      <p:pic>
        <p:nvPicPr>
          <p:cNvPr id="207" name="Screen Shot 2015-09-30 at 1.18.20 PM-filtered.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819965" y="5980743"/>
            <a:ext cx="4607267" cy="2647950"/>
          </a:xfrm>
          <a:prstGeom prst="rect">
            <a:avLst/>
          </a:prstGeom>
          <a:ln w="12700">
            <a:miter lim="400000"/>
          </a:ln>
        </p:spPr>
      </p:pic>
    </p:spTree>
  </p:cSld>
  <p:clrMapOvr>
    <a:masterClrMapping/>
  </p:clrMapOvr>
  <p:transition xmlns:p14="http://schemas.microsoft.com/office/powerpoint/2010/mai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 name="Shape 209"/>
          <p:cNvSpPr>
            <a:spLocks noGrp="1"/>
          </p:cNvSpPr>
          <p:nvPr>
            <p:ph type="body" sz="half" idx="4294967295"/>
          </p:nvPr>
        </p:nvSpPr>
        <p:spPr>
          <a:xfrm>
            <a:off x="5852159" y="2302933"/>
            <a:ext cx="6935895" cy="6610774"/>
          </a:xfrm>
          <a:prstGeom prst="rect">
            <a:avLst/>
          </a:prstGeom>
        </p:spPr>
        <p:txBody>
          <a:bodyPr lIns="65023" tIns="65023" rIns="65023" bIns="65023" anchor="t"/>
          <a:lstStyle/>
          <a:p>
            <a:pPr>
              <a:lnSpc>
                <a:spcPct val="80000"/>
              </a:lnSpc>
            </a:pPr>
            <a:r>
              <a:t>Pipe insulation</a:t>
            </a:r>
          </a:p>
          <a:p>
            <a:pPr>
              <a:lnSpc>
                <a:spcPct val="80000"/>
              </a:lnSpc>
            </a:pPr>
            <a:endParaRPr/>
          </a:p>
          <a:p>
            <a:pPr>
              <a:lnSpc>
                <a:spcPct val="80000"/>
              </a:lnSpc>
            </a:pPr>
            <a:r>
              <a:t>Surfacing insulating materials</a:t>
            </a:r>
          </a:p>
          <a:p>
            <a:pPr>
              <a:lnSpc>
                <a:spcPct val="80000"/>
              </a:lnSpc>
            </a:pPr>
            <a:endParaRPr/>
          </a:p>
          <a:p>
            <a:pPr>
              <a:lnSpc>
                <a:spcPct val="80000"/>
              </a:lnSpc>
            </a:pPr>
            <a:r>
              <a:t>Reinforcement of materials</a:t>
            </a:r>
          </a:p>
          <a:p>
            <a:pPr>
              <a:lnSpc>
                <a:spcPct val="80000"/>
              </a:lnSpc>
            </a:pPr>
            <a:endParaRPr/>
          </a:p>
          <a:p>
            <a:pPr>
              <a:lnSpc>
                <a:spcPct val="80000"/>
              </a:lnSpc>
            </a:pPr>
            <a:r>
              <a:t>Fireproofing</a:t>
            </a:r>
          </a:p>
          <a:p>
            <a:pPr>
              <a:lnSpc>
                <a:spcPct val="80000"/>
              </a:lnSpc>
            </a:pPr>
            <a:endParaRPr/>
          </a:p>
          <a:p>
            <a:pPr>
              <a:lnSpc>
                <a:spcPct val="80000"/>
              </a:lnSpc>
            </a:pPr>
            <a:r>
              <a:t>Acoustic and decorative plaster</a:t>
            </a:r>
          </a:p>
          <a:p>
            <a:pPr>
              <a:lnSpc>
                <a:spcPct val="80000"/>
              </a:lnSpc>
            </a:pPr>
            <a:endParaRPr/>
          </a:p>
          <a:p>
            <a:pPr>
              <a:lnSpc>
                <a:spcPct val="80000"/>
              </a:lnSpc>
            </a:pPr>
            <a:r>
              <a:t>Textiles </a:t>
            </a:r>
          </a:p>
        </p:txBody>
      </p:sp>
      <p:pic>
        <p:nvPicPr>
          <p:cNvPr id="210" name="npo000010.jpg"/>
          <p:cNvPicPr>
            <a:picLocks noChangeAspect="1"/>
          </p:cNvPicPr>
          <p:nvPr/>
        </p:nvPicPr>
        <p:blipFill>
          <a:blip r:embed="rId2" cstate="print">
            <a:extLst>
              <a:ext uri="{28A0092B-C50C-407E-A947-70E740481C1C}">
                <a14:useLocalDpi xmlns:a14="http://schemas.microsoft.com/office/drawing/2010/main"/>
              </a:ext>
            </a:extLst>
          </a:blip>
          <a:srcRect/>
          <a:stretch>
            <a:fillRect/>
          </a:stretch>
        </p:blipFill>
        <p:spPr>
          <a:xfrm>
            <a:off x="660955" y="2201333"/>
            <a:ext cx="4396474" cy="3485098"/>
          </a:xfrm>
          <a:prstGeom prst="rect">
            <a:avLst/>
          </a:prstGeom>
          <a:ln w="12700">
            <a:miter lim="400000"/>
          </a:ln>
        </p:spPr>
      </p:pic>
      <p:sp>
        <p:nvSpPr>
          <p:cNvPr id="211" name="Shape 211"/>
          <p:cNvSpPr/>
          <p:nvPr/>
        </p:nvSpPr>
        <p:spPr>
          <a:xfrm>
            <a:off x="1042537" y="2421347"/>
            <a:ext cx="3473107" cy="460249"/>
          </a:xfrm>
          <a:prstGeom prst="rect">
            <a:avLst/>
          </a:prstGeom>
          <a:ln w="12700">
            <a:miter lim="400000"/>
          </a:ln>
          <a:extLst>
            <a:ext uri="{C572A759-6A51-4108-AA02-DFA0A04FC94B}">
              <ma14:wrappingTextBoxFlag xmlns:ma14="http://schemas.microsoft.com/office/mac/drawingml/2011/main" val="1"/>
            </a:ext>
          </a:extLst>
        </p:spPr>
        <p:txBody>
          <a:bodyPr lIns="65023" tIns="65023" rIns="65023" bIns="65023">
            <a:spAutoFit/>
          </a:bodyPr>
          <a:lstStyle/>
          <a:p>
            <a:r>
              <a:t>Asbestos insulated pipe</a:t>
            </a:r>
          </a:p>
        </p:txBody>
      </p:sp>
      <p:pic>
        <p:nvPicPr>
          <p:cNvPr id="212" name="Asbestoscoveredboiler.jpg" descr="Asbestoscoveredboiler.jpg"/>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660955" y="5787892"/>
            <a:ext cx="4407183" cy="3793068"/>
          </a:xfrm>
          <a:prstGeom prst="rect">
            <a:avLst/>
          </a:prstGeom>
          <a:ln w="12700">
            <a:miter lim="400000"/>
          </a:ln>
        </p:spPr>
      </p:pic>
      <p:sp>
        <p:nvSpPr>
          <p:cNvPr id="213" name="Shape 213"/>
          <p:cNvSpPr/>
          <p:nvPr/>
        </p:nvSpPr>
        <p:spPr>
          <a:xfrm>
            <a:off x="1042537" y="6011333"/>
            <a:ext cx="3622702" cy="460249"/>
          </a:xfrm>
          <a:prstGeom prst="rect">
            <a:avLst/>
          </a:prstGeom>
          <a:ln w="12700">
            <a:miter lim="400000"/>
          </a:ln>
          <a:extLst>
            <a:ext uri="{C572A759-6A51-4108-AA02-DFA0A04FC94B}">
              <ma14:wrappingTextBoxFlag xmlns:ma14="http://schemas.microsoft.com/office/mac/drawingml/2011/main" val="1"/>
            </a:ext>
          </a:extLst>
        </p:spPr>
        <p:txBody>
          <a:bodyPr lIns="65023" tIns="65023" rIns="65023" bIns="65023">
            <a:spAutoFit/>
          </a:bodyPr>
          <a:lstStyle/>
          <a:p>
            <a:r>
              <a:t>Asbestos insulated boiler</a:t>
            </a:r>
          </a:p>
        </p:txBody>
      </p:sp>
      <p:sp>
        <p:nvSpPr>
          <p:cNvPr id="214" name="Shape 214"/>
          <p:cNvSpPr/>
          <p:nvPr/>
        </p:nvSpPr>
        <p:spPr>
          <a:xfrm>
            <a:off x="4768426" y="1083733"/>
            <a:ext cx="7911255" cy="1219185"/>
          </a:xfrm>
          <a:prstGeom prst="rect">
            <a:avLst/>
          </a:prstGeom>
          <a:ln w="12700">
            <a:miter lim="400000"/>
          </a:ln>
          <a:extLst>
            <a:ext uri="{C572A759-6A51-4108-AA02-DFA0A04FC94B}">
              <ma14:wrappingTextBoxFlag xmlns:ma14="http://schemas.microsoft.com/office/mac/drawingml/2011/main" val="1"/>
            </a:ext>
          </a:extLst>
        </p:spPr>
        <p:txBody>
          <a:bodyPr lIns="65023" tIns="65023" rIns="65023" bIns="65023">
            <a:spAutoFit/>
          </a:bodyPr>
          <a:lstStyle>
            <a:lvl1pPr>
              <a:defRPr sz="2800">
                <a:latin typeface="Arial"/>
                <a:ea typeface="Arial"/>
                <a:cs typeface="Arial"/>
                <a:sym typeface="Arial"/>
              </a:defRPr>
            </a:lvl1pPr>
          </a:lstStyle>
          <a:p>
            <a:r>
              <a:t>Asbestos has been used for centuries, but greatly increased during and after World War II in ship insulation and the following:  </a:t>
            </a:r>
          </a:p>
        </p:txBody>
      </p:sp>
      <p:sp>
        <p:nvSpPr>
          <p:cNvPr id="215" name="Shape 215"/>
          <p:cNvSpPr/>
          <p:nvPr/>
        </p:nvSpPr>
        <p:spPr>
          <a:xfrm>
            <a:off x="5250947" y="8591243"/>
            <a:ext cx="3473107" cy="740919"/>
          </a:xfrm>
          <a:prstGeom prst="rect">
            <a:avLst/>
          </a:prstGeom>
          <a:ln w="12700">
            <a:miter lim="400000"/>
          </a:ln>
          <a:extLst>
            <a:ext uri="{C572A759-6A51-4108-AA02-DFA0A04FC94B}">
              <ma14:wrappingTextBoxFlag xmlns:ma14="http://schemas.microsoft.com/office/mac/drawingml/2011/main" val="1"/>
            </a:ext>
          </a:extLst>
        </p:spPr>
        <p:txBody>
          <a:bodyPr lIns="65023" tIns="65023" rIns="65023" bIns="65023">
            <a:spAutoFit/>
          </a:bodyPr>
          <a:lstStyle>
            <a:lvl1pPr>
              <a:defRPr>
                <a:solidFill>
                  <a:srgbClr val="000000"/>
                </a:solidFill>
              </a:defRPr>
            </a:lvl1pPr>
          </a:lstStyle>
          <a:p>
            <a:r>
              <a:t>Use has greatly declined since the late 1970’s</a:t>
            </a:r>
          </a:p>
        </p:txBody>
      </p:sp>
      <p:sp>
        <p:nvSpPr>
          <p:cNvPr id="216" name="Shape 216"/>
          <p:cNvSpPr/>
          <p:nvPr/>
        </p:nvSpPr>
        <p:spPr>
          <a:xfrm>
            <a:off x="-1" y="1000244"/>
            <a:ext cx="13004801" cy="1047513"/>
          </a:xfrm>
          <a:prstGeom prst="rect">
            <a:avLst/>
          </a:prstGeom>
          <a:solidFill>
            <a:srgbClr val="003E7C"/>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lgn="ctr" defTabSz="457200">
              <a:lnSpc>
                <a:spcPct val="100000"/>
              </a:lnSpc>
              <a:defRPr sz="4800"/>
            </a:lvl1pPr>
          </a:lstStyle>
          <a:p>
            <a:r>
              <a:t>USES OF ASBESTOS</a:t>
            </a:r>
          </a:p>
        </p:txBody>
      </p:sp>
      <p:pic>
        <p:nvPicPr>
          <p:cNvPr id="217" name="Screen Shot 2015-09-03 at 1.18.22 PM.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11151737" y="8342576"/>
            <a:ext cx="1636498" cy="1238288"/>
          </a:xfrm>
          <a:prstGeom prst="rect">
            <a:avLst/>
          </a:prstGeom>
          <a:ln w="12700">
            <a:miter lim="400000"/>
          </a:ln>
        </p:spPr>
      </p:pic>
    </p:spTree>
  </p:cSld>
  <p:clrMapOvr>
    <a:masterClrMapping/>
  </p:clrMapOvr>
  <p:transition xmlns:p14="http://schemas.microsoft.com/office/powerpoint/2010/mai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9" name="asbestosTile.jpg" descr="asbestosTile.bmp"/>
          <p:cNvPicPr>
            <a:picLocks noChangeAspect="1"/>
          </p:cNvPicPr>
          <p:nvPr/>
        </p:nvPicPr>
        <p:blipFill>
          <a:blip r:embed="rId2">
            <a:extLst/>
          </a:blip>
          <a:stretch>
            <a:fillRect/>
          </a:stretch>
        </p:blipFill>
        <p:spPr>
          <a:xfrm>
            <a:off x="5229134" y="5792940"/>
            <a:ext cx="5026831" cy="3770123"/>
          </a:xfrm>
          <a:prstGeom prst="rect">
            <a:avLst/>
          </a:prstGeom>
          <a:ln w="12700">
            <a:miter lim="400000"/>
          </a:ln>
        </p:spPr>
      </p:pic>
      <p:sp>
        <p:nvSpPr>
          <p:cNvPr id="220" name="Shape 220"/>
          <p:cNvSpPr/>
          <p:nvPr/>
        </p:nvSpPr>
        <p:spPr>
          <a:xfrm>
            <a:off x="5428341" y="3282527"/>
            <a:ext cx="6502402" cy="1080009"/>
          </a:xfrm>
          <a:prstGeom prst="rect">
            <a:avLst/>
          </a:prstGeom>
          <a:ln w="12700">
            <a:miter lim="400000"/>
          </a:ln>
          <a:extLst>
            <a:ext uri="{C572A759-6A51-4108-AA02-DFA0A04FC94B}">
              <ma14:wrappingTextBoxFlag xmlns:ma14="http://schemas.microsoft.com/office/mac/drawingml/2011/main" val="1"/>
            </a:ext>
          </a:extLst>
        </p:spPr>
        <p:txBody>
          <a:bodyPr lIns="65023" tIns="65023" rIns="65023" bIns="65023">
            <a:spAutoFit/>
          </a:bodyPr>
          <a:lstStyle>
            <a:lvl1pPr defTabSz="584200">
              <a:lnSpc>
                <a:spcPct val="120000"/>
              </a:lnSpc>
              <a:defRPr sz="2800" b="0">
                <a:solidFill>
                  <a:srgbClr val="000000"/>
                </a:solidFill>
                <a:latin typeface="+mn-lt"/>
                <a:ea typeface="+mn-ea"/>
                <a:cs typeface="+mn-cs"/>
                <a:sym typeface="Helvetica Light"/>
              </a:defRPr>
            </a:lvl1pPr>
          </a:lstStyle>
          <a:p>
            <a:r>
              <a:t>These products may be found in homes and buildings constructed before 1981.</a:t>
            </a:r>
          </a:p>
        </p:txBody>
      </p:sp>
      <p:pic>
        <p:nvPicPr>
          <p:cNvPr id="221" name="Screen Shot 2015-09-03 at 1.18.22 PM.pn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11112584" y="8324812"/>
            <a:ext cx="1636497" cy="1238288"/>
          </a:xfrm>
          <a:prstGeom prst="rect">
            <a:avLst/>
          </a:prstGeom>
          <a:ln w="12700">
            <a:miter lim="400000"/>
          </a:ln>
        </p:spPr>
      </p:pic>
      <p:grpSp>
        <p:nvGrpSpPr>
          <p:cNvPr id="226" name="Group 226"/>
          <p:cNvGrpSpPr/>
          <p:nvPr/>
        </p:nvGrpSpPr>
        <p:grpSpPr>
          <a:xfrm>
            <a:off x="463942" y="2207055"/>
            <a:ext cx="4632196" cy="7356008"/>
            <a:chOff x="0" y="0"/>
            <a:chExt cx="4632194" cy="7356006"/>
          </a:xfrm>
        </p:grpSpPr>
        <p:pic>
          <p:nvPicPr>
            <p:cNvPr id="222" name="asbestosSprayOnInsulation.jpg" descr="asbestosSprayOnInsulation.jpg"/>
            <p:cNvPicPr>
              <a:picLocks noChangeAspect="1"/>
            </p:cNvPicPr>
            <p:nvPr/>
          </p:nvPicPr>
          <p:blipFill>
            <a:blip r:embed="rId4">
              <a:extLst/>
            </a:blip>
            <a:stretch>
              <a:fillRect/>
            </a:stretch>
          </p:blipFill>
          <p:spPr>
            <a:xfrm>
              <a:off x="0" y="0"/>
              <a:ext cx="4632150" cy="3476640"/>
            </a:xfrm>
            <a:prstGeom prst="rect">
              <a:avLst/>
            </a:prstGeom>
            <a:ln w="12700" cap="flat">
              <a:noFill/>
              <a:miter lim="400000"/>
            </a:ln>
            <a:effectLst/>
          </p:spPr>
        </p:pic>
        <p:pic>
          <p:nvPicPr>
            <p:cNvPr id="223" name="P7090050.jpg" descr="P7090050.JPG"/>
            <p:cNvPicPr>
              <a:picLocks noChangeAspect="1"/>
            </p:cNvPicPr>
            <p:nvPr/>
          </p:nvPicPr>
          <p:blipFill>
            <a:blip r:embed="rId5">
              <a:extLst/>
            </a:blip>
            <a:srcRect/>
            <a:stretch>
              <a:fillRect/>
            </a:stretch>
          </p:blipFill>
          <p:spPr>
            <a:xfrm>
              <a:off x="0" y="3550463"/>
              <a:ext cx="4632195" cy="3805544"/>
            </a:xfrm>
            <a:prstGeom prst="rect">
              <a:avLst/>
            </a:prstGeom>
            <a:ln w="12700" cap="flat">
              <a:noFill/>
              <a:miter lim="400000"/>
            </a:ln>
            <a:effectLst/>
          </p:spPr>
        </p:pic>
        <p:sp>
          <p:nvSpPr>
            <p:cNvPr id="224" name="Shape 224"/>
            <p:cNvSpPr/>
            <p:nvPr/>
          </p:nvSpPr>
          <p:spPr>
            <a:xfrm>
              <a:off x="95787" y="3788662"/>
              <a:ext cx="4425162" cy="707645"/>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65023" tIns="65023" rIns="65023" bIns="65023" numCol="1" anchor="t">
              <a:noAutofit/>
            </a:bodyPr>
            <a:lstStyle/>
            <a:p>
              <a:r>
                <a:t>Sheet vinyl containing asbestos</a:t>
              </a:r>
            </a:p>
          </p:txBody>
        </p:sp>
        <p:sp>
          <p:nvSpPr>
            <p:cNvPr id="225" name="Shape 225"/>
            <p:cNvSpPr/>
            <p:nvPr/>
          </p:nvSpPr>
          <p:spPr>
            <a:xfrm>
              <a:off x="-1" y="142114"/>
              <a:ext cx="4616737" cy="70386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65023" tIns="65023" rIns="65023" bIns="65023" numCol="1" anchor="t">
              <a:noAutofit/>
            </a:bodyPr>
            <a:lstStyle/>
            <a:p>
              <a:r>
                <a:t> Sprayed-on fireproofing material</a:t>
              </a:r>
            </a:p>
          </p:txBody>
        </p:sp>
      </p:grpSp>
      <p:sp>
        <p:nvSpPr>
          <p:cNvPr id="227" name="Shape 227"/>
          <p:cNvSpPr/>
          <p:nvPr/>
        </p:nvSpPr>
        <p:spPr>
          <a:xfrm>
            <a:off x="6246499" y="5885059"/>
            <a:ext cx="3481072" cy="460249"/>
          </a:xfrm>
          <a:prstGeom prst="rect">
            <a:avLst/>
          </a:prstGeom>
          <a:ln w="12700">
            <a:miter lim="400000"/>
          </a:ln>
          <a:extLst>
            <a:ext uri="{C572A759-6A51-4108-AA02-DFA0A04FC94B}">
              <ma14:wrappingTextBoxFlag xmlns:ma14="http://schemas.microsoft.com/office/mac/drawingml/2011/main" val="1"/>
            </a:ext>
          </a:extLst>
        </p:spPr>
        <p:txBody>
          <a:bodyPr lIns="65023" tIns="65023" rIns="65023" bIns="65023">
            <a:spAutoFit/>
          </a:bodyPr>
          <a:lstStyle/>
          <a:p>
            <a:r>
              <a:t>Vinyl asbestos  flooring</a:t>
            </a:r>
          </a:p>
        </p:txBody>
      </p:sp>
      <p:sp>
        <p:nvSpPr>
          <p:cNvPr id="228" name="Shape 228"/>
          <p:cNvSpPr/>
          <p:nvPr/>
        </p:nvSpPr>
        <p:spPr>
          <a:xfrm>
            <a:off x="0" y="985380"/>
            <a:ext cx="13004801" cy="1047513"/>
          </a:xfrm>
          <a:prstGeom prst="rect">
            <a:avLst/>
          </a:prstGeom>
          <a:solidFill>
            <a:srgbClr val="003E7C"/>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lgn="ctr" defTabSz="457200">
              <a:lnSpc>
                <a:spcPct val="100000"/>
              </a:lnSpc>
              <a:defRPr sz="4800"/>
            </a:lvl1pPr>
          </a:lstStyle>
          <a:p>
            <a:r>
              <a:t>ASBESTOS CONTAINING MATERIALS</a:t>
            </a:r>
          </a:p>
        </p:txBody>
      </p:sp>
    </p:spTree>
  </p:cSld>
  <p:clrMapOvr>
    <a:masterClrMapping/>
  </p:clrMapOvr>
  <p:transition xmlns:p14="http://schemas.microsoft.com/office/powerpoint/2010/mai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3" name="Group 233"/>
          <p:cNvGrpSpPr/>
          <p:nvPr/>
        </p:nvGrpSpPr>
        <p:grpSpPr>
          <a:xfrm>
            <a:off x="655022" y="2323909"/>
            <a:ext cx="9810790" cy="7071390"/>
            <a:chOff x="0" y="0"/>
            <a:chExt cx="9810789" cy="7071389"/>
          </a:xfrm>
        </p:grpSpPr>
        <p:pic>
          <p:nvPicPr>
            <p:cNvPr id="230" name="npo00001c.jpg" descr="npo00001c"/>
            <p:cNvPicPr>
              <a:picLocks noChangeAspect="1"/>
            </p:cNvPicPr>
            <p:nvPr/>
          </p:nvPicPr>
          <p:blipFill>
            <a:blip r:embed="rId2">
              <a:extLst/>
            </a:blip>
            <a:stretch>
              <a:fillRect/>
            </a:stretch>
          </p:blipFill>
          <p:spPr>
            <a:xfrm>
              <a:off x="5779" y="3775106"/>
              <a:ext cx="4932096" cy="3296284"/>
            </a:xfrm>
            <a:prstGeom prst="rect">
              <a:avLst/>
            </a:prstGeom>
            <a:ln w="12700" cap="flat">
              <a:solidFill>
                <a:srgbClr val="FFFFFF"/>
              </a:solidFill>
              <a:prstDash val="solid"/>
              <a:round/>
            </a:ln>
            <a:effectLst/>
          </p:spPr>
        </p:pic>
        <p:pic>
          <p:nvPicPr>
            <p:cNvPr id="231" name="VermiculiteZonliteBag.jpg" descr="VermiculiteZonliteBag.jpg"/>
            <p:cNvPicPr>
              <a:picLocks noChangeAspect="1"/>
            </p:cNvPicPr>
            <p:nvPr/>
          </p:nvPicPr>
          <p:blipFill>
            <a:blip r:embed="rId3">
              <a:extLst/>
            </a:blip>
            <a:stretch>
              <a:fillRect/>
            </a:stretch>
          </p:blipFill>
          <p:spPr>
            <a:xfrm>
              <a:off x="5036516" y="0"/>
              <a:ext cx="4774274" cy="6915493"/>
            </a:xfrm>
            <a:prstGeom prst="rect">
              <a:avLst/>
            </a:prstGeom>
            <a:ln w="12700" cap="flat">
              <a:noFill/>
              <a:miter lim="400000"/>
            </a:ln>
            <a:effectLst/>
          </p:spPr>
        </p:pic>
        <p:pic>
          <p:nvPicPr>
            <p:cNvPr id="232" name="vermiculite.jpg" descr="vermiculite.jpg"/>
            <p:cNvPicPr>
              <a:picLocks noChangeAspect="1"/>
            </p:cNvPicPr>
            <p:nvPr/>
          </p:nvPicPr>
          <p:blipFill>
            <a:blip r:embed="rId4">
              <a:extLst/>
            </a:blip>
            <a:stretch>
              <a:fillRect/>
            </a:stretch>
          </p:blipFill>
          <p:spPr>
            <a:xfrm>
              <a:off x="0" y="0"/>
              <a:ext cx="4945796" cy="3709346"/>
            </a:xfrm>
            <a:prstGeom prst="rect">
              <a:avLst/>
            </a:prstGeom>
            <a:ln w="12700" cap="flat">
              <a:noFill/>
              <a:miter lim="400000"/>
            </a:ln>
            <a:effectLst/>
          </p:spPr>
        </p:pic>
      </p:grpSp>
      <p:pic>
        <p:nvPicPr>
          <p:cNvPr id="234" name="Screen Shot 2015-09-03 at 1.18.22 PM.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a:xfrm>
            <a:off x="11112584" y="8324812"/>
            <a:ext cx="1636497" cy="1238288"/>
          </a:xfrm>
          <a:prstGeom prst="rect">
            <a:avLst/>
          </a:prstGeom>
          <a:ln w="12700">
            <a:miter lim="400000"/>
          </a:ln>
        </p:spPr>
      </p:pic>
      <p:sp>
        <p:nvSpPr>
          <p:cNvPr id="235" name="Shape 235"/>
          <p:cNvSpPr/>
          <p:nvPr/>
        </p:nvSpPr>
        <p:spPr>
          <a:xfrm>
            <a:off x="1104716" y="6177981"/>
            <a:ext cx="4233015" cy="460249"/>
          </a:xfrm>
          <a:prstGeom prst="rect">
            <a:avLst/>
          </a:prstGeom>
          <a:ln w="12700">
            <a:miter lim="400000"/>
          </a:ln>
          <a:extLst>
            <a:ext uri="{C572A759-6A51-4108-AA02-DFA0A04FC94B}">
              <ma14:wrappingTextBoxFlag xmlns:ma14="http://schemas.microsoft.com/office/mac/drawingml/2011/main" val="1"/>
            </a:ext>
          </a:extLst>
        </p:spPr>
        <p:txBody>
          <a:bodyPr lIns="65023" tIns="65023" rIns="65023" bIns="65023">
            <a:spAutoFit/>
          </a:bodyPr>
          <a:lstStyle/>
          <a:p>
            <a:r>
              <a:t>Vermiculite insulation in attics</a:t>
            </a:r>
          </a:p>
        </p:txBody>
      </p:sp>
      <p:sp>
        <p:nvSpPr>
          <p:cNvPr id="236" name="Shape 236"/>
          <p:cNvSpPr/>
          <p:nvPr/>
        </p:nvSpPr>
        <p:spPr>
          <a:xfrm>
            <a:off x="-1" y="1000244"/>
            <a:ext cx="13004801" cy="1047513"/>
          </a:xfrm>
          <a:prstGeom prst="rect">
            <a:avLst/>
          </a:prstGeom>
          <a:solidFill>
            <a:srgbClr val="003E7C"/>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lgn="ctr" defTabSz="457200">
              <a:lnSpc>
                <a:spcPct val="100000"/>
              </a:lnSpc>
              <a:defRPr sz="4800"/>
            </a:lvl1pPr>
          </a:lstStyle>
          <a:p>
            <a:r>
              <a:t>VERMICULITE</a:t>
            </a:r>
          </a:p>
        </p:txBody>
      </p:sp>
      <p:sp>
        <p:nvSpPr>
          <p:cNvPr id="237" name="Shape 237"/>
          <p:cNvSpPr/>
          <p:nvPr/>
        </p:nvSpPr>
        <p:spPr>
          <a:xfrm>
            <a:off x="10459742" y="3420984"/>
            <a:ext cx="2509031" cy="35306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ctr" defTabSz="584200">
              <a:lnSpc>
                <a:spcPct val="100000"/>
              </a:lnSpc>
              <a:defRPr sz="2500">
                <a:solidFill>
                  <a:srgbClr val="000000"/>
                </a:solidFill>
              </a:defRPr>
            </a:pPr>
            <a:r>
              <a:t>Research “Libby Montana”</a:t>
            </a:r>
          </a:p>
          <a:p>
            <a:pPr algn="ctr" defTabSz="584200">
              <a:lnSpc>
                <a:spcPct val="100000"/>
              </a:lnSpc>
              <a:defRPr sz="2500">
                <a:solidFill>
                  <a:srgbClr val="000000"/>
                </a:solidFill>
              </a:defRPr>
            </a:pPr>
            <a:r>
              <a:t> for more information</a:t>
            </a:r>
          </a:p>
          <a:p>
            <a:pPr algn="ctr" defTabSz="584200">
              <a:lnSpc>
                <a:spcPct val="100000"/>
              </a:lnSpc>
              <a:defRPr sz="2500">
                <a:solidFill>
                  <a:srgbClr val="000000"/>
                </a:solidFill>
              </a:defRPr>
            </a:pPr>
            <a:r>
              <a:t>on asbestos</a:t>
            </a:r>
          </a:p>
          <a:p>
            <a:pPr algn="ctr" defTabSz="584200">
              <a:lnSpc>
                <a:spcPct val="100000"/>
              </a:lnSpc>
              <a:defRPr sz="2500">
                <a:solidFill>
                  <a:srgbClr val="000000"/>
                </a:solidFill>
              </a:defRPr>
            </a:pPr>
            <a:r>
              <a:t>poisoning</a:t>
            </a:r>
          </a:p>
          <a:p>
            <a:pPr algn="ctr" defTabSz="584200">
              <a:lnSpc>
                <a:spcPct val="100000"/>
              </a:lnSpc>
              <a:defRPr sz="2500">
                <a:solidFill>
                  <a:srgbClr val="000000"/>
                </a:solidFill>
              </a:defRPr>
            </a:pPr>
            <a:r>
              <a:t>of a whole</a:t>
            </a:r>
          </a:p>
          <a:p>
            <a:pPr algn="ctr" defTabSz="584200">
              <a:lnSpc>
                <a:spcPct val="100000"/>
              </a:lnSpc>
              <a:defRPr sz="2500">
                <a:solidFill>
                  <a:srgbClr val="000000"/>
                </a:solidFill>
              </a:defRPr>
            </a:pPr>
            <a:r>
              <a:t>community.</a:t>
            </a:r>
          </a:p>
        </p:txBody>
      </p:sp>
    </p:spTree>
  </p:cSld>
  <p:clrMapOvr>
    <a:masterClrMapping/>
  </p:clrMapOvr>
  <p:transition xmlns:p14="http://schemas.microsoft.com/office/powerpoint/2010/mai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 name="Shape 239"/>
          <p:cNvSpPr/>
          <p:nvPr/>
        </p:nvSpPr>
        <p:spPr>
          <a:xfrm>
            <a:off x="1567526" y="7387787"/>
            <a:ext cx="10147125" cy="1684529"/>
          </a:xfrm>
          <a:prstGeom prst="rect">
            <a:avLst/>
          </a:prstGeom>
          <a:ln w="12700">
            <a:miter lim="400000"/>
          </a:ln>
          <a:extLst>
            <a:ext uri="{C572A759-6A51-4108-AA02-DFA0A04FC94B}">
              <ma14:wrappingTextBoxFlag xmlns:ma14="http://schemas.microsoft.com/office/mac/drawingml/2011/main" val="1"/>
            </a:ext>
          </a:extLst>
        </p:spPr>
        <p:txBody>
          <a:bodyPr lIns="65023" tIns="65023" rIns="65023" bIns="65023">
            <a:spAutoFit/>
          </a:bodyPr>
          <a:lstStyle>
            <a:lvl1pPr defTabSz="584200">
              <a:lnSpc>
                <a:spcPct val="120000"/>
              </a:lnSpc>
              <a:defRPr sz="3000" b="0">
                <a:solidFill>
                  <a:srgbClr val="000000"/>
                </a:solidFill>
                <a:latin typeface="+mn-lt"/>
                <a:ea typeface="+mn-ea"/>
                <a:cs typeface="+mn-cs"/>
                <a:sym typeface="Helvetica Light"/>
              </a:defRPr>
            </a:lvl1pPr>
          </a:lstStyle>
          <a:p>
            <a:r>
              <a:t>This damaged pipe insulation is a health hazard to persons working around it, handling it or removing it.  Asbestos fibers are visible on the torn edges.</a:t>
            </a:r>
          </a:p>
        </p:txBody>
      </p:sp>
      <p:grpSp>
        <p:nvGrpSpPr>
          <p:cNvPr id="245" name="Group 245"/>
          <p:cNvGrpSpPr/>
          <p:nvPr/>
        </p:nvGrpSpPr>
        <p:grpSpPr>
          <a:xfrm>
            <a:off x="1567526" y="2296398"/>
            <a:ext cx="9864040" cy="4842747"/>
            <a:chOff x="0" y="0"/>
            <a:chExt cx="9864039" cy="4842746"/>
          </a:xfrm>
        </p:grpSpPr>
        <p:pic>
          <p:nvPicPr>
            <p:cNvPr id="240" name="asbestosAircell-insulation3.jpg" descr="asbestosAircell-insulation3.jpg"/>
            <p:cNvPicPr>
              <a:picLocks noChangeAspect="1"/>
            </p:cNvPicPr>
            <p:nvPr/>
          </p:nvPicPr>
          <p:blipFill>
            <a:blip r:embed="rId2">
              <a:extLst/>
            </a:blip>
            <a:srcRect/>
            <a:stretch>
              <a:fillRect/>
            </a:stretch>
          </p:blipFill>
          <p:spPr>
            <a:xfrm>
              <a:off x="4595091" y="0"/>
              <a:ext cx="5268949" cy="4842680"/>
            </a:xfrm>
            <a:prstGeom prst="rect">
              <a:avLst/>
            </a:prstGeom>
            <a:ln w="12700" cap="flat">
              <a:noFill/>
              <a:miter lim="400000"/>
            </a:ln>
            <a:effectLst/>
          </p:spPr>
        </p:pic>
        <p:sp>
          <p:nvSpPr>
            <p:cNvPr id="241" name="Shape 241"/>
            <p:cNvSpPr/>
            <p:nvPr/>
          </p:nvSpPr>
          <p:spPr>
            <a:xfrm>
              <a:off x="7869016" y="3364866"/>
              <a:ext cx="1273194" cy="909425"/>
            </a:xfrm>
            <a:prstGeom prst="ellipse">
              <a:avLst/>
            </a:prstGeom>
            <a:noFill/>
            <a:ln w="25400" cap="flat">
              <a:solidFill>
                <a:srgbClr val="FF0000"/>
              </a:solidFill>
              <a:prstDash val="solid"/>
              <a:round/>
            </a:ln>
            <a:effectLst/>
          </p:spPr>
          <p:txBody>
            <a:bodyPr wrap="square" lIns="65023" tIns="65023" rIns="65023" bIns="65023" numCol="1" anchor="ctr">
              <a:noAutofit/>
            </a:bodyPr>
            <a:lstStyle/>
            <a:p>
              <a:pPr algn="ctr">
                <a:lnSpc>
                  <a:spcPct val="100000"/>
                </a:lnSpc>
                <a:defRPr sz="2400" b="0">
                  <a:latin typeface="Arial"/>
                  <a:ea typeface="Arial"/>
                  <a:cs typeface="Arial"/>
                  <a:sym typeface="Arial"/>
                </a:defRPr>
              </a:pPr>
              <a:endParaRPr/>
            </a:p>
          </p:txBody>
        </p:sp>
        <p:grpSp>
          <p:nvGrpSpPr>
            <p:cNvPr id="244" name="Group 244"/>
            <p:cNvGrpSpPr/>
            <p:nvPr/>
          </p:nvGrpSpPr>
          <p:grpSpPr>
            <a:xfrm>
              <a:off x="0" y="0"/>
              <a:ext cx="4257521" cy="4842747"/>
              <a:chOff x="0" y="0"/>
              <a:chExt cx="4257520" cy="4842746"/>
            </a:xfrm>
          </p:grpSpPr>
          <p:pic>
            <p:nvPicPr>
              <p:cNvPr id="242" name="image.jpg"/>
              <p:cNvPicPr>
                <a:picLocks noChangeAspect="1"/>
              </p:cNvPicPr>
              <p:nvPr/>
            </p:nvPicPr>
            <p:blipFill>
              <a:blip r:embed="rId3">
                <a:extLst/>
              </a:blip>
              <a:stretch>
                <a:fillRect/>
              </a:stretch>
            </p:blipFill>
            <p:spPr>
              <a:xfrm>
                <a:off x="0" y="0"/>
                <a:ext cx="4257521" cy="4842747"/>
              </a:xfrm>
              <a:prstGeom prst="rect">
                <a:avLst/>
              </a:prstGeom>
              <a:ln w="12700" cap="flat">
                <a:noFill/>
                <a:miter lim="400000"/>
              </a:ln>
              <a:effectLst/>
            </p:spPr>
          </p:pic>
          <p:sp>
            <p:nvSpPr>
              <p:cNvPr id="243" name="Shape 243"/>
              <p:cNvSpPr/>
              <p:nvPr/>
            </p:nvSpPr>
            <p:spPr>
              <a:xfrm>
                <a:off x="3113194" y="2075462"/>
                <a:ext cx="1037732" cy="1383643"/>
              </a:xfrm>
              <a:prstGeom prst="ellipse">
                <a:avLst/>
              </a:prstGeom>
              <a:noFill/>
              <a:ln w="25400" cap="flat">
                <a:solidFill>
                  <a:srgbClr val="FF0000"/>
                </a:solidFill>
                <a:prstDash val="solid"/>
                <a:round/>
              </a:ln>
              <a:effectLst/>
            </p:spPr>
            <p:txBody>
              <a:bodyPr wrap="square" lIns="65023" tIns="65023" rIns="65023" bIns="65023" numCol="1" anchor="ctr">
                <a:noAutofit/>
              </a:bodyPr>
              <a:lstStyle/>
              <a:p>
                <a:pPr algn="ctr">
                  <a:lnSpc>
                    <a:spcPct val="100000"/>
                  </a:lnSpc>
                  <a:defRPr sz="2400" b="0">
                    <a:latin typeface="Arial"/>
                    <a:ea typeface="Arial"/>
                    <a:cs typeface="Arial"/>
                    <a:sym typeface="Arial"/>
                  </a:defRPr>
                </a:pPr>
                <a:endParaRPr/>
              </a:p>
            </p:txBody>
          </p:sp>
        </p:grpSp>
      </p:grpSp>
      <p:pic>
        <p:nvPicPr>
          <p:cNvPr id="246" name="Screen Shot 2015-09-03 at 1.18.22 PM.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11112584" y="8324812"/>
            <a:ext cx="1636497" cy="1238288"/>
          </a:xfrm>
          <a:prstGeom prst="rect">
            <a:avLst/>
          </a:prstGeom>
          <a:ln w="12700">
            <a:miter lim="400000"/>
          </a:ln>
        </p:spPr>
      </p:pic>
      <p:sp>
        <p:nvSpPr>
          <p:cNvPr id="247" name="Shape 247"/>
          <p:cNvSpPr/>
          <p:nvPr/>
        </p:nvSpPr>
        <p:spPr>
          <a:xfrm>
            <a:off x="-1" y="1000244"/>
            <a:ext cx="13004801" cy="1047513"/>
          </a:xfrm>
          <a:prstGeom prst="rect">
            <a:avLst/>
          </a:prstGeom>
          <a:solidFill>
            <a:srgbClr val="003E7C"/>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lgn="ctr" defTabSz="457200">
              <a:lnSpc>
                <a:spcPct val="100000"/>
              </a:lnSpc>
              <a:defRPr sz="4800"/>
            </a:lvl1pPr>
          </a:lstStyle>
          <a:p>
            <a:r>
              <a:t>DAMAGED ASBESTOS PIPE INSULATION</a:t>
            </a:r>
          </a:p>
        </p:txBody>
      </p:sp>
    </p:spTree>
  </p:cSld>
  <p:clrMapOvr>
    <a:masterClrMapping/>
  </p:clrMapOvr>
  <p:transition xmlns:p14="http://schemas.microsoft.com/office/powerpoint/2010/mai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 name="Shape 141"/>
          <p:cNvSpPr/>
          <p:nvPr/>
        </p:nvSpPr>
        <p:spPr>
          <a:xfrm>
            <a:off x="-1" y="1000244"/>
            <a:ext cx="13004801" cy="1047513"/>
          </a:xfrm>
          <a:prstGeom prst="rect">
            <a:avLst/>
          </a:prstGeom>
          <a:solidFill>
            <a:srgbClr val="003E7C"/>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lgn="ctr" defTabSz="457200">
              <a:lnSpc>
                <a:spcPct val="100000"/>
              </a:lnSpc>
              <a:defRPr sz="5500"/>
            </a:lvl1pPr>
          </a:lstStyle>
          <a:p>
            <a:r>
              <a:t>HEALTH HAZARDS IN RENOVATIONS</a:t>
            </a:r>
          </a:p>
        </p:txBody>
      </p:sp>
      <p:pic>
        <p:nvPicPr>
          <p:cNvPr id="142" name="2014-11-14 12.04.15.jp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8469692" y="2659128"/>
            <a:ext cx="3882147" cy="5659413"/>
          </a:xfrm>
          <a:prstGeom prst="rect">
            <a:avLst/>
          </a:prstGeom>
          <a:ln w="12700">
            <a:miter lim="400000"/>
          </a:ln>
        </p:spPr>
      </p:pic>
      <p:sp>
        <p:nvSpPr>
          <p:cNvPr id="143" name="Shape 143"/>
          <p:cNvSpPr/>
          <p:nvPr/>
        </p:nvSpPr>
        <p:spPr>
          <a:xfrm>
            <a:off x="634755" y="3475235"/>
            <a:ext cx="7834938" cy="428244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defTabSz="584200">
              <a:lnSpc>
                <a:spcPct val="120000"/>
              </a:lnSpc>
              <a:defRPr sz="3500" b="0">
                <a:solidFill>
                  <a:srgbClr val="000000"/>
                </a:solidFill>
                <a:latin typeface="+mn-lt"/>
                <a:ea typeface="+mn-ea"/>
                <a:cs typeface="+mn-cs"/>
                <a:sym typeface="Helvetica Light"/>
              </a:defRPr>
            </a:pPr>
            <a:r>
              <a:t>Your renovation job:</a:t>
            </a:r>
          </a:p>
          <a:p>
            <a:pPr marL="859366" lvl="1" indent="-414866" defTabSz="584200">
              <a:lnSpc>
                <a:spcPct val="120000"/>
              </a:lnSpc>
              <a:buSzPct val="75000"/>
              <a:buChar char="•"/>
              <a:defRPr sz="2800" b="0">
                <a:solidFill>
                  <a:srgbClr val="000000"/>
                </a:solidFill>
                <a:latin typeface="+mn-lt"/>
                <a:ea typeface="+mn-ea"/>
                <a:cs typeface="+mn-cs"/>
                <a:sym typeface="Helvetica Light"/>
              </a:defRPr>
            </a:pPr>
            <a:r>
              <a:t>1940’s home with water damage from upstairs leak</a:t>
            </a:r>
          </a:p>
          <a:p>
            <a:pPr marL="859366" lvl="1" indent="-414866" defTabSz="584200">
              <a:lnSpc>
                <a:spcPct val="120000"/>
              </a:lnSpc>
              <a:buSzPct val="75000"/>
              <a:buChar char="•"/>
              <a:defRPr sz="2800" b="0">
                <a:solidFill>
                  <a:srgbClr val="000000"/>
                </a:solidFill>
                <a:latin typeface="+mn-lt"/>
                <a:ea typeface="+mn-ea"/>
                <a:cs typeface="+mn-cs"/>
                <a:sym typeface="Helvetica Light"/>
              </a:defRPr>
            </a:pPr>
            <a:r>
              <a:t>Wet “popcorn” ceiling</a:t>
            </a:r>
          </a:p>
          <a:p>
            <a:pPr marL="859366" lvl="1" indent="-414866" defTabSz="584200">
              <a:lnSpc>
                <a:spcPct val="120000"/>
              </a:lnSpc>
              <a:buSzPct val="75000"/>
              <a:buChar char="•"/>
              <a:defRPr sz="2800" b="0">
                <a:solidFill>
                  <a:srgbClr val="000000"/>
                </a:solidFill>
                <a:latin typeface="+mn-lt"/>
                <a:ea typeface="+mn-ea"/>
                <a:cs typeface="+mn-cs"/>
                <a:sym typeface="Helvetica Light"/>
              </a:defRPr>
            </a:pPr>
            <a:r>
              <a:t>Lead Based Paint</a:t>
            </a:r>
          </a:p>
          <a:p>
            <a:pPr marL="859366" lvl="1" indent="-414866" defTabSz="584200">
              <a:lnSpc>
                <a:spcPct val="120000"/>
              </a:lnSpc>
              <a:buSzPct val="75000"/>
              <a:buChar char="•"/>
              <a:defRPr sz="2800" b="0">
                <a:solidFill>
                  <a:srgbClr val="000000"/>
                </a:solidFill>
                <a:latin typeface="+mn-lt"/>
                <a:ea typeface="+mn-ea"/>
                <a:cs typeface="+mn-cs"/>
                <a:sym typeface="Helvetica Light"/>
              </a:defRPr>
            </a:pPr>
            <a:r>
              <a:t>Mold growing from the leak</a:t>
            </a:r>
          </a:p>
          <a:p>
            <a:pPr marL="859366" lvl="1" indent="-414866" defTabSz="584200">
              <a:lnSpc>
                <a:spcPct val="120000"/>
              </a:lnSpc>
              <a:buSzPct val="75000"/>
              <a:buChar char="•"/>
              <a:defRPr sz="2800" b="0">
                <a:solidFill>
                  <a:srgbClr val="000000"/>
                </a:solidFill>
                <a:latin typeface="+mn-lt"/>
                <a:ea typeface="+mn-ea"/>
                <a:cs typeface="+mn-cs"/>
                <a:sym typeface="Helvetica Light"/>
              </a:defRPr>
            </a:pPr>
            <a:r>
              <a:t>Need to cut concrete to replace mainline into the building</a:t>
            </a:r>
          </a:p>
        </p:txBody>
      </p:sp>
    </p:spTree>
  </p:cSld>
  <p:clrMapOvr>
    <a:masterClrMapping/>
  </p:clrMapOvr>
  <p:transition xmlns:p14="http://schemas.microsoft.com/office/powerpoint/2010/mai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9" name="img_1869.jpg" descr="img_1869.jpg"/>
          <p:cNvPicPr>
            <a:picLocks noChangeAspect="1"/>
          </p:cNvPicPr>
          <p:nvPr/>
        </p:nvPicPr>
        <p:blipFill>
          <a:blip r:embed="rId2" cstate="print">
            <a:extLst>
              <a:ext uri="{28A0092B-C50C-407E-A947-70E740481C1C}">
                <a14:useLocalDpi xmlns:a14="http://schemas.microsoft.com/office/drawing/2010/main"/>
              </a:ext>
            </a:extLst>
          </a:blip>
          <a:srcRect/>
          <a:stretch>
            <a:fillRect/>
          </a:stretch>
        </p:blipFill>
        <p:spPr>
          <a:xfrm>
            <a:off x="532854" y="2906684"/>
            <a:ext cx="6236768" cy="4894874"/>
          </a:xfrm>
          <a:prstGeom prst="rect">
            <a:avLst/>
          </a:prstGeom>
          <a:ln w="12700">
            <a:miter lim="400000"/>
          </a:ln>
        </p:spPr>
      </p:pic>
      <p:sp>
        <p:nvSpPr>
          <p:cNvPr id="250" name="Shape 250"/>
          <p:cNvSpPr/>
          <p:nvPr/>
        </p:nvSpPr>
        <p:spPr>
          <a:xfrm>
            <a:off x="6974472" y="2825372"/>
            <a:ext cx="5774429" cy="4976369"/>
          </a:xfrm>
          <a:prstGeom prst="rect">
            <a:avLst/>
          </a:prstGeom>
          <a:ln w="12700">
            <a:miter lim="400000"/>
          </a:ln>
          <a:extLst>
            <a:ext uri="{C572A759-6A51-4108-AA02-DFA0A04FC94B}">
              <ma14:wrappingTextBoxFlag xmlns:ma14="http://schemas.microsoft.com/office/mac/drawingml/2011/main" val="1"/>
            </a:ext>
          </a:extLst>
        </p:spPr>
        <p:txBody>
          <a:bodyPr lIns="65023" tIns="65023" rIns="65023" bIns="65023">
            <a:spAutoFit/>
          </a:bodyPr>
          <a:lstStyle>
            <a:lvl1pPr defTabSz="584200">
              <a:lnSpc>
                <a:spcPct val="120000"/>
              </a:lnSpc>
              <a:defRPr sz="3000" b="0">
                <a:solidFill>
                  <a:srgbClr val="000000"/>
                </a:solidFill>
                <a:latin typeface="+mn-lt"/>
                <a:ea typeface="+mn-ea"/>
                <a:cs typeface="+mn-cs"/>
                <a:sym typeface="Helvetica Light"/>
              </a:defRPr>
            </a:lvl1pPr>
          </a:lstStyle>
          <a:p>
            <a:r>
              <a:t>Asbestos millboard was used in the construction of walls and ceilings, especially around furnaces and wood-burning stoves, where insulation and fire protection was required. Most varieties of asbestos millboard typically contained between 80% and 85% asbestos.</a:t>
            </a:r>
          </a:p>
        </p:txBody>
      </p:sp>
      <p:pic>
        <p:nvPicPr>
          <p:cNvPr id="251" name="Screen Shot 2015-09-03 at 1.18.22 PM.pn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11112584" y="8324812"/>
            <a:ext cx="1636497" cy="1238288"/>
          </a:xfrm>
          <a:prstGeom prst="rect">
            <a:avLst/>
          </a:prstGeom>
          <a:ln w="12700">
            <a:miter lim="400000"/>
          </a:ln>
        </p:spPr>
      </p:pic>
      <p:sp>
        <p:nvSpPr>
          <p:cNvPr id="252" name="Shape 252"/>
          <p:cNvSpPr/>
          <p:nvPr/>
        </p:nvSpPr>
        <p:spPr>
          <a:xfrm>
            <a:off x="-1" y="1000244"/>
            <a:ext cx="13004801" cy="1047513"/>
          </a:xfrm>
          <a:prstGeom prst="rect">
            <a:avLst/>
          </a:prstGeom>
          <a:solidFill>
            <a:srgbClr val="003E7C"/>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lgn="ctr" defTabSz="457200">
              <a:lnSpc>
                <a:spcPct val="100000"/>
              </a:lnSpc>
              <a:defRPr sz="4800"/>
            </a:lvl1pPr>
          </a:lstStyle>
          <a:p>
            <a:r>
              <a:t>ASBESTOS MILL BOARD</a:t>
            </a:r>
          </a:p>
        </p:txBody>
      </p:sp>
    </p:spTree>
  </p:cSld>
  <p:clrMapOvr>
    <a:masterClrMapping/>
  </p:clrMapOvr>
  <p:transition xmlns:p14="http://schemas.microsoft.com/office/powerpoint/2010/mai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4" name="16[1].jpg" descr="16[1].jpg"/>
          <p:cNvPicPr>
            <a:picLocks noChangeAspect="1"/>
          </p:cNvPicPr>
          <p:nvPr/>
        </p:nvPicPr>
        <p:blipFill>
          <a:blip r:embed="rId2" cstate="print">
            <a:extLst>
              <a:ext uri="{28A0092B-C50C-407E-A947-70E740481C1C}">
                <a14:useLocalDpi xmlns:a14="http://schemas.microsoft.com/office/drawing/2010/main"/>
              </a:ext>
            </a:extLst>
          </a:blip>
          <a:srcRect/>
          <a:stretch>
            <a:fillRect/>
          </a:stretch>
        </p:blipFill>
        <p:spPr>
          <a:xfrm>
            <a:off x="4333070" y="2670540"/>
            <a:ext cx="4268076" cy="3852387"/>
          </a:xfrm>
          <a:prstGeom prst="rect">
            <a:avLst/>
          </a:prstGeom>
          <a:ln w="12700">
            <a:miter lim="400000"/>
          </a:ln>
        </p:spPr>
      </p:pic>
      <p:pic>
        <p:nvPicPr>
          <p:cNvPr id="255" name="asbestosfabric.jpg" descr="asbestosfabric.jpg"/>
          <p:cNvPicPr>
            <a:picLocks noChangeAspect="1"/>
          </p:cNvPicPr>
          <p:nvPr/>
        </p:nvPicPr>
        <p:blipFill>
          <a:blip r:embed="rId3">
            <a:extLst/>
          </a:blip>
          <a:stretch>
            <a:fillRect/>
          </a:stretch>
        </p:blipFill>
        <p:spPr>
          <a:xfrm>
            <a:off x="170611" y="2670539"/>
            <a:ext cx="3973395" cy="3856530"/>
          </a:xfrm>
          <a:prstGeom prst="rect">
            <a:avLst/>
          </a:prstGeom>
          <a:ln w="12700">
            <a:miter lim="400000"/>
          </a:ln>
        </p:spPr>
      </p:pic>
      <p:sp>
        <p:nvSpPr>
          <p:cNvPr id="256" name="Shape 256"/>
          <p:cNvSpPr/>
          <p:nvPr/>
        </p:nvSpPr>
        <p:spPr>
          <a:xfrm>
            <a:off x="372714" y="6615618"/>
            <a:ext cx="3973394" cy="821478"/>
          </a:xfrm>
          <a:prstGeom prst="rect">
            <a:avLst/>
          </a:prstGeom>
          <a:ln w="12700">
            <a:miter lim="400000"/>
          </a:ln>
          <a:extLst>
            <a:ext uri="{C572A759-6A51-4108-AA02-DFA0A04FC94B}">
              <ma14:wrappingTextBoxFlag xmlns:ma14="http://schemas.microsoft.com/office/mac/drawingml/2011/main" val="1"/>
            </a:ext>
          </a:extLst>
        </p:spPr>
        <p:txBody>
          <a:bodyPr lIns="65023" tIns="65023" rIns="65023" bIns="65023"/>
          <a:lstStyle>
            <a:lvl1pPr>
              <a:defRPr>
                <a:solidFill>
                  <a:srgbClr val="000000"/>
                </a:solidFill>
              </a:defRPr>
            </a:lvl1pPr>
          </a:lstStyle>
          <a:p>
            <a:r>
              <a:t>Asbestos fabric in HVAC system</a:t>
            </a:r>
          </a:p>
        </p:txBody>
      </p:sp>
      <p:pic>
        <p:nvPicPr>
          <p:cNvPr id="257" name="asbestosGasket.jpg" descr="asbestosGasket.jp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8787253" y="2670539"/>
            <a:ext cx="4046830" cy="3840386"/>
          </a:xfrm>
          <a:prstGeom prst="rect">
            <a:avLst/>
          </a:prstGeom>
          <a:ln w="12700">
            <a:miter lim="400000"/>
          </a:ln>
        </p:spPr>
      </p:pic>
      <p:sp>
        <p:nvSpPr>
          <p:cNvPr id="258" name="Shape 258"/>
          <p:cNvSpPr/>
          <p:nvPr/>
        </p:nvSpPr>
        <p:spPr>
          <a:xfrm>
            <a:off x="8935649" y="6654517"/>
            <a:ext cx="3765975" cy="460249"/>
          </a:xfrm>
          <a:prstGeom prst="rect">
            <a:avLst/>
          </a:prstGeom>
          <a:ln w="12700">
            <a:miter lim="400000"/>
          </a:ln>
          <a:extLst>
            <a:ext uri="{C572A759-6A51-4108-AA02-DFA0A04FC94B}">
              <ma14:wrappingTextBoxFlag xmlns:ma14="http://schemas.microsoft.com/office/mac/drawingml/2011/main" val="1"/>
            </a:ext>
          </a:extLst>
        </p:spPr>
        <p:txBody>
          <a:bodyPr lIns="65023" tIns="65023" rIns="65023" bIns="65023">
            <a:spAutoFit/>
          </a:bodyPr>
          <a:lstStyle>
            <a:lvl1pPr>
              <a:defRPr>
                <a:solidFill>
                  <a:srgbClr val="000000"/>
                </a:solidFill>
              </a:defRPr>
            </a:lvl1pPr>
          </a:lstStyle>
          <a:p>
            <a:r>
              <a:t>Damaged asbestos gasket</a:t>
            </a:r>
          </a:p>
        </p:txBody>
      </p:sp>
      <p:pic>
        <p:nvPicPr>
          <p:cNvPr id="259" name="Screen Shot 2015-09-03 at 1.18.22 PM.png"/>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a:xfrm>
            <a:off x="11112584" y="8324812"/>
            <a:ext cx="1636497" cy="1238288"/>
          </a:xfrm>
          <a:prstGeom prst="rect">
            <a:avLst/>
          </a:prstGeom>
          <a:ln w="12700">
            <a:miter lim="400000"/>
          </a:ln>
        </p:spPr>
      </p:pic>
      <p:sp>
        <p:nvSpPr>
          <p:cNvPr id="260" name="Shape 260"/>
          <p:cNvSpPr/>
          <p:nvPr/>
        </p:nvSpPr>
        <p:spPr>
          <a:xfrm>
            <a:off x="-1" y="1000244"/>
            <a:ext cx="13004801" cy="1047513"/>
          </a:xfrm>
          <a:prstGeom prst="rect">
            <a:avLst/>
          </a:prstGeom>
          <a:solidFill>
            <a:srgbClr val="003E7C"/>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lgn="ctr" defTabSz="457200">
              <a:lnSpc>
                <a:spcPct val="100000"/>
              </a:lnSpc>
              <a:defRPr sz="4800"/>
            </a:lvl1pPr>
          </a:lstStyle>
          <a:p>
            <a:r>
              <a:t>ASBESTOS IN GASKETS &amp; FABRIC</a:t>
            </a:r>
          </a:p>
        </p:txBody>
      </p:sp>
      <p:sp>
        <p:nvSpPr>
          <p:cNvPr id="261" name="Shape 261"/>
          <p:cNvSpPr>
            <a:spLocks noGrp="1"/>
          </p:cNvSpPr>
          <p:nvPr>
            <p:ph type="title" idx="4294967295"/>
          </p:nvPr>
        </p:nvSpPr>
        <p:spPr>
          <a:xfrm>
            <a:off x="4418327" y="6654517"/>
            <a:ext cx="4182678" cy="1047513"/>
          </a:xfrm>
          <a:prstGeom prst="rect">
            <a:avLst/>
          </a:prstGeom>
        </p:spPr>
        <p:txBody>
          <a:bodyPr lIns="65023" tIns="65023" rIns="65023" bIns="65023">
            <a:noAutofit/>
          </a:bodyPr>
          <a:lstStyle>
            <a:lvl1pPr algn="l" defTabSz="914400">
              <a:lnSpc>
                <a:spcPct val="85000"/>
              </a:lnSpc>
              <a:defRPr sz="2200">
                <a:solidFill>
                  <a:srgbClr val="000000"/>
                </a:solidFill>
              </a:defRPr>
            </a:lvl1pPr>
          </a:lstStyle>
          <a:p>
            <a:r>
              <a:t>Asbestos gaskets– may be round, flat or impregnated with waterproof sealant</a:t>
            </a:r>
          </a:p>
        </p:txBody>
      </p:sp>
    </p:spTree>
  </p:cSld>
  <p:clrMapOvr>
    <a:masterClrMapping/>
  </p:clrMapOvr>
  <p:transition xmlns:p14="http://schemas.microsoft.com/office/powerpoint/2010/mai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3" name="Corrugated_Asbestos_Cement_Roof0008-DFss.jpg" descr="G:\Seattle\Asbestos Photos\Corrugated_Asbestos_Cement_Roof0008-DFss.jpg"/>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6739220" y="2198290"/>
            <a:ext cx="5191513" cy="3054695"/>
          </a:xfrm>
          <a:prstGeom prst="rect">
            <a:avLst/>
          </a:prstGeom>
          <a:ln w="12700">
            <a:miter lim="400000"/>
          </a:ln>
        </p:spPr>
      </p:pic>
      <p:pic>
        <p:nvPicPr>
          <p:cNvPr id="264" name="AsbestosRoofing2.jpg" descr="AsbestosRoofing2.jpg"/>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2063917" y="5453442"/>
            <a:ext cx="7716527" cy="3950128"/>
          </a:xfrm>
          <a:prstGeom prst="rect">
            <a:avLst/>
          </a:prstGeom>
          <a:ln w="12700">
            <a:miter lim="400000"/>
          </a:ln>
        </p:spPr>
      </p:pic>
      <p:pic>
        <p:nvPicPr>
          <p:cNvPr id="265" name="AsbestosCementShingles.jpg" descr="AsbestosCementShingles.jpg"/>
          <p:cNvPicPr>
            <a:picLocks noChangeAspect="1"/>
          </p:cNvPicPr>
          <p:nvPr/>
        </p:nvPicPr>
        <p:blipFill>
          <a:blip r:embed="rId5">
            <a:extLst/>
          </a:blip>
          <a:stretch>
            <a:fillRect/>
          </a:stretch>
        </p:blipFill>
        <p:spPr>
          <a:xfrm>
            <a:off x="2063917" y="2198435"/>
            <a:ext cx="4524991" cy="3054369"/>
          </a:xfrm>
          <a:prstGeom prst="rect">
            <a:avLst/>
          </a:prstGeom>
          <a:ln w="12700">
            <a:miter lim="400000"/>
          </a:ln>
        </p:spPr>
      </p:pic>
      <p:pic>
        <p:nvPicPr>
          <p:cNvPr id="266" name="Screen Shot 2015-09-03 at 1.18.22 PM.png"/>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a:xfrm>
            <a:off x="11112584" y="8324812"/>
            <a:ext cx="1636497" cy="1238288"/>
          </a:xfrm>
          <a:prstGeom prst="rect">
            <a:avLst/>
          </a:prstGeom>
          <a:ln w="12700">
            <a:miter lim="400000"/>
          </a:ln>
        </p:spPr>
      </p:pic>
      <p:sp>
        <p:nvSpPr>
          <p:cNvPr id="267" name="Shape 267"/>
          <p:cNvSpPr/>
          <p:nvPr/>
        </p:nvSpPr>
        <p:spPr>
          <a:xfrm>
            <a:off x="-1" y="1000244"/>
            <a:ext cx="13004801" cy="1047513"/>
          </a:xfrm>
          <a:prstGeom prst="rect">
            <a:avLst/>
          </a:prstGeom>
          <a:solidFill>
            <a:srgbClr val="003E7C"/>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lgn="ctr" defTabSz="457200">
              <a:lnSpc>
                <a:spcPct val="100000"/>
              </a:lnSpc>
              <a:defRPr sz="4800"/>
            </a:lvl1pPr>
          </a:lstStyle>
          <a:p>
            <a:r>
              <a:t>ASBESTOS ROOFING MATERIAL</a:t>
            </a:r>
          </a:p>
        </p:txBody>
      </p:sp>
    </p:spTree>
  </p:cSld>
  <p:clrMapOvr>
    <a:masterClrMapping/>
  </p:clrMapOvr>
  <p:transition xmlns:p14="http://schemas.microsoft.com/office/powerpoint/2010/mai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1" name="TransiteAsbestosPipe4.jpg" descr="TransiteAsbestosPipe4.jpg"/>
          <p:cNvPicPr>
            <a:picLocks noChangeAspect="1"/>
          </p:cNvPicPr>
          <p:nvPr/>
        </p:nvPicPr>
        <p:blipFill>
          <a:blip r:embed="rId2">
            <a:extLst/>
          </a:blip>
          <a:stretch>
            <a:fillRect/>
          </a:stretch>
        </p:blipFill>
        <p:spPr>
          <a:xfrm>
            <a:off x="7077357" y="2208084"/>
            <a:ext cx="4661417" cy="3454401"/>
          </a:xfrm>
          <a:prstGeom prst="rect">
            <a:avLst/>
          </a:prstGeom>
          <a:ln w="12700">
            <a:miter lim="400000"/>
          </a:ln>
        </p:spPr>
      </p:pic>
      <p:pic>
        <p:nvPicPr>
          <p:cNvPr id="272" name="TransiteAsbestosPipe3.png" descr="TransiteAsbestosPipe3.gif"/>
          <p:cNvPicPr>
            <a:picLocks noChangeAspect="1"/>
          </p:cNvPicPr>
          <p:nvPr/>
        </p:nvPicPr>
        <p:blipFill>
          <a:blip r:embed="rId3">
            <a:extLst/>
          </a:blip>
          <a:stretch>
            <a:fillRect/>
          </a:stretch>
        </p:blipFill>
        <p:spPr>
          <a:xfrm>
            <a:off x="6258207" y="5277194"/>
            <a:ext cx="12701" cy="12701"/>
          </a:xfrm>
          <a:prstGeom prst="rect">
            <a:avLst/>
          </a:prstGeom>
          <a:ln w="12700">
            <a:miter lim="400000"/>
          </a:ln>
        </p:spPr>
      </p:pic>
      <p:pic>
        <p:nvPicPr>
          <p:cNvPr id="273" name="TransiteAsbestosPipe3.png" descr="TransiteAsbestosPipe3.gif"/>
          <p:cNvPicPr>
            <a:picLocks noChangeAspect="1"/>
          </p:cNvPicPr>
          <p:nvPr/>
        </p:nvPicPr>
        <p:blipFill>
          <a:blip r:embed="rId3">
            <a:extLst/>
          </a:blip>
          <a:stretch>
            <a:fillRect/>
          </a:stretch>
        </p:blipFill>
        <p:spPr>
          <a:xfrm>
            <a:off x="6258207" y="5277194"/>
            <a:ext cx="12701" cy="12701"/>
          </a:xfrm>
          <a:prstGeom prst="rect">
            <a:avLst/>
          </a:prstGeom>
          <a:ln w="12700">
            <a:miter lim="400000"/>
          </a:ln>
        </p:spPr>
      </p:pic>
      <p:pic>
        <p:nvPicPr>
          <p:cNvPr id="274" name="AsbestosCementPipe.jpg" descr="AsbestosCementPipe.jpg"/>
          <p:cNvPicPr>
            <a:picLocks noChangeAspect="1"/>
          </p:cNvPicPr>
          <p:nvPr/>
        </p:nvPicPr>
        <p:blipFill>
          <a:blip r:embed="rId4">
            <a:extLst/>
          </a:blip>
          <a:stretch>
            <a:fillRect/>
          </a:stretch>
        </p:blipFill>
        <p:spPr>
          <a:xfrm>
            <a:off x="778157" y="2032343"/>
            <a:ext cx="6299201" cy="6299201"/>
          </a:xfrm>
          <a:prstGeom prst="rect">
            <a:avLst/>
          </a:prstGeom>
          <a:ln w="12700">
            <a:miter lim="400000"/>
          </a:ln>
        </p:spPr>
      </p:pic>
      <p:pic>
        <p:nvPicPr>
          <p:cNvPr id="275" name="09 premier excavation 004.jpg" descr="S:\Wisha\Wisha_Data\Dan Locke's Files\09 premier excavation 004.JPG"/>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7382157" y="4978743"/>
            <a:ext cx="4548718" cy="3454401"/>
          </a:xfrm>
          <a:prstGeom prst="rect">
            <a:avLst/>
          </a:prstGeom>
          <a:ln w="12700">
            <a:miter lim="400000"/>
          </a:ln>
        </p:spPr>
      </p:pic>
      <p:sp>
        <p:nvSpPr>
          <p:cNvPr id="276" name="Shape 276"/>
          <p:cNvSpPr/>
          <p:nvPr/>
        </p:nvSpPr>
        <p:spPr>
          <a:xfrm>
            <a:off x="650239" y="8519331"/>
            <a:ext cx="9970349" cy="1021589"/>
          </a:xfrm>
          <a:prstGeom prst="rect">
            <a:avLst/>
          </a:prstGeom>
          <a:ln w="12700">
            <a:miter lim="400000"/>
          </a:ln>
          <a:extLst>
            <a:ext uri="{C572A759-6A51-4108-AA02-DFA0A04FC94B}">
              <ma14:wrappingTextBoxFlag xmlns:ma14="http://schemas.microsoft.com/office/mac/drawingml/2011/main" val="1"/>
            </a:ext>
          </a:extLst>
        </p:spPr>
        <p:txBody>
          <a:bodyPr lIns="65023" tIns="65023" rIns="65023" bIns="65023">
            <a:spAutoFit/>
          </a:bodyPr>
          <a:lstStyle>
            <a:lvl1pPr>
              <a:defRPr>
                <a:solidFill>
                  <a:srgbClr val="000000"/>
                </a:solidFill>
              </a:defRPr>
            </a:lvl1pPr>
          </a:lstStyle>
          <a:p>
            <a:r>
              <a:t>Cement-asbestos pipe, sometimes called Transite, was used underground and above ground in years past and may show up in pipe replacement jobs, building demolition jobs or excavations.</a:t>
            </a:r>
          </a:p>
        </p:txBody>
      </p:sp>
      <p:pic>
        <p:nvPicPr>
          <p:cNvPr id="277" name="Screen Shot 2015-09-03 at 1.18.22 PM.png"/>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a:xfrm>
            <a:off x="11112584" y="8324812"/>
            <a:ext cx="1636497" cy="1238288"/>
          </a:xfrm>
          <a:prstGeom prst="rect">
            <a:avLst/>
          </a:prstGeom>
          <a:ln w="12700">
            <a:miter lim="400000"/>
          </a:ln>
        </p:spPr>
      </p:pic>
      <p:sp>
        <p:nvSpPr>
          <p:cNvPr id="278" name="Shape 278"/>
          <p:cNvSpPr/>
          <p:nvPr/>
        </p:nvSpPr>
        <p:spPr>
          <a:xfrm>
            <a:off x="-1" y="1000244"/>
            <a:ext cx="13004801" cy="1047513"/>
          </a:xfrm>
          <a:prstGeom prst="rect">
            <a:avLst/>
          </a:prstGeom>
          <a:solidFill>
            <a:srgbClr val="003E7C"/>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lgn="ctr" defTabSz="457200">
              <a:lnSpc>
                <a:spcPct val="100000"/>
              </a:lnSpc>
              <a:defRPr sz="4800"/>
            </a:lvl1pPr>
          </a:lstStyle>
          <a:p>
            <a:r>
              <a:t>CEMENT-ASBESTOS PIPE (TRANSITE)</a:t>
            </a:r>
          </a:p>
        </p:txBody>
      </p:sp>
    </p:spTree>
  </p:cSld>
  <p:clrMapOvr>
    <a:masterClrMapping/>
  </p:clrMapOvr>
  <p:transition xmlns:p14="http://schemas.microsoft.com/office/powerpoint/2010/mai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0" name="18[1].jpg" descr="18[1].jpg"/>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411886" y="2520341"/>
            <a:ext cx="5372286" cy="4439598"/>
          </a:xfrm>
          <a:prstGeom prst="rect">
            <a:avLst/>
          </a:prstGeom>
          <a:ln w="12700">
            <a:miter lim="400000"/>
          </a:ln>
        </p:spPr>
      </p:pic>
      <p:pic>
        <p:nvPicPr>
          <p:cNvPr id="281" name="asbestosceiling_tile.jpg" descr="asbestosceiling_tile.jpg"/>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5904137" y="2520341"/>
            <a:ext cx="6835651" cy="4439459"/>
          </a:xfrm>
          <a:prstGeom prst="rect">
            <a:avLst/>
          </a:prstGeom>
          <a:ln w="12700">
            <a:miter lim="400000"/>
          </a:ln>
        </p:spPr>
      </p:pic>
      <p:sp>
        <p:nvSpPr>
          <p:cNvPr id="282" name="Shape 282"/>
          <p:cNvSpPr/>
          <p:nvPr/>
        </p:nvSpPr>
        <p:spPr>
          <a:xfrm>
            <a:off x="7862690" y="6474137"/>
            <a:ext cx="2918670" cy="460249"/>
          </a:xfrm>
          <a:prstGeom prst="rect">
            <a:avLst/>
          </a:prstGeom>
          <a:ln w="12700">
            <a:miter lim="400000"/>
          </a:ln>
          <a:extLst>
            <a:ext uri="{C572A759-6A51-4108-AA02-DFA0A04FC94B}">
              <ma14:wrappingTextBoxFlag xmlns:ma14="http://schemas.microsoft.com/office/mac/drawingml/2011/main" val="1"/>
            </a:ext>
          </a:extLst>
        </p:spPr>
        <p:txBody>
          <a:bodyPr lIns="65023" tIns="65023" rIns="65023" bIns="65023">
            <a:spAutoFit/>
          </a:bodyPr>
          <a:lstStyle/>
          <a:p>
            <a:r>
              <a:t>Close-up of Tile</a:t>
            </a:r>
          </a:p>
        </p:txBody>
      </p:sp>
      <p:pic>
        <p:nvPicPr>
          <p:cNvPr id="283" name="Screen Shot 2015-09-03 at 1.18.22 PM.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11112584" y="8324812"/>
            <a:ext cx="1636497" cy="1238288"/>
          </a:xfrm>
          <a:prstGeom prst="rect">
            <a:avLst/>
          </a:prstGeom>
          <a:ln w="12700">
            <a:miter lim="400000"/>
          </a:ln>
        </p:spPr>
      </p:pic>
      <p:sp>
        <p:nvSpPr>
          <p:cNvPr id="284" name="Shape 284"/>
          <p:cNvSpPr/>
          <p:nvPr/>
        </p:nvSpPr>
        <p:spPr>
          <a:xfrm>
            <a:off x="-1" y="1000244"/>
            <a:ext cx="13004801" cy="1047513"/>
          </a:xfrm>
          <a:prstGeom prst="rect">
            <a:avLst/>
          </a:prstGeom>
          <a:solidFill>
            <a:srgbClr val="003E7C"/>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lgn="ctr" defTabSz="457200">
              <a:lnSpc>
                <a:spcPct val="100000"/>
              </a:lnSpc>
              <a:defRPr sz="4800"/>
            </a:lvl1pPr>
          </a:lstStyle>
          <a:p>
            <a:r>
              <a:t>ASBESTOS CEILING TILE</a:t>
            </a:r>
          </a:p>
        </p:txBody>
      </p:sp>
      <p:sp>
        <p:nvSpPr>
          <p:cNvPr id="285" name="Shape 285"/>
          <p:cNvSpPr/>
          <p:nvPr/>
        </p:nvSpPr>
        <p:spPr>
          <a:xfrm>
            <a:off x="662407" y="7558100"/>
            <a:ext cx="6279694" cy="1051562"/>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defTabSz="584200">
              <a:lnSpc>
                <a:spcPct val="120000"/>
              </a:lnSpc>
              <a:defRPr sz="2800" b="0">
                <a:solidFill>
                  <a:srgbClr val="000000"/>
                </a:solidFill>
                <a:latin typeface="+mn-lt"/>
                <a:ea typeface="+mn-ea"/>
                <a:cs typeface="+mn-cs"/>
                <a:sym typeface="Helvetica Light"/>
              </a:defRPr>
            </a:pPr>
            <a:r>
              <a:t>Used until about 1980. </a:t>
            </a:r>
            <a:br/>
            <a:r>
              <a:t>Usually white and in 1’x1’ or 2’x4’ sizes</a:t>
            </a:r>
          </a:p>
        </p:txBody>
      </p:sp>
    </p:spTree>
  </p:cSld>
  <p:clrMapOvr>
    <a:masterClrMapping/>
  </p:clrMapOvr>
  <p:transition xmlns:p14="http://schemas.microsoft.com/office/powerpoint/2010/mai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7" name="AsbestosShingle1.jpg" descr="AsbestosShingle1.jpg"/>
          <p:cNvPicPr>
            <a:picLocks noChangeAspect="1"/>
          </p:cNvPicPr>
          <p:nvPr/>
        </p:nvPicPr>
        <p:blipFill>
          <a:blip r:embed="rId2">
            <a:extLst/>
          </a:blip>
          <a:stretch>
            <a:fillRect/>
          </a:stretch>
        </p:blipFill>
        <p:spPr>
          <a:xfrm>
            <a:off x="482483" y="2253200"/>
            <a:ext cx="4229738" cy="3464914"/>
          </a:xfrm>
          <a:prstGeom prst="rect">
            <a:avLst/>
          </a:prstGeom>
          <a:ln w="12700">
            <a:miter lim="400000"/>
          </a:ln>
        </p:spPr>
      </p:pic>
      <p:pic>
        <p:nvPicPr>
          <p:cNvPr id="288" name="AsbestosShingle3.jpg" descr="AsbestosShingle3.jp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482723" y="5816562"/>
            <a:ext cx="4229628" cy="3822694"/>
          </a:xfrm>
          <a:prstGeom prst="rect">
            <a:avLst/>
          </a:prstGeom>
          <a:ln w="12700">
            <a:miter lim="400000"/>
          </a:ln>
        </p:spPr>
      </p:pic>
      <p:sp>
        <p:nvSpPr>
          <p:cNvPr id="289" name="Shape 289"/>
          <p:cNvSpPr/>
          <p:nvPr/>
        </p:nvSpPr>
        <p:spPr>
          <a:xfrm>
            <a:off x="5103221" y="2253200"/>
            <a:ext cx="6827521" cy="4188969"/>
          </a:xfrm>
          <a:prstGeom prst="rect">
            <a:avLst/>
          </a:prstGeom>
          <a:ln w="12700">
            <a:miter lim="400000"/>
          </a:ln>
          <a:extLst>
            <a:ext uri="{C572A759-6A51-4108-AA02-DFA0A04FC94B}">
              <ma14:wrappingTextBoxFlag xmlns:ma14="http://schemas.microsoft.com/office/mac/drawingml/2011/main" val="1"/>
            </a:ext>
          </a:extLst>
        </p:spPr>
        <p:txBody>
          <a:bodyPr lIns="65023" tIns="65023" rIns="65023" bIns="65023">
            <a:spAutoFit/>
          </a:bodyPr>
          <a:lstStyle>
            <a:lvl1pPr defTabSz="584200">
              <a:lnSpc>
                <a:spcPct val="120000"/>
              </a:lnSpc>
              <a:defRPr sz="2800" b="0">
                <a:solidFill>
                  <a:srgbClr val="000000"/>
                </a:solidFill>
                <a:latin typeface="+mn-lt"/>
                <a:ea typeface="+mn-ea"/>
                <a:cs typeface="+mn-cs"/>
                <a:sym typeface="Helvetica Light"/>
              </a:defRPr>
            </a:lvl1pPr>
          </a:lstStyle>
          <a:p>
            <a:r>
              <a:t>Found in older houses – not to be confused with newer asbestos-free cement siding. There is little hazard unless disturbed. The top right hand picture shows a siding replacement job with broken green asbestos shingles which would have released dust and fibers into the air if done incorrectly.  </a:t>
            </a:r>
          </a:p>
        </p:txBody>
      </p:sp>
      <p:pic>
        <p:nvPicPr>
          <p:cNvPr id="290" name="Screen Shot 2015-09-03 at 1.18.22 PM.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11112584" y="8324812"/>
            <a:ext cx="1636497" cy="1238288"/>
          </a:xfrm>
          <a:prstGeom prst="rect">
            <a:avLst/>
          </a:prstGeom>
          <a:ln w="12700">
            <a:miter lim="400000"/>
          </a:ln>
        </p:spPr>
      </p:pic>
      <p:sp>
        <p:nvSpPr>
          <p:cNvPr id="291" name="Shape 291"/>
          <p:cNvSpPr/>
          <p:nvPr/>
        </p:nvSpPr>
        <p:spPr>
          <a:xfrm>
            <a:off x="-1" y="1000244"/>
            <a:ext cx="13004801" cy="1047513"/>
          </a:xfrm>
          <a:prstGeom prst="rect">
            <a:avLst/>
          </a:prstGeom>
          <a:solidFill>
            <a:srgbClr val="003E7C"/>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lgn="ctr" defTabSz="457200">
              <a:lnSpc>
                <a:spcPct val="100000"/>
              </a:lnSpc>
              <a:defRPr sz="4800"/>
            </a:lvl1pPr>
          </a:lstStyle>
          <a:p>
            <a:r>
              <a:t>ASBESTOS SHINGLES AND SIDING</a:t>
            </a:r>
          </a:p>
        </p:txBody>
      </p:sp>
    </p:spTree>
  </p:cSld>
  <p:clrMapOvr>
    <a:masterClrMapping/>
  </p:clrMapOvr>
  <p:transition xmlns:p14="http://schemas.microsoft.com/office/powerpoint/2010/mai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3" name="PA200004.jpg" descr="PA200004.JPG"/>
          <p:cNvPicPr>
            <a:picLocks noChangeAspect="1"/>
          </p:cNvPicPr>
          <p:nvPr/>
        </p:nvPicPr>
        <p:blipFill>
          <a:blip r:embed="rId2">
            <a:extLst/>
          </a:blip>
          <a:stretch>
            <a:fillRect/>
          </a:stretch>
        </p:blipFill>
        <p:spPr>
          <a:xfrm>
            <a:off x="522865" y="2167850"/>
            <a:ext cx="5671539" cy="4253654"/>
          </a:xfrm>
          <a:prstGeom prst="rect">
            <a:avLst/>
          </a:prstGeom>
          <a:ln w="12700">
            <a:miter lim="400000"/>
          </a:ln>
        </p:spPr>
      </p:pic>
      <p:sp>
        <p:nvSpPr>
          <p:cNvPr id="294" name="Shape 294"/>
          <p:cNvSpPr/>
          <p:nvPr/>
        </p:nvSpPr>
        <p:spPr>
          <a:xfrm>
            <a:off x="1559331" y="5764397"/>
            <a:ext cx="3598606" cy="460249"/>
          </a:xfrm>
          <a:prstGeom prst="rect">
            <a:avLst/>
          </a:prstGeom>
          <a:ln w="12700">
            <a:miter lim="400000"/>
          </a:ln>
          <a:extLst>
            <a:ext uri="{C572A759-6A51-4108-AA02-DFA0A04FC94B}">
              <ma14:wrappingTextBoxFlag xmlns:ma14="http://schemas.microsoft.com/office/mac/drawingml/2011/main" val="1"/>
            </a:ext>
          </a:extLst>
        </p:spPr>
        <p:txBody>
          <a:bodyPr lIns="65023" tIns="65023" rIns="65023" bIns="65023">
            <a:spAutoFit/>
          </a:bodyPr>
          <a:lstStyle/>
          <a:p>
            <a:r>
              <a:t>Damaged ceiling material</a:t>
            </a:r>
          </a:p>
        </p:txBody>
      </p:sp>
      <p:pic>
        <p:nvPicPr>
          <p:cNvPr id="295" name="Case # 200808119, 17624 69th Ave W, Edmonds, 10-17-08 001.jpg" descr="Case # 200808119, 17624 69th Ave W, Edmonds, 10-17-08 001.jpg"/>
          <p:cNvPicPr>
            <a:picLocks noChangeAspect="1"/>
          </p:cNvPicPr>
          <p:nvPr/>
        </p:nvPicPr>
        <p:blipFill>
          <a:blip r:embed="rId3">
            <a:extLst/>
          </a:blip>
          <a:stretch>
            <a:fillRect/>
          </a:stretch>
        </p:blipFill>
        <p:spPr>
          <a:xfrm>
            <a:off x="6356963" y="2167850"/>
            <a:ext cx="6124898" cy="4240370"/>
          </a:xfrm>
          <a:prstGeom prst="rect">
            <a:avLst/>
          </a:prstGeom>
          <a:ln w="12700">
            <a:miter lim="400000"/>
          </a:ln>
        </p:spPr>
      </p:pic>
      <p:sp>
        <p:nvSpPr>
          <p:cNvPr id="296" name="Shape 296"/>
          <p:cNvSpPr/>
          <p:nvPr/>
        </p:nvSpPr>
        <p:spPr>
          <a:xfrm>
            <a:off x="6625641" y="5764397"/>
            <a:ext cx="5856294" cy="460249"/>
          </a:xfrm>
          <a:prstGeom prst="rect">
            <a:avLst/>
          </a:prstGeom>
          <a:ln w="12700">
            <a:miter lim="400000"/>
          </a:ln>
          <a:extLst>
            <a:ext uri="{C572A759-6A51-4108-AA02-DFA0A04FC94B}">
              <ma14:wrappingTextBoxFlag xmlns:ma14="http://schemas.microsoft.com/office/mac/drawingml/2011/main" val="1"/>
            </a:ext>
          </a:extLst>
        </p:spPr>
        <p:txBody>
          <a:bodyPr lIns="65023" tIns="65023" rIns="65023" bIns="65023">
            <a:spAutoFit/>
          </a:bodyPr>
          <a:lstStyle/>
          <a:p>
            <a:r>
              <a:t>Uncontrolled popcorn ceiling removal job</a:t>
            </a:r>
          </a:p>
        </p:txBody>
      </p:sp>
      <p:sp>
        <p:nvSpPr>
          <p:cNvPr id="297" name="Shape 297"/>
          <p:cNvSpPr/>
          <p:nvPr/>
        </p:nvSpPr>
        <p:spPr>
          <a:xfrm>
            <a:off x="522865" y="6541598"/>
            <a:ext cx="10648255" cy="1727709"/>
          </a:xfrm>
          <a:prstGeom prst="rect">
            <a:avLst/>
          </a:prstGeom>
          <a:ln w="12700">
            <a:miter lim="400000"/>
          </a:ln>
          <a:extLst>
            <a:ext uri="{C572A759-6A51-4108-AA02-DFA0A04FC94B}">
              <ma14:wrappingTextBoxFlag xmlns:ma14="http://schemas.microsoft.com/office/mac/drawingml/2011/main" val="1"/>
            </a:ext>
          </a:extLst>
        </p:spPr>
        <p:txBody>
          <a:bodyPr lIns="65023" tIns="65023" rIns="65023" bIns="65023">
            <a:spAutoFit/>
          </a:bodyPr>
          <a:lstStyle>
            <a:lvl1pPr defTabSz="584200">
              <a:lnSpc>
                <a:spcPct val="90000"/>
              </a:lnSpc>
              <a:defRPr sz="2800" b="0">
                <a:solidFill>
                  <a:srgbClr val="000000"/>
                </a:solidFill>
                <a:latin typeface="+mn-lt"/>
                <a:ea typeface="+mn-ea"/>
                <a:cs typeface="+mn-cs"/>
                <a:sym typeface="Helvetica Light"/>
              </a:defRPr>
            </a:lvl1pPr>
          </a:lstStyle>
          <a:p>
            <a:r>
              <a:t>Popcorn ceilings (also known as acoustic ceilings) were popular in many homes built from the late 1950s through the early 80s. Not all popcorn ceiling material contained asbestos, but some did. Many types were more easily dislodged than others.</a:t>
            </a:r>
          </a:p>
        </p:txBody>
      </p:sp>
      <p:pic>
        <p:nvPicPr>
          <p:cNvPr id="298" name="Screen Shot 2015-09-03 at 1.18.22 PM.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11112584" y="8324812"/>
            <a:ext cx="1636497" cy="1238288"/>
          </a:xfrm>
          <a:prstGeom prst="rect">
            <a:avLst/>
          </a:prstGeom>
          <a:ln w="12700">
            <a:miter lim="400000"/>
          </a:ln>
        </p:spPr>
      </p:pic>
      <p:sp>
        <p:nvSpPr>
          <p:cNvPr id="299" name="Shape 299"/>
          <p:cNvSpPr/>
          <p:nvPr/>
        </p:nvSpPr>
        <p:spPr>
          <a:xfrm>
            <a:off x="-1" y="1000244"/>
            <a:ext cx="13004801" cy="1047513"/>
          </a:xfrm>
          <a:prstGeom prst="rect">
            <a:avLst/>
          </a:prstGeom>
          <a:solidFill>
            <a:srgbClr val="003E7C"/>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lgn="ctr" defTabSz="457200">
              <a:lnSpc>
                <a:spcPct val="100000"/>
              </a:lnSpc>
              <a:defRPr sz="4400"/>
            </a:lvl1pPr>
          </a:lstStyle>
          <a:p>
            <a:r>
              <a:t>ASBESTOS “POPCORN” CEILING MATERIAL</a:t>
            </a:r>
          </a:p>
        </p:txBody>
      </p:sp>
    </p:spTree>
  </p:cSld>
  <p:clrMapOvr>
    <a:masterClrMapping/>
  </p:clrMapOvr>
  <p:transition xmlns:p14="http://schemas.microsoft.com/office/powerpoint/2010/mai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1" name="3422853670_af69bf2207.jpg" descr="http://farm4.static.flickr.com/3642/3422853670_af69bf2207.jpg?v=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808428" y="2287297"/>
            <a:ext cx="6904045" cy="5797975"/>
          </a:xfrm>
          <a:prstGeom prst="rect">
            <a:avLst/>
          </a:prstGeom>
          <a:ln w="12700">
            <a:miter lim="400000"/>
          </a:ln>
        </p:spPr>
      </p:pic>
      <p:pic>
        <p:nvPicPr>
          <p:cNvPr id="302" name="3426983929_c7ff85a3e1.jpg" descr="http://farm4.static.flickr.com/3647/3426983929_c7ff85a3e1.jpg"/>
          <p:cNvPicPr>
            <a:picLocks noChangeAspect="1"/>
          </p:cNvPicPr>
          <p:nvPr/>
        </p:nvPicPr>
        <p:blipFill>
          <a:blip r:embed="rId4">
            <a:extLst/>
          </a:blip>
          <a:stretch>
            <a:fillRect/>
          </a:stretch>
        </p:blipFill>
        <p:spPr>
          <a:xfrm>
            <a:off x="7847892" y="2287297"/>
            <a:ext cx="4348481" cy="5797975"/>
          </a:xfrm>
          <a:prstGeom prst="rect">
            <a:avLst/>
          </a:prstGeom>
          <a:ln w="12700">
            <a:miter lim="400000"/>
          </a:ln>
        </p:spPr>
      </p:pic>
      <p:sp>
        <p:nvSpPr>
          <p:cNvPr id="303" name="Shape 303"/>
          <p:cNvSpPr/>
          <p:nvPr/>
        </p:nvSpPr>
        <p:spPr>
          <a:xfrm>
            <a:off x="808428" y="8324812"/>
            <a:ext cx="7523804" cy="1135889"/>
          </a:xfrm>
          <a:prstGeom prst="rect">
            <a:avLst/>
          </a:prstGeom>
          <a:ln w="12700">
            <a:miter lim="400000"/>
          </a:ln>
          <a:extLst>
            <a:ext uri="{C572A759-6A51-4108-AA02-DFA0A04FC94B}">
              <ma14:wrappingTextBoxFlag xmlns:ma14="http://schemas.microsoft.com/office/mac/drawingml/2011/main" val="1"/>
            </a:ext>
          </a:extLst>
        </p:spPr>
        <p:txBody>
          <a:bodyPr lIns="65023" tIns="65023" rIns="65023" bIns="65023">
            <a:spAutoFit/>
          </a:bodyPr>
          <a:lstStyle/>
          <a:p>
            <a:pPr defTabSz="584200">
              <a:lnSpc>
                <a:spcPct val="120000"/>
              </a:lnSpc>
              <a:defRPr sz="3000" b="0">
                <a:solidFill>
                  <a:srgbClr val="000000"/>
                </a:solidFill>
                <a:latin typeface="+mn-lt"/>
                <a:ea typeface="+mn-ea"/>
                <a:cs typeface="+mn-cs"/>
                <a:sym typeface="Helvetica Light"/>
              </a:defRPr>
            </a:pPr>
            <a:r>
              <a:t>See </a:t>
            </a:r>
            <a:r>
              <a:rPr u="sng">
                <a:solidFill>
                  <a:schemeClr val="accent1">
                    <a:hueOff val="273561"/>
                    <a:satOff val="2937"/>
                    <a:lumOff val="-22233"/>
                  </a:schemeClr>
                </a:solidFill>
                <a:uFill>
                  <a:solidFill>
                    <a:srgbClr val="CCFFFF"/>
                  </a:solidFill>
                </a:uFill>
                <a:hlinkClick r:id="rId5"/>
              </a:rPr>
              <a:t>WRD 23.30 </a:t>
            </a:r>
            <a:r>
              <a:t>for guidance on employee exposure to joint compounds</a:t>
            </a:r>
          </a:p>
        </p:txBody>
      </p:sp>
      <p:sp>
        <p:nvSpPr>
          <p:cNvPr id="304" name="Shape 304"/>
          <p:cNvSpPr/>
          <p:nvPr/>
        </p:nvSpPr>
        <p:spPr>
          <a:xfrm>
            <a:off x="2492586" y="975359"/>
            <a:ext cx="9103361" cy="524816"/>
          </a:xfrm>
          <a:prstGeom prst="rect">
            <a:avLst/>
          </a:prstGeom>
          <a:ln w="12700">
            <a:miter lim="400000"/>
          </a:ln>
          <a:extLst>
            <a:ext uri="{C572A759-6A51-4108-AA02-DFA0A04FC94B}">
              <ma14:wrappingTextBoxFlag xmlns:ma14="http://schemas.microsoft.com/office/mac/drawingml/2011/main" val="1"/>
            </a:ext>
          </a:extLst>
        </p:spPr>
        <p:txBody>
          <a:bodyPr lIns="65023" tIns="65023" rIns="65023" bIns="65023">
            <a:spAutoFit/>
          </a:bodyPr>
          <a:lstStyle>
            <a:lvl1pPr>
              <a:defRPr sz="2800">
                <a:latin typeface="Arial"/>
                <a:ea typeface="Arial"/>
                <a:cs typeface="Arial"/>
                <a:sym typeface="Arial"/>
              </a:defRPr>
            </a:lvl1pPr>
          </a:lstStyle>
          <a:p>
            <a:r>
              <a:t>Some joint compound contained up to 5% asbestos</a:t>
            </a:r>
          </a:p>
        </p:txBody>
      </p:sp>
      <p:sp>
        <p:nvSpPr>
          <p:cNvPr id="305" name="Shape 305"/>
          <p:cNvSpPr/>
          <p:nvPr/>
        </p:nvSpPr>
        <p:spPr>
          <a:xfrm>
            <a:off x="2763578" y="7383813"/>
            <a:ext cx="2993738" cy="460249"/>
          </a:xfrm>
          <a:prstGeom prst="rect">
            <a:avLst/>
          </a:prstGeom>
          <a:ln w="12700">
            <a:miter lim="400000"/>
          </a:ln>
          <a:extLst>
            <a:ext uri="{C572A759-6A51-4108-AA02-DFA0A04FC94B}">
              <ma14:wrappingTextBoxFlag xmlns:ma14="http://schemas.microsoft.com/office/mac/drawingml/2011/main" val="1"/>
            </a:ext>
          </a:extLst>
        </p:spPr>
        <p:txBody>
          <a:bodyPr lIns="65023" tIns="65023" rIns="65023" bIns="65023">
            <a:spAutoFit/>
          </a:bodyPr>
          <a:lstStyle/>
          <a:p>
            <a:r>
              <a:t>Joint compound</a:t>
            </a:r>
          </a:p>
        </p:txBody>
      </p:sp>
      <p:sp>
        <p:nvSpPr>
          <p:cNvPr id="306" name="Shape 306"/>
          <p:cNvSpPr/>
          <p:nvPr/>
        </p:nvSpPr>
        <p:spPr>
          <a:xfrm>
            <a:off x="8332231" y="7383813"/>
            <a:ext cx="3359574" cy="460249"/>
          </a:xfrm>
          <a:prstGeom prst="rect">
            <a:avLst/>
          </a:prstGeom>
          <a:ln w="12700">
            <a:miter lim="400000"/>
          </a:ln>
          <a:extLst>
            <a:ext uri="{C572A759-6A51-4108-AA02-DFA0A04FC94B}">
              <ma14:wrappingTextBoxFlag xmlns:ma14="http://schemas.microsoft.com/office/mac/drawingml/2011/main" val="1"/>
            </a:ext>
          </a:extLst>
        </p:spPr>
        <p:txBody>
          <a:bodyPr lIns="65023" tIns="65023" rIns="65023" bIns="65023">
            <a:spAutoFit/>
          </a:bodyPr>
          <a:lstStyle/>
          <a:p>
            <a:r>
              <a:t>Plaster with asbestos</a:t>
            </a:r>
          </a:p>
        </p:txBody>
      </p:sp>
      <p:pic>
        <p:nvPicPr>
          <p:cNvPr id="307" name="Screen Shot 2015-09-03 at 1.18.22 PM.png"/>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a:xfrm>
            <a:off x="11112584" y="8324812"/>
            <a:ext cx="1636497" cy="1238288"/>
          </a:xfrm>
          <a:prstGeom prst="rect">
            <a:avLst/>
          </a:prstGeom>
          <a:ln w="12700">
            <a:miter lim="400000"/>
          </a:ln>
        </p:spPr>
      </p:pic>
      <p:sp>
        <p:nvSpPr>
          <p:cNvPr id="308" name="Shape 308"/>
          <p:cNvSpPr/>
          <p:nvPr/>
        </p:nvSpPr>
        <p:spPr>
          <a:xfrm>
            <a:off x="-1" y="1000244"/>
            <a:ext cx="13004801" cy="1047513"/>
          </a:xfrm>
          <a:prstGeom prst="rect">
            <a:avLst/>
          </a:prstGeom>
          <a:solidFill>
            <a:srgbClr val="003E7C"/>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lgn="ctr" defTabSz="457200">
              <a:lnSpc>
                <a:spcPct val="100000"/>
              </a:lnSpc>
              <a:defRPr sz="4800"/>
            </a:lvl1pPr>
          </a:lstStyle>
          <a:p>
            <a:r>
              <a:t>JOINT COMPOUND AND PLASTER</a:t>
            </a:r>
          </a:p>
        </p:txBody>
      </p:sp>
    </p:spTree>
  </p:cSld>
  <p:clrMapOvr>
    <a:masterClrMapping/>
  </p:clrMapOvr>
  <p:transition xmlns:p14="http://schemas.microsoft.com/office/powerpoint/2010/mai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2" name="Shape 312"/>
          <p:cNvSpPr/>
          <p:nvPr/>
        </p:nvSpPr>
        <p:spPr>
          <a:xfrm>
            <a:off x="-1" y="1000244"/>
            <a:ext cx="13004801" cy="1047513"/>
          </a:xfrm>
          <a:prstGeom prst="rect">
            <a:avLst/>
          </a:prstGeom>
          <a:solidFill>
            <a:srgbClr val="003E7C"/>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lgn="ctr" defTabSz="457200">
              <a:lnSpc>
                <a:spcPct val="100000"/>
              </a:lnSpc>
              <a:defRPr sz="5500"/>
            </a:lvl1pPr>
          </a:lstStyle>
          <a:p>
            <a:r>
              <a:t>THE DANGERS OF ASBESTOS</a:t>
            </a:r>
          </a:p>
        </p:txBody>
      </p:sp>
      <p:sp>
        <p:nvSpPr>
          <p:cNvPr id="313" name="Shape 313"/>
          <p:cNvSpPr/>
          <p:nvPr/>
        </p:nvSpPr>
        <p:spPr>
          <a:xfrm>
            <a:off x="6502400" y="2402770"/>
            <a:ext cx="5216761" cy="4318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r>
              <a:t>ASBESTOS IS COMMONLY FOUND IN:</a:t>
            </a:r>
          </a:p>
        </p:txBody>
      </p:sp>
      <p:sp>
        <p:nvSpPr>
          <p:cNvPr id="314" name="Shape 314"/>
          <p:cNvSpPr/>
          <p:nvPr/>
        </p:nvSpPr>
        <p:spPr>
          <a:xfrm>
            <a:off x="897993" y="2618670"/>
            <a:ext cx="11208814" cy="6271026"/>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numCol="3" spcCol="560440" anchor="ctr"/>
          <a:lstStyle/>
          <a:p>
            <a:pPr algn="ctr" defTabSz="457200">
              <a:lnSpc>
                <a:spcPct val="120000"/>
              </a:lnSpc>
              <a:defRPr sz="3000" b="0">
                <a:solidFill>
                  <a:srgbClr val="000000"/>
                </a:solidFill>
                <a:latin typeface="+mn-lt"/>
                <a:ea typeface="+mn-ea"/>
                <a:cs typeface="+mn-cs"/>
                <a:sym typeface="Helvetica Light"/>
              </a:defRPr>
            </a:pPr>
            <a:r>
              <a:t>Pipe Insulation</a:t>
            </a:r>
          </a:p>
          <a:p>
            <a:pPr algn="ctr" defTabSz="457200">
              <a:lnSpc>
                <a:spcPct val="120000"/>
              </a:lnSpc>
              <a:defRPr sz="3000" b="0">
                <a:solidFill>
                  <a:srgbClr val="000000"/>
                </a:solidFill>
                <a:latin typeface="+mn-lt"/>
                <a:ea typeface="+mn-ea"/>
                <a:cs typeface="+mn-cs"/>
                <a:sym typeface="Helvetica Light"/>
              </a:defRPr>
            </a:pPr>
            <a:r>
              <a:t>Surface Insulating Materials</a:t>
            </a:r>
          </a:p>
          <a:p>
            <a:pPr algn="ctr" defTabSz="457200">
              <a:lnSpc>
                <a:spcPct val="120000"/>
              </a:lnSpc>
              <a:defRPr sz="3000" b="0">
                <a:solidFill>
                  <a:srgbClr val="000000"/>
                </a:solidFill>
                <a:latin typeface="+mn-lt"/>
                <a:ea typeface="+mn-ea"/>
                <a:cs typeface="+mn-cs"/>
                <a:sym typeface="Helvetica Light"/>
              </a:defRPr>
            </a:pPr>
            <a:r>
              <a:t>Reinforcement of Materials</a:t>
            </a:r>
          </a:p>
          <a:p>
            <a:pPr algn="ctr" defTabSz="457200">
              <a:lnSpc>
                <a:spcPct val="120000"/>
              </a:lnSpc>
              <a:defRPr sz="3000" b="0">
                <a:solidFill>
                  <a:srgbClr val="000000"/>
                </a:solidFill>
                <a:latin typeface="+mn-lt"/>
                <a:ea typeface="+mn-ea"/>
                <a:cs typeface="+mn-cs"/>
                <a:sym typeface="Helvetica Light"/>
              </a:defRPr>
            </a:pPr>
            <a:r>
              <a:t>Fireproofing</a:t>
            </a:r>
          </a:p>
          <a:p>
            <a:pPr algn="ctr" defTabSz="457200">
              <a:lnSpc>
                <a:spcPct val="120000"/>
              </a:lnSpc>
              <a:defRPr sz="3000" b="0">
                <a:solidFill>
                  <a:srgbClr val="000000"/>
                </a:solidFill>
                <a:latin typeface="+mn-lt"/>
                <a:ea typeface="+mn-ea"/>
                <a:cs typeface="+mn-cs"/>
                <a:sym typeface="Helvetica Light"/>
              </a:defRPr>
            </a:pPr>
            <a:r>
              <a:t>Wall Board</a:t>
            </a:r>
          </a:p>
          <a:p>
            <a:pPr algn="ctr" defTabSz="457200">
              <a:lnSpc>
                <a:spcPct val="120000"/>
              </a:lnSpc>
              <a:defRPr sz="3000" b="0">
                <a:solidFill>
                  <a:srgbClr val="000000"/>
                </a:solidFill>
                <a:latin typeface="+mn-lt"/>
                <a:ea typeface="+mn-ea"/>
                <a:cs typeface="+mn-cs"/>
                <a:sym typeface="Helvetica Light"/>
              </a:defRPr>
            </a:pPr>
            <a:r>
              <a:t>Acoustic ceilings (Popcorn Ceilings)</a:t>
            </a:r>
          </a:p>
          <a:p>
            <a:pPr algn="ctr" defTabSz="457200">
              <a:lnSpc>
                <a:spcPct val="120000"/>
              </a:lnSpc>
              <a:defRPr sz="3000" b="0">
                <a:solidFill>
                  <a:srgbClr val="000000"/>
                </a:solidFill>
                <a:latin typeface="+mn-lt"/>
                <a:ea typeface="+mn-ea"/>
                <a:cs typeface="+mn-cs"/>
                <a:sym typeface="Helvetica Light"/>
              </a:defRPr>
            </a:pPr>
            <a:r>
              <a:t>Textiles and Fabrics</a:t>
            </a:r>
          </a:p>
          <a:p>
            <a:pPr algn="ctr" defTabSz="457200">
              <a:lnSpc>
                <a:spcPct val="120000"/>
              </a:lnSpc>
              <a:defRPr sz="3000" b="0">
                <a:solidFill>
                  <a:srgbClr val="000000"/>
                </a:solidFill>
                <a:latin typeface="+mn-lt"/>
                <a:ea typeface="+mn-ea"/>
                <a:cs typeface="+mn-cs"/>
                <a:sym typeface="Helvetica Light"/>
              </a:defRPr>
            </a:pPr>
            <a:r>
              <a:t>Vinyl Asbestos Tile (VAT)</a:t>
            </a:r>
          </a:p>
          <a:p>
            <a:pPr algn="ctr" defTabSz="457200">
              <a:lnSpc>
                <a:spcPct val="120000"/>
              </a:lnSpc>
              <a:defRPr sz="3000" b="0">
                <a:solidFill>
                  <a:srgbClr val="000000"/>
                </a:solidFill>
                <a:latin typeface="+mn-lt"/>
                <a:ea typeface="+mn-ea"/>
                <a:cs typeface="+mn-cs"/>
                <a:sym typeface="Helvetica Light"/>
              </a:defRPr>
            </a:pPr>
            <a:r>
              <a:t>Soft vinyl backing</a:t>
            </a:r>
          </a:p>
          <a:p>
            <a:pPr algn="ctr" defTabSz="457200">
              <a:lnSpc>
                <a:spcPct val="120000"/>
              </a:lnSpc>
              <a:defRPr sz="3000" b="0">
                <a:solidFill>
                  <a:srgbClr val="000000"/>
                </a:solidFill>
                <a:latin typeface="+mn-lt"/>
                <a:ea typeface="+mn-ea"/>
                <a:cs typeface="+mn-cs"/>
                <a:sym typeface="Helvetica Light"/>
              </a:defRPr>
            </a:pPr>
            <a:r>
              <a:t>Adhesives</a:t>
            </a:r>
          </a:p>
          <a:p>
            <a:pPr algn="ctr" defTabSz="457200">
              <a:lnSpc>
                <a:spcPct val="120000"/>
              </a:lnSpc>
              <a:defRPr sz="3000" b="0">
                <a:solidFill>
                  <a:srgbClr val="000000"/>
                </a:solidFill>
                <a:latin typeface="+mn-lt"/>
                <a:ea typeface="+mn-ea"/>
                <a:cs typeface="+mn-cs"/>
                <a:sym typeface="Helvetica Light"/>
              </a:defRPr>
            </a:pPr>
            <a:r>
              <a:t>Gaskets</a:t>
            </a:r>
          </a:p>
          <a:p>
            <a:pPr algn="ctr" defTabSz="457200">
              <a:lnSpc>
                <a:spcPct val="120000"/>
              </a:lnSpc>
              <a:defRPr sz="3000" b="0">
                <a:solidFill>
                  <a:srgbClr val="000000"/>
                </a:solidFill>
                <a:latin typeface="+mn-lt"/>
                <a:ea typeface="+mn-ea"/>
                <a:cs typeface="+mn-cs"/>
                <a:sym typeface="Helvetica Light"/>
              </a:defRPr>
            </a:pPr>
            <a:r>
              <a:t>Joint compound and plaster</a:t>
            </a:r>
          </a:p>
          <a:p>
            <a:pPr algn="ctr" defTabSz="457200">
              <a:lnSpc>
                <a:spcPct val="120000"/>
              </a:lnSpc>
              <a:defRPr sz="3000" b="0">
                <a:solidFill>
                  <a:srgbClr val="000000"/>
                </a:solidFill>
                <a:latin typeface="+mn-lt"/>
                <a:ea typeface="+mn-ea"/>
                <a:cs typeface="+mn-cs"/>
                <a:sym typeface="Helvetica Light"/>
              </a:defRPr>
            </a:pPr>
            <a:r>
              <a:t>Roofing shingles and felt</a:t>
            </a:r>
          </a:p>
          <a:p>
            <a:pPr algn="ctr" defTabSz="457200">
              <a:lnSpc>
                <a:spcPct val="120000"/>
              </a:lnSpc>
              <a:defRPr sz="3000" b="0">
                <a:solidFill>
                  <a:srgbClr val="000000"/>
                </a:solidFill>
                <a:latin typeface="+mn-lt"/>
                <a:ea typeface="+mn-ea"/>
                <a:cs typeface="+mn-cs"/>
                <a:sym typeface="Helvetica Light"/>
              </a:defRPr>
            </a:pPr>
            <a:r>
              <a:t>Elevator Equipment Panels</a:t>
            </a:r>
          </a:p>
          <a:p>
            <a:pPr algn="ctr" defTabSz="457200">
              <a:lnSpc>
                <a:spcPct val="120000"/>
              </a:lnSpc>
              <a:defRPr sz="3000" b="0">
                <a:solidFill>
                  <a:srgbClr val="000000"/>
                </a:solidFill>
                <a:latin typeface="+mn-lt"/>
                <a:ea typeface="+mn-ea"/>
                <a:cs typeface="+mn-cs"/>
                <a:sym typeface="Helvetica Light"/>
              </a:defRPr>
            </a:pPr>
            <a:r>
              <a:t>Elevator Brake Shoes</a:t>
            </a:r>
          </a:p>
          <a:p>
            <a:pPr algn="ctr" defTabSz="457200">
              <a:lnSpc>
                <a:spcPct val="120000"/>
              </a:lnSpc>
              <a:defRPr sz="3000" b="0">
                <a:solidFill>
                  <a:srgbClr val="000000"/>
                </a:solidFill>
                <a:latin typeface="+mn-lt"/>
                <a:ea typeface="+mn-ea"/>
                <a:cs typeface="+mn-cs"/>
                <a:sym typeface="Helvetica Light"/>
              </a:defRPr>
            </a:pPr>
            <a:r>
              <a:t>HVAC Duct Insulation</a:t>
            </a:r>
          </a:p>
          <a:p>
            <a:pPr algn="ctr" defTabSz="457200">
              <a:lnSpc>
                <a:spcPct val="120000"/>
              </a:lnSpc>
              <a:defRPr sz="3000" b="0">
                <a:solidFill>
                  <a:srgbClr val="000000"/>
                </a:solidFill>
                <a:latin typeface="+mn-lt"/>
                <a:ea typeface="+mn-ea"/>
                <a:cs typeface="+mn-cs"/>
                <a:sym typeface="Helvetica Light"/>
              </a:defRPr>
            </a:pPr>
            <a:r>
              <a:t>Boiler Insulation</a:t>
            </a:r>
          </a:p>
          <a:p>
            <a:pPr algn="ctr" defTabSz="457200">
              <a:lnSpc>
                <a:spcPct val="120000"/>
              </a:lnSpc>
              <a:defRPr sz="3000" b="0">
                <a:solidFill>
                  <a:srgbClr val="000000"/>
                </a:solidFill>
                <a:latin typeface="+mn-lt"/>
                <a:ea typeface="+mn-ea"/>
                <a:cs typeface="+mn-cs"/>
                <a:sym typeface="Helvetica Light"/>
              </a:defRPr>
            </a:pPr>
            <a:r>
              <a:t>Breaching Insulation</a:t>
            </a:r>
          </a:p>
          <a:p>
            <a:pPr algn="ctr" defTabSz="457200">
              <a:lnSpc>
                <a:spcPct val="120000"/>
              </a:lnSpc>
              <a:defRPr sz="3000" b="0">
                <a:solidFill>
                  <a:srgbClr val="000000"/>
                </a:solidFill>
                <a:latin typeface="+mn-lt"/>
                <a:ea typeface="+mn-ea"/>
                <a:cs typeface="+mn-cs"/>
                <a:sym typeface="Helvetica Light"/>
              </a:defRPr>
            </a:pPr>
            <a:r>
              <a:t>Ductwork Flexible Fabric Connections</a:t>
            </a:r>
          </a:p>
        </p:txBody>
      </p:sp>
    </p:spTree>
  </p:cSld>
  <p:clrMapOvr>
    <a:masterClrMapping/>
  </p:clrMapOvr>
  <p:transition xmlns:p14="http://schemas.microsoft.com/office/powerpoint/2010/mai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9" name="Shape 319"/>
          <p:cNvSpPr/>
          <p:nvPr/>
        </p:nvSpPr>
        <p:spPr>
          <a:xfrm>
            <a:off x="-1" y="1000244"/>
            <a:ext cx="13004801" cy="1047513"/>
          </a:xfrm>
          <a:prstGeom prst="rect">
            <a:avLst/>
          </a:prstGeom>
          <a:solidFill>
            <a:srgbClr val="003E7C"/>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lgn="ctr" defTabSz="457200">
              <a:lnSpc>
                <a:spcPct val="100000"/>
              </a:lnSpc>
              <a:defRPr sz="5500"/>
            </a:lvl1pPr>
          </a:lstStyle>
          <a:p>
            <a:r>
              <a:t>THE DANGERS OF ASBESTOS</a:t>
            </a:r>
          </a:p>
        </p:txBody>
      </p:sp>
      <p:sp>
        <p:nvSpPr>
          <p:cNvPr id="320" name="Shape 320"/>
          <p:cNvSpPr/>
          <p:nvPr/>
        </p:nvSpPr>
        <p:spPr>
          <a:xfrm>
            <a:off x="5809955" y="2271591"/>
            <a:ext cx="5702453" cy="682216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p>
            <a:pPr defTabSz="457200">
              <a:lnSpc>
                <a:spcPct val="120000"/>
              </a:lnSpc>
              <a:spcBef>
                <a:spcPts val="300"/>
              </a:spcBef>
              <a:defRPr sz="3000">
                <a:solidFill>
                  <a:srgbClr val="000000"/>
                </a:solidFill>
              </a:defRPr>
            </a:pPr>
            <a:r>
              <a:t>Health Effects:</a:t>
            </a:r>
          </a:p>
          <a:p>
            <a:pPr defTabSz="457200">
              <a:lnSpc>
                <a:spcPct val="120000"/>
              </a:lnSpc>
              <a:spcBef>
                <a:spcPts val="300"/>
              </a:spcBef>
              <a:defRPr sz="3000" b="0">
                <a:solidFill>
                  <a:srgbClr val="000000"/>
                </a:solidFill>
                <a:latin typeface="+mn-lt"/>
                <a:ea typeface="+mn-ea"/>
                <a:cs typeface="+mn-cs"/>
                <a:sym typeface="Helvetica Light"/>
              </a:defRPr>
            </a:pPr>
            <a:r>
              <a:t>Diseases caused by Asbestos:</a:t>
            </a:r>
          </a:p>
          <a:p>
            <a:pPr marL="190500" indent="127000" defTabSz="457200">
              <a:lnSpc>
                <a:spcPct val="120000"/>
              </a:lnSpc>
              <a:spcBef>
                <a:spcPts val="300"/>
              </a:spcBef>
              <a:defRPr sz="3000" b="0">
                <a:solidFill>
                  <a:srgbClr val="000000"/>
                </a:solidFill>
                <a:latin typeface="+mn-lt"/>
                <a:ea typeface="+mn-ea"/>
                <a:cs typeface="+mn-cs"/>
                <a:sym typeface="Helvetica Light"/>
              </a:defRPr>
            </a:pPr>
            <a:r>
              <a:t>-   Asbestosis</a:t>
            </a:r>
          </a:p>
          <a:p>
            <a:pPr marL="190500" indent="127000" defTabSz="457200">
              <a:lnSpc>
                <a:spcPct val="120000"/>
              </a:lnSpc>
              <a:spcBef>
                <a:spcPts val="300"/>
              </a:spcBef>
              <a:defRPr sz="3000" b="0">
                <a:solidFill>
                  <a:srgbClr val="000000"/>
                </a:solidFill>
                <a:latin typeface="+mn-lt"/>
                <a:ea typeface="+mn-ea"/>
                <a:cs typeface="+mn-cs"/>
                <a:sym typeface="Helvetica Light"/>
              </a:defRPr>
            </a:pPr>
            <a:r>
              <a:t>-   Mesothelioma</a:t>
            </a:r>
          </a:p>
          <a:p>
            <a:pPr marL="762000" indent="-444500" defTabSz="457200">
              <a:lnSpc>
                <a:spcPct val="120000"/>
              </a:lnSpc>
              <a:spcBef>
                <a:spcPts val="300"/>
              </a:spcBef>
              <a:buSzPct val="75000"/>
              <a:buChar char="•"/>
              <a:defRPr sz="3000" b="0">
                <a:solidFill>
                  <a:srgbClr val="000000"/>
                </a:solidFill>
                <a:latin typeface="+mn-lt"/>
                <a:ea typeface="+mn-ea"/>
                <a:cs typeface="+mn-cs"/>
                <a:sym typeface="Helvetica Light"/>
              </a:defRPr>
            </a:pPr>
            <a:r>
              <a:t>Lung Cancer</a:t>
            </a:r>
          </a:p>
          <a:p>
            <a:pPr marL="762000" indent="-444500" defTabSz="457200">
              <a:lnSpc>
                <a:spcPct val="120000"/>
              </a:lnSpc>
              <a:spcBef>
                <a:spcPts val="300"/>
              </a:spcBef>
              <a:buSzPct val="75000"/>
              <a:buChar char="•"/>
              <a:defRPr sz="3000" b="0">
                <a:solidFill>
                  <a:srgbClr val="000000"/>
                </a:solidFill>
                <a:latin typeface="+mn-lt"/>
                <a:ea typeface="+mn-ea"/>
                <a:cs typeface="+mn-cs"/>
                <a:sym typeface="Helvetica Light"/>
              </a:defRPr>
            </a:pPr>
            <a:r>
              <a:t>Other cancers</a:t>
            </a:r>
          </a:p>
          <a:p>
            <a:pPr marL="762000" indent="-444500" defTabSz="457200">
              <a:lnSpc>
                <a:spcPct val="120000"/>
              </a:lnSpc>
              <a:spcBef>
                <a:spcPts val="300"/>
              </a:spcBef>
              <a:buSzPct val="75000"/>
              <a:buChar char="•"/>
              <a:defRPr sz="3000" b="0">
                <a:solidFill>
                  <a:srgbClr val="000000"/>
                </a:solidFill>
                <a:latin typeface="+mn-lt"/>
                <a:ea typeface="+mn-ea"/>
                <a:cs typeface="+mn-cs"/>
                <a:sym typeface="Helvetica Light"/>
              </a:defRPr>
            </a:pPr>
            <a:r>
              <a:t>Symptoms may take 15 to 30 years or more to develop</a:t>
            </a:r>
          </a:p>
          <a:p>
            <a:pPr marL="762000" indent="-444500" defTabSz="457200">
              <a:lnSpc>
                <a:spcPct val="120000"/>
              </a:lnSpc>
              <a:spcBef>
                <a:spcPts val="300"/>
              </a:spcBef>
              <a:buSzPct val="75000"/>
              <a:buChar char="•"/>
              <a:defRPr sz="3000" b="0">
                <a:solidFill>
                  <a:srgbClr val="000000"/>
                </a:solidFill>
                <a:latin typeface="+mn-lt"/>
                <a:ea typeface="+mn-ea"/>
                <a:cs typeface="+mn-cs"/>
                <a:sym typeface="Helvetica Light"/>
              </a:defRPr>
            </a:pPr>
            <a:r>
              <a:t>Health effects may continue to progress even after exposure is stopped</a:t>
            </a:r>
          </a:p>
        </p:txBody>
      </p:sp>
      <p:pic>
        <p:nvPicPr>
          <p:cNvPr id="321" name="asbestosHealthEffects2.jpg"/>
          <p:cNvPicPr>
            <a:picLocks/>
          </p:cNvPicPr>
          <p:nvPr/>
        </p:nvPicPr>
        <p:blipFill>
          <a:blip r:embed="rId3">
            <a:extLst/>
          </a:blip>
          <a:stretch>
            <a:fillRect/>
          </a:stretch>
        </p:blipFill>
        <p:spPr>
          <a:xfrm>
            <a:off x="1079529" y="2271591"/>
            <a:ext cx="4429802" cy="7140480"/>
          </a:xfrm>
          <a:prstGeom prst="rect">
            <a:avLst/>
          </a:prstGeom>
          <a:ln w="12700">
            <a:miter lim="400000"/>
          </a:ln>
        </p:spPr>
      </p:pic>
      <p:pic>
        <p:nvPicPr>
          <p:cNvPr id="322" name="Screen Shot 2015-09-03 at 1.18.22 PM.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11112584" y="8324812"/>
            <a:ext cx="1636497" cy="1238288"/>
          </a:xfrm>
          <a:prstGeom prst="rect">
            <a:avLst/>
          </a:prstGeom>
          <a:ln w="12700">
            <a:miter lim="400000"/>
          </a:ln>
        </p:spPr>
      </p:pic>
    </p:spTree>
  </p:cSld>
  <p:clrMapOvr>
    <a:masterClrMapping/>
  </p:clrMapOvr>
  <p:transition xmlns:p14="http://schemas.microsoft.com/office/powerpoint/2010/mai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 name="Shape 147"/>
          <p:cNvSpPr/>
          <p:nvPr/>
        </p:nvSpPr>
        <p:spPr>
          <a:xfrm>
            <a:off x="-1" y="1000244"/>
            <a:ext cx="13004801" cy="1047513"/>
          </a:xfrm>
          <a:prstGeom prst="rect">
            <a:avLst/>
          </a:prstGeom>
          <a:solidFill>
            <a:srgbClr val="003E7C"/>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lgn="ctr" defTabSz="457200">
              <a:lnSpc>
                <a:spcPct val="100000"/>
              </a:lnSpc>
              <a:defRPr sz="5500"/>
            </a:lvl1pPr>
          </a:lstStyle>
          <a:p>
            <a:r>
              <a:t>HEALTH HAZARDS IN RENOVATIONS</a:t>
            </a:r>
          </a:p>
        </p:txBody>
      </p:sp>
      <p:sp>
        <p:nvSpPr>
          <p:cNvPr id="148" name="Shape 148"/>
          <p:cNvSpPr/>
          <p:nvPr/>
        </p:nvSpPr>
        <p:spPr>
          <a:xfrm>
            <a:off x="2066027" y="2717442"/>
            <a:ext cx="7443435" cy="56515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defRPr sz="3800">
                <a:solidFill>
                  <a:schemeClr val="accent1">
                    <a:hueOff val="273561"/>
                    <a:satOff val="2937"/>
                    <a:lumOff val="-22233"/>
                  </a:schemeClr>
                </a:solidFill>
              </a:defRPr>
            </a:pPr>
            <a:r>
              <a:t>Safety and Health Hazards?</a:t>
            </a:r>
          </a:p>
          <a:p>
            <a:pPr>
              <a:defRPr sz="3800">
                <a:solidFill>
                  <a:schemeClr val="accent1">
                    <a:hueOff val="273561"/>
                    <a:satOff val="2937"/>
                    <a:lumOff val="-22233"/>
                  </a:schemeClr>
                </a:solidFill>
              </a:defRPr>
            </a:pPr>
            <a:endParaRPr/>
          </a:p>
          <a:p>
            <a:pPr>
              <a:defRPr sz="3800">
                <a:solidFill>
                  <a:schemeClr val="accent1">
                    <a:hueOff val="273561"/>
                    <a:satOff val="2937"/>
                    <a:lumOff val="-22233"/>
                  </a:schemeClr>
                </a:solidFill>
              </a:defRPr>
            </a:pPr>
            <a:r>
              <a:t>Agencies and Rules?</a:t>
            </a:r>
          </a:p>
          <a:p>
            <a:pPr>
              <a:defRPr sz="3800">
                <a:solidFill>
                  <a:schemeClr val="accent1">
                    <a:hueOff val="273561"/>
                    <a:satOff val="2937"/>
                    <a:lumOff val="-22233"/>
                  </a:schemeClr>
                </a:solidFill>
              </a:defRPr>
            </a:pPr>
            <a:endParaRPr/>
          </a:p>
          <a:p>
            <a:pPr>
              <a:defRPr sz="3800">
                <a:solidFill>
                  <a:schemeClr val="accent1">
                    <a:hueOff val="273561"/>
                    <a:satOff val="2937"/>
                    <a:lumOff val="-22233"/>
                  </a:schemeClr>
                </a:solidFill>
              </a:defRPr>
            </a:pPr>
            <a:r>
              <a:t>Licenses and Certifications?</a:t>
            </a:r>
          </a:p>
          <a:p>
            <a:pPr>
              <a:defRPr sz="3800">
                <a:solidFill>
                  <a:schemeClr val="accent1">
                    <a:hueOff val="273561"/>
                    <a:satOff val="2937"/>
                    <a:lumOff val="-22233"/>
                  </a:schemeClr>
                </a:solidFill>
              </a:defRPr>
            </a:pPr>
            <a:endParaRPr/>
          </a:p>
          <a:p>
            <a:pPr>
              <a:defRPr sz="3800">
                <a:solidFill>
                  <a:schemeClr val="accent1">
                    <a:hueOff val="273561"/>
                    <a:satOff val="2937"/>
                    <a:lumOff val="-22233"/>
                  </a:schemeClr>
                </a:solidFill>
              </a:defRPr>
            </a:pPr>
            <a:r>
              <a:t>Training?</a:t>
            </a:r>
          </a:p>
          <a:p>
            <a:pPr>
              <a:defRPr sz="3800">
                <a:solidFill>
                  <a:schemeClr val="accent1">
                    <a:hueOff val="273561"/>
                    <a:satOff val="2937"/>
                    <a:lumOff val="-22233"/>
                  </a:schemeClr>
                </a:solidFill>
              </a:defRPr>
            </a:pPr>
            <a:endParaRPr/>
          </a:p>
          <a:p>
            <a:pPr>
              <a:defRPr sz="3800">
                <a:solidFill>
                  <a:schemeClr val="accent1">
                    <a:hueOff val="273561"/>
                    <a:satOff val="2937"/>
                    <a:lumOff val="-22233"/>
                  </a:schemeClr>
                </a:solidFill>
              </a:defRPr>
            </a:pPr>
            <a:r>
              <a:t>Equipment?</a:t>
            </a:r>
          </a:p>
          <a:p>
            <a:pPr>
              <a:defRPr sz="3800">
                <a:solidFill>
                  <a:schemeClr val="accent1">
                    <a:hueOff val="273561"/>
                    <a:satOff val="2937"/>
                    <a:lumOff val="-22233"/>
                  </a:schemeClr>
                </a:solidFill>
              </a:defRPr>
            </a:pPr>
            <a:endParaRPr/>
          </a:p>
          <a:p>
            <a:pPr>
              <a:defRPr sz="3800">
                <a:solidFill>
                  <a:schemeClr val="accent1">
                    <a:hueOff val="273561"/>
                    <a:satOff val="2937"/>
                    <a:lumOff val="-22233"/>
                  </a:schemeClr>
                </a:solidFill>
              </a:defRPr>
            </a:pPr>
            <a:r>
              <a:t>PPE?</a:t>
            </a:r>
          </a:p>
        </p:txBody>
      </p:sp>
    </p:spTree>
  </p:cSld>
  <p:clrMapOvr>
    <a:masterClrMapping/>
  </p:clrMapOvr>
  <p:transition xmlns:p14="http://schemas.microsoft.com/office/powerpoint/2010/main" spd="slow"/>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326" name="image.png"/>
          <p:cNvPicPr>
            <a:picLocks/>
          </p:cNvPicPr>
          <p:nvPr/>
        </p:nvPicPr>
        <p:blipFill>
          <a:blip r:embed="rId2">
            <a:extLst/>
          </a:blip>
          <a:stretch>
            <a:fillRect/>
          </a:stretch>
        </p:blipFill>
        <p:spPr>
          <a:xfrm>
            <a:off x="820373" y="2342318"/>
            <a:ext cx="10088943" cy="6471812"/>
          </a:xfrm>
          <a:prstGeom prst="rect">
            <a:avLst/>
          </a:prstGeom>
          <a:ln w="12700">
            <a:miter lim="400000"/>
          </a:ln>
        </p:spPr>
      </p:pic>
      <p:sp>
        <p:nvSpPr>
          <p:cNvPr id="327" name="Shape 327"/>
          <p:cNvSpPr/>
          <p:nvPr/>
        </p:nvSpPr>
        <p:spPr>
          <a:xfrm>
            <a:off x="216747" y="1083733"/>
            <a:ext cx="12625494" cy="776676"/>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nSpc>
                <a:spcPct val="90000"/>
              </a:lnSpc>
              <a:buClr>
                <a:srgbClr val="00517F"/>
              </a:buClr>
              <a:buFont typeface="Verdana"/>
              <a:defRPr sz="2800" b="0">
                <a:uFill>
                  <a:solidFill>
                    <a:srgbClr val="FFFFFF"/>
                  </a:solidFill>
                </a:uFill>
                <a:latin typeface="Arial"/>
                <a:ea typeface="Arial"/>
                <a:cs typeface="Arial"/>
                <a:sym typeface="Arial"/>
              </a:defRPr>
            </a:lvl1pPr>
          </a:lstStyle>
          <a:p>
            <a:r>
              <a:t>Lung cancer causes the largest number of deaths from asbestos exposure. The risk greatly increases in workers who smoke.</a:t>
            </a:r>
          </a:p>
        </p:txBody>
      </p:sp>
      <p:sp>
        <p:nvSpPr>
          <p:cNvPr id="328" name="Shape 328"/>
          <p:cNvSpPr/>
          <p:nvPr/>
        </p:nvSpPr>
        <p:spPr>
          <a:xfrm>
            <a:off x="-1" y="1000244"/>
            <a:ext cx="13004801" cy="1047513"/>
          </a:xfrm>
          <a:prstGeom prst="rect">
            <a:avLst/>
          </a:prstGeom>
          <a:solidFill>
            <a:srgbClr val="003E7C"/>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lgn="ctr" defTabSz="457200">
              <a:lnSpc>
                <a:spcPct val="100000"/>
              </a:lnSpc>
              <a:defRPr sz="5500"/>
            </a:lvl1pPr>
          </a:lstStyle>
          <a:p>
            <a:r>
              <a:t>LUNG CANCER</a:t>
            </a:r>
          </a:p>
        </p:txBody>
      </p:sp>
      <p:pic>
        <p:nvPicPr>
          <p:cNvPr id="329" name="Screen Shot 2015-09-03 at 1.18.22 PM.pn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11112584" y="8324812"/>
            <a:ext cx="1636497" cy="1238288"/>
          </a:xfrm>
          <a:prstGeom prst="rect">
            <a:avLst/>
          </a:prstGeom>
          <a:ln w="12700">
            <a:miter lim="400000"/>
          </a:ln>
        </p:spPr>
      </p:pic>
    </p:spTree>
  </p:cSld>
  <p:clrMapOvr>
    <a:masterClrMapping/>
  </p:clrMapOvr>
  <p:transition xmlns:p14="http://schemas.microsoft.com/office/powerpoint/2010/main" spd="slow"/>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31" name="Shape 331"/>
          <p:cNvSpPr>
            <a:spLocks noGrp="1"/>
          </p:cNvSpPr>
          <p:nvPr>
            <p:ph type="body" sz="quarter" idx="1"/>
          </p:nvPr>
        </p:nvSpPr>
        <p:spPr>
          <a:xfrm>
            <a:off x="758613" y="2546773"/>
            <a:ext cx="4226561" cy="4132252"/>
          </a:xfrm>
          <a:prstGeom prst="rect">
            <a:avLst/>
          </a:prstGeom>
        </p:spPr>
        <p:txBody>
          <a:bodyPr/>
          <a:lstStyle/>
          <a:p>
            <a:pPr marL="414866" marR="0" indent="-414866" defTabSz="584200">
              <a:lnSpc>
                <a:spcPct val="120000"/>
              </a:lnSpc>
              <a:spcBef>
                <a:spcPts val="0"/>
              </a:spcBef>
              <a:buClrTx/>
              <a:buSzPct val="75000"/>
              <a:buFontTx/>
              <a:buChar char="•"/>
              <a:defRPr sz="2800">
                <a:solidFill>
                  <a:srgbClr val="000000"/>
                </a:solidFill>
                <a:uFillTx/>
                <a:latin typeface="+mn-lt"/>
                <a:ea typeface="+mn-ea"/>
                <a:cs typeface="+mn-cs"/>
                <a:sym typeface="Helvetica Light"/>
              </a:defRPr>
            </a:pPr>
            <a:r>
              <a:t>Esophagus</a:t>
            </a:r>
          </a:p>
          <a:p>
            <a:pPr marL="414866" marR="0" indent="-414866" defTabSz="584200">
              <a:lnSpc>
                <a:spcPct val="120000"/>
              </a:lnSpc>
              <a:spcBef>
                <a:spcPts val="0"/>
              </a:spcBef>
              <a:buClrTx/>
              <a:buSzPct val="75000"/>
              <a:buFontTx/>
              <a:buChar char="•"/>
              <a:defRPr sz="2800">
                <a:solidFill>
                  <a:srgbClr val="000000"/>
                </a:solidFill>
                <a:uFillTx/>
                <a:latin typeface="+mn-lt"/>
                <a:ea typeface="+mn-ea"/>
                <a:cs typeface="+mn-cs"/>
                <a:sym typeface="Helvetica Light"/>
              </a:defRPr>
            </a:pPr>
            <a:r>
              <a:t>Larynx</a:t>
            </a:r>
          </a:p>
          <a:p>
            <a:pPr marL="414866" marR="0" indent="-414866" defTabSz="584200">
              <a:lnSpc>
                <a:spcPct val="120000"/>
              </a:lnSpc>
              <a:spcBef>
                <a:spcPts val="0"/>
              </a:spcBef>
              <a:buClrTx/>
              <a:buSzPct val="75000"/>
              <a:buFontTx/>
              <a:buChar char="•"/>
              <a:defRPr sz="2800">
                <a:solidFill>
                  <a:srgbClr val="000000"/>
                </a:solidFill>
                <a:uFillTx/>
                <a:latin typeface="+mn-lt"/>
                <a:ea typeface="+mn-ea"/>
                <a:cs typeface="+mn-cs"/>
                <a:sym typeface="Helvetica Light"/>
              </a:defRPr>
            </a:pPr>
            <a:r>
              <a:t>Oral cavity</a:t>
            </a:r>
          </a:p>
          <a:p>
            <a:pPr marL="414866" marR="0" indent="-414866" defTabSz="584200">
              <a:lnSpc>
                <a:spcPct val="120000"/>
              </a:lnSpc>
              <a:spcBef>
                <a:spcPts val="0"/>
              </a:spcBef>
              <a:buClrTx/>
              <a:buSzPct val="75000"/>
              <a:buFontTx/>
              <a:buChar char="•"/>
              <a:defRPr sz="2800">
                <a:solidFill>
                  <a:srgbClr val="000000"/>
                </a:solidFill>
                <a:uFillTx/>
                <a:latin typeface="+mn-lt"/>
                <a:ea typeface="+mn-ea"/>
                <a:cs typeface="+mn-cs"/>
                <a:sym typeface="Helvetica Light"/>
              </a:defRPr>
            </a:pPr>
            <a:r>
              <a:t>Stomach</a:t>
            </a:r>
          </a:p>
          <a:p>
            <a:pPr marL="414866" marR="0" indent="-414866" defTabSz="584200">
              <a:lnSpc>
                <a:spcPct val="120000"/>
              </a:lnSpc>
              <a:spcBef>
                <a:spcPts val="0"/>
              </a:spcBef>
              <a:buClrTx/>
              <a:buSzPct val="75000"/>
              <a:buFontTx/>
              <a:buChar char="•"/>
              <a:defRPr sz="2800">
                <a:solidFill>
                  <a:srgbClr val="000000"/>
                </a:solidFill>
                <a:uFillTx/>
                <a:latin typeface="+mn-lt"/>
                <a:ea typeface="+mn-ea"/>
                <a:cs typeface="+mn-cs"/>
                <a:sym typeface="Helvetica Light"/>
              </a:defRPr>
            </a:pPr>
            <a:r>
              <a:t>Colon</a:t>
            </a:r>
          </a:p>
          <a:p>
            <a:pPr marL="414866" marR="0" indent="-414866" defTabSz="584200">
              <a:lnSpc>
                <a:spcPct val="120000"/>
              </a:lnSpc>
              <a:spcBef>
                <a:spcPts val="0"/>
              </a:spcBef>
              <a:buClrTx/>
              <a:buSzPct val="75000"/>
              <a:buFontTx/>
              <a:buChar char="•"/>
              <a:defRPr sz="2800">
                <a:solidFill>
                  <a:srgbClr val="000000"/>
                </a:solidFill>
                <a:uFillTx/>
                <a:latin typeface="+mn-lt"/>
                <a:ea typeface="+mn-ea"/>
                <a:cs typeface="+mn-cs"/>
                <a:sym typeface="Helvetica Light"/>
              </a:defRPr>
            </a:pPr>
            <a:r>
              <a:t>Kidney</a:t>
            </a:r>
          </a:p>
        </p:txBody>
      </p:sp>
      <p:sp>
        <p:nvSpPr>
          <p:cNvPr id="332" name="Shape 332"/>
          <p:cNvSpPr/>
          <p:nvPr/>
        </p:nvSpPr>
        <p:spPr>
          <a:xfrm>
            <a:off x="758613" y="1517226"/>
            <a:ext cx="7495823" cy="1029548"/>
          </a:xfrm>
          <a:prstGeom prst="rect">
            <a:avLst/>
          </a:prstGeom>
          <a:ln w="12700">
            <a:miter lim="400000"/>
          </a:ln>
          <a:extLst>
            <a:ext uri="{C572A759-6A51-4108-AA02-DFA0A04FC94B}">
              <ma14:wrappingTextBoxFlag xmlns:ma14="http://schemas.microsoft.com/office/mac/drawingml/2011/main" val="1"/>
            </a:ext>
          </a:extLst>
        </p:spPr>
        <p:txBody>
          <a:bodyPr lIns="72248" tIns="72248" rIns="72248" bIns="72248">
            <a:spAutoFit/>
          </a:bodyPr>
          <a:lstStyle>
            <a:lvl1pPr marL="40639" marR="40639">
              <a:lnSpc>
                <a:spcPct val="90000"/>
              </a:lnSpc>
              <a:buClr>
                <a:srgbClr val="0329D6"/>
              </a:buClr>
              <a:buFont typeface="Verdana"/>
              <a:defRPr sz="3000" b="0">
                <a:uFill>
                  <a:solidFill>
                    <a:srgbClr val="FFFFFF"/>
                  </a:solidFill>
                </a:uFill>
                <a:latin typeface="Arial"/>
                <a:ea typeface="Arial"/>
                <a:cs typeface="Arial"/>
                <a:sym typeface="Arial"/>
              </a:defRPr>
            </a:lvl1pPr>
          </a:lstStyle>
          <a:p>
            <a:r>
              <a:t>Evidence suggests that ingesting asbestos can also cause cancers in the:</a:t>
            </a:r>
          </a:p>
        </p:txBody>
      </p:sp>
      <p:sp>
        <p:nvSpPr>
          <p:cNvPr id="333" name="Shape 333"/>
          <p:cNvSpPr/>
          <p:nvPr/>
        </p:nvSpPr>
        <p:spPr>
          <a:xfrm>
            <a:off x="608300" y="6451553"/>
            <a:ext cx="6953402" cy="2796259"/>
          </a:xfrm>
          <a:prstGeom prst="rect">
            <a:avLst/>
          </a:prstGeom>
          <a:ln w="12700">
            <a:miter lim="400000"/>
          </a:ln>
          <a:extLst>
            <a:ext uri="{C572A759-6A51-4108-AA02-DFA0A04FC94B}">
              <ma14:wrappingTextBoxFlag xmlns:ma14="http://schemas.microsoft.com/office/mac/drawingml/2011/main" val="1"/>
            </a:ext>
          </a:extLst>
        </p:spPr>
        <p:txBody>
          <a:bodyPr lIns="72248" tIns="72248" rIns="72248" bIns="72248">
            <a:spAutoFit/>
          </a:bodyPr>
          <a:lstStyle>
            <a:lvl1pPr defTabSz="584200">
              <a:lnSpc>
                <a:spcPct val="120000"/>
              </a:lnSpc>
              <a:buClr>
                <a:srgbClr val="0329D6"/>
              </a:buClr>
              <a:buFont typeface="Verdana"/>
              <a:defRPr sz="3000" b="0">
                <a:solidFill>
                  <a:srgbClr val="000000"/>
                </a:solidFill>
                <a:latin typeface="+mn-lt"/>
                <a:ea typeface="+mn-ea"/>
                <a:cs typeface="+mn-cs"/>
                <a:sym typeface="Helvetica Light"/>
              </a:defRPr>
            </a:lvl1pPr>
          </a:lstStyle>
          <a:p>
            <a:r>
              <a:t>Fibers can enter the mouth and be swallowed. Poor hygiene, leaving food/drinks out in contaminated areas, and carelessness can result in the ingestion of asbestos.</a:t>
            </a:r>
          </a:p>
        </p:txBody>
      </p:sp>
      <p:sp>
        <p:nvSpPr>
          <p:cNvPr id="334" name="Shape 334"/>
          <p:cNvSpPr/>
          <p:nvPr/>
        </p:nvSpPr>
        <p:spPr>
          <a:xfrm>
            <a:off x="-1" y="1000244"/>
            <a:ext cx="13004801" cy="1047513"/>
          </a:xfrm>
          <a:prstGeom prst="rect">
            <a:avLst/>
          </a:prstGeom>
          <a:solidFill>
            <a:srgbClr val="003E7C"/>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lgn="ctr" defTabSz="457200">
              <a:lnSpc>
                <a:spcPct val="100000"/>
              </a:lnSpc>
              <a:defRPr sz="5500"/>
            </a:lvl1pPr>
          </a:lstStyle>
          <a:p>
            <a:r>
              <a:t>OTHER CANCERS</a:t>
            </a:r>
          </a:p>
        </p:txBody>
      </p:sp>
      <p:pic>
        <p:nvPicPr>
          <p:cNvPr id="335" name="body systems anatomy.jp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254435" y="2319302"/>
            <a:ext cx="4226561" cy="7043121"/>
          </a:xfrm>
          <a:prstGeom prst="rect">
            <a:avLst/>
          </a:prstGeom>
          <a:ln w="12700">
            <a:miter lim="400000"/>
          </a:ln>
        </p:spPr>
      </p:pic>
      <p:pic>
        <p:nvPicPr>
          <p:cNvPr id="336" name="Screen Shot 2015-09-03 at 1.18.22 PM.pn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11112584" y="8324812"/>
            <a:ext cx="1636497" cy="1238288"/>
          </a:xfrm>
          <a:prstGeom prst="rect">
            <a:avLst/>
          </a:prstGeom>
          <a:ln w="12700">
            <a:miter lim="400000"/>
          </a:ln>
        </p:spPr>
      </p:pic>
    </p:spTree>
  </p:cSld>
  <p:clrMapOvr>
    <a:masterClrMapping/>
  </p:clrMapOvr>
  <p:transition xmlns:p14="http://schemas.microsoft.com/office/powerpoint/2010/main" spd="slow"/>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38" name="Shape 338"/>
          <p:cNvSpPr>
            <a:spLocks noGrp="1"/>
          </p:cNvSpPr>
          <p:nvPr>
            <p:ph type="body" sz="half" idx="1"/>
          </p:nvPr>
        </p:nvSpPr>
        <p:spPr>
          <a:xfrm>
            <a:off x="5794633" y="3838875"/>
            <a:ext cx="7044268" cy="3973388"/>
          </a:xfrm>
          <a:prstGeom prst="rect">
            <a:avLst/>
          </a:prstGeom>
        </p:spPr>
        <p:txBody>
          <a:bodyPr/>
          <a:lstStyle/>
          <a:p>
            <a:pPr marL="414866" marR="0" indent="-414866" defTabSz="584200">
              <a:lnSpc>
                <a:spcPct val="120000"/>
              </a:lnSpc>
              <a:spcBef>
                <a:spcPts val="0"/>
              </a:spcBef>
              <a:buClrTx/>
              <a:buSzPct val="75000"/>
              <a:buFontTx/>
              <a:buChar char="•"/>
              <a:defRPr sz="2800">
                <a:solidFill>
                  <a:srgbClr val="000000"/>
                </a:solidFill>
                <a:uFillTx/>
                <a:latin typeface="+mn-lt"/>
                <a:ea typeface="+mn-ea"/>
                <a:cs typeface="+mn-cs"/>
                <a:sym typeface="Helvetica Light"/>
              </a:defRPr>
            </a:pPr>
            <a:r>
              <a:t>Amount of fibers inhaled</a:t>
            </a:r>
          </a:p>
          <a:p>
            <a:pPr marL="414866" marR="0" indent="-414866" defTabSz="584200">
              <a:lnSpc>
                <a:spcPct val="120000"/>
              </a:lnSpc>
              <a:spcBef>
                <a:spcPts val="0"/>
              </a:spcBef>
              <a:buClrTx/>
              <a:buSzPct val="75000"/>
              <a:buFontTx/>
              <a:buChar char="•"/>
              <a:defRPr sz="2800">
                <a:solidFill>
                  <a:srgbClr val="000000"/>
                </a:solidFill>
                <a:uFillTx/>
                <a:latin typeface="+mn-lt"/>
                <a:ea typeface="+mn-ea"/>
                <a:cs typeface="+mn-cs"/>
                <a:sym typeface="Helvetica Light"/>
              </a:defRPr>
            </a:pPr>
            <a:r>
              <a:t>Length of exposure</a:t>
            </a:r>
          </a:p>
          <a:p>
            <a:pPr marL="414866" marR="0" indent="-414866" defTabSz="584200">
              <a:lnSpc>
                <a:spcPct val="120000"/>
              </a:lnSpc>
              <a:spcBef>
                <a:spcPts val="0"/>
              </a:spcBef>
              <a:buClrTx/>
              <a:buSzPct val="75000"/>
              <a:buFontTx/>
              <a:buChar char="•"/>
              <a:defRPr sz="2800">
                <a:solidFill>
                  <a:srgbClr val="000000"/>
                </a:solidFill>
                <a:uFillTx/>
                <a:latin typeface="+mn-lt"/>
                <a:ea typeface="+mn-ea"/>
                <a:cs typeface="+mn-cs"/>
                <a:sym typeface="Helvetica Light"/>
              </a:defRPr>
            </a:pPr>
            <a:r>
              <a:t>Whether exposed worker smokes</a:t>
            </a:r>
          </a:p>
          <a:p>
            <a:pPr marL="414866" marR="0" indent="-414866" defTabSz="584200">
              <a:lnSpc>
                <a:spcPct val="120000"/>
              </a:lnSpc>
              <a:spcBef>
                <a:spcPts val="0"/>
              </a:spcBef>
              <a:buClrTx/>
              <a:buSzPct val="75000"/>
              <a:buFontTx/>
              <a:buChar char="•"/>
              <a:defRPr sz="2800">
                <a:solidFill>
                  <a:srgbClr val="000000"/>
                </a:solidFill>
                <a:uFillTx/>
                <a:latin typeface="+mn-lt"/>
                <a:ea typeface="+mn-ea"/>
                <a:cs typeface="+mn-cs"/>
                <a:sym typeface="Helvetica Light"/>
              </a:defRPr>
            </a:pPr>
            <a:r>
              <a:t>Age – because of delayed effects</a:t>
            </a:r>
          </a:p>
        </p:txBody>
      </p:sp>
      <p:sp>
        <p:nvSpPr>
          <p:cNvPr id="339" name="Shape 339"/>
          <p:cNvSpPr/>
          <p:nvPr/>
        </p:nvSpPr>
        <p:spPr>
          <a:xfrm>
            <a:off x="4873171" y="2300764"/>
            <a:ext cx="7170702" cy="1193801"/>
          </a:xfrm>
          <a:prstGeom prst="rect">
            <a:avLst/>
          </a:prstGeom>
          <a:ln w="12700">
            <a:miter lim="400000"/>
          </a:ln>
          <a:extLst>
            <a:ext uri="{C572A759-6A51-4108-AA02-DFA0A04FC94B}">
              <ma14:wrappingTextBoxFlag xmlns:ma14="http://schemas.microsoft.com/office/mac/drawingml/2011/main" val="1"/>
            </a:ext>
          </a:extLst>
        </p:spPr>
        <p:txBody>
          <a:bodyPr lIns="72248" tIns="72248" rIns="72248" bIns="72248">
            <a:spAutoFit/>
          </a:bodyPr>
          <a:lstStyle>
            <a:lvl1pPr defTabSz="584200">
              <a:lnSpc>
                <a:spcPct val="120000"/>
              </a:lnSpc>
              <a:buClr>
                <a:srgbClr val="00517F"/>
              </a:buClr>
              <a:buFont typeface="Verdana"/>
              <a:defRPr sz="2800" b="0">
                <a:solidFill>
                  <a:srgbClr val="000000"/>
                </a:solidFill>
                <a:latin typeface="+mn-lt"/>
                <a:ea typeface="+mn-ea"/>
                <a:cs typeface="+mn-cs"/>
                <a:sym typeface="Helvetica Light"/>
              </a:defRPr>
            </a:lvl1pPr>
          </a:lstStyle>
          <a:p>
            <a:r>
              <a:t>The potential for asbestos related disease depends on:</a:t>
            </a:r>
          </a:p>
        </p:txBody>
      </p:sp>
      <p:pic>
        <p:nvPicPr>
          <p:cNvPr id="340" name="23582414_xl.jpg"/>
          <p:cNvPicPr>
            <a:picLocks/>
          </p:cNvPicPr>
          <p:nvPr/>
        </p:nvPicPr>
        <p:blipFill>
          <a:blip r:embed="rId2" cstate="print">
            <a:extLst>
              <a:ext uri="{28A0092B-C50C-407E-A947-70E740481C1C}">
                <a14:useLocalDpi xmlns:a14="http://schemas.microsoft.com/office/drawing/2010/main"/>
              </a:ext>
            </a:extLst>
          </a:blip>
          <a:srcRect/>
          <a:stretch>
            <a:fillRect/>
          </a:stretch>
        </p:blipFill>
        <p:spPr>
          <a:xfrm>
            <a:off x="914400" y="2221706"/>
            <a:ext cx="3528907" cy="5310294"/>
          </a:xfrm>
          <a:prstGeom prst="rect">
            <a:avLst/>
          </a:prstGeom>
          <a:ln w="12700">
            <a:miter lim="400000"/>
          </a:ln>
        </p:spPr>
      </p:pic>
      <p:sp>
        <p:nvSpPr>
          <p:cNvPr id="341" name="Shape 341"/>
          <p:cNvSpPr/>
          <p:nvPr/>
        </p:nvSpPr>
        <p:spPr>
          <a:xfrm>
            <a:off x="890153" y="8013401"/>
            <a:ext cx="9521705" cy="849349"/>
          </a:xfrm>
          <a:prstGeom prst="rect">
            <a:avLst/>
          </a:prstGeom>
          <a:ln w="12700">
            <a:miter lim="400000"/>
          </a:ln>
          <a:extLst>
            <a:ext uri="{C572A759-6A51-4108-AA02-DFA0A04FC94B}">
              <ma14:wrappingTextBoxFlag xmlns:ma14="http://schemas.microsoft.com/office/mac/drawingml/2011/main" val="1"/>
            </a:ext>
          </a:extLst>
        </p:spPr>
        <p:txBody>
          <a:bodyPr lIns="72248" tIns="72248" rIns="72248" bIns="72248">
            <a:spAutoFit/>
          </a:bodyPr>
          <a:lstStyle>
            <a:lvl1pPr>
              <a:buClr>
                <a:srgbClr val="00517F"/>
              </a:buClr>
              <a:buFont typeface="Verdana"/>
              <a:defRPr sz="2500">
                <a:solidFill>
                  <a:srgbClr val="000000"/>
                </a:solidFill>
              </a:defRPr>
            </a:lvl1pPr>
          </a:lstStyle>
          <a:p>
            <a:r>
              <a:t>Don’t smoke! An asbestos worker is at much greater risk of developing lung cancer if he/she smokes.</a:t>
            </a:r>
          </a:p>
        </p:txBody>
      </p:sp>
      <p:sp>
        <p:nvSpPr>
          <p:cNvPr id="342" name="Shape 342"/>
          <p:cNvSpPr/>
          <p:nvPr/>
        </p:nvSpPr>
        <p:spPr>
          <a:xfrm>
            <a:off x="-1" y="1000244"/>
            <a:ext cx="13004801" cy="1047513"/>
          </a:xfrm>
          <a:prstGeom prst="rect">
            <a:avLst/>
          </a:prstGeom>
          <a:solidFill>
            <a:srgbClr val="003E7C"/>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lgn="ctr" defTabSz="457200">
              <a:lnSpc>
                <a:spcPct val="100000"/>
              </a:lnSpc>
              <a:defRPr sz="5500"/>
            </a:lvl1pPr>
          </a:lstStyle>
          <a:p>
            <a:r>
              <a:t>ASBESTOS-RELATED DISEASES</a:t>
            </a:r>
          </a:p>
        </p:txBody>
      </p:sp>
      <p:pic>
        <p:nvPicPr>
          <p:cNvPr id="343" name="Screen Shot 2015-09-03 at 1.18.22 PM.pn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11112584" y="8324812"/>
            <a:ext cx="1636497" cy="1238288"/>
          </a:xfrm>
          <a:prstGeom prst="rect">
            <a:avLst/>
          </a:prstGeom>
          <a:ln w="12700">
            <a:miter lim="400000"/>
          </a:ln>
        </p:spPr>
      </p:pic>
      <p:sp>
        <p:nvSpPr>
          <p:cNvPr id="344" name="Shape 344"/>
          <p:cNvSpPr/>
          <p:nvPr/>
        </p:nvSpPr>
        <p:spPr>
          <a:xfrm>
            <a:off x="996213" y="8993009"/>
            <a:ext cx="9932143" cy="3937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defTabSz="584200">
              <a:lnSpc>
                <a:spcPct val="120000"/>
              </a:lnSpc>
              <a:defRPr sz="1900" b="0">
                <a:solidFill>
                  <a:srgbClr val="000000"/>
                </a:solidFill>
                <a:latin typeface="+mn-lt"/>
                <a:ea typeface="+mn-ea"/>
                <a:cs typeface="+mn-cs"/>
                <a:sym typeface="Helvetica Light"/>
              </a:defRPr>
            </a:lvl1pPr>
          </a:lstStyle>
          <a:p>
            <a:r>
              <a:t>Smoking cessation program information available and provided by employers.</a:t>
            </a:r>
          </a:p>
        </p:txBody>
      </p:sp>
    </p:spTree>
  </p:cSld>
  <p:clrMapOvr>
    <a:masterClrMapping/>
  </p:clrMapOvr>
  <p:transition xmlns:p14="http://schemas.microsoft.com/office/powerpoint/2010/mai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6" name="Shape 346"/>
          <p:cNvSpPr/>
          <p:nvPr/>
        </p:nvSpPr>
        <p:spPr>
          <a:xfrm>
            <a:off x="-1" y="1000244"/>
            <a:ext cx="13004801" cy="1047513"/>
          </a:xfrm>
          <a:prstGeom prst="rect">
            <a:avLst/>
          </a:prstGeom>
          <a:solidFill>
            <a:srgbClr val="003E7C"/>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lgn="ctr" defTabSz="457200">
              <a:lnSpc>
                <a:spcPct val="100000"/>
              </a:lnSpc>
              <a:defRPr sz="5500"/>
            </a:lvl1pPr>
          </a:lstStyle>
          <a:p>
            <a:r>
              <a:t>THE DANGERS OF ASBESTOS</a:t>
            </a:r>
          </a:p>
        </p:txBody>
      </p:sp>
      <p:sp>
        <p:nvSpPr>
          <p:cNvPr id="347" name="Shape 347"/>
          <p:cNvSpPr/>
          <p:nvPr/>
        </p:nvSpPr>
        <p:spPr>
          <a:xfrm>
            <a:off x="434682" y="2108833"/>
            <a:ext cx="5314367" cy="674624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defTabSz="457200">
              <a:lnSpc>
                <a:spcPct val="120000"/>
              </a:lnSpc>
              <a:spcBef>
                <a:spcPts val="300"/>
              </a:spcBef>
              <a:defRPr sz="3000">
                <a:solidFill>
                  <a:srgbClr val="000000"/>
                </a:solidFill>
              </a:defRPr>
            </a:pPr>
            <a:r>
              <a:t>What you need to know:</a:t>
            </a:r>
          </a:p>
          <a:p>
            <a:pPr marL="444500" indent="-444500" defTabSz="457200">
              <a:lnSpc>
                <a:spcPct val="120000"/>
              </a:lnSpc>
              <a:spcBef>
                <a:spcPts val="300"/>
              </a:spcBef>
              <a:buSzPct val="75000"/>
              <a:buChar char="•"/>
              <a:defRPr sz="3000" b="0">
                <a:solidFill>
                  <a:srgbClr val="000000"/>
                </a:solidFill>
                <a:latin typeface="+mn-lt"/>
                <a:ea typeface="+mn-ea"/>
                <a:cs typeface="+mn-cs"/>
                <a:sym typeface="Helvetica Light"/>
              </a:defRPr>
            </a:pPr>
            <a:r>
              <a:t>Removal or disturbing of asbestos containing material is very dangers</a:t>
            </a:r>
          </a:p>
          <a:p>
            <a:pPr marL="444500" indent="-444500" defTabSz="457200">
              <a:lnSpc>
                <a:spcPct val="120000"/>
              </a:lnSpc>
              <a:spcBef>
                <a:spcPts val="300"/>
              </a:spcBef>
              <a:buSzPct val="75000"/>
              <a:buChar char="•"/>
              <a:defRPr sz="3000" b="0">
                <a:solidFill>
                  <a:srgbClr val="000000"/>
                </a:solidFill>
                <a:latin typeface="+mn-lt"/>
                <a:ea typeface="+mn-ea"/>
                <a:cs typeface="+mn-cs"/>
                <a:sym typeface="Helvetica Light"/>
              </a:defRPr>
            </a:pPr>
            <a:r>
              <a:t>Can release large amounts into the air</a:t>
            </a:r>
          </a:p>
          <a:p>
            <a:pPr marL="444500" indent="-444500" defTabSz="457200">
              <a:lnSpc>
                <a:spcPct val="120000"/>
              </a:lnSpc>
              <a:spcBef>
                <a:spcPts val="300"/>
              </a:spcBef>
              <a:buSzPct val="75000"/>
              <a:buChar char="•"/>
              <a:defRPr sz="3000" b="0">
                <a:solidFill>
                  <a:srgbClr val="000000"/>
                </a:solidFill>
                <a:latin typeface="+mn-lt"/>
                <a:ea typeface="+mn-ea"/>
                <a:cs typeface="+mn-cs"/>
                <a:sym typeface="Helvetica Light"/>
              </a:defRPr>
            </a:pPr>
            <a:r>
              <a:t>Very small amounts can cause chronic effects in all people exposed</a:t>
            </a:r>
          </a:p>
          <a:p>
            <a:pPr marL="444500" indent="-444500" defTabSz="457200">
              <a:lnSpc>
                <a:spcPct val="120000"/>
              </a:lnSpc>
              <a:spcBef>
                <a:spcPts val="300"/>
              </a:spcBef>
              <a:buSzPct val="75000"/>
              <a:buChar char="•"/>
              <a:defRPr sz="3000" b="0">
                <a:solidFill>
                  <a:srgbClr val="000000"/>
                </a:solidFill>
                <a:latin typeface="+mn-lt"/>
                <a:ea typeface="+mn-ea"/>
                <a:cs typeface="+mn-cs"/>
                <a:sym typeface="Helvetica Light"/>
              </a:defRPr>
            </a:pPr>
            <a:r>
              <a:t>Workers can bring the contaminated dust home and poison their families</a:t>
            </a:r>
          </a:p>
        </p:txBody>
      </p:sp>
      <p:pic>
        <p:nvPicPr>
          <p:cNvPr id="348" name="Screen Shot 2015-06-25 at 3.09.37 PM-filtered.png"/>
          <p:cNvPicPr>
            <a:picLocks noChangeAspect="1"/>
          </p:cNvPicPr>
          <p:nvPr/>
        </p:nvPicPr>
        <p:blipFill>
          <a:blip r:embed="rId2" cstate="print">
            <a:extLst>
              <a:ext uri="{28A0092B-C50C-407E-A947-70E740481C1C}">
                <a14:useLocalDpi xmlns:a14="http://schemas.microsoft.com/office/drawing/2010/main"/>
              </a:ext>
            </a:extLst>
          </a:blip>
          <a:srcRect/>
          <a:stretch>
            <a:fillRect/>
          </a:stretch>
        </p:blipFill>
        <p:spPr>
          <a:xfrm>
            <a:off x="5932046" y="3124715"/>
            <a:ext cx="6773746" cy="4714344"/>
          </a:xfrm>
          <a:prstGeom prst="rect">
            <a:avLst/>
          </a:prstGeom>
          <a:ln w="12700">
            <a:miter lim="400000"/>
          </a:ln>
        </p:spPr>
      </p:pic>
      <p:sp>
        <p:nvSpPr>
          <p:cNvPr id="349" name="Shape 349"/>
          <p:cNvSpPr/>
          <p:nvPr/>
        </p:nvSpPr>
        <p:spPr>
          <a:xfrm>
            <a:off x="6502400" y="8002003"/>
            <a:ext cx="5824321" cy="1458384"/>
          </a:xfrm>
          <a:prstGeom prst="rect">
            <a:avLst/>
          </a:prstGeom>
          <a:solidFill>
            <a:schemeClr val="accent4">
              <a:hueOff val="384618"/>
              <a:satOff val="3869"/>
              <a:lumOff val="5802"/>
            </a:schemeClr>
          </a:solidFill>
          <a:ln w="12700">
            <a:miter lim="400000"/>
          </a:ln>
          <a:extLst>
            <a:ext uri="{C572A759-6A51-4108-AA02-DFA0A04FC94B}">
              <ma14:wrappingTextBoxFlag xmlns:ma14="http://schemas.microsoft.com/office/mac/drawingml/2011/main" val="1"/>
            </a:ext>
          </a:extLst>
        </p:spPr>
        <p:txBody>
          <a:bodyPr lIns="50800" tIns="50800" rIns="50800" bIns="50800" anchor="ctr"/>
          <a:lstStyle>
            <a:lvl1pPr algn="ctr">
              <a:buClr>
                <a:srgbClr val="00517F"/>
              </a:buClr>
              <a:buFont typeface="Verdana"/>
            </a:lvl1pPr>
          </a:lstStyle>
          <a:p>
            <a:r>
              <a:t>Non-friable ACM (floor and ceiling tiles, house siding, fire doors, etc.) won’t release fibers unless disturbed or damaged in some way.</a:t>
            </a:r>
          </a:p>
        </p:txBody>
      </p:sp>
    </p:spTree>
  </p:cSld>
  <p:clrMapOvr>
    <a:masterClrMapping/>
  </p:clrMapOvr>
  <p:transition xmlns:p14="http://schemas.microsoft.com/office/powerpoint/2010/main" spd="slow"/>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accent1">
            <a:hueOff val="273561"/>
            <a:satOff val="2937"/>
            <a:lumOff val="-22233"/>
          </a:schemeClr>
        </a:solidFill>
        <a:effectLst/>
      </p:bgPr>
    </p:bg>
    <p:spTree>
      <p:nvGrpSpPr>
        <p:cNvPr id="1" name=""/>
        <p:cNvGrpSpPr/>
        <p:nvPr/>
      </p:nvGrpSpPr>
      <p:grpSpPr>
        <a:xfrm>
          <a:off x="0" y="0"/>
          <a:ext cx="0" cy="0"/>
          <a:chOff x="0" y="0"/>
          <a:chExt cx="0" cy="0"/>
        </a:xfrm>
      </p:grpSpPr>
      <p:sp>
        <p:nvSpPr>
          <p:cNvPr id="351" name="Shape 351"/>
          <p:cNvSpPr/>
          <p:nvPr/>
        </p:nvSpPr>
        <p:spPr>
          <a:xfrm>
            <a:off x="2409048" y="2512587"/>
            <a:ext cx="8648404" cy="44958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ctr" defTabSz="457200">
              <a:lnSpc>
                <a:spcPct val="100000"/>
              </a:lnSpc>
              <a:defRPr sz="14400"/>
            </a:pPr>
            <a:r>
              <a:t>DANGER:</a:t>
            </a:r>
            <a:br/>
            <a:r>
              <a:t>LEAD </a:t>
            </a:r>
          </a:p>
        </p:txBody>
      </p:sp>
    </p:spTree>
  </p:cSld>
  <p:clrMapOvr>
    <a:masterClrMapping/>
  </p:clrMapOvr>
  <p:transition xmlns:p14="http://schemas.microsoft.com/office/powerpoint/2010/mai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3" name="Shape 353"/>
          <p:cNvSpPr/>
          <p:nvPr/>
        </p:nvSpPr>
        <p:spPr>
          <a:xfrm>
            <a:off x="-1" y="1000244"/>
            <a:ext cx="13004801" cy="1047513"/>
          </a:xfrm>
          <a:prstGeom prst="rect">
            <a:avLst/>
          </a:prstGeom>
          <a:solidFill>
            <a:srgbClr val="003E7C"/>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lgn="ctr" defTabSz="457200">
              <a:lnSpc>
                <a:spcPct val="100000"/>
              </a:lnSpc>
              <a:defRPr sz="5500"/>
            </a:lvl1pPr>
          </a:lstStyle>
          <a:p>
            <a:r>
              <a:t>LEAD DEFINITION</a:t>
            </a:r>
          </a:p>
        </p:txBody>
      </p:sp>
      <p:sp>
        <p:nvSpPr>
          <p:cNvPr id="354" name="Shape 354"/>
          <p:cNvSpPr/>
          <p:nvPr/>
        </p:nvSpPr>
        <p:spPr>
          <a:xfrm>
            <a:off x="975683" y="2262364"/>
            <a:ext cx="6315275" cy="6954527"/>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defTabSz="584200">
              <a:lnSpc>
                <a:spcPct val="110000"/>
              </a:lnSpc>
              <a:defRPr sz="3200" b="0">
                <a:solidFill>
                  <a:srgbClr val="000000"/>
                </a:solidFill>
                <a:latin typeface="+mn-lt"/>
                <a:ea typeface="+mn-ea"/>
                <a:cs typeface="+mn-cs"/>
                <a:sym typeface="Helvetica Light"/>
              </a:defRPr>
            </a:pPr>
            <a:r>
              <a:rPr b="1">
                <a:latin typeface="+mj-lt"/>
                <a:ea typeface="+mj-ea"/>
                <a:cs typeface="+mj-cs"/>
                <a:sym typeface="Helvetica"/>
              </a:rPr>
              <a:t>LEAD</a:t>
            </a:r>
            <a:r>
              <a:t>:</a:t>
            </a:r>
          </a:p>
          <a:p>
            <a:pPr marL="474133" indent="-474133" defTabSz="584200">
              <a:lnSpc>
                <a:spcPct val="110000"/>
              </a:lnSpc>
              <a:buSzPct val="75000"/>
              <a:buChar char="•"/>
              <a:defRPr sz="3200" b="0">
                <a:solidFill>
                  <a:srgbClr val="000000"/>
                </a:solidFill>
                <a:latin typeface="+mn-lt"/>
                <a:ea typeface="+mn-ea"/>
                <a:cs typeface="+mn-cs"/>
                <a:sym typeface="Helvetica Light"/>
              </a:defRPr>
            </a:pPr>
            <a:r>
              <a:t>Lead is a highly toxic metal</a:t>
            </a:r>
          </a:p>
          <a:p>
            <a:pPr marL="474133" indent="-474133" defTabSz="584200">
              <a:lnSpc>
                <a:spcPct val="110000"/>
              </a:lnSpc>
              <a:buSzPct val="75000"/>
              <a:buChar char="•"/>
              <a:defRPr sz="3200" b="0">
                <a:solidFill>
                  <a:srgbClr val="000000"/>
                </a:solidFill>
                <a:latin typeface="+mn-lt"/>
                <a:ea typeface="+mn-ea"/>
                <a:cs typeface="+mn-cs"/>
                <a:sym typeface="Helvetica Light"/>
              </a:defRPr>
            </a:pPr>
            <a:r>
              <a:t>Found in many common materials including:</a:t>
            </a:r>
          </a:p>
          <a:p>
            <a:pPr marL="1807633" lvl="3" indent="-474133" defTabSz="584200">
              <a:lnSpc>
                <a:spcPct val="110000"/>
              </a:lnSpc>
              <a:buSzPct val="75000"/>
              <a:buChar char="-"/>
              <a:defRPr sz="3200" b="0">
                <a:solidFill>
                  <a:srgbClr val="000000"/>
                </a:solidFill>
                <a:latin typeface="+mn-lt"/>
                <a:ea typeface="+mn-ea"/>
                <a:cs typeface="+mn-cs"/>
                <a:sym typeface="Helvetica Light"/>
              </a:defRPr>
            </a:pPr>
            <a:r>
              <a:t>old paints and primers</a:t>
            </a:r>
          </a:p>
          <a:p>
            <a:pPr marL="1807633" lvl="3" indent="-474133" defTabSz="584200">
              <a:lnSpc>
                <a:spcPct val="110000"/>
              </a:lnSpc>
              <a:buSzPct val="75000"/>
              <a:buChar char="-"/>
              <a:defRPr sz="3200" b="0">
                <a:solidFill>
                  <a:srgbClr val="000000"/>
                </a:solidFill>
                <a:latin typeface="+mn-lt"/>
                <a:ea typeface="+mn-ea"/>
                <a:cs typeface="+mn-cs"/>
                <a:sym typeface="Helvetica Light"/>
              </a:defRPr>
            </a:pPr>
            <a:r>
              <a:t>industrial paints</a:t>
            </a:r>
          </a:p>
          <a:p>
            <a:pPr marL="1807633" lvl="3" indent="-474133" defTabSz="584200">
              <a:lnSpc>
                <a:spcPct val="110000"/>
              </a:lnSpc>
              <a:buSzPct val="75000"/>
              <a:buChar char="-"/>
              <a:defRPr sz="3200" b="0">
                <a:solidFill>
                  <a:srgbClr val="000000"/>
                </a:solidFill>
                <a:latin typeface="+mn-lt"/>
                <a:ea typeface="+mn-ea"/>
                <a:cs typeface="+mn-cs"/>
                <a:sym typeface="Helvetica Light"/>
              </a:defRPr>
            </a:pPr>
            <a:r>
              <a:t>car batteries</a:t>
            </a:r>
          </a:p>
          <a:p>
            <a:pPr marL="1807633" lvl="3" indent="-474133" defTabSz="584200">
              <a:lnSpc>
                <a:spcPct val="110000"/>
              </a:lnSpc>
              <a:buSzPct val="75000"/>
              <a:buChar char="-"/>
              <a:defRPr sz="3200" b="0">
                <a:solidFill>
                  <a:srgbClr val="000000"/>
                </a:solidFill>
                <a:latin typeface="+mn-lt"/>
                <a:ea typeface="+mn-ea"/>
                <a:cs typeface="+mn-cs"/>
                <a:sym typeface="Helvetica Light"/>
              </a:defRPr>
            </a:pPr>
            <a:r>
              <a:t>bullets </a:t>
            </a:r>
          </a:p>
          <a:p>
            <a:pPr marL="1807633" lvl="3" indent="-474133" defTabSz="584200">
              <a:lnSpc>
                <a:spcPct val="110000"/>
              </a:lnSpc>
              <a:buSzPct val="75000"/>
              <a:buChar char="-"/>
              <a:defRPr sz="3200" b="0">
                <a:solidFill>
                  <a:srgbClr val="000000"/>
                </a:solidFill>
                <a:latin typeface="+mn-lt"/>
                <a:ea typeface="+mn-ea"/>
                <a:cs typeface="+mn-cs"/>
                <a:sym typeface="Helvetica Light"/>
              </a:defRPr>
            </a:pPr>
            <a:r>
              <a:t>electronics</a:t>
            </a:r>
          </a:p>
          <a:p>
            <a:pPr marL="474133" indent="-474133" defTabSz="584200">
              <a:lnSpc>
                <a:spcPct val="110000"/>
              </a:lnSpc>
              <a:buSzPct val="75000"/>
              <a:buChar char="•"/>
              <a:defRPr sz="3200" b="0">
                <a:solidFill>
                  <a:srgbClr val="000000"/>
                </a:solidFill>
                <a:latin typeface="+mn-lt"/>
                <a:ea typeface="+mn-ea"/>
                <a:cs typeface="+mn-cs"/>
                <a:sym typeface="Helvetica Light"/>
              </a:defRPr>
            </a:pPr>
            <a:r>
              <a:t>Materials containing lead are often encountered during construction maintenance and manufacturing</a:t>
            </a:r>
          </a:p>
        </p:txBody>
      </p:sp>
      <p:pic>
        <p:nvPicPr>
          <p:cNvPr id="355" name="lead.png"/>
          <p:cNvPicPr>
            <a:picLocks noChangeAspect="1"/>
          </p:cNvPicPr>
          <p:nvPr/>
        </p:nvPicPr>
        <p:blipFill>
          <a:blip r:embed="rId3">
            <a:extLst/>
          </a:blip>
          <a:stretch>
            <a:fillRect/>
          </a:stretch>
        </p:blipFill>
        <p:spPr>
          <a:xfrm>
            <a:off x="7752623" y="2262367"/>
            <a:ext cx="3508980" cy="3508980"/>
          </a:xfrm>
          <a:prstGeom prst="rect">
            <a:avLst/>
          </a:prstGeom>
          <a:ln w="12700">
            <a:miter lim="400000"/>
          </a:ln>
        </p:spPr>
      </p:pic>
      <p:pic>
        <p:nvPicPr>
          <p:cNvPr id="356" name="2014-11-29 10.59.16.jp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9215372" y="4876800"/>
            <a:ext cx="3227545" cy="4321175"/>
          </a:xfrm>
          <a:prstGeom prst="rect">
            <a:avLst/>
          </a:prstGeom>
          <a:ln w="12700">
            <a:miter lim="400000"/>
          </a:ln>
        </p:spPr>
      </p:pic>
    </p:spTree>
  </p:cSld>
  <p:clrMapOvr>
    <a:masterClrMapping/>
  </p:clrMapOvr>
  <p:transition xmlns:p14="http://schemas.microsoft.com/office/powerpoint/2010/mai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0" name="Shape 360"/>
          <p:cNvSpPr/>
          <p:nvPr/>
        </p:nvSpPr>
        <p:spPr>
          <a:xfrm>
            <a:off x="-1" y="1000244"/>
            <a:ext cx="13004801" cy="1047513"/>
          </a:xfrm>
          <a:prstGeom prst="rect">
            <a:avLst/>
          </a:prstGeom>
          <a:solidFill>
            <a:srgbClr val="003E7C"/>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lgn="ctr" defTabSz="457200">
              <a:lnSpc>
                <a:spcPct val="100000"/>
              </a:lnSpc>
              <a:defRPr sz="5500"/>
            </a:lvl1pPr>
          </a:lstStyle>
          <a:p>
            <a:r>
              <a:t>LEAD INFORMATION</a:t>
            </a:r>
          </a:p>
        </p:txBody>
      </p:sp>
      <p:sp>
        <p:nvSpPr>
          <p:cNvPr id="361" name="Shape 361"/>
          <p:cNvSpPr/>
          <p:nvPr/>
        </p:nvSpPr>
        <p:spPr>
          <a:xfrm>
            <a:off x="979500" y="2509181"/>
            <a:ext cx="11045800" cy="173228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defTabSz="457200">
              <a:lnSpc>
                <a:spcPct val="120000"/>
              </a:lnSpc>
              <a:spcBef>
                <a:spcPts val="300"/>
              </a:spcBef>
              <a:defRPr sz="3000">
                <a:solidFill>
                  <a:srgbClr val="000000"/>
                </a:solidFill>
              </a:defRPr>
            </a:pPr>
            <a:r>
              <a:t>Why was lead used in paint?</a:t>
            </a:r>
          </a:p>
          <a:p>
            <a:pPr marL="1778000" lvl="3" indent="-444500" defTabSz="457200">
              <a:lnSpc>
                <a:spcPct val="120000"/>
              </a:lnSpc>
              <a:spcBef>
                <a:spcPts val="300"/>
              </a:spcBef>
              <a:buSzPct val="75000"/>
              <a:buChar char="-"/>
              <a:defRPr sz="3000" b="0">
                <a:solidFill>
                  <a:srgbClr val="000000"/>
                </a:solidFill>
                <a:latin typeface="+mn-lt"/>
                <a:ea typeface="+mn-ea"/>
                <a:cs typeface="+mn-cs"/>
                <a:sym typeface="Helvetica Light"/>
              </a:defRPr>
            </a:pPr>
            <a:r>
              <a:t>Lead was added for color and durability</a:t>
            </a:r>
          </a:p>
          <a:p>
            <a:pPr marL="1778000" lvl="3" indent="-444500" defTabSz="457200">
              <a:lnSpc>
                <a:spcPct val="120000"/>
              </a:lnSpc>
              <a:spcBef>
                <a:spcPts val="300"/>
              </a:spcBef>
              <a:buSzPct val="75000"/>
              <a:buChar char="-"/>
              <a:defRPr sz="3000" b="0">
                <a:solidFill>
                  <a:srgbClr val="000000"/>
                </a:solidFill>
                <a:latin typeface="+mn-lt"/>
                <a:ea typeface="+mn-ea"/>
                <a:cs typeface="+mn-cs"/>
                <a:sym typeface="Helvetica Light"/>
              </a:defRPr>
            </a:pPr>
            <a:r>
              <a:t>Lead-based paint was banned in 1978</a:t>
            </a:r>
          </a:p>
        </p:txBody>
      </p:sp>
      <p:pic>
        <p:nvPicPr>
          <p:cNvPr id="362" name="Screen Shot 2015-06-25 at 3.15.27 PM.pn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522468" y="4702886"/>
            <a:ext cx="11959864" cy="4690066"/>
          </a:xfrm>
          <a:prstGeom prst="rect">
            <a:avLst/>
          </a:prstGeom>
          <a:ln w="12700">
            <a:miter lim="400000"/>
          </a:ln>
        </p:spPr>
      </p:pic>
    </p:spTree>
  </p:cSld>
  <p:clrMapOvr>
    <a:masterClrMapping/>
  </p:clrMapOvr>
  <p:transition xmlns:p14="http://schemas.microsoft.com/office/powerpoint/2010/mai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6" name="Shape 366"/>
          <p:cNvSpPr/>
          <p:nvPr/>
        </p:nvSpPr>
        <p:spPr>
          <a:xfrm>
            <a:off x="1071881" y="2405153"/>
            <a:ext cx="10861039" cy="5847659"/>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p>
            <a:pPr defTabSz="457200">
              <a:lnSpc>
                <a:spcPct val="100000"/>
              </a:lnSpc>
              <a:defRPr sz="3000" b="0">
                <a:solidFill>
                  <a:srgbClr val="000000"/>
                </a:solidFill>
                <a:latin typeface="+mn-lt"/>
                <a:ea typeface="+mn-ea"/>
                <a:cs typeface="+mn-cs"/>
                <a:sym typeface="Helvetica Light"/>
              </a:defRPr>
            </a:pPr>
            <a:r>
              <a:rPr b="1">
                <a:latin typeface="+mj-lt"/>
                <a:ea typeface="+mj-ea"/>
                <a:cs typeface="+mj-cs"/>
                <a:sym typeface="Helvetica"/>
              </a:rPr>
              <a:t>How Much Lead Matters?</a:t>
            </a:r>
            <a:r>
              <a:t> </a:t>
            </a:r>
          </a:p>
          <a:p>
            <a:pPr defTabSz="457200">
              <a:lnSpc>
                <a:spcPct val="120000"/>
              </a:lnSpc>
              <a:defRPr sz="3000" b="0">
                <a:solidFill>
                  <a:srgbClr val="000000"/>
                </a:solidFill>
                <a:latin typeface="+mn-lt"/>
                <a:ea typeface="+mn-ea"/>
                <a:cs typeface="+mn-cs"/>
                <a:sym typeface="Helvetica Light"/>
              </a:defRPr>
            </a:pPr>
            <a:r>
              <a:rPr i="1"/>
              <a:t>ANY</a:t>
            </a:r>
            <a:r>
              <a:t> lead-containing material at a job site is dangerous to workers!</a:t>
            </a:r>
          </a:p>
          <a:p>
            <a:pPr defTabSz="457200">
              <a:lnSpc>
                <a:spcPct val="120000"/>
              </a:lnSpc>
              <a:defRPr sz="3000" b="0">
                <a:solidFill>
                  <a:srgbClr val="000000"/>
                </a:solidFill>
                <a:latin typeface="+mn-lt"/>
                <a:ea typeface="+mn-ea"/>
                <a:cs typeface="+mn-cs"/>
                <a:sym typeface="Helvetica Light"/>
              </a:defRPr>
            </a:pPr>
            <a:r>
              <a:t>Labor and Industries regulates any level of exposure to workers.</a:t>
            </a:r>
          </a:p>
          <a:p>
            <a:pPr defTabSz="457200">
              <a:lnSpc>
                <a:spcPct val="120000"/>
              </a:lnSpc>
              <a:defRPr sz="3000" b="0">
                <a:solidFill>
                  <a:srgbClr val="000000"/>
                </a:solidFill>
                <a:latin typeface="+mn-lt"/>
                <a:ea typeface="+mn-ea"/>
                <a:cs typeface="+mn-cs"/>
                <a:sym typeface="Helvetica Light"/>
              </a:defRPr>
            </a:pPr>
            <a:endParaRPr/>
          </a:p>
          <a:p>
            <a:pPr defTabSz="457200">
              <a:lnSpc>
                <a:spcPct val="120000"/>
              </a:lnSpc>
              <a:defRPr sz="3000" b="0">
                <a:solidFill>
                  <a:srgbClr val="000000"/>
                </a:solidFill>
                <a:latin typeface="+mn-lt"/>
                <a:ea typeface="+mn-ea"/>
                <a:cs typeface="+mn-cs"/>
                <a:sym typeface="Helvetica Light"/>
              </a:defRPr>
            </a:pPr>
            <a:r>
              <a:rPr b="1">
                <a:latin typeface="+mj-lt"/>
                <a:ea typeface="+mj-ea"/>
                <a:cs typeface="+mj-cs"/>
                <a:sym typeface="Helvetica"/>
              </a:rPr>
              <a:t>The Permissible Exposure Limit (PEL) for lead in construction is</a:t>
            </a:r>
            <a:r>
              <a:t>:</a:t>
            </a:r>
          </a:p>
          <a:p>
            <a:pPr marL="1259416" lvl="2" indent="-370416" defTabSz="457200">
              <a:lnSpc>
                <a:spcPct val="120000"/>
              </a:lnSpc>
              <a:buSzPct val="75000"/>
              <a:buChar char="-"/>
              <a:defRPr sz="3000" b="0">
                <a:solidFill>
                  <a:srgbClr val="000000"/>
                </a:solidFill>
                <a:latin typeface="+mn-lt"/>
                <a:ea typeface="+mn-ea"/>
                <a:cs typeface="+mn-cs"/>
                <a:sym typeface="Helvetica Light"/>
              </a:defRPr>
            </a:pPr>
            <a:r>
              <a:t>50 μg/m</a:t>
            </a:r>
            <a:r>
              <a:rPr baseline="31999"/>
              <a:t>3  </a:t>
            </a:r>
            <a:r>
              <a:t>per 8 hour Time Weighted Average (TWA).</a:t>
            </a:r>
          </a:p>
        </p:txBody>
      </p:sp>
      <p:sp>
        <p:nvSpPr>
          <p:cNvPr id="367" name="Shape 367"/>
          <p:cNvSpPr/>
          <p:nvPr/>
        </p:nvSpPr>
        <p:spPr>
          <a:xfrm>
            <a:off x="-1" y="1000244"/>
            <a:ext cx="13004801" cy="1047513"/>
          </a:xfrm>
          <a:prstGeom prst="rect">
            <a:avLst/>
          </a:prstGeom>
          <a:solidFill>
            <a:srgbClr val="003E7C"/>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lgn="ctr" defTabSz="457200">
              <a:lnSpc>
                <a:spcPct val="100000"/>
              </a:lnSpc>
              <a:defRPr sz="5500"/>
            </a:lvl1pPr>
          </a:lstStyle>
          <a:p>
            <a:r>
              <a:t>THE DANGERS OF LEAD</a:t>
            </a:r>
          </a:p>
        </p:txBody>
      </p:sp>
      <p:sp>
        <p:nvSpPr>
          <p:cNvPr id="368" name="Shape 368"/>
          <p:cNvSpPr/>
          <p:nvPr/>
        </p:nvSpPr>
        <p:spPr>
          <a:xfrm>
            <a:off x="10572850" y="9237615"/>
            <a:ext cx="2034719" cy="317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ctr" defTabSz="584200">
              <a:lnSpc>
                <a:spcPct val="100000"/>
              </a:lnSpc>
              <a:defRPr sz="1400" b="0">
                <a:solidFill>
                  <a:srgbClr val="000000"/>
                </a:solidFill>
                <a:latin typeface="+mn-lt"/>
                <a:ea typeface="+mn-ea"/>
                <a:cs typeface="+mn-cs"/>
                <a:sym typeface="Helvetica Light"/>
              </a:defRPr>
            </a:lvl1pPr>
          </a:lstStyle>
          <a:p>
            <a:r>
              <a:t>WAC 296-155-17607 (1)</a:t>
            </a:r>
          </a:p>
        </p:txBody>
      </p:sp>
    </p:spTree>
  </p:cSld>
  <p:clrMapOvr>
    <a:masterClrMapping/>
  </p:clrMapOvr>
  <p:transition xmlns:p14="http://schemas.microsoft.com/office/powerpoint/2010/main" spd="slow"/>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2" name="Shape 372"/>
          <p:cNvSpPr/>
          <p:nvPr/>
        </p:nvSpPr>
        <p:spPr>
          <a:xfrm>
            <a:off x="0" y="717097"/>
            <a:ext cx="13004801" cy="1047513"/>
          </a:xfrm>
          <a:prstGeom prst="rect">
            <a:avLst/>
          </a:prstGeom>
          <a:solidFill>
            <a:srgbClr val="003E7C"/>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lgn="ctr" defTabSz="457200">
              <a:lnSpc>
                <a:spcPct val="100000"/>
              </a:lnSpc>
              <a:defRPr sz="5500"/>
            </a:lvl1pPr>
          </a:lstStyle>
          <a:p>
            <a:r>
              <a:t>THE DANGERS OF LEAD</a:t>
            </a:r>
          </a:p>
        </p:txBody>
      </p:sp>
      <p:sp>
        <p:nvSpPr>
          <p:cNvPr id="373" name="Shape 373"/>
          <p:cNvSpPr/>
          <p:nvPr/>
        </p:nvSpPr>
        <p:spPr>
          <a:xfrm>
            <a:off x="508090" y="2084685"/>
            <a:ext cx="11988620" cy="33699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p>
            <a:pPr defTabSz="457200">
              <a:lnSpc>
                <a:spcPct val="120000"/>
              </a:lnSpc>
              <a:defRPr sz="3000" b="0">
                <a:solidFill>
                  <a:srgbClr val="000000"/>
                </a:solidFill>
                <a:latin typeface="+mn-lt"/>
                <a:ea typeface="+mn-ea"/>
                <a:cs typeface="+mn-cs"/>
                <a:sym typeface="Helvetica Light"/>
              </a:defRPr>
            </a:pPr>
            <a:r>
              <a:rPr b="1">
                <a:latin typeface="+mj-lt"/>
                <a:ea typeface="+mj-ea"/>
                <a:cs typeface="+mj-cs"/>
                <a:sym typeface="Helvetica"/>
              </a:rPr>
              <a:t>EPA/COMMERCE standards define lead-based paint as:</a:t>
            </a:r>
          </a:p>
          <a:p>
            <a:pPr marL="1259416" lvl="2" indent="-370416" defTabSz="457200">
              <a:lnSpc>
                <a:spcPct val="120000"/>
              </a:lnSpc>
              <a:buSzPct val="75000"/>
              <a:buChar char="-"/>
              <a:defRPr sz="3000" b="0">
                <a:solidFill>
                  <a:srgbClr val="000000"/>
                </a:solidFill>
                <a:latin typeface="+mn-lt"/>
                <a:ea typeface="+mn-ea"/>
                <a:cs typeface="+mn-cs"/>
                <a:sym typeface="Helvetica Light"/>
              </a:defRPr>
            </a:pPr>
            <a:r>
              <a:t>Any paint or surface coatings that contain lead equal to or in excess of 1.0 milligram per square centimeter or more than 0.5 percent by weight</a:t>
            </a:r>
          </a:p>
          <a:p>
            <a:pPr marL="1259416" lvl="2" indent="-370416" defTabSz="457200">
              <a:lnSpc>
                <a:spcPct val="120000"/>
              </a:lnSpc>
              <a:buSzPct val="75000"/>
              <a:buChar char="-"/>
              <a:defRPr sz="3000" b="0">
                <a:solidFill>
                  <a:srgbClr val="000000"/>
                </a:solidFill>
                <a:latin typeface="+mn-lt"/>
                <a:ea typeface="+mn-ea"/>
                <a:cs typeface="+mn-cs"/>
                <a:sym typeface="Helvetica Light"/>
              </a:defRPr>
            </a:pPr>
            <a:r>
              <a:t>It is the primary source of lead-contaminated dust in housing</a:t>
            </a:r>
          </a:p>
        </p:txBody>
      </p:sp>
      <p:pic>
        <p:nvPicPr>
          <p:cNvPr id="374" name="image.png"/>
          <p:cNvPicPr>
            <a:picLocks/>
          </p:cNvPicPr>
          <p:nvPr/>
        </p:nvPicPr>
        <p:blipFill>
          <a:blip r:embed="rId3">
            <a:extLst/>
          </a:blip>
          <a:stretch>
            <a:fillRect/>
          </a:stretch>
        </p:blipFill>
        <p:spPr>
          <a:xfrm>
            <a:off x="1596736" y="5621318"/>
            <a:ext cx="4133523" cy="2391658"/>
          </a:xfrm>
          <a:prstGeom prst="rect">
            <a:avLst/>
          </a:prstGeom>
        </p:spPr>
      </p:pic>
      <p:sp>
        <p:nvSpPr>
          <p:cNvPr id="375" name="Shape 375"/>
          <p:cNvSpPr/>
          <p:nvPr/>
        </p:nvSpPr>
        <p:spPr>
          <a:xfrm>
            <a:off x="6293219" y="5774661"/>
            <a:ext cx="5994444" cy="2391658"/>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lstStyle/>
          <a:p>
            <a:pPr defTabSz="457200">
              <a:lnSpc>
                <a:spcPct val="120000"/>
              </a:lnSpc>
              <a:defRPr b="0" i="1">
                <a:solidFill>
                  <a:srgbClr val="000000"/>
                </a:solidFill>
              </a:defRPr>
            </a:pPr>
            <a:r>
              <a:t>15,543 Grains in a Gram</a:t>
            </a:r>
          </a:p>
          <a:p>
            <a:pPr defTabSz="457200">
              <a:lnSpc>
                <a:spcPct val="120000"/>
              </a:lnSpc>
              <a:defRPr b="0" i="1">
                <a:solidFill>
                  <a:srgbClr val="000000"/>
                </a:solidFill>
              </a:defRPr>
            </a:pPr>
            <a:r>
              <a:t>Milligram (mg) = 15 grains</a:t>
            </a:r>
          </a:p>
          <a:p>
            <a:pPr defTabSz="457200">
              <a:lnSpc>
                <a:spcPct val="120000"/>
              </a:lnSpc>
              <a:defRPr b="0" i="1">
                <a:solidFill>
                  <a:srgbClr val="000000"/>
                </a:solidFill>
              </a:defRPr>
            </a:pPr>
            <a:r>
              <a:t>Microgram (μg) = .15       </a:t>
            </a:r>
            <a:br/>
            <a:r>
              <a:t>(50 μg is .77 of a grain)</a:t>
            </a:r>
          </a:p>
        </p:txBody>
      </p:sp>
    </p:spTree>
  </p:cSld>
  <p:clrMapOvr>
    <a:masterClrMapping/>
  </p:clrMapOvr>
  <p:transition xmlns:p14="http://schemas.microsoft.com/office/powerpoint/2010/main" spd="slow"/>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9" name="Shape 379"/>
          <p:cNvSpPr/>
          <p:nvPr/>
        </p:nvSpPr>
        <p:spPr>
          <a:xfrm>
            <a:off x="-1" y="1000244"/>
            <a:ext cx="13004801" cy="1047513"/>
          </a:xfrm>
          <a:prstGeom prst="rect">
            <a:avLst/>
          </a:prstGeom>
          <a:solidFill>
            <a:srgbClr val="003E7C"/>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lgn="ctr" defTabSz="457200">
              <a:lnSpc>
                <a:spcPct val="100000"/>
              </a:lnSpc>
              <a:defRPr sz="5500"/>
            </a:lvl1pPr>
          </a:lstStyle>
          <a:p>
            <a:r>
              <a:t>HEALTH EFFECTS</a:t>
            </a:r>
          </a:p>
        </p:txBody>
      </p:sp>
      <p:sp>
        <p:nvSpPr>
          <p:cNvPr id="380" name="Shape 380"/>
          <p:cNvSpPr/>
          <p:nvPr/>
        </p:nvSpPr>
        <p:spPr>
          <a:xfrm>
            <a:off x="470586" y="2163252"/>
            <a:ext cx="7843967" cy="6622286"/>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p>
            <a:pPr marL="342900" indent="-342900" defTabSz="457200">
              <a:lnSpc>
                <a:spcPct val="120000"/>
              </a:lnSpc>
              <a:spcBef>
                <a:spcPts val="300"/>
              </a:spcBef>
              <a:defRPr sz="3000" b="0">
                <a:solidFill>
                  <a:srgbClr val="000000"/>
                </a:solidFill>
                <a:latin typeface="+mn-lt"/>
                <a:ea typeface="+mn-ea"/>
                <a:cs typeface="+mn-cs"/>
                <a:sym typeface="Helvetica Light"/>
              </a:defRPr>
            </a:pPr>
            <a:r>
              <a:rPr u="sng"/>
              <a:t>Hazardous to Workers</a:t>
            </a:r>
            <a:r>
              <a:t>:</a:t>
            </a:r>
          </a:p>
          <a:p>
            <a:pPr marL="685800" indent="-457200" defTabSz="457200">
              <a:lnSpc>
                <a:spcPct val="130000"/>
              </a:lnSpc>
              <a:buSzPct val="75000"/>
              <a:buChar char="•"/>
              <a:defRPr sz="2600" b="0">
                <a:solidFill>
                  <a:srgbClr val="000000"/>
                </a:solidFill>
              </a:defRPr>
            </a:pPr>
            <a:r>
              <a:t>brain damage</a:t>
            </a:r>
          </a:p>
          <a:p>
            <a:pPr marL="685800" indent="-457200" defTabSz="457200">
              <a:lnSpc>
                <a:spcPct val="130000"/>
              </a:lnSpc>
              <a:buSzPct val="75000"/>
              <a:buChar char="•"/>
              <a:defRPr sz="2600" b="0">
                <a:solidFill>
                  <a:srgbClr val="000000"/>
                </a:solidFill>
              </a:defRPr>
            </a:pPr>
            <a:r>
              <a:t>loss of sex drive and male infertility</a:t>
            </a:r>
          </a:p>
          <a:p>
            <a:pPr marL="685800" indent="-457200" defTabSz="457200">
              <a:lnSpc>
                <a:spcPct val="130000"/>
              </a:lnSpc>
              <a:buSzPct val="75000"/>
              <a:buChar char="•"/>
              <a:defRPr sz="2600" b="0">
                <a:solidFill>
                  <a:srgbClr val="000000"/>
                </a:solidFill>
              </a:defRPr>
            </a:pPr>
            <a:r>
              <a:t>physical fatigue</a:t>
            </a:r>
          </a:p>
          <a:p>
            <a:pPr marL="685800" indent="-457200" defTabSz="457200">
              <a:lnSpc>
                <a:spcPct val="130000"/>
              </a:lnSpc>
              <a:buSzPct val="75000"/>
              <a:buChar char="•"/>
              <a:defRPr sz="2600" b="0">
                <a:solidFill>
                  <a:srgbClr val="000000"/>
                </a:solidFill>
              </a:defRPr>
            </a:pPr>
            <a:r>
              <a:t>nervous system disorders</a:t>
            </a:r>
          </a:p>
          <a:p>
            <a:pPr marL="685800" indent="-457200" defTabSz="457200">
              <a:lnSpc>
                <a:spcPct val="130000"/>
              </a:lnSpc>
              <a:buSzPct val="75000"/>
              <a:buChar char="•"/>
              <a:defRPr sz="2600" b="0">
                <a:solidFill>
                  <a:srgbClr val="000000"/>
                </a:solidFill>
              </a:defRPr>
            </a:pPr>
            <a:r>
              <a:t>digestive problems</a:t>
            </a:r>
          </a:p>
          <a:p>
            <a:pPr marL="685800" indent="-457200" defTabSz="457200">
              <a:lnSpc>
                <a:spcPct val="130000"/>
              </a:lnSpc>
              <a:buSzPct val="75000"/>
              <a:buChar char="•"/>
              <a:defRPr sz="2600" b="0">
                <a:solidFill>
                  <a:srgbClr val="000000"/>
                </a:solidFill>
              </a:defRPr>
            </a:pPr>
            <a:r>
              <a:t>memory or concentration problems</a:t>
            </a:r>
          </a:p>
          <a:p>
            <a:pPr marL="685800" indent="-457200" defTabSz="457200">
              <a:lnSpc>
                <a:spcPct val="130000"/>
              </a:lnSpc>
              <a:buSzPct val="75000"/>
              <a:buChar char="•"/>
              <a:defRPr sz="2600" b="0">
                <a:solidFill>
                  <a:srgbClr val="000000"/>
                </a:solidFill>
              </a:defRPr>
            </a:pPr>
            <a:r>
              <a:t>muscle and joint pain</a:t>
            </a:r>
          </a:p>
          <a:p>
            <a:pPr marL="685800" indent="-457200" defTabSz="457200">
              <a:lnSpc>
                <a:spcPct val="130000"/>
              </a:lnSpc>
              <a:buSzPct val="75000"/>
              <a:buChar char="•"/>
              <a:defRPr sz="2600" b="0">
                <a:solidFill>
                  <a:srgbClr val="000000"/>
                </a:solidFill>
              </a:defRPr>
            </a:pPr>
            <a:r>
              <a:t>kidney damage</a:t>
            </a:r>
          </a:p>
          <a:p>
            <a:pPr marL="685800" indent="-457200" defTabSz="457200">
              <a:lnSpc>
                <a:spcPct val="130000"/>
              </a:lnSpc>
              <a:buSzPct val="75000"/>
              <a:buChar char="•"/>
              <a:defRPr sz="2600" b="0">
                <a:solidFill>
                  <a:srgbClr val="000000"/>
                </a:solidFill>
              </a:defRPr>
            </a:pPr>
            <a:r>
              <a:t>blood effects</a:t>
            </a:r>
          </a:p>
          <a:p>
            <a:pPr marL="685800" indent="-457200" defTabSz="457200">
              <a:lnSpc>
                <a:spcPct val="130000"/>
              </a:lnSpc>
              <a:buSzPct val="75000"/>
              <a:buChar char="•"/>
              <a:defRPr sz="2600" b="0">
                <a:solidFill>
                  <a:srgbClr val="000000"/>
                </a:solidFill>
              </a:defRPr>
            </a:pPr>
            <a:r>
              <a:t>acute toxicity effects</a:t>
            </a:r>
          </a:p>
        </p:txBody>
      </p:sp>
      <p:sp>
        <p:nvSpPr>
          <p:cNvPr id="381" name="Shape 381"/>
          <p:cNvSpPr/>
          <p:nvPr/>
        </p:nvSpPr>
        <p:spPr>
          <a:xfrm>
            <a:off x="10173469" y="9036305"/>
            <a:ext cx="2251990" cy="317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ctr" defTabSz="584200">
              <a:lnSpc>
                <a:spcPct val="100000"/>
              </a:lnSpc>
              <a:defRPr sz="1400" b="0">
                <a:solidFill>
                  <a:srgbClr val="000000"/>
                </a:solidFill>
                <a:latin typeface="+mn-lt"/>
                <a:ea typeface="+mn-ea"/>
                <a:cs typeface="+mn-cs"/>
                <a:sym typeface="Helvetica Light"/>
              </a:defRPr>
            </a:lvl1pPr>
          </a:lstStyle>
          <a:p>
            <a:r>
              <a:t>WAC 296-155-17625 (1)(a)</a:t>
            </a:r>
          </a:p>
        </p:txBody>
      </p:sp>
      <p:pic>
        <p:nvPicPr>
          <p:cNvPr id="382" name="patient with doctor.jp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554665" y="2594726"/>
            <a:ext cx="5885453" cy="3924115"/>
          </a:xfrm>
          <a:prstGeom prst="rect">
            <a:avLst/>
          </a:prstGeom>
          <a:ln w="12700">
            <a:miter lim="400000"/>
          </a:ln>
        </p:spPr>
      </p:pic>
    </p:spTree>
  </p:cSld>
  <p:clrMapOvr>
    <a:masterClrMapping/>
  </p:clrMapOvr>
  <p:transition xmlns:p14="http://schemas.microsoft.com/office/powerpoint/2010/mai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 name="Shape 152"/>
          <p:cNvSpPr/>
          <p:nvPr/>
        </p:nvSpPr>
        <p:spPr>
          <a:xfrm>
            <a:off x="-1" y="1000244"/>
            <a:ext cx="13004801" cy="1047513"/>
          </a:xfrm>
          <a:prstGeom prst="rect">
            <a:avLst/>
          </a:prstGeom>
          <a:solidFill>
            <a:srgbClr val="003E7C"/>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lgn="ctr" defTabSz="457200">
              <a:lnSpc>
                <a:spcPct val="100000"/>
              </a:lnSpc>
              <a:defRPr sz="5500"/>
            </a:lvl1pPr>
          </a:lstStyle>
          <a:p>
            <a:r>
              <a:t>HEALTH HAZARDS IN RENOVATIONS</a:t>
            </a:r>
          </a:p>
        </p:txBody>
      </p:sp>
      <p:sp>
        <p:nvSpPr>
          <p:cNvPr id="153" name="Shape 153"/>
          <p:cNvSpPr/>
          <p:nvPr/>
        </p:nvSpPr>
        <p:spPr>
          <a:xfrm>
            <a:off x="858156" y="3262554"/>
            <a:ext cx="11288488" cy="41402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ctr" defTabSz="584200">
              <a:lnSpc>
                <a:spcPct val="100000"/>
              </a:lnSpc>
              <a:defRPr sz="4400">
                <a:solidFill>
                  <a:srgbClr val="000000"/>
                </a:solidFill>
              </a:defRPr>
            </a:pPr>
            <a:r>
              <a:t>Requirements for </a:t>
            </a:r>
            <a:r>
              <a:rPr>
                <a:solidFill>
                  <a:schemeClr val="accent5"/>
                </a:solidFill>
              </a:rPr>
              <a:t>Asbestos</a:t>
            </a:r>
            <a:r>
              <a:t> are similar to </a:t>
            </a:r>
            <a:r>
              <a:rPr>
                <a:solidFill>
                  <a:schemeClr val="accent5"/>
                </a:solidFill>
              </a:rPr>
              <a:t>Mold</a:t>
            </a:r>
            <a:r>
              <a:t> Best Practices </a:t>
            </a:r>
          </a:p>
          <a:p>
            <a:pPr algn="ctr" defTabSz="584200">
              <a:lnSpc>
                <a:spcPct val="100000"/>
              </a:lnSpc>
              <a:defRPr sz="4400">
                <a:solidFill>
                  <a:srgbClr val="000000"/>
                </a:solidFill>
              </a:defRPr>
            </a:pPr>
            <a:endParaRPr/>
          </a:p>
          <a:p>
            <a:pPr algn="ctr" defTabSz="584200">
              <a:lnSpc>
                <a:spcPct val="100000"/>
              </a:lnSpc>
              <a:defRPr sz="4400">
                <a:solidFill>
                  <a:srgbClr val="000000"/>
                </a:solidFill>
              </a:defRPr>
            </a:pPr>
            <a:r>
              <a:t>Requirements for </a:t>
            </a:r>
            <a:r>
              <a:rPr>
                <a:solidFill>
                  <a:schemeClr val="accent5"/>
                </a:solidFill>
              </a:rPr>
              <a:t>Lead</a:t>
            </a:r>
            <a:r>
              <a:t> Based Paint renovations are similar to </a:t>
            </a:r>
            <a:r>
              <a:rPr>
                <a:solidFill>
                  <a:schemeClr val="accent5"/>
                </a:solidFill>
              </a:rPr>
              <a:t>Silica</a:t>
            </a:r>
            <a:r>
              <a:t> exposure Best Practices</a:t>
            </a:r>
          </a:p>
        </p:txBody>
      </p:sp>
    </p:spTree>
  </p:cSld>
  <p:clrMapOvr>
    <a:masterClrMapping/>
  </p:clrMapOvr>
  <p:transition xmlns:p14="http://schemas.microsoft.com/office/powerpoint/2010/main" spd="slow"/>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6" name="Shape 386"/>
          <p:cNvSpPr/>
          <p:nvPr/>
        </p:nvSpPr>
        <p:spPr>
          <a:xfrm>
            <a:off x="-1" y="1000244"/>
            <a:ext cx="13004801" cy="1047513"/>
          </a:xfrm>
          <a:prstGeom prst="rect">
            <a:avLst/>
          </a:prstGeom>
          <a:solidFill>
            <a:srgbClr val="003E7C"/>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lgn="ctr" defTabSz="457200">
              <a:lnSpc>
                <a:spcPct val="100000"/>
              </a:lnSpc>
              <a:defRPr sz="5500"/>
            </a:lvl1pPr>
          </a:lstStyle>
          <a:p>
            <a:r>
              <a:t>THE DANGERS OF LEAD</a:t>
            </a:r>
          </a:p>
        </p:txBody>
      </p:sp>
      <p:sp>
        <p:nvSpPr>
          <p:cNvPr id="387" name="Shape 387"/>
          <p:cNvSpPr/>
          <p:nvPr/>
        </p:nvSpPr>
        <p:spPr>
          <a:xfrm>
            <a:off x="590138" y="2047212"/>
            <a:ext cx="7560651" cy="6747438"/>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p>
            <a:pPr marL="342900" indent="-342900" defTabSz="457200">
              <a:lnSpc>
                <a:spcPct val="120000"/>
              </a:lnSpc>
              <a:spcBef>
                <a:spcPts val="300"/>
              </a:spcBef>
              <a:defRPr sz="3000" b="0">
                <a:solidFill>
                  <a:srgbClr val="000000"/>
                </a:solidFill>
                <a:latin typeface="+mn-lt"/>
                <a:ea typeface="+mn-ea"/>
                <a:cs typeface="+mn-cs"/>
                <a:sym typeface="Helvetica Light"/>
              </a:defRPr>
            </a:pPr>
            <a:r>
              <a:rPr u="sng">
                <a:latin typeface="+mj-lt"/>
                <a:ea typeface="+mj-ea"/>
                <a:cs typeface="+mj-cs"/>
                <a:sym typeface="Helvetica"/>
              </a:rPr>
              <a:t>VERY</a:t>
            </a:r>
            <a:r>
              <a:rPr u="sng"/>
              <a:t> Hazardous to Children</a:t>
            </a:r>
            <a:r>
              <a:t>:</a:t>
            </a:r>
          </a:p>
          <a:p>
            <a:pPr marL="762000" indent="-444500" defTabSz="457200">
              <a:lnSpc>
                <a:spcPct val="120000"/>
              </a:lnSpc>
              <a:spcBef>
                <a:spcPts val="300"/>
              </a:spcBef>
              <a:buSzPct val="75000"/>
              <a:buChar char="-"/>
              <a:defRPr sz="3000" b="0">
                <a:solidFill>
                  <a:srgbClr val="000000"/>
                </a:solidFill>
                <a:latin typeface="+mn-lt"/>
                <a:ea typeface="+mn-ea"/>
                <a:cs typeface="+mn-cs"/>
                <a:sym typeface="Helvetica Light"/>
              </a:defRPr>
            </a:pPr>
            <a:r>
              <a:t>damages the brain and central nervous system</a:t>
            </a:r>
          </a:p>
          <a:p>
            <a:pPr marL="762000" indent="-444500" defTabSz="457200">
              <a:lnSpc>
                <a:spcPct val="120000"/>
              </a:lnSpc>
              <a:spcBef>
                <a:spcPts val="300"/>
              </a:spcBef>
              <a:buSzPct val="75000"/>
              <a:buChar char="-"/>
              <a:defRPr sz="3000" b="0">
                <a:solidFill>
                  <a:srgbClr val="000000"/>
                </a:solidFill>
                <a:latin typeface="+mn-lt"/>
                <a:ea typeface="+mn-ea"/>
                <a:cs typeface="+mn-cs"/>
                <a:sym typeface="Helvetica Light"/>
              </a:defRPr>
            </a:pPr>
            <a:r>
              <a:t>causes decreased intelligence, reading and learning disabilities</a:t>
            </a:r>
          </a:p>
          <a:p>
            <a:pPr marL="762000" indent="-444500" defTabSz="457200">
              <a:lnSpc>
                <a:spcPct val="120000"/>
              </a:lnSpc>
              <a:spcBef>
                <a:spcPts val="300"/>
              </a:spcBef>
              <a:buSzPct val="75000"/>
              <a:buChar char="-"/>
              <a:defRPr sz="3000" b="0">
                <a:solidFill>
                  <a:srgbClr val="000000"/>
                </a:solidFill>
                <a:latin typeface="+mn-lt"/>
                <a:ea typeface="+mn-ea"/>
                <a:cs typeface="+mn-cs"/>
                <a:sym typeface="Helvetica Light"/>
              </a:defRPr>
            </a:pPr>
            <a:r>
              <a:t>behavioral problems and hyperactivity</a:t>
            </a:r>
          </a:p>
          <a:p>
            <a:pPr marL="762000" indent="-444500" defTabSz="457200">
              <a:lnSpc>
                <a:spcPct val="120000"/>
              </a:lnSpc>
              <a:spcBef>
                <a:spcPts val="300"/>
              </a:spcBef>
              <a:buSzPct val="75000"/>
              <a:buChar char="-"/>
              <a:defRPr sz="3000" b="0">
                <a:solidFill>
                  <a:srgbClr val="000000"/>
                </a:solidFill>
                <a:latin typeface="+mn-lt"/>
                <a:ea typeface="+mn-ea"/>
                <a:cs typeface="+mn-cs"/>
                <a:sym typeface="Helvetica Light"/>
              </a:defRPr>
            </a:pPr>
            <a:r>
              <a:t>children under 6 are especially susceptible to permanent brain damage</a:t>
            </a:r>
          </a:p>
        </p:txBody>
      </p:sp>
      <p:sp>
        <p:nvSpPr>
          <p:cNvPr id="388" name="Shape 388"/>
          <p:cNvSpPr/>
          <p:nvPr/>
        </p:nvSpPr>
        <p:spPr>
          <a:xfrm>
            <a:off x="7931017" y="2274076"/>
            <a:ext cx="4550127" cy="4489859"/>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p>
            <a:pPr marL="342900" indent="-342900" defTabSz="457200">
              <a:lnSpc>
                <a:spcPct val="120000"/>
              </a:lnSpc>
              <a:spcBef>
                <a:spcPts val="300"/>
              </a:spcBef>
              <a:defRPr sz="3000" b="0" u="sng">
                <a:solidFill>
                  <a:srgbClr val="000000"/>
                </a:solidFill>
                <a:latin typeface="+mn-lt"/>
                <a:ea typeface="+mn-ea"/>
                <a:cs typeface="+mn-cs"/>
                <a:sym typeface="Helvetica Light"/>
              </a:defRPr>
            </a:pPr>
            <a:r>
              <a:t>Hazardous to Pregnant Women:</a:t>
            </a:r>
          </a:p>
          <a:p>
            <a:pPr marL="723900" indent="-444500" defTabSz="457200">
              <a:lnSpc>
                <a:spcPct val="120000"/>
              </a:lnSpc>
              <a:spcBef>
                <a:spcPts val="300"/>
              </a:spcBef>
              <a:buSzPct val="75000"/>
              <a:buChar char="-"/>
              <a:defRPr sz="3000" b="0">
                <a:solidFill>
                  <a:srgbClr val="000000"/>
                </a:solidFill>
                <a:latin typeface="+mn-lt"/>
                <a:ea typeface="+mn-ea"/>
                <a:cs typeface="+mn-cs"/>
                <a:sym typeface="Helvetica Light"/>
              </a:defRPr>
            </a:pPr>
            <a:r>
              <a:t>damage to the fetus</a:t>
            </a:r>
          </a:p>
          <a:p>
            <a:pPr marL="723900" indent="-444500" defTabSz="457200">
              <a:lnSpc>
                <a:spcPct val="120000"/>
              </a:lnSpc>
              <a:spcBef>
                <a:spcPts val="300"/>
              </a:spcBef>
              <a:buSzPct val="75000"/>
              <a:buChar char="-"/>
              <a:defRPr sz="3000" b="0">
                <a:solidFill>
                  <a:srgbClr val="000000"/>
                </a:solidFill>
                <a:latin typeface="+mn-lt"/>
                <a:ea typeface="+mn-ea"/>
                <a:cs typeface="+mn-cs"/>
                <a:sym typeface="Helvetica Light"/>
              </a:defRPr>
            </a:pPr>
            <a:r>
              <a:t>miscarriages can be due to lead exposure of parter</a:t>
            </a:r>
          </a:p>
        </p:txBody>
      </p:sp>
      <p:sp>
        <p:nvSpPr>
          <p:cNvPr id="389" name="Shape 389"/>
          <p:cNvSpPr/>
          <p:nvPr/>
        </p:nvSpPr>
        <p:spPr>
          <a:xfrm>
            <a:off x="560898" y="9021703"/>
            <a:ext cx="2251990" cy="317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ctr" defTabSz="584200">
              <a:lnSpc>
                <a:spcPct val="100000"/>
              </a:lnSpc>
              <a:defRPr sz="1400" b="0">
                <a:solidFill>
                  <a:srgbClr val="000000"/>
                </a:solidFill>
                <a:latin typeface="+mn-lt"/>
                <a:ea typeface="+mn-ea"/>
                <a:cs typeface="+mn-cs"/>
                <a:sym typeface="Helvetica Light"/>
              </a:defRPr>
            </a:lvl1pPr>
          </a:lstStyle>
          <a:p>
            <a:r>
              <a:t>WAC 296-155-17625 (1)(a)</a:t>
            </a:r>
          </a:p>
        </p:txBody>
      </p:sp>
      <p:pic>
        <p:nvPicPr>
          <p:cNvPr id="390" name="Kid with Paint Chips 22100250_xl.jp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203363" y="6403629"/>
            <a:ext cx="4376825" cy="3009140"/>
          </a:xfrm>
          <a:prstGeom prst="rect">
            <a:avLst/>
          </a:prstGeom>
          <a:ln w="12700">
            <a:miter lim="400000"/>
          </a:ln>
        </p:spPr>
      </p:pic>
    </p:spTree>
  </p:cSld>
  <p:clrMapOvr>
    <a:masterClrMapping/>
  </p:clrMapOvr>
  <p:transition xmlns:p14="http://schemas.microsoft.com/office/powerpoint/2010/main" spd="slow"/>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4" name="Shape 394"/>
          <p:cNvSpPr/>
          <p:nvPr/>
        </p:nvSpPr>
        <p:spPr>
          <a:xfrm>
            <a:off x="-1" y="1000244"/>
            <a:ext cx="13004801" cy="1047513"/>
          </a:xfrm>
          <a:prstGeom prst="rect">
            <a:avLst/>
          </a:prstGeom>
          <a:solidFill>
            <a:srgbClr val="003E7C"/>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lgn="ctr" defTabSz="457200">
              <a:lnSpc>
                <a:spcPct val="100000"/>
              </a:lnSpc>
              <a:defRPr sz="5500"/>
            </a:lvl1pPr>
          </a:lstStyle>
          <a:p>
            <a:r>
              <a:t>THE DANGERS OF LEAD</a:t>
            </a:r>
          </a:p>
        </p:txBody>
      </p:sp>
      <p:pic>
        <p:nvPicPr>
          <p:cNvPr id="395" name="IMG_9681-small-filtered.jpe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10390" y="5606570"/>
            <a:ext cx="6524960" cy="3663919"/>
          </a:xfrm>
          <a:prstGeom prst="rect">
            <a:avLst/>
          </a:prstGeom>
          <a:ln w="12700">
            <a:miter lim="400000"/>
          </a:ln>
        </p:spPr>
      </p:pic>
      <p:sp>
        <p:nvSpPr>
          <p:cNvPr id="396" name="Shape 396"/>
          <p:cNvSpPr/>
          <p:nvPr/>
        </p:nvSpPr>
        <p:spPr>
          <a:xfrm>
            <a:off x="632175" y="2488717"/>
            <a:ext cx="11045801" cy="6235708"/>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defTabSz="457200">
              <a:lnSpc>
                <a:spcPct val="120000"/>
              </a:lnSpc>
              <a:spcBef>
                <a:spcPts val="300"/>
              </a:spcBef>
              <a:defRPr sz="3000">
                <a:solidFill>
                  <a:srgbClr val="000000"/>
                </a:solidFill>
              </a:defRPr>
            </a:pPr>
            <a:r>
              <a:t>What you need to know:</a:t>
            </a:r>
          </a:p>
          <a:p>
            <a:pPr marL="444500" indent="-444500" defTabSz="457200">
              <a:lnSpc>
                <a:spcPct val="120000"/>
              </a:lnSpc>
              <a:spcBef>
                <a:spcPts val="300"/>
              </a:spcBef>
              <a:buSzPct val="75000"/>
              <a:buChar char="-"/>
              <a:defRPr sz="3000" b="0">
                <a:solidFill>
                  <a:srgbClr val="000000"/>
                </a:solidFill>
                <a:latin typeface="+mn-lt"/>
                <a:ea typeface="+mn-ea"/>
                <a:cs typeface="+mn-cs"/>
                <a:sym typeface="Helvetica Light"/>
              </a:defRPr>
            </a:pPr>
            <a:r>
              <a:t>Renovations can make dust and debris that has lead in it.</a:t>
            </a:r>
          </a:p>
          <a:p>
            <a:pPr marL="444500" indent="-444500" defTabSz="457200">
              <a:lnSpc>
                <a:spcPct val="120000"/>
              </a:lnSpc>
              <a:spcBef>
                <a:spcPts val="300"/>
              </a:spcBef>
              <a:buSzPct val="75000"/>
              <a:buChar char="-"/>
              <a:defRPr sz="3000" b="0">
                <a:solidFill>
                  <a:srgbClr val="000000"/>
                </a:solidFill>
                <a:latin typeface="+mn-lt"/>
                <a:ea typeface="+mn-ea"/>
                <a:cs typeface="+mn-cs"/>
                <a:sym typeface="Helvetica Light"/>
              </a:defRPr>
            </a:pPr>
            <a:r>
              <a:t>Lead-contaminated dust is poisonous!!</a:t>
            </a:r>
          </a:p>
          <a:p>
            <a:pPr marL="444500" indent="-444500" defTabSz="457200">
              <a:lnSpc>
                <a:spcPct val="120000"/>
              </a:lnSpc>
              <a:spcBef>
                <a:spcPts val="300"/>
              </a:spcBef>
              <a:buSzPct val="75000"/>
              <a:buChar char="-"/>
              <a:defRPr sz="3000" b="0">
                <a:solidFill>
                  <a:srgbClr val="000000"/>
                </a:solidFill>
                <a:latin typeface="+mn-lt"/>
                <a:ea typeface="+mn-ea"/>
                <a:cs typeface="+mn-cs"/>
                <a:sym typeface="Helvetica Light"/>
              </a:defRPr>
            </a:pPr>
            <a:r>
              <a:t>Very small amounts of this dust can poison workers.</a:t>
            </a:r>
          </a:p>
          <a:p>
            <a:pPr marL="444500" indent="-444500" defTabSz="457200">
              <a:lnSpc>
                <a:spcPct val="120000"/>
              </a:lnSpc>
              <a:spcBef>
                <a:spcPts val="300"/>
              </a:spcBef>
              <a:buSzPct val="75000"/>
              <a:buChar char="-"/>
              <a:defRPr sz="3000" b="0">
                <a:solidFill>
                  <a:srgbClr val="000000"/>
                </a:solidFill>
                <a:latin typeface="+mn-lt"/>
                <a:ea typeface="+mn-ea"/>
                <a:cs typeface="+mn-cs"/>
                <a:sym typeface="Helvetica Light"/>
              </a:defRPr>
            </a:pPr>
            <a:r>
              <a:t>When this dust is inhaled or ingested the lead distributes throughout the body in </a:t>
            </a:r>
            <a:br/>
            <a:r>
              <a:t>the blood and causes long</a:t>
            </a:r>
            <a:br/>
            <a:r>
              <a:t>term health effects</a:t>
            </a:r>
          </a:p>
          <a:p>
            <a:pPr marL="444500" indent="-444500" defTabSz="457200">
              <a:lnSpc>
                <a:spcPct val="120000"/>
              </a:lnSpc>
              <a:spcBef>
                <a:spcPts val="300"/>
              </a:spcBef>
              <a:buSzPct val="75000"/>
              <a:buChar char="-"/>
              <a:defRPr sz="3000" b="0">
                <a:solidFill>
                  <a:srgbClr val="000000"/>
                </a:solidFill>
                <a:latin typeface="+mn-lt"/>
                <a:ea typeface="+mn-ea"/>
                <a:cs typeface="+mn-cs"/>
                <a:sym typeface="Helvetica Light"/>
              </a:defRPr>
            </a:pPr>
            <a:r>
              <a:t>Workers </a:t>
            </a:r>
            <a:r>
              <a:rPr b="1">
                <a:latin typeface="+mj-lt"/>
                <a:ea typeface="+mj-ea"/>
                <a:cs typeface="+mj-cs"/>
                <a:sym typeface="Helvetica"/>
              </a:rPr>
              <a:t>can</a:t>
            </a:r>
            <a:r>
              <a:t> take home </a:t>
            </a:r>
            <a:br/>
            <a:r>
              <a:t>dust that poisons their </a:t>
            </a:r>
            <a:br/>
            <a:r>
              <a:t>families.</a:t>
            </a:r>
          </a:p>
        </p:txBody>
      </p:sp>
    </p:spTree>
  </p:cSld>
  <p:clrMapOvr>
    <a:masterClrMapping/>
  </p:clrMapOvr>
  <p:transition xmlns:p14="http://schemas.microsoft.com/office/powerpoint/2010/main" spd="slow"/>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accent1">
            <a:hueOff val="273561"/>
            <a:satOff val="2937"/>
            <a:lumOff val="-22233"/>
          </a:schemeClr>
        </a:solidFill>
        <a:effectLst/>
      </p:bgPr>
    </p:bg>
    <p:spTree>
      <p:nvGrpSpPr>
        <p:cNvPr id="1" name=""/>
        <p:cNvGrpSpPr/>
        <p:nvPr/>
      </p:nvGrpSpPr>
      <p:grpSpPr>
        <a:xfrm>
          <a:off x="0" y="0"/>
          <a:ext cx="0" cy="0"/>
          <a:chOff x="0" y="0"/>
          <a:chExt cx="0" cy="0"/>
        </a:xfrm>
      </p:grpSpPr>
      <p:sp>
        <p:nvSpPr>
          <p:cNvPr id="400" name="Shape 400"/>
          <p:cNvSpPr/>
          <p:nvPr/>
        </p:nvSpPr>
        <p:spPr>
          <a:xfrm>
            <a:off x="2409048" y="2512587"/>
            <a:ext cx="8648404" cy="44958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ctr" defTabSz="457200">
              <a:lnSpc>
                <a:spcPct val="100000"/>
              </a:lnSpc>
              <a:defRPr sz="14400"/>
            </a:pPr>
            <a:r>
              <a:t>DANGER:</a:t>
            </a:r>
            <a:br/>
            <a:r>
              <a:t>SILICA </a:t>
            </a:r>
          </a:p>
        </p:txBody>
      </p:sp>
    </p:spTree>
  </p:cSld>
  <p:clrMapOvr>
    <a:masterClrMapping/>
  </p:clrMapOvr>
  <p:transition xmlns:p14="http://schemas.microsoft.com/office/powerpoint/2010/main" spd="slow"/>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2" name="Shape 402"/>
          <p:cNvSpPr/>
          <p:nvPr/>
        </p:nvSpPr>
        <p:spPr>
          <a:xfrm>
            <a:off x="-1" y="1000244"/>
            <a:ext cx="13004801" cy="1047513"/>
          </a:xfrm>
          <a:prstGeom prst="rect">
            <a:avLst/>
          </a:prstGeom>
          <a:solidFill>
            <a:srgbClr val="003E7C"/>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lgn="ctr" defTabSz="457200">
              <a:lnSpc>
                <a:spcPct val="100000"/>
              </a:lnSpc>
              <a:defRPr sz="5500"/>
            </a:lvl1pPr>
          </a:lstStyle>
          <a:p>
            <a:r>
              <a:t>THE DANGERS OF SILICA</a:t>
            </a:r>
          </a:p>
        </p:txBody>
      </p:sp>
      <p:sp>
        <p:nvSpPr>
          <p:cNvPr id="403" name="Shape 403"/>
          <p:cNvSpPr/>
          <p:nvPr/>
        </p:nvSpPr>
        <p:spPr>
          <a:xfrm>
            <a:off x="425442" y="3050795"/>
            <a:ext cx="6315275" cy="385064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marL="444500" indent="-444500">
              <a:lnSpc>
                <a:spcPct val="120000"/>
              </a:lnSpc>
              <a:buSzPct val="75000"/>
              <a:buChar char="-"/>
              <a:defRPr sz="3000" b="0">
                <a:solidFill>
                  <a:srgbClr val="000000"/>
                </a:solidFill>
              </a:defRPr>
            </a:pPr>
            <a:r>
              <a:t>Crystalline silica is a material found in the earth’s crust - a mineral that occurs in several forms</a:t>
            </a:r>
          </a:p>
          <a:p>
            <a:pPr marL="444500" indent="-444500">
              <a:lnSpc>
                <a:spcPct val="120000"/>
              </a:lnSpc>
              <a:buSzPct val="75000"/>
              <a:buChar char="-"/>
              <a:defRPr sz="3000" b="0">
                <a:solidFill>
                  <a:srgbClr val="000000"/>
                </a:solidFill>
              </a:defRPr>
            </a:pPr>
            <a:r>
              <a:t>Quartz - the most common form - is a component of many construction materials including:</a:t>
            </a:r>
          </a:p>
        </p:txBody>
      </p:sp>
      <p:pic>
        <p:nvPicPr>
          <p:cNvPr id="404" name="outdoorgrinder33124540_xl.jp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936037" y="2738391"/>
            <a:ext cx="5860448" cy="3912068"/>
          </a:xfrm>
          <a:prstGeom prst="rect">
            <a:avLst/>
          </a:prstGeom>
          <a:ln w="12700">
            <a:miter lim="400000"/>
          </a:ln>
        </p:spPr>
      </p:pic>
    </p:spTree>
  </p:cSld>
  <p:clrMapOvr>
    <a:masterClrMapping/>
  </p:clrMapOvr>
  <p:transition xmlns:p14="http://schemas.microsoft.com/office/powerpoint/2010/main" spd="slow"/>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8" name="Shape 408"/>
          <p:cNvSpPr/>
          <p:nvPr/>
        </p:nvSpPr>
        <p:spPr>
          <a:xfrm>
            <a:off x="-1" y="1000244"/>
            <a:ext cx="13004801" cy="1047513"/>
          </a:xfrm>
          <a:prstGeom prst="rect">
            <a:avLst/>
          </a:prstGeom>
          <a:solidFill>
            <a:srgbClr val="003E7C"/>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lgn="ctr" defTabSz="457200">
              <a:lnSpc>
                <a:spcPct val="100000"/>
              </a:lnSpc>
              <a:defRPr sz="5500"/>
            </a:lvl1pPr>
          </a:lstStyle>
          <a:p>
            <a:r>
              <a:t>THE DANGERS OF SILICA</a:t>
            </a:r>
          </a:p>
        </p:txBody>
      </p:sp>
      <p:sp>
        <p:nvSpPr>
          <p:cNvPr id="409" name="Shape 409"/>
          <p:cNvSpPr/>
          <p:nvPr/>
        </p:nvSpPr>
        <p:spPr>
          <a:xfrm>
            <a:off x="736124" y="2610718"/>
            <a:ext cx="5692611" cy="604520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marL="279400" indent="-279400">
              <a:lnSpc>
                <a:spcPct val="120000"/>
              </a:lnSpc>
              <a:defRPr sz="3000" b="0">
                <a:solidFill>
                  <a:srgbClr val="000000"/>
                </a:solidFill>
              </a:defRPr>
            </a:pPr>
            <a:r>
              <a:t>SILICA IS FOUND:</a:t>
            </a:r>
          </a:p>
          <a:p>
            <a:pPr marL="444500" indent="-444500">
              <a:lnSpc>
                <a:spcPct val="120000"/>
              </a:lnSpc>
              <a:buSzPct val="75000"/>
              <a:buChar char="-"/>
              <a:defRPr sz="3000" b="0">
                <a:solidFill>
                  <a:srgbClr val="000000"/>
                </a:solidFill>
              </a:defRPr>
            </a:pPr>
            <a:r>
              <a:t>stone </a:t>
            </a:r>
          </a:p>
          <a:p>
            <a:pPr marL="444500" indent="-444500">
              <a:lnSpc>
                <a:spcPct val="120000"/>
              </a:lnSpc>
              <a:buSzPct val="75000"/>
              <a:buChar char="-"/>
              <a:defRPr sz="3000" b="0">
                <a:solidFill>
                  <a:srgbClr val="000000"/>
                </a:solidFill>
              </a:defRPr>
            </a:pPr>
            <a:r>
              <a:t>rock </a:t>
            </a:r>
          </a:p>
          <a:p>
            <a:pPr marL="444500" indent="-444500">
              <a:lnSpc>
                <a:spcPct val="120000"/>
              </a:lnSpc>
              <a:buSzPct val="75000"/>
              <a:buChar char="-"/>
              <a:defRPr sz="3000" b="0">
                <a:solidFill>
                  <a:srgbClr val="000000"/>
                </a:solidFill>
              </a:defRPr>
            </a:pPr>
            <a:r>
              <a:t>concrete </a:t>
            </a:r>
          </a:p>
          <a:p>
            <a:pPr marL="444500" indent="-444500">
              <a:lnSpc>
                <a:spcPct val="120000"/>
              </a:lnSpc>
              <a:buSzPct val="75000"/>
              <a:buChar char="-"/>
              <a:defRPr sz="3000" b="0">
                <a:solidFill>
                  <a:srgbClr val="000000"/>
                </a:solidFill>
              </a:defRPr>
            </a:pPr>
            <a:r>
              <a:t>brick </a:t>
            </a:r>
          </a:p>
          <a:p>
            <a:pPr marL="444500" indent="-444500">
              <a:lnSpc>
                <a:spcPct val="120000"/>
              </a:lnSpc>
              <a:buSzPct val="75000"/>
              <a:buChar char="-"/>
              <a:defRPr sz="3000" b="0">
                <a:solidFill>
                  <a:srgbClr val="000000"/>
                </a:solidFill>
              </a:defRPr>
            </a:pPr>
            <a:r>
              <a:t>block </a:t>
            </a:r>
          </a:p>
          <a:p>
            <a:pPr marL="444500" indent="-444500">
              <a:lnSpc>
                <a:spcPct val="120000"/>
              </a:lnSpc>
              <a:buSzPct val="75000"/>
              <a:buChar char="-"/>
              <a:defRPr sz="3000" b="0">
                <a:solidFill>
                  <a:srgbClr val="000000"/>
                </a:solidFill>
              </a:defRPr>
            </a:pPr>
            <a:r>
              <a:t>mortar </a:t>
            </a:r>
          </a:p>
          <a:p>
            <a:pPr marL="444500" indent="-444500">
              <a:lnSpc>
                <a:spcPct val="120000"/>
              </a:lnSpc>
              <a:buSzPct val="75000"/>
              <a:buChar char="-"/>
              <a:defRPr sz="3000" b="0">
                <a:solidFill>
                  <a:srgbClr val="000000"/>
                </a:solidFill>
              </a:defRPr>
            </a:pPr>
            <a:r>
              <a:t>sand used for blasting</a:t>
            </a:r>
          </a:p>
          <a:p>
            <a:pPr marL="444500" indent="-444500">
              <a:lnSpc>
                <a:spcPct val="120000"/>
              </a:lnSpc>
              <a:buSzPct val="75000"/>
              <a:buChar char="-"/>
              <a:defRPr sz="3000" b="0">
                <a:solidFill>
                  <a:srgbClr val="000000"/>
                </a:solidFill>
              </a:defRPr>
            </a:pPr>
            <a:r>
              <a:t>asphalt filler </a:t>
            </a:r>
          </a:p>
          <a:p>
            <a:pPr marL="444500" indent="-444500">
              <a:lnSpc>
                <a:spcPct val="120000"/>
              </a:lnSpc>
              <a:buSzPct val="75000"/>
              <a:buChar char="-"/>
              <a:defRPr sz="3000" b="0">
                <a:solidFill>
                  <a:srgbClr val="000000"/>
                </a:solidFill>
              </a:defRPr>
            </a:pPr>
            <a:r>
              <a:t>roofing granules </a:t>
            </a:r>
          </a:p>
          <a:p>
            <a:pPr marL="444500" indent="-444500">
              <a:lnSpc>
                <a:spcPct val="120000"/>
              </a:lnSpc>
              <a:buSzPct val="75000"/>
              <a:buChar char="-"/>
              <a:defRPr sz="3000" b="0">
                <a:solidFill>
                  <a:srgbClr val="000000"/>
                </a:solidFill>
              </a:defRPr>
            </a:pPr>
            <a:r>
              <a:t>plastic composites</a:t>
            </a:r>
          </a:p>
        </p:txBody>
      </p:sp>
      <p:pic>
        <p:nvPicPr>
          <p:cNvPr id="410" name="Screen Shot 2015-09-30 at 11.42.39 AM.pn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5092392" y="3010372"/>
            <a:ext cx="7556766" cy="5245983"/>
          </a:xfrm>
          <a:prstGeom prst="rect">
            <a:avLst/>
          </a:prstGeom>
          <a:ln w="12700">
            <a:miter lim="400000"/>
          </a:ln>
        </p:spPr>
      </p:pic>
    </p:spTree>
  </p:cSld>
  <p:clrMapOvr>
    <a:masterClrMapping/>
  </p:clrMapOvr>
  <p:transition xmlns:p14="http://schemas.microsoft.com/office/powerpoint/2010/main" spd="slow"/>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6" name="Shape 416"/>
          <p:cNvSpPr/>
          <p:nvPr/>
        </p:nvSpPr>
        <p:spPr>
          <a:xfrm>
            <a:off x="-1" y="1000244"/>
            <a:ext cx="13004801" cy="1047513"/>
          </a:xfrm>
          <a:prstGeom prst="rect">
            <a:avLst/>
          </a:prstGeom>
          <a:solidFill>
            <a:srgbClr val="003E7C"/>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lgn="ctr" defTabSz="457200">
              <a:lnSpc>
                <a:spcPct val="100000"/>
              </a:lnSpc>
              <a:defRPr sz="5500"/>
            </a:lvl1pPr>
          </a:lstStyle>
          <a:p>
            <a:r>
              <a:t>THE DANGERS OF SILICA</a:t>
            </a:r>
          </a:p>
        </p:txBody>
      </p:sp>
      <p:pic>
        <p:nvPicPr>
          <p:cNvPr id="417" name="respiratory system.jp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877926" y="5561418"/>
            <a:ext cx="5360600" cy="3109567"/>
          </a:xfrm>
          <a:prstGeom prst="rect">
            <a:avLst/>
          </a:prstGeom>
          <a:ln w="12700">
            <a:miter lim="400000"/>
          </a:ln>
        </p:spPr>
      </p:pic>
      <p:sp>
        <p:nvSpPr>
          <p:cNvPr id="418" name="Shape 418"/>
          <p:cNvSpPr/>
          <p:nvPr/>
        </p:nvSpPr>
        <p:spPr>
          <a:xfrm>
            <a:off x="429823" y="4631146"/>
            <a:ext cx="8858792" cy="462788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defTabSz="457200">
              <a:lnSpc>
                <a:spcPct val="120000"/>
              </a:lnSpc>
              <a:spcBef>
                <a:spcPts val="300"/>
              </a:spcBef>
              <a:defRPr sz="3000">
                <a:solidFill>
                  <a:srgbClr val="000000"/>
                </a:solidFill>
              </a:defRPr>
            </a:pPr>
            <a:r>
              <a:t>Health Effects:</a:t>
            </a:r>
          </a:p>
          <a:p>
            <a:pPr defTabSz="457200">
              <a:lnSpc>
                <a:spcPct val="120000"/>
              </a:lnSpc>
              <a:spcBef>
                <a:spcPts val="300"/>
              </a:spcBef>
              <a:defRPr sz="3000" b="0">
                <a:solidFill>
                  <a:srgbClr val="000000"/>
                </a:solidFill>
                <a:latin typeface="+mn-lt"/>
                <a:ea typeface="+mn-ea"/>
                <a:cs typeface="+mn-cs"/>
                <a:sym typeface="Helvetica Light"/>
              </a:defRPr>
            </a:pPr>
            <a:r>
              <a:t>Diseases caused by occupation Silica exposure:</a:t>
            </a:r>
          </a:p>
          <a:p>
            <a:pPr marL="762000" indent="-444500" defTabSz="457200">
              <a:lnSpc>
                <a:spcPct val="120000"/>
              </a:lnSpc>
              <a:spcBef>
                <a:spcPts val="300"/>
              </a:spcBef>
              <a:buSzPct val="75000"/>
              <a:buChar char="-"/>
              <a:defRPr sz="3000" b="0">
                <a:solidFill>
                  <a:srgbClr val="000000"/>
                </a:solidFill>
                <a:latin typeface="+mn-lt"/>
                <a:ea typeface="+mn-ea"/>
                <a:cs typeface="+mn-cs"/>
                <a:sym typeface="Helvetica Light"/>
              </a:defRPr>
            </a:pPr>
            <a:r>
              <a:t>Silicosis - a serious and fatal lung disease</a:t>
            </a:r>
          </a:p>
          <a:p>
            <a:pPr marL="762000" indent="-444500" defTabSz="457200">
              <a:lnSpc>
                <a:spcPct val="120000"/>
              </a:lnSpc>
              <a:spcBef>
                <a:spcPts val="300"/>
              </a:spcBef>
              <a:buSzPct val="75000"/>
              <a:buChar char="-"/>
              <a:defRPr sz="3000" b="0">
                <a:solidFill>
                  <a:srgbClr val="000000"/>
                </a:solidFill>
                <a:latin typeface="+mn-lt"/>
                <a:ea typeface="+mn-ea"/>
                <a:cs typeface="+mn-cs"/>
                <a:sym typeface="Helvetica Light"/>
              </a:defRPr>
            </a:pPr>
            <a:r>
              <a:t>Chronic Obstructive Pulmonary Disease</a:t>
            </a:r>
          </a:p>
          <a:p>
            <a:pPr marL="762000" indent="-444500" defTabSz="457200">
              <a:lnSpc>
                <a:spcPct val="120000"/>
              </a:lnSpc>
              <a:spcBef>
                <a:spcPts val="300"/>
              </a:spcBef>
              <a:buSzPct val="75000"/>
              <a:buChar char="-"/>
              <a:defRPr sz="3000" b="0">
                <a:solidFill>
                  <a:srgbClr val="000000"/>
                </a:solidFill>
                <a:latin typeface="+mn-lt"/>
                <a:ea typeface="+mn-ea"/>
                <a:cs typeface="+mn-cs"/>
                <a:sym typeface="Helvetica Light"/>
              </a:defRPr>
            </a:pPr>
            <a:r>
              <a:t>Bronchitis and Emphysema</a:t>
            </a:r>
          </a:p>
          <a:p>
            <a:pPr marL="762000" indent="-444500" defTabSz="457200">
              <a:lnSpc>
                <a:spcPct val="120000"/>
              </a:lnSpc>
              <a:spcBef>
                <a:spcPts val="300"/>
              </a:spcBef>
              <a:buSzPct val="75000"/>
              <a:buChar char="-"/>
              <a:defRPr sz="3000" b="0">
                <a:solidFill>
                  <a:srgbClr val="000000"/>
                </a:solidFill>
                <a:latin typeface="+mn-lt"/>
                <a:ea typeface="+mn-ea"/>
                <a:cs typeface="+mn-cs"/>
                <a:sym typeface="Helvetica Light"/>
              </a:defRPr>
            </a:pPr>
            <a:r>
              <a:t>Also causes: extreme shortness of breath, chest pain, respiratory failure and death </a:t>
            </a:r>
          </a:p>
          <a:p>
            <a:pPr marL="762000" indent="-444500" defTabSz="457200">
              <a:lnSpc>
                <a:spcPct val="120000"/>
              </a:lnSpc>
              <a:spcBef>
                <a:spcPts val="300"/>
              </a:spcBef>
              <a:buSzPct val="75000"/>
              <a:buChar char="-"/>
              <a:defRPr sz="3000" b="0">
                <a:solidFill>
                  <a:srgbClr val="000000"/>
                </a:solidFill>
                <a:latin typeface="+mn-lt"/>
                <a:ea typeface="+mn-ea"/>
                <a:cs typeface="+mn-cs"/>
                <a:sym typeface="Helvetica Light"/>
              </a:defRPr>
            </a:pPr>
            <a:r>
              <a:t>There is no cure! </a:t>
            </a:r>
          </a:p>
        </p:txBody>
      </p:sp>
      <p:sp>
        <p:nvSpPr>
          <p:cNvPr id="419" name="Shape 419"/>
          <p:cNvSpPr/>
          <p:nvPr/>
        </p:nvSpPr>
        <p:spPr>
          <a:xfrm>
            <a:off x="303255" y="2277931"/>
            <a:ext cx="11919166" cy="224282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marL="317500" indent="-317500" defTabSz="457200">
              <a:lnSpc>
                <a:spcPct val="120000"/>
              </a:lnSpc>
              <a:spcBef>
                <a:spcPts val="300"/>
              </a:spcBef>
              <a:defRPr sz="3000">
                <a:solidFill>
                  <a:srgbClr val="000000"/>
                </a:solidFill>
              </a:defRPr>
            </a:pPr>
            <a:r>
              <a:t>Route of Entry: :Tiny respirable-sized particles (that can get into the deep lung) are not visible</a:t>
            </a:r>
          </a:p>
          <a:p>
            <a:pPr marL="762000" indent="-444500" defTabSz="457200">
              <a:lnSpc>
                <a:spcPct val="120000"/>
              </a:lnSpc>
              <a:spcBef>
                <a:spcPts val="300"/>
              </a:spcBef>
              <a:buSzPct val="75000"/>
              <a:buChar char="-"/>
              <a:defRPr sz="3000" b="0">
                <a:solidFill>
                  <a:srgbClr val="000000"/>
                </a:solidFill>
                <a:latin typeface="+mn-lt"/>
                <a:ea typeface="+mn-ea"/>
                <a:cs typeface="+mn-cs"/>
                <a:sym typeface="Helvetica Light"/>
              </a:defRPr>
            </a:pPr>
            <a:r>
              <a:t>Once in the lung, the jagged particles are surrounded by scar tissue, the body’s defense</a:t>
            </a:r>
          </a:p>
        </p:txBody>
      </p:sp>
    </p:spTree>
  </p:cSld>
  <p:clrMapOvr>
    <a:masterClrMapping/>
  </p:clrMapOvr>
  <p:transition xmlns:p14="http://schemas.microsoft.com/office/powerpoint/2010/main" spd="slow"/>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3" name="Shape 423"/>
          <p:cNvSpPr/>
          <p:nvPr/>
        </p:nvSpPr>
        <p:spPr>
          <a:xfrm>
            <a:off x="-1" y="1000244"/>
            <a:ext cx="13004801" cy="1047513"/>
          </a:xfrm>
          <a:prstGeom prst="rect">
            <a:avLst/>
          </a:prstGeom>
          <a:solidFill>
            <a:srgbClr val="003E7C"/>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lgn="ctr" defTabSz="457200">
              <a:lnSpc>
                <a:spcPct val="100000"/>
              </a:lnSpc>
              <a:defRPr sz="5500"/>
            </a:lvl1pPr>
          </a:lstStyle>
          <a:p>
            <a:r>
              <a:t>THE DANGERS OF SILICA</a:t>
            </a:r>
          </a:p>
        </p:txBody>
      </p:sp>
      <p:sp>
        <p:nvSpPr>
          <p:cNvPr id="424" name="Shape 424"/>
          <p:cNvSpPr/>
          <p:nvPr/>
        </p:nvSpPr>
        <p:spPr>
          <a:xfrm>
            <a:off x="535446" y="2763674"/>
            <a:ext cx="6809983" cy="502412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defTabSz="457200">
              <a:lnSpc>
                <a:spcPct val="160000"/>
              </a:lnSpc>
              <a:spcBef>
                <a:spcPts val="300"/>
              </a:spcBef>
              <a:defRPr sz="3000">
                <a:solidFill>
                  <a:srgbClr val="000000"/>
                </a:solidFill>
              </a:defRPr>
            </a:pPr>
            <a:r>
              <a:t>What you need to know:</a:t>
            </a:r>
          </a:p>
          <a:p>
            <a:pPr marL="444500" indent="-444500" defTabSz="457200">
              <a:lnSpc>
                <a:spcPct val="160000"/>
              </a:lnSpc>
              <a:spcBef>
                <a:spcPts val="300"/>
              </a:spcBef>
              <a:buSzPct val="75000"/>
              <a:buChar char="-"/>
              <a:defRPr sz="3000" b="0">
                <a:solidFill>
                  <a:srgbClr val="000000"/>
                </a:solidFill>
                <a:latin typeface="+mn-lt"/>
                <a:ea typeface="+mn-ea"/>
                <a:cs typeface="+mn-cs"/>
                <a:sym typeface="Helvetica Light"/>
              </a:defRPr>
            </a:pPr>
            <a:r>
              <a:rPr i="1"/>
              <a:t>Visible dust</a:t>
            </a:r>
            <a:r>
              <a:t> means you are being exposed to high levels of respirable dust and are way over the PEL</a:t>
            </a:r>
          </a:p>
          <a:p>
            <a:pPr marL="444500" indent="-444500" defTabSz="457200">
              <a:lnSpc>
                <a:spcPct val="160000"/>
              </a:lnSpc>
              <a:spcBef>
                <a:spcPts val="300"/>
              </a:spcBef>
              <a:buSzPct val="75000"/>
              <a:buChar char="-"/>
              <a:defRPr sz="3000" b="0">
                <a:solidFill>
                  <a:srgbClr val="000000"/>
                </a:solidFill>
                <a:latin typeface="+mn-lt"/>
                <a:ea typeface="+mn-ea"/>
                <a:cs typeface="+mn-cs"/>
                <a:sym typeface="Helvetica Light"/>
              </a:defRPr>
            </a:pPr>
            <a:r>
              <a:t>Include air monitoring in your plan and provide respirators when control methods cannot limit exposure</a:t>
            </a:r>
          </a:p>
        </p:txBody>
      </p:sp>
      <p:pic>
        <p:nvPicPr>
          <p:cNvPr id="425" name="Screen Shot 2015-09-30 at 11.31.09 AM.png"/>
          <p:cNvPicPr>
            <a:picLocks noChangeAspect="1"/>
          </p:cNvPicPr>
          <p:nvPr/>
        </p:nvPicPr>
        <p:blipFill>
          <a:blip r:embed="rId3">
            <a:extLst/>
          </a:blip>
          <a:stretch>
            <a:fillRect/>
          </a:stretch>
        </p:blipFill>
        <p:spPr>
          <a:xfrm>
            <a:off x="7751451" y="2368964"/>
            <a:ext cx="4851053" cy="6536013"/>
          </a:xfrm>
          <a:prstGeom prst="rect">
            <a:avLst/>
          </a:prstGeom>
          <a:ln w="12700">
            <a:miter lim="400000"/>
          </a:ln>
        </p:spPr>
      </p:pic>
    </p:spTree>
  </p:cSld>
  <p:clrMapOvr>
    <a:masterClrMapping/>
  </p:clrMapOvr>
  <p:transition xmlns:p14="http://schemas.microsoft.com/office/powerpoint/2010/main" spd="slow"/>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9" name="Shape 429"/>
          <p:cNvSpPr/>
          <p:nvPr/>
        </p:nvSpPr>
        <p:spPr>
          <a:xfrm>
            <a:off x="-1" y="1000244"/>
            <a:ext cx="13004801" cy="1047513"/>
          </a:xfrm>
          <a:prstGeom prst="rect">
            <a:avLst/>
          </a:prstGeom>
          <a:solidFill>
            <a:srgbClr val="003E7C"/>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lgn="ctr" defTabSz="457200">
              <a:lnSpc>
                <a:spcPct val="100000"/>
              </a:lnSpc>
              <a:defRPr sz="5500"/>
            </a:lvl1pPr>
          </a:lstStyle>
          <a:p>
            <a:r>
              <a:t>THE DANGERS OF SILICA</a:t>
            </a:r>
          </a:p>
        </p:txBody>
      </p:sp>
      <p:sp>
        <p:nvSpPr>
          <p:cNvPr id="430" name="Shape 430"/>
          <p:cNvSpPr/>
          <p:nvPr/>
        </p:nvSpPr>
        <p:spPr>
          <a:xfrm>
            <a:off x="627766" y="2177842"/>
            <a:ext cx="11988620" cy="7240699"/>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p>
            <a:pPr defTabSz="457200">
              <a:lnSpc>
                <a:spcPct val="100000"/>
              </a:lnSpc>
              <a:defRPr sz="3000" b="0">
                <a:solidFill>
                  <a:srgbClr val="000000"/>
                </a:solidFill>
                <a:latin typeface="+mn-lt"/>
                <a:ea typeface="+mn-ea"/>
                <a:cs typeface="+mn-cs"/>
                <a:sym typeface="Helvetica Light"/>
              </a:defRPr>
            </a:pPr>
            <a:r>
              <a:rPr b="1">
                <a:latin typeface="+mj-lt"/>
                <a:ea typeface="+mj-ea"/>
                <a:cs typeface="+mj-cs"/>
                <a:sym typeface="Helvetica"/>
              </a:rPr>
              <a:t>How Much Silica Matters?</a:t>
            </a:r>
            <a:r>
              <a:t> </a:t>
            </a:r>
          </a:p>
          <a:p>
            <a:pPr defTabSz="457200">
              <a:lnSpc>
                <a:spcPct val="120000"/>
              </a:lnSpc>
              <a:defRPr sz="3000" b="0">
                <a:solidFill>
                  <a:srgbClr val="000000"/>
                </a:solidFill>
                <a:latin typeface="+mn-lt"/>
                <a:ea typeface="+mn-ea"/>
                <a:cs typeface="+mn-cs"/>
                <a:sym typeface="Helvetica Light"/>
              </a:defRPr>
            </a:pPr>
            <a:r>
              <a:t>Crystaline Quartz Silica has a PEL of 0.1 mg/m3 and a STEL of 0.3 mg/m3.</a:t>
            </a:r>
          </a:p>
          <a:p>
            <a:pPr marL="889000" lvl="1" indent="-444500" defTabSz="457200">
              <a:lnSpc>
                <a:spcPct val="120000"/>
              </a:lnSpc>
              <a:buSzPct val="75000"/>
              <a:buChar char="-"/>
              <a:defRPr sz="3000" b="0">
                <a:solidFill>
                  <a:srgbClr val="000000"/>
                </a:solidFill>
                <a:latin typeface="+mn-lt"/>
                <a:ea typeface="+mn-ea"/>
                <a:cs typeface="+mn-cs"/>
                <a:sym typeface="Helvetica Light"/>
              </a:defRPr>
            </a:pPr>
            <a:r>
              <a:t>You must protect workers from silica dust exposure in all its forms</a:t>
            </a:r>
          </a:p>
          <a:p>
            <a:pPr defTabSz="457200">
              <a:lnSpc>
                <a:spcPct val="120000"/>
              </a:lnSpc>
              <a:defRPr sz="3000" b="0">
                <a:solidFill>
                  <a:srgbClr val="000000"/>
                </a:solidFill>
                <a:latin typeface="+mn-lt"/>
                <a:ea typeface="+mn-ea"/>
                <a:cs typeface="+mn-cs"/>
                <a:sym typeface="Helvetica Light"/>
              </a:defRPr>
            </a:pPr>
            <a:endParaRPr/>
          </a:p>
          <a:p>
            <a:pPr defTabSz="457200">
              <a:lnSpc>
                <a:spcPct val="120000"/>
              </a:lnSpc>
              <a:defRPr sz="3000" b="0">
                <a:solidFill>
                  <a:srgbClr val="000000"/>
                </a:solidFill>
                <a:latin typeface="+mn-lt"/>
                <a:ea typeface="+mn-ea"/>
                <a:cs typeface="+mn-cs"/>
                <a:sym typeface="Helvetica Light"/>
              </a:defRPr>
            </a:pPr>
            <a:endParaRPr/>
          </a:p>
          <a:p>
            <a:pPr defTabSz="457200">
              <a:lnSpc>
                <a:spcPct val="120000"/>
              </a:lnSpc>
              <a:defRPr sz="3000">
                <a:solidFill>
                  <a:srgbClr val="000000"/>
                </a:solidFill>
              </a:defRPr>
            </a:pPr>
            <a:r>
              <a:t>Proposed OSHA Silica Rules:</a:t>
            </a:r>
          </a:p>
          <a:p>
            <a:pPr marL="444500" indent="-444500" defTabSz="457200">
              <a:lnSpc>
                <a:spcPct val="120000"/>
              </a:lnSpc>
              <a:buSzPct val="75000"/>
              <a:buChar char="-"/>
              <a:defRPr sz="3000" b="0">
                <a:solidFill>
                  <a:srgbClr val="000000"/>
                </a:solidFill>
                <a:latin typeface="+mn-lt"/>
                <a:ea typeface="+mn-ea"/>
                <a:cs typeface="+mn-cs"/>
                <a:sym typeface="Helvetica Light"/>
              </a:defRPr>
            </a:pPr>
            <a:r>
              <a:t>OSHA is reviewing the construction and general industry PELs for silica in its ongoing rule making.</a:t>
            </a:r>
          </a:p>
        </p:txBody>
      </p:sp>
    </p:spTree>
  </p:cSld>
  <p:clrMapOvr>
    <a:masterClrMapping/>
  </p:clrMapOvr>
  <p:transition xmlns:p14="http://schemas.microsoft.com/office/powerpoint/2010/main" spd="slow"/>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4" name="Shape 434"/>
          <p:cNvSpPr/>
          <p:nvPr/>
        </p:nvSpPr>
        <p:spPr>
          <a:xfrm>
            <a:off x="-1" y="1000244"/>
            <a:ext cx="13004801" cy="1047513"/>
          </a:xfrm>
          <a:prstGeom prst="rect">
            <a:avLst/>
          </a:prstGeom>
          <a:solidFill>
            <a:srgbClr val="003E7C"/>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lgn="ctr" defTabSz="457200">
              <a:lnSpc>
                <a:spcPct val="100000"/>
              </a:lnSpc>
              <a:defRPr sz="5500"/>
            </a:lvl1pPr>
          </a:lstStyle>
          <a:p>
            <a:r>
              <a:t>AT RISK WORKERS</a:t>
            </a:r>
          </a:p>
        </p:txBody>
      </p:sp>
      <p:sp>
        <p:nvSpPr>
          <p:cNvPr id="435" name="Shape 435"/>
          <p:cNvSpPr/>
          <p:nvPr/>
        </p:nvSpPr>
        <p:spPr>
          <a:xfrm>
            <a:off x="445034" y="2687284"/>
            <a:ext cx="6488661" cy="6912279"/>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p>
            <a:pPr marL="444500" indent="-444500" defTabSz="457200">
              <a:lnSpc>
                <a:spcPct val="150000"/>
              </a:lnSpc>
              <a:buSzPct val="75000"/>
              <a:buChar char="•"/>
              <a:defRPr sz="3000" b="0">
                <a:solidFill>
                  <a:srgbClr val="000000"/>
                </a:solidFill>
                <a:latin typeface="+mn-lt"/>
                <a:ea typeface="+mn-ea"/>
                <a:cs typeface="+mn-cs"/>
                <a:sym typeface="Helvetica Light"/>
              </a:defRPr>
            </a:pPr>
            <a:r>
              <a:t>Cement siding installers</a:t>
            </a:r>
          </a:p>
          <a:p>
            <a:pPr marL="444500" indent="-444500" defTabSz="457200">
              <a:lnSpc>
                <a:spcPct val="150000"/>
              </a:lnSpc>
              <a:buSzPct val="75000"/>
              <a:buChar char="•"/>
              <a:defRPr sz="3000" b="0">
                <a:solidFill>
                  <a:srgbClr val="000000"/>
                </a:solidFill>
                <a:latin typeface="+mn-lt"/>
                <a:ea typeface="+mn-ea"/>
                <a:cs typeface="+mn-cs"/>
                <a:sym typeface="Helvetica Light"/>
              </a:defRPr>
            </a:pPr>
            <a:r>
              <a:t>Concrete, block, or cement cutting</a:t>
            </a:r>
          </a:p>
          <a:p>
            <a:pPr marL="444500" indent="-444500" defTabSz="457200">
              <a:lnSpc>
                <a:spcPct val="150000"/>
              </a:lnSpc>
              <a:buSzPct val="75000"/>
              <a:buChar char="•"/>
              <a:defRPr sz="3000" b="0">
                <a:solidFill>
                  <a:srgbClr val="000000"/>
                </a:solidFill>
                <a:latin typeface="+mn-lt"/>
                <a:ea typeface="+mn-ea"/>
                <a:cs typeface="+mn-cs"/>
                <a:sym typeface="Helvetica Light"/>
              </a:defRPr>
            </a:pPr>
            <a:r>
              <a:t>Granite Counter Top Installers</a:t>
            </a:r>
          </a:p>
          <a:p>
            <a:pPr marL="444500" indent="-444500" defTabSz="457200">
              <a:lnSpc>
                <a:spcPct val="150000"/>
              </a:lnSpc>
              <a:buSzPct val="75000"/>
              <a:buChar char="•"/>
              <a:defRPr sz="3000" b="0">
                <a:solidFill>
                  <a:srgbClr val="000000"/>
                </a:solidFill>
                <a:latin typeface="+mn-lt"/>
                <a:ea typeface="+mn-ea"/>
                <a:cs typeface="+mn-cs"/>
                <a:sym typeface="Helvetica Light"/>
              </a:defRPr>
            </a:pPr>
            <a:r>
              <a:t>Concrete, fill, or leveling product mixers (pouring bags by hand)</a:t>
            </a:r>
          </a:p>
          <a:p>
            <a:pPr marL="444500" indent="-444500" defTabSz="457200">
              <a:lnSpc>
                <a:spcPct val="150000"/>
              </a:lnSpc>
              <a:buSzPct val="75000"/>
              <a:buChar char="•"/>
              <a:defRPr sz="3000" b="0">
                <a:solidFill>
                  <a:srgbClr val="000000"/>
                </a:solidFill>
                <a:latin typeface="+mn-lt"/>
                <a:ea typeface="+mn-ea"/>
                <a:cs typeface="+mn-cs"/>
                <a:sym typeface="Helvetica Light"/>
              </a:defRPr>
            </a:pPr>
            <a:r>
              <a:t>Abrasive Blasters</a:t>
            </a:r>
          </a:p>
          <a:p>
            <a:pPr marL="444500" indent="-444500" defTabSz="457200">
              <a:lnSpc>
                <a:spcPct val="150000"/>
              </a:lnSpc>
              <a:buSzPct val="75000"/>
              <a:buChar char="•"/>
              <a:defRPr sz="3000" b="0">
                <a:solidFill>
                  <a:srgbClr val="000000"/>
                </a:solidFill>
                <a:latin typeface="+mn-lt"/>
                <a:ea typeface="+mn-ea"/>
                <a:cs typeface="+mn-cs"/>
                <a:sym typeface="Helvetica Light"/>
              </a:defRPr>
            </a:pPr>
            <a:r>
              <a:t>Drywall Finishers</a:t>
            </a:r>
          </a:p>
          <a:p>
            <a:pPr marL="444500" indent="-444500" defTabSz="457200">
              <a:lnSpc>
                <a:spcPct val="150000"/>
              </a:lnSpc>
              <a:buSzPct val="75000"/>
              <a:buChar char="•"/>
              <a:defRPr sz="3000" b="0">
                <a:solidFill>
                  <a:srgbClr val="000000"/>
                </a:solidFill>
                <a:latin typeface="+mn-lt"/>
                <a:ea typeface="+mn-ea"/>
                <a:cs typeface="+mn-cs"/>
                <a:sym typeface="Helvetica Light"/>
              </a:defRPr>
            </a:pPr>
            <a:r>
              <a:t>Heavy Equipment Operators</a:t>
            </a:r>
          </a:p>
          <a:p>
            <a:pPr marL="444500" indent="-444500" defTabSz="457200">
              <a:lnSpc>
                <a:spcPct val="150000"/>
              </a:lnSpc>
              <a:buSzPct val="75000"/>
              <a:buChar char="•"/>
              <a:defRPr sz="3000" b="0">
                <a:solidFill>
                  <a:srgbClr val="000000"/>
                </a:solidFill>
                <a:latin typeface="+mn-lt"/>
                <a:ea typeface="+mn-ea"/>
                <a:cs typeface="+mn-cs"/>
                <a:sym typeface="Helvetica Light"/>
              </a:defRPr>
            </a:pPr>
            <a:r>
              <a:t>Hole Drillers using hand-held drills</a:t>
            </a:r>
          </a:p>
        </p:txBody>
      </p:sp>
      <p:sp>
        <p:nvSpPr>
          <p:cNvPr id="436" name="Shape 436"/>
          <p:cNvSpPr/>
          <p:nvPr/>
        </p:nvSpPr>
        <p:spPr>
          <a:xfrm>
            <a:off x="7113099" y="2687284"/>
            <a:ext cx="5315890" cy="6700514"/>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p>
            <a:pPr marL="533400" indent="-533400" defTabSz="584200">
              <a:lnSpc>
                <a:spcPct val="150000"/>
              </a:lnSpc>
              <a:buSzPct val="75000"/>
              <a:buChar char="•"/>
              <a:defRPr sz="3000" b="0">
                <a:solidFill>
                  <a:srgbClr val="000000"/>
                </a:solidFill>
                <a:latin typeface="+mn-lt"/>
                <a:ea typeface="+mn-ea"/>
                <a:cs typeface="+mn-cs"/>
                <a:sym typeface="Helvetica Light"/>
              </a:defRPr>
            </a:pPr>
            <a:r>
              <a:t>Rock-crushing machine operators</a:t>
            </a:r>
          </a:p>
          <a:p>
            <a:pPr marL="533400" indent="-533400" defTabSz="584200">
              <a:lnSpc>
                <a:spcPct val="150000"/>
              </a:lnSpc>
              <a:buSzPct val="75000"/>
              <a:buChar char="•"/>
              <a:defRPr sz="3000" b="0">
                <a:solidFill>
                  <a:srgbClr val="000000"/>
                </a:solidFill>
                <a:latin typeface="+mn-lt"/>
                <a:ea typeface="+mn-ea"/>
                <a:cs typeface="+mn-cs"/>
                <a:sym typeface="Helvetica Light"/>
              </a:defRPr>
            </a:pPr>
            <a:r>
              <a:t>Tuckpointers and Grinders</a:t>
            </a:r>
          </a:p>
          <a:p>
            <a:pPr marL="533400" indent="-533400" defTabSz="584200">
              <a:lnSpc>
                <a:spcPct val="150000"/>
              </a:lnSpc>
              <a:buSzPct val="75000"/>
              <a:buChar char="•"/>
              <a:defRPr sz="3000" b="0">
                <a:solidFill>
                  <a:srgbClr val="000000"/>
                </a:solidFill>
                <a:latin typeface="+mn-lt"/>
                <a:ea typeface="+mn-ea"/>
                <a:cs typeface="+mn-cs"/>
                <a:sym typeface="Helvetica Light"/>
              </a:defRPr>
            </a:pPr>
            <a:r>
              <a:t>Underground Construction</a:t>
            </a:r>
          </a:p>
          <a:p>
            <a:pPr marL="533400" indent="-533400" defTabSz="584200">
              <a:lnSpc>
                <a:spcPct val="150000"/>
              </a:lnSpc>
              <a:buSzPct val="75000"/>
              <a:buChar char="•"/>
              <a:defRPr sz="3000" b="0">
                <a:solidFill>
                  <a:srgbClr val="000000"/>
                </a:solidFill>
                <a:latin typeface="+mn-lt"/>
                <a:ea typeface="+mn-ea"/>
                <a:cs typeface="+mn-cs"/>
                <a:sym typeface="Helvetica Light"/>
              </a:defRPr>
            </a:pPr>
            <a:r>
              <a:t>Masonry Cutters - </a:t>
            </a:r>
            <a:br/>
            <a:r>
              <a:t>    </a:t>
            </a:r>
            <a:r>
              <a:rPr sz="2300"/>
              <a:t>Portable and Stationary Saws</a:t>
            </a:r>
          </a:p>
          <a:p>
            <a:pPr marL="444500" indent="-444500" defTabSz="457200">
              <a:lnSpc>
                <a:spcPct val="150000"/>
              </a:lnSpc>
              <a:buSzPct val="75000"/>
              <a:buChar char="•"/>
              <a:defRPr sz="3000" b="0">
                <a:solidFill>
                  <a:srgbClr val="000000"/>
                </a:solidFill>
                <a:latin typeface="+mn-lt"/>
                <a:ea typeface="+mn-ea"/>
                <a:cs typeface="+mn-cs"/>
                <a:sym typeface="Helvetica Light"/>
              </a:defRPr>
            </a:pPr>
            <a:r>
              <a:t>Millers</a:t>
            </a:r>
          </a:p>
          <a:p>
            <a:pPr marL="444500" indent="-444500" defTabSz="457200">
              <a:lnSpc>
                <a:spcPct val="150000"/>
              </a:lnSpc>
              <a:buSzPct val="75000"/>
              <a:buChar char="•"/>
              <a:defRPr sz="3000" b="0">
                <a:solidFill>
                  <a:srgbClr val="000000"/>
                </a:solidFill>
                <a:latin typeface="+mn-lt"/>
                <a:ea typeface="+mn-ea"/>
                <a:cs typeface="+mn-cs"/>
                <a:sym typeface="Helvetica Light"/>
              </a:defRPr>
            </a:pPr>
            <a:r>
              <a:t>Rock and concrete drillers</a:t>
            </a:r>
          </a:p>
          <a:p>
            <a:pPr marL="444500" indent="-444500" defTabSz="457200">
              <a:lnSpc>
                <a:spcPct val="150000"/>
              </a:lnSpc>
              <a:buSzPct val="75000"/>
              <a:buChar char="•"/>
              <a:defRPr sz="3000" b="0">
                <a:solidFill>
                  <a:srgbClr val="000000"/>
                </a:solidFill>
                <a:latin typeface="+mn-lt"/>
                <a:ea typeface="+mn-ea"/>
                <a:cs typeface="+mn-cs"/>
                <a:sym typeface="Helvetica Light"/>
              </a:defRPr>
            </a:pPr>
            <a:r>
              <a:t>Jackhammer and Impact Drillers</a:t>
            </a:r>
          </a:p>
        </p:txBody>
      </p:sp>
      <p:sp>
        <p:nvSpPr>
          <p:cNvPr id="437" name="Shape 437"/>
          <p:cNvSpPr/>
          <p:nvPr/>
        </p:nvSpPr>
        <p:spPr>
          <a:xfrm>
            <a:off x="2965437" y="2255484"/>
            <a:ext cx="7073926" cy="4318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a:solidFill>
                  <a:srgbClr val="000000"/>
                </a:solidFill>
              </a:defRPr>
            </a:lvl1pPr>
          </a:lstStyle>
          <a:p>
            <a:r>
              <a:t>CONSTRUCTION ACTIVITIES AFFECTED BY SILICA:</a:t>
            </a:r>
          </a:p>
        </p:txBody>
      </p:sp>
    </p:spTree>
  </p:cSld>
  <p:clrMapOvr>
    <a:masterClrMapping/>
  </p:clrMapOvr>
  <p:transition xmlns:p14="http://schemas.microsoft.com/office/powerpoint/2010/main" spd="slow"/>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accent1">
            <a:hueOff val="273561"/>
            <a:satOff val="2937"/>
            <a:lumOff val="-22233"/>
          </a:schemeClr>
        </a:solidFill>
        <a:effectLst/>
      </p:bgPr>
    </p:bg>
    <p:spTree>
      <p:nvGrpSpPr>
        <p:cNvPr id="1" name=""/>
        <p:cNvGrpSpPr/>
        <p:nvPr/>
      </p:nvGrpSpPr>
      <p:grpSpPr>
        <a:xfrm>
          <a:off x="0" y="0"/>
          <a:ext cx="0" cy="0"/>
          <a:chOff x="0" y="0"/>
          <a:chExt cx="0" cy="0"/>
        </a:xfrm>
      </p:grpSpPr>
      <p:sp>
        <p:nvSpPr>
          <p:cNvPr id="439" name="Shape 439"/>
          <p:cNvSpPr/>
          <p:nvPr/>
        </p:nvSpPr>
        <p:spPr>
          <a:xfrm>
            <a:off x="2409048" y="2512587"/>
            <a:ext cx="8648404" cy="44958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ctr" defTabSz="457200">
              <a:lnSpc>
                <a:spcPct val="100000"/>
              </a:lnSpc>
              <a:defRPr sz="14400"/>
            </a:pPr>
            <a:r>
              <a:t>DANGER:</a:t>
            </a:r>
            <a:br/>
            <a:r>
              <a:t>MOLD </a:t>
            </a:r>
          </a:p>
        </p:txBody>
      </p:sp>
    </p:spTree>
  </p:cSld>
  <p:clrMapOvr>
    <a:masterClrMapping/>
  </p:clrMapOvr>
  <p:transition xmlns:p14="http://schemas.microsoft.com/office/powerpoint/2010/mai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 name="Shape 157"/>
          <p:cNvSpPr/>
          <p:nvPr/>
        </p:nvSpPr>
        <p:spPr>
          <a:xfrm>
            <a:off x="1025928" y="5200739"/>
            <a:ext cx="11483652" cy="3499334"/>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lstStyle/>
          <a:p>
            <a:pPr marL="651933" indent="-651933" defTabSz="584200">
              <a:lnSpc>
                <a:spcPct val="130000"/>
              </a:lnSpc>
              <a:buSzPct val="75000"/>
              <a:buChar char="•"/>
              <a:defRPr sz="4400">
                <a:solidFill>
                  <a:srgbClr val="000000"/>
                </a:solidFill>
              </a:defRPr>
            </a:pPr>
            <a:r>
              <a:t>CONTAINMENT</a:t>
            </a:r>
          </a:p>
          <a:p>
            <a:pPr marL="651933" indent="-651933" defTabSz="584200">
              <a:lnSpc>
                <a:spcPct val="130000"/>
              </a:lnSpc>
              <a:buSzPct val="75000"/>
              <a:buChar char="•"/>
              <a:defRPr sz="4400">
                <a:solidFill>
                  <a:srgbClr val="000000"/>
                </a:solidFill>
              </a:defRPr>
            </a:pPr>
            <a:r>
              <a:t>PERSONAL PROTECTIVE EQUIPMENT</a:t>
            </a:r>
          </a:p>
          <a:p>
            <a:pPr marL="651933" indent="-651933" defTabSz="584200">
              <a:lnSpc>
                <a:spcPct val="130000"/>
              </a:lnSpc>
              <a:buSzPct val="75000"/>
              <a:buChar char="•"/>
              <a:defRPr sz="4400">
                <a:solidFill>
                  <a:srgbClr val="000000"/>
                </a:solidFill>
              </a:defRPr>
            </a:pPr>
            <a:r>
              <a:t>LOW DUST WORK PRACTICES</a:t>
            </a:r>
          </a:p>
          <a:p>
            <a:pPr marL="651933" indent="-651933" defTabSz="584200">
              <a:lnSpc>
                <a:spcPct val="130000"/>
              </a:lnSpc>
              <a:buSzPct val="75000"/>
              <a:buChar char="•"/>
              <a:defRPr sz="4400">
                <a:solidFill>
                  <a:srgbClr val="000000"/>
                </a:solidFill>
              </a:defRPr>
            </a:pPr>
            <a:r>
              <a:t>DECONTAMINATION</a:t>
            </a:r>
          </a:p>
        </p:txBody>
      </p:sp>
      <p:sp>
        <p:nvSpPr>
          <p:cNvPr id="158" name="Shape 158"/>
          <p:cNvSpPr/>
          <p:nvPr/>
        </p:nvSpPr>
        <p:spPr>
          <a:xfrm>
            <a:off x="-1" y="1000244"/>
            <a:ext cx="13004801" cy="1047513"/>
          </a:xfrm>
          <a:prstGeom prst="rect">
            <a:avLst/>
          </a:prstGeom>
          <a:solidFill>
            <a:srgbClr val="003E7C"/>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lgn="ctr" defTabSz="457200">
              <a:lnSpc>
                <a:spcPct val="100000"/>
              </a:lnSpc>
              <a:defRPr sz="5500"/>
            </a:lvl1pPr>
          </a:lstStyle>
          <a:p>
            <a:r>
              <a:t>FOUR PRINCIPALS OF PROTECTION</a:t>
            </a:r>
          </a:p>
        </p:txBody>
      </p:sp>
      <p:sp>
        <p:nvSpPr>
          <p:cNvPr id="159" name="Shape 159"/>
          <p:cNvSpPr/>
          <p:nvPr/>
        </p:nvSpPr>
        <p:spPr>
          <a:xfrm>
            <a:off x="760574" y="1787207"/>
            <a:ext cx="11483652" cy="3499334"/>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lvl1pPr algn="ctr" defTabSz="584200">
              <a:lnSpc>
                <a:spcPct val="100000"/>
              </a:lnSpc>
              <a:defRPr sz="4400">
                <a:solidFill>
                  <a:srgbClr val="000000"/>
                </a:solidFill>
              </a:defRPr>
            </a:lvl1pPr>
          </a:lstStyle>
          <a:p>
            <a:r>
              <a:t>These four concepts will help contractors address a variety of hazards and protect themselves and workers.</a:t>
            </a:r>
          </a:p>
        </p:txBody>
      </p:sp>
    </p:spTree>
  </p:cSld>
  <p:clrMapOvr>
    <a:masterClrMapping/>
  </p:clrMapOvr>
  <p:transition xmlns:p14="http://schemas.microsoft.com/office/powerpoint/2010/main" spd="slow"/>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1" name="Shape 441"/>
          <p:cNvSpPr/>
          <p:nvPr/>
        </p:nvSpPr>
        <p:spPr>
          <a:xfrm>
            <a:off x="-1" y="1000244"/>
            <a:ext cx="13004801" cy="1047513"/>
          </a:xfrm>
          <a:prstGeom prst="rect">
            <a:avLst/>
          </a:prstGeom>
          <a:solidFill>
            <a:srgbClr val="003E7C"/>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lgn="ctr" defTabSz="457200">
              <a:lnSpc>
                <a:spcPct val="100000"/>
              </a:lnSpc>
              <a:defRPr sz="5500"/>
            </a:lvl1pPr>
          </a:lstStyle>
          <a:p>
            <a:r>
              <a:t>THE DANGERS OF MOLD</a:t>
            </a:r>
          </a:p>
        </p:txBody>
      </p:sp>
      <p:sp>
        <p:nvSpPr>
          <p:cNvPr id="442" name="Shape 442"/>
          <p:cNvSpPr/>
          <p:nvPr/>
        </p:nvSpPr>
        <p:spPr>
          <a:xfrm>
            <a:off x="603998" y="2456176"/>
            <a:ext cx="6315275" cy="6593848"/>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defTabSz="584200">
              <a:lnSpc>
                <a:spcPct val="120000"/>
              </a:lnSpc>
              <a:defRPr sz="3000" b="0">
                <a:solidFill>
                  <a:srgbClr val="000000"/>
                </a:solidFill>
                <a:latin typeface="+mn-lt"/>
                <a:ea typeface="+mn-ea"/>
                <a:cs typeface="+mn-cs"/>
                <a:sym typeface="Helvetica Light"/>
              </a:defRPr>
            </a:pPr>
            <a:r>
              <a:rPr b="1">
                <a:latin typeface="+mj-lt"/>
                <a:ea typeface="+mj-ea"/>
                <a:cs typeface="+mj-cs"/>
                <a:sym typeface="Helvetica"/>
              </a:rPr>
              <a:t>MOLD</a:t>
            </a:r>
            <a:r>
              <a:t>:</a:t>
            </a:r>
          </a:p>
          <a:p>
            <a:pPr marL="444500" indent="-444500" defTabSz="584200">
              <a:lnSpc>
                <a:spcPct val="120000"/>
              </a:lnSpc>
              <a:buSzPct val="75000"/>
              <a:buChar char="•"/>
              <a:defRPr sz="3000" b="0">
                <a:solidFill>
                  <a:srgbClr val="000000"/>
                </a:solidFill>
                <a:latin typeface="+mn-lt"/>
                <a:ea typeface="+mn-ea"/>
                <a:cs typeface="+mn-cs"/>
                <a:sym typeface="Helvetica Light"/>
              </a:defRPr>
            </a:pPr>
            <a:r>
              <a:t>Molds are microscopic organisms found everywhere in the environment, indoors and outdoors</a:t>
            </a:r>
          </a:p>
          <a:p>
            <a:pPr marL="444500" indent="-444500" defTabSz="584200">
              <a:lnSpc>
                <a:spcPct val="120000"/>
              </a:lnSpc>
              <a:buSzPct val="75000"/>
              <a:buChar char="•"/>
              <a:defRPr sz="3000" b="0">
                <a:solidFill>
                  <a:srgbClr val="000000"/>
                </a:solidFill>
                <a:latin typeface="+mn-lt"/>
                <a:ea typeface="+mn-ea"/>
                <a:cs typeface="+mn-cs"/>
                <a:sym typeface="Helvetica Light"/>
              </a:defRPr>
            </a:pPr>
            <a:r>
              <a:t>Mold is a type of fungi</a:t>
            </a:r>
          </a:p>
          <a:p>
            <a:pPr marL="444500" indent="-444500" defTabSz="584200">
              <a:lnSpc>
                <a:spcPct val="120000"/>
              </a:lnSpc>
              <a:buSzPct val="75000"/>
              <a:buChar char="•"/>
              <a:defRPr sz="3000" b="0">
                <a:solidFill>
                  <a:srgbClr val="000000"/>
                </a:solidFill>
                <a:latin typeface="+mn-lt"/>
                <a:ea typeface="+mn-ea"/>
                <a:cs typeface="+mn-cs"/>
                <a:sym typeface="Helvetica Light"/>
              </a:defRPr>
            </a:pPr>
            <a:r>
              <a:t>Most molds reproduce by forming spores that are released into the air, land on a moist surface, begin to grown, penetrate proud materials and release chemicals</a:t>
            </a:r>
          </a:p>
        </p:txBody>
      </p:sp>
      <p:pic>
        <p:nvPicPr>
          <p:cNvPr id="443" name="Mold corner 31786738_xl.jp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flipH="1">
            <a:off x="7145450" y="2388580"/>
            <a:ext cx="4967644" cy="3299687"/>
          </a:xfrm>
          <a:prstGeom prst="rect">
            <a:avLst/>
          </a:prstGeom>
          <a:ln w="12700">
            <a:miter lim="400000"/>
          </a:ln>
        </p:spPr>
      </p:pic>
      <p:pic>
        <p:nvPicPr>
          <p:cNvPr id="444" name="Mold 11 16 04 Florida.jp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9094148" y="4595584"/>
            <a:ext cx="3535872" cy="4979461"/>
          </a:xfrm>
          <a:prstGeom prst="rect">
            <a:avLst/>
          </a:prstGeom>
          <a:ln w="12700">
            <a:miter lim="400000"/>
          </a:ln>
        </p:spPr>
      </p:pic>
    </p:spTree>
  </p:cSld>
  <p:clrMapOvr>
    <a:masterClrMapping/>
  </p:clrMapOvr>
  <p:transition xmlns:p14="http://schemas.microsoft.com/office/powerpoint/2010/main" spd="slow"/>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8" name="Shape 448"/>
          <p:cNvSpPr/>
          <p:nvPr/>
        </p:nvSpPr>
        <p:spPr>
          <a:xfrm>
            <a:off x="844800" y="2430396"/>
            <a:ext cx="11315200" cy="683674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lstStyle/>
          <a:p>
            <a:pPr defTabSz="457200">
              <a:lnSpc>
                <a:spcPct val="100000"/>
              </a:lnSpc>
              <a:defRPr sz="3000" b="0">
                <a:solidFill>
                  <a:srgbClr val="000000"/>
                </a:solidFill>
                <a:latin typeface="+mn-lt"/>
                <a:ea typeface="+mn-ea"/>
                <a:cs typeface="+mn-cs"/>
                <a:sym typeface="Helvetica Light"/>
              </a:defRPr>
            </a:pPr>
            <a:r>
              <a:rPr b="1">
                <a:latin typeface="+mj-lt"/>
                <a:ea typeface="+mj-ea"/>
                <a:cs typeface="+mj-cs"/>
                <a:sym typeface="Helvetica"/>
              </a:rPr>
              <a:t>How Much Mold Matters?</a:t>
            </a:r>
            <a:r>
              <a:t> </a:t>
            </a:r>
          </a:p>
          <a:p>
            <a:pPr marL="444500" indent="-444500" defTabSz="457200">
              <a:lnSpc>
                <a:spcPct val="120000"/>
              </a:lnSpc>
              <a:buSzPct val="75000"/>
              <a:buChar char="•"/>
              <a:defRPr sz="3000" b="0">
                <a:solidFill>
                  <a:srgbClr val="000000"/>
                </a:solidFill>
                <a:latin typeface="+mn-lt"/>
                <a:ea typeface="+mn-ea"/>
                <a:cs typeface="+mn-cs"/>
                <a:sym typeface="Helvetica Light"/>
              </a:defRPr>
            </a:pPr>
            <a:r>
              <a:t>There are no current specific regulation on mold in the workplace</a:t>
            </a:r>
          </a:p>
          <a:p>
            <a:pPr marL="444500" indent="-444500" defTabSz="457200">
              <a:lnSpc>
                <a:spcPct val="120000"/>
              </a:lnSpc>
              <a:buSzPct val="75000"/>
              <a:buChar char="•"/>
              <a:defRPr sz="3000" b="0">
                <a:solidFill>
                  <a:srgbClr val="000000"/>
                </a:solidFill>
                <a:latin typeface="+mn-lt"/>
                <a:ea typeface="+mn-ea"/>
                <a:cs typeface="+mn-cs"/>
                <a:sym typeface="Helvetica Light"/>
              </a:defRPr>
            </a:pPr>
            <a:r>
              <a:t>WAC 296-841-100 required an exposure assessment of airborne contaminates including harmful bacteria or fungi</a:t>
            </a:r>
          </a:p>
          <a:p>
            <a:pPr marL="444500" indent="-444500" defTabSz="457200">
              <a:lnSpc>
                <a:spcPct val="120000"/>
              </a:lnSpc>
              <a:buSzPct val="75000"/>
              <a:buChar char="•"/>
              <a:defRPr sz="3000" b="0">
                <a:solidFill>
                  <a:srgbClr val="000000"/>
                </a:solidFill>
                <a:latin typeface="+mn-lt"/>
                <a:ea typeface="+mn-ea"/>
                <a:cs typeface="+mn-cs"/>
                <a:sym typeface="Helvetica Light"/>
              </a:defRPr>
            </a:pPr>
            <a:r>
              <a:t>If you can smell or see mold, there is a potential health risk</a:t>
            </a:r>
          </a:p>
          <a:p>
            <a:pPr defTabSz="457200">
              <a:lnSpc>
                <a:spcPct val="120000"/>
              </a:lnSpc>
              <a:defRPr sz="3000" b="0">
                <a:solidFill>
                  <a:srgbClr val="000000"/>
                </a:solidFill>
                <a:latin typeface="+mn-lt"/>
                <a:ea typeface="+mn-ea"/>
                <a:cs typeface="+mn-cs"/>
                <a:sym typeface="Helvetica Light"/>
              </a:defRPr>
            </a:pPr>
            <a:endParaRPr/>
          </a:p>
          <a:p>
            <a:pPr defTabSz="457200">
              <a:lnSpc>
                <a:spcPct val="120000"/>
              </a:lnSpc>
              <a:defRPr sz="3000">
                <a:solidFill>
                  <a:srgbClr val="000000"/>
                </a:solidFill>
              </a:defRPr>
            </a:pPr>
            <a:r>
              <a:t>Testing for Mold:</a:t>
            </a:r>
          </a:p>
          <a:p>
            <a:pPr marL="444500" indent="-444500" defTabSz="457200">
              <a:lnSpc>
                <a:spcPct val="120000"/>
              </a:lnSpc>
              <a:buSzPct val="75000"/>
              <a:buChar char="•"/>
              <a:defRPr sz="3000" b="0">
                <a:solidFill>
                  <a:srgbClr val="000000"/>
                </a:solidFill>
                <a:latin typeface="+mn-lt"/>
                <a:ea typeface="+mn-ea"/>
                <a:cs typeface="+mn-cs"/>
                <a:sym typeface="Helvetica Light"/>
              </a:defRPr>
            </a:pPr>
            <a:r>
              <a:t>Testing for mold is varied and subjective, and no safe standard has been established</a:t>
            </a:r>
          </a:p>
          <a:p>
            <a:pPr marL="444500" indent="-444500" defTabSz="457200">
              <a:lnSpc>
                <a:spcPct val="120000"/>
              </a:lnSpc>
              <a:buSzPct val="75000"/>
              <a:buChar char="•"/>
              <a:defRPr sz="3000" b="0">
                <a:solidFill>
                  <a:srgbClr val="000000"/>
                </a:solidFill>
                <a:latin typeface="+mn-lt"/>
                <a:ea typeface="+mn-ea"/>
                <a:cs typeface="+mn-cs"/>
                <a:sym typeface="Helvetica Light"/>
              </a:defRPr>
            </a:pPr>
            <a:r>
              <a:t>End-of-project testing should show that the levels and types of mold present are similar to those found outside the building</a:t>
            </a:r>
          </a:p>
        </p:txBody>
      </p:sp>
      <p:sp>
        <p:nvSpPr>
          <p:cNvPr id="449" name="Shape 449"/>
          <p:cNvSpPr/>
          <p:nvPr/>
        </p:nvSpPr>
        <p:spPr>
          <a:xfrm>
            <a:off x="-1" y="1000244"/>
            <a:ext cx="13004801" cy="1047513"/>
          </a:xfrm>
          <a:prstGeom prst="rect">
            <a:avLst/>
          </a:prstGeom>
          <a:solidFill>
            <a:srgbClr val="003E7C"/>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lgn="ctr" defTabSz="457200">
              <a:lnSpc>
                <a:spcPct val="100000"/>
              </a:lnSpc>
              <a:defRPr sz="5500"/>
            </a:lvl1pPr>
          </a:lstStyle>
          <a:p>
            <a:r>
              <a:t>THE DANGERS OF MOLD</a:t>
            </a:r>
          </a:p>
        </p:txBody>
      </p:sp>
    </p:spTree>
  </p:cSld>
  <p:clrMapOvr>
    <a:masterClrMapping/>
  </p:clrMapOvr>
  <p:transition xmlns:p14="http://schemas.microsoft.com/office/powerpoint/2010/main" spd="slow"/>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3" name="Shape 453"/>
          <p:cNvSpPr/>
          <p:nvPr/>
        </p:nvSpPr>
        <p:spPr>
          <a:xfrm>
            <a:off x="-1" y="1000244"/>
            <a:ext cx="13004801" cy="1047513"/>
          </a:xfrm>
          <a:prstGeom prst="rect">
            <a:avLst/>
          </a:prstGeom>
          <a:solidFill>
            <a:srgbClr val="003E7C"/>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lgn="ctr" defTabSz="457200">
              <a:lnSpc>
                <a:spcPct val="100000"/>
              </a:lnSpc>
              <a:defRPr sz="5500"/>
            </a:lvl1pPr>
          </a:lstStyle>
          <a:p>
            <a:r>
              <a:t>THE DANGERS OF MOLD</a:t>
            </a:r>
          </a:p>
        </p:txBody>
      </p:sp>
      <p:sp>
        <p:nvSpPr>
          <p:cNvPr id="454" name="Shape 454"/>
          <p:cNvSpPr/>
          <p:nvPr/>
        </p:nvSpPr>
        <p:spPr>
          <a:xfrm>
            <a:off x="325793" y="2448553"/>
            <a:ext cx="6614091" cy="678434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marL="317500" indent="-317500" defTabSz="457200">
              <a:lnSpc>
                <a:spcPct val="120000"/>
              </a:lnSpc>
              <a:spcBef>
                <a:spcPts val="300"/>
              </a:spcBef>
              <a:defRPr sz="3000">
                <a:solidFill>
                  <a:srgbClr val="000000"/>
                </a:solidFill>
              </a:defRPr>
            </a:pPr>
            <a:r>
              <a:t>Route of Entry: :</a:t>
            </a:r>
          </a:p>
          <a:p>
            <a:pPr marL="762000" indent="-444500" defTabSz="457200">
              <a:lnSpc>
                <a:spcPct val="120000"/>
              </a:lnSpc>
              <a:spcBef>
                <a:spcPts val="300"/>
              </a:spcBef>
              <a:buSzPct val="75000"/>
              <a:buChar char="-"/>
              <a:defRPr sz="3000" b="0">
                <a:solidFill>
                  <a:srgbClr val="000000"/>
                </a:solidFill>
                <a:latin typeface="+mn-lt"/>
                <a:ea typeface="+mn-ea"/>
                <a:cs typeface="+mn-cs"/>
                <a:sym typeface="Helvetica Light"/>
              </a:defRPr>
            </a:pPr>
            <a:r>
              <a:t>Inhalation is the most common exposure</a:t>
            </a:r>
          </a:p>
          <a:p>
            <a:pPr marL="762000" indent="-444500" defTabSz="457200">
              <a:lnSpc>
                <a:spcPct val="120000"/>
              </a:lnSpc>
              <a:spcBef>
                <a:spcPts val="300"/>
              </a:spcBef>
              <a:buSzPct val="75000"/>
              <a:buChar char="-"/>
              <a:defRPr sz="3000" b="0">
                <a:solidFill>
                  <a:srgbClr val="000000"/>
                </a:solidFill>
                <a:latin typeface="+mn-lt"/>
                <a:ea typeface="+mn-ea"/>
                <a:cs typeface="+mn-cs"/>
                <a:sym typeface="Helvetica Light"/>
              </a:defRPr>
            </a:pPr>
            <a:r>
              <a:t>Workers can be exposed to mold:</a:t>
            </a:r>
          </a:p>
          <a:p>
            <a:pPr marL="1651000" lvl="2" indent="-444500" defTabSz="457200">
              <a:lnSpc>
                <a:spcPct val="120000"/>
              </a:lnSpc>
              <a:spcBef>
                <a:spcPts val="300"/>
              </a:spcBef>
              <a:buSzPct val="75000"/>
              <a:buChar char="-"/>
              <a:defRPr sz="3000" b="0">
                <a:solidFill>
                  <a:srgbClr val="000000"/>
                </a:solidFill>
                <a:latin typeface="+mn-lt"/>
                <a:ea typeface="+mn-ea"/>
                <a:cs typeface="+mn-cs"/>
                <a:sym typeface="Helvetica Light"/>
              </a:defRPr>
            </a:pPr>
            <a:r>
              <a:t>during demolition</a:t>
            </a:r>
          </a:p>
          <a:p>
            <a:pPr marL="1651000" lvl="2" indent="-444500" defTabSz="457200">
              <a:lnSpc>
                <a:spcPct val="120000"/>
              </a:lnSpc>
              <a:spcBef>
                <a:spcPts val="300"/>
              </a:spcBef>
              <a:buSzPct val="75000"/>
              <a:buChar char="-"/>
              <a:defRPr sz="3000" b="0">
                <a:solidFill>
                  <a:srgbClr val="000000"/>
                </a:solidFill>
                <a:latin typeface="+mn-lt"/>
                <a:ea typeface="+mn-ea"/>
                <a:cs typeface="+mn-cs"/>
                <a:sym typeface="Helvetica Light"/>
              </a:defRPr>
            </a:pPr>
            <a:r>
              <a:t>during mold remediation (complete removal)</a:t>
            </a:r>
          </a:p>
          <a:p>
            <a:pPr marL="1651000" lvl="2" indent="-444500" defTabSz="457200">
              <a:lnSpc>
                <a:spcPct val="120000"/>
              </a:lnSpc>
              <a:spcBef>
                <a:spcPts val="300"/>
              </a:spcBef>
              <a:buSzPct val="75000"/>
              <a:buChar char="-"/>
              <a:defRPr sz="3000" b="0">
                <a:solidFill>
                  <a:srgbClr val="000000"/>
                </a:solidFill>
                <a:latin typeface="+mn-lt"/>
                <a:ea typeface="+mn-ea"/>
                <a:cs typeface="+mn-cs"/>
                <a:sym typeface="Helvetica Light"/>
              </a:defRPr>
            </a:pPr>
            <a:r>
              <a:t>construction activities when mold spores are released into the air in construction dust </a:t>
            </a:r>
          </a:p>
        </p:txBody>
      </p:sp>
      <p:pic>
        <p:nvPicPr>
          <p:cNvPr id="455" name="Mold Images_18.jpe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7091924" y="2361653"/>
            <a:ext cx="5567232" cy="6729458"/>
          </a:xfrm>
          <a:prstGeom prst="rect">
            <a:avLst/>
          </a:prstGeom>
          <a:ln w="12700">
            <a:miter lim="400000"/>
          </a:ln>
        </p:spPr>
      </p:pic>
    </p:spTree>
  </p:cSld>
  <p:clrMapOvr>
    <a:masterClrMapping/>
  </p:clrMapOvr>
  <p:transition xmlns:p14="http://schemas.microsoft.com/office/powerpoint/2010/main" spd="slow"/>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9" name="Shape 459"/>
          <p:cNvSpPr/>
          <p:nvPr/>
        </p:nvSpPr>
        <p:spPr>
          <a:xfrm>
            <a:off x="-1" y="1000244"/>
            <a:ext cx="13004801" cy="1047513"/>
          </a:xfrm>
          <a:prstGeom prst="rect">
            <a:avLst/>
          </a:prstGeom>
          <a:solidFill>
            <a:srgbClr val="003E7C"/>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lgn="ctr" defTabSz="457200">
              <a:lnSpc>
                <a:spcPct val="100000"/>
              </a:lnSpc>
              <a:defRPr sz="5500"/>
            </a:lvl1pPr>
          </a:lstStyle>
          <a:p>
            <a:r>
              <a:t>THE DANGERS OF MOLD</a:t>
            </a:r>
          </a:p>
        </p:txBody>
      </p:sp>
      <p:sp>
        <p:nvSpPr>
          <p:cNvPr id="460" name="Shape 460"/>
          <p:cNvSpPr/>
          <p:nvPr/>
        </p:nvSpPr>
        <p:spPr>
          <a:xfrm>
            <a:off x="1234021" y="2678902"/>
            <a:ext cx="10536758" cy="47879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defTabSz="457200">
              <a:lnSpc>
                <a:spcPct val="150000"/>
              </a:lnSpc>
              <a:spcBef>
                <a:spcPts val="300"/>
              </a:spcBef>
              <a:defRPr sz="3000">
                <a:solidFill>
                  <a:srgbClr val="000000"/>
                </a:solidFill>
              </a:defRPr>
            </a:pPr>
            <a:r>
              <a:t>Health Effects:</a:t>
            </a:r>
          </a:p>
          <a:p>
            <a:pPr marL="762000" indent="-444500" defTabSz="457200">
              <a:lnSpc>
                <a:spcPct val="150000"/>
              </a:lnSpc>
              <a:spcBef>
                <a:spcPts val="300"/>
              </a:spcBef>
              <a:buSzPct val="75000"/>
              <a:buChar char="-"/>
              <a:defRPr sz="3000" b="0">
                <a:solidFill>
                  <a:srgbClr val="000000"/>
                </a:solidFill>
                <a:latin typeface="+mn-lt"/>
                <a:ea typeface="+mn-ea"/>
                <a:cs typeface="+mn-cs"/>
                <a:sym typeface="Helvetica Light"/>
              </a:defRPr>
            </a:pPr>
            <a:r>
              <a:t>Some mold can cause infections, allergy symptoms, produce toxins and release volatile organic compounds</a:t>
            </a:r>
          </a:p>
          <a:p>
            <a:pPr marL="762000" indent="-444500" defTabSz="457200">
              <a:lnSpc>
                <a:spcPct val="150000"/>
              </a:lnSpc>
              <a:spcBef>
                <a:spcPts val="300"/>
              </a:spcBef>
              <a:buSzPct val="75000"/>
              <a:buChar char="-"/>
              <a:defRPr sz="3000" b="0">
                <a:solidFill>
                  <a:srgbClr val="000000"/>
                </a:solidFill>
                <a:latin typeface="+mn-lt"/>
                <a:ea typeface="+mn-ea"/>
                <a:cs typeface="+mn-cs"/>
                <a:sym typeface="Helvetica Light"/>
              </a:defRPr>
            </a:pPr>
            <a:r>
              <a:t>Mold has been linked to asthma, hypersensitivity pneumonitis, bronchitis and respiratory infection</a:t>
            </a:r>
          </a:p>
          <a:p>
            <a:pPr marL="762000" indent="-444500" defTabSz="457200">
              <a:lnSpc>
                <a:spcPct val="150000"/>
              </a:lnSpc>
              <a:spcBef>
                <a:spcPts val="300"/>
              </a:spcBef>
              <a:buSzPct val="75000"/>
              <a:buChar char="-"/>
              <a:defRPr sz="3000" b="0">
                <a:solidFill>
                  <a:srgbClr val="000000"/>
                </a:solidFill>
                <a:latin typeface="+mn-lt"/>
                <a:ea typeface="+mn-ea"/>
                <a:cs typeface="+mn-cs"/>
                <a:sym typeface="Helvetica Light"/>
              </a:defRPr>
            </a:pPr>
            <a:r>
              <a:t>The onset of symptoms and reactions can be immediate or delayed</a:t>
            </a:r>
          </a:p>
        </p:txBody>
      </p:sp>
    </p:spTree>
  </p:cSld>
  <p:clrMapOvr>
    <a:masterClrMapping/>
  </p:clrMapOvr>
  <p:transition xmlns:p14="http://schemas.microsoft.com/office/powerpoint/2010/main" spd="slow"/>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4" name="Shape 464"/>
          <p:cNvSpPr/>
          <p:nvPr/>
        </p:nvSpPr>
        <p:spPr>
          <a:xfrm>
            <a:off x="5657671" y="2385397"/>
            <a:ext cx="6734485" cy="68453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defTabSz="457200">
              <a:lnSpc>
                <a:spcPct val="150000"/>
              </a:lnSpc>
              <a:spcBef>
                <a:spcPts val="300"/>
              </a:spcBef>
              <a:defRPr sz="3000">
                <a:solidFill>
                  <a:srgbClr val="000000"/>
                </a:solidFill>
              </a:defRPr>
            </a:pPr>
            <a:r>
              <a:t>What you need to know:</a:t>
            </a:r>
          </a:p>
          <a:p>
            <a:pPr marL="444500" indent="-444500" defTabSz="457200">
              <a:lnSpc>
                <a:spcPct val="150000"/>
              </a:lnSpc>
              <a:spcBef>
                <a:spcPts val="300"/>
              </a:spcBef>
              <a:buSzPct val="75000"/>
              <a:buChar char="-"/>
              <a:defRPr sz="3000" b="0">
                <a:solidFill>
                  <a:srgbClr val="000000"/>
                </a:solidFill>
                <a:latin typeface="+mn-lt"/>
                <a:ea typeface="+mn-ea"/>
                <a:cs typeface="+mn-cs"/>
                <a:sym typeface="Helvetica Light"/>
              </a:defRPr>
            </a:pPr>
            <a:r>
              <a:t>The idea that you can “kill mold” with bleach does not fit modern mold research or industry standards</a:t>
            </a:r>
          </a:p>
          <a:p>
            <a:pPr marL="444500" indent="-444500" defTabSz="457200">
              <a:lnSpc>
                <a:spcPct val="150000"/>
              </a:lnSpc>
              <a:spcBef>
                <a:spcPts val="300"/>
              </a:spcBef>
              <a:buSzPct val="75000"/>
              <a:buChar char="-"/>
              <a:defRPr sz="3000" b="0">
                <a:solidFill>
                  <a:srgbClr val="000000"/>
                </a:solidFill>
                <a:latin typeface="+mn-lt"/>
                <a:ea typeface="+mn-ea"/>
                <a:cs typeface="+mn-cs"/>
                <a:sym typeface="Helvetica Light"/>
              </a:defRPr>
            </a:pPr>
            <a:r>
              <a:t>Identify and stop leaks and moisture sources to control the problem long term</a:t>
            </a:r>
          </a:p>
          <a:p>
            <a:pPr marL="444500" indent="-444500" defTabSz="457200">
              <a:lnSpc>
                <a:spcPct val="150000"/>
              </a:lnSpc>
              <a:spcBef>
                <a:spcPts val="300"/>
              </a:spcBef>
              <a:buSzPct val="75000"/>
              <a:buChar char="-"/>
              <a:defRPr sz="3000" b="0">
                <a:solidFill>
                  <a:srgbClr val="000000"/>
                </a:solidFill>
                <a:latin typeface="+mn-lt"/>
                <a:ea typeface="+mn-ea"/>
                <a:cs typeface="+mn-cs"/>
                <a:sym typeface="Helvetica Light"/>
              </a:defRPr>
            </a:pPr>
            <a:r>
              <a:t>Contain the area - Do not let mold spores spread to uncontaminated areas. </a:t>
            </a:r>
          </a:p>
        </p:txBody>
      </p:sp>
      <p:sp>
        <p:nvSpPr>
          <p:cNvPr id="465" name="Shape 465"/>
          <p:cNvSpPr/>
          <p:nvPr/>
        </p:nvSpPr>
        <p:spPr>
          <a:xfrm>
            <a:off x="-1" y="1000244"/>
            <a:ext cx="13004801" cy="1047513"/>
          </a:xfrm>
          <a:prstGeom prst="rect">
            <a:avLst/>
          </a:prstGeom>
          <a:solidFill>
            <a:srgbClr val="003E7C"/>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lgn="ctr" defTabSz="457200">
              <a:lnSpc>
                <a:spcPct val="100000"/>
              </a:lnSpc>
              <a:defRPr sz="5500"/>
            </a:lvl1pPr>
          </a:lstStyle>
          <a:p>
            <a:r>
              <a:t>THE DANGERS OF MOLD</a:t>
            </a:r>
          </a:p>
        </p:txBody>
      </p:sp>
      <p:pic>
        <p:nvPicPr>
          <p:cNvPr id="466" name="Screen Shot 2015-09-30 at 12.13.43 PM-filtered.pn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635499" y="2426937"/>
            <a:ext cx="4730919" cy="7065261"/>
          </a:xfrm>
          <a:prstGeom prst="rect">
            <a:avLst/>
          </a:prstGeom>
          <a:ln w="12700">
            <a:miter lim="400000"/>
          </a:ln>
        </p:spPr>
      </p:pic>
    </p:spTree>
  </p:cSld>
  <p:clrMapOvr>
    <a:masterClrMapping/>
  </p:clrMapOvr>
  <p:transition xmlns:p14="http://schemas.microsoft.com/office/powerpoint/2010/main" spd="slow"/>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0" name="Shape 470"/>
          <p:cNvSpPr/>
          <p:nvPr/>
        </p:nvSpPr>
        <p:spPr>
          <a:xfrm>
            <a:off x="383411" y="2325405"/>
            <a:ext cx="6378364" cy="674624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defTabSz="457200">
              <a:lnSpc>
                <a:spcPct val="130000"/>
              </a:lnSpc>
              <a:spcBef>
                <a:spcPts val="300"/>
              </a:spcBef>
              <a:defRPr sz="2800">
                <a:solidFill>
                  <a:srgbClr val="000000"/>
                </a:solidFill>
              </a:defRPr>
            </a:pPr>
            <a:r>
              <a:t>What you need to know:</a:t>
            </a:r>
          </a:p>
          <a:p>
            <a:pPr marL="533400" indent="-533400" defTabSz="584200">
              <a:lnSpc>
                <a:spcPct val="130000"/>
              </a:lnSpc>
              <a:buSzPct val="75000"/>
              <a:buChar char="-"/>
              <a:defRPr sz="2800" b="0">
                <a:solidFill>
                  <a:srgbClr val="000000"/>
                </a:solidFill>
                <a:latin typeface="+mn-lt"/>
                <a:ea typeface="+mn-ea"/>
                <a:cs typeface="+mn-cs"/>
                <a:sym typeface="Helvetica Light"/>
              </a:defRPr>
            </a:pPr>
            <a:r>
              <a:t>Use negative air machines to vent the contained areas through HEPA filtration device</a:t>
            </a:r>
          </a:p>
          <a:p>
            <a:pPr marL="533400" indent="-533400" defTabSz="584200">
              <a:lnSpc>
                <a:spcPct val="130000"/>
              </a:lnSpc>
              <a:buSzPct val="75000"/>
              <a:buChar char="-"/>
              <a:defRPr sz="2800" b="0">
                <a:solidFill>
                  <a:srgbClr val="000000"/>
                </a:solidFill>
                <a:latin typeface="+mn-lt"/>
                <a:ea typeface="+mn-ea"/>
                <a:cs typeface="+mn-cs"/>
                <a:sym typeface="Helvetica Light"/>
              </a:defRPr>
            </a:pPr>
            <a:r>
              <a:t>Completely remove visible mold and mold-damage materials </a:t>
            </a:r>
          </a:p>
          <a:p>
            <a:pPr marL="533400" indent="-533400" defTabSz="584200">
              <a:lnSpc>
                <a:spcPct val="130000"/>
              </a:lnSpc>
              <a:buSzPct val="75000"/>
              <a:buChar char="-"/>
              <a:defRPr sz="2800" b="0">
                <a:solidFill>
                  <a:srgbClr val="000000"/>
                </a:solidFill>
                <a:latin typeface="+mn-lt"/>
                <a:ea typeface="+mn-ea"/>
                <a:cs typeface="+mn-cs"/>
                <a:sym typeface="Helvetica Light"/>
              </a:defRPr>
            </a:pPr>
            <a:r>
              <a:t>Antimicrobials and Biocides should only be used by trained professionals</a:t>
            </a:r>
          </a:p>
          <a:p>
            <a:pPr marL="533400" indent="-533400" defTabSz="584200">
              <a:lnSpc>
                <a:spcPct val="130000"/>
              </a:lnSpc>
              <a:buSzPct val="75000"/>
              <a:buChar char="-"/>
              <a:defRPr sz="2800" b="0">
                <a:solidFill>
                  <a:srgbClr val="000000"/>
                </a:solidFill>
                <a:latin typeface="+mn-lt"/>
                <a:ea typeface="+mn-ea"/>
                <a:cs typeface="+mn-cs"/>
                <a:sym typeface="Helvetica Light"/>
              </a:defRPr>
            </a:pPr>
            <a:r>
              <a:t>Proper cleanup, including HEPA vacuuming is required to reduce the chances of recontamination</a:t>
            </a:r>
          </a:p>
        </p:txBody>
      </p:sp>
      <p:sp>
        <p:nvSpPr>
          <p:cNvPr id="471" name="Shape 471"/>
          <p:cNvSpPr/>
          <p:nvPr/>
        </p:nvSpPr>
        <p:spPr>
          <a:xfrm>
            <a:off x="-1" y="1000244"/>
            <a:ext cx="13004801" cy="1047513"/>
          </a:xfrm>
          <a:prstGeom prst="rect">
            <a:avLst/>
          </a:prstGeom>
          <a:solidFill>
            <a:srgbClr val="003E7C"/>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lgn="ctr" defTabSz="457200">
              <a:lnSpc>
                <a:spcPct val="100000"/>
              </a:lnSpc>
              <a:defRPr sz="5500"/>
            </a:lvl1pPr>
          </a:lstStyle>
          <a:p>
            <a:r>
              <a:t>THE DANGERS OF MOLD</a:t>
            </a:r>
          </a:p>
        </p:txBody>
      </p:sp>
      <p:pic>
        <p:nvPicPr>
          <p:cNvPr id="472" name="Screen Shot 2015-09-30 at 11.54.34 AM-filtered.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163578" y="6021747"/>
            <a:ext cx="5416698" cy="3511490"/>
          </a:xfrm>
          <a:prstGeom prst="rect">
            <a:avLst/>
          </a:prstGeom>
          <a:ln w="12700">
            <a:miter lim="400000"/>
          </a:ln>
        </p:spPr>
      </p:pic>
      <p:pic>
        <p:nvPicPr>
          <p:cNvPr id="473" name="Mold Images_30-small-filtered.jpe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7163578" y="2214414"/>
            <a:ext cx="5416698" cy="3611573"/>
          </a:xfrm>
          <a:prstGeom prst="rect">
            <a:avLst/>
          </a:prstGeom>
          <a:ln w="12700">
            <a:miter lim="400000"/>
          </a:ln>
        </p:spPr>
      </p:pic>
    </p:spTree>
  </p:cSld>
  <p:clrMapOvr>
    <a:masterClrMapping/>
  </p:clrMapOvr>
  <p:transition xmlns:p14="http://schemas.microsoft.com/office/powerpoint/2010/mai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 name="Shape 163"/>
          <p:cNvSpPr/>
          <p:nvPr/>
        </p:nvSpPr>
        <p:spPr>
          <a:xfrm>
            <a:off x="760574" y="2606132"/>
            <a:ext cx="11483651" cy="6294199"/>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lstStyle/>
          <a:p>
            <a:pPr marL="651933" indent="-651933" defTabSz="584200">
              <a:lnSpc>
                <a:spcPct val="130000"/>
              </a:lnSpc>
              <a:buSzPct val="75000"/>
              <a:buChar char="•"/>
              <a:defRPr sz="3800">
                <a:solidFill>
                  <a:srgbClr val="000000"/>
                </a:solidFill>
              </a:defRPr>
            </a:pPr>
            <a:r>
              <a:t>Discuss the hazards associated with asbestos, lead, mold and silica</a:t>
            </a:r>
          </a:p>
          <a:p>
            <a:pPr marL="651933" indent="-651933" defTabSz="584200">
              <a:lnSpc>
                <a:spcPct val="130000"/>
              </a:lnSpc>
              <a:buSzPct val="75000"/>
              <a:buChar char="•"/>
              <a:defRPr sz="3800">
                <a:solidFill>
                  <a:srgbClr val="000000"/>
                </a:solidFill>
              </a:defRPr>
            </a:pPr>
            <a:r>
              <a:t>List the agencies and regulations that apply to the hazards</a:t>
            </a:r>
          </a:p>
          <a:p>
            <a:pPr marL="651933" indent="-651933" defTabSz="584200">
              <a:lnSpc>
                <a:spcPct val="130000"/>
              </a:lnSpc>
              <a:buSzPct val="75000"/>
              <a:buChar char="•"/>
              <a:defRPr sz="3800">
                <a:solidFill>
                  <a:srgbClr val="000000"/>
                </a:solidFill>
              </a:defRPr>
            </a:pPr>
            <a:r>
              <a:t>Demonstrate how proper containment, low dust work practices, appropriate PPE, and decontamination can protect worker from all four hazards</a:t>
            </a:r>
          </a:p>
        </p:txBody>
      </p:sp>
      <p:sp>
        <p:nvSpPr>
          <p:cNvPr id="164" name="Shape 164"/>
          <p:cNvSpPr/>
          <p:nvPr/>
        </p:nvSpPr>
        <p:spPr>
          <a:xfrm>
            <a:off x="-1" y="1000244"/>
            <a:ext cx="13004801" cy="1047513"/>
          </a:xfrm>
          <a:prstGeom prst="rect">
            <a:avLst/>
          </a:prstGeom>
          <a:solidFill>
            <a:srgbClr val="003E7C"/>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lgn="ctr" defTabSz="457200">
              <a:lnSpc>
                <a:spcPct val="100000"/>
              </a:lnSpc>
              <a:defRPr sz="5500"/>
            </a:lvl1pPr>
          </a:lstStyle>
          <a:p>
            <a:r>
              <a:t>COURSE OBJECTIVES</a:t>
            </a:r>
          </a:p>
        </p:txBody>
      </p:sp>
    </p:spTree>
  </p:cSld>
  <p:clrMapOvr>
    <a:masterClrMapping/>
  </p:clrMapOvr>
  <p:transition xmlns:p14="http://schemas.microsoft.com/office/powerpoint/2010/mai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 name="Shape 166"/>
          <p:cNvSpPr/>
          <p:nvPr/>
        </p:nvSpPr>
        <p:spPr>
          <a:xfrm>
            <a:off x="1218025" y="2968511"/>
            <a:ext cx="10568749" cy="2198806"/>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lstStyle/>
          <a:p>
            <a:pPr marL="651933" indent="-651933" defTabSz="584200">
              <a:lnSpc>
                <a:spcPct val="130000"/>
              </a:lnSpc>
              <a:buSzPct val="75000"/>
              <a:buChar char="•"/>
              <a:defRPr sz="3800">
                <a:solidFill>
                  <a:srgbClr val="000000"/>
                </a:solidFill>
              </a:defRPr>
            </a:pPr>
            <a:r>
              <a:t>Asbestos Awareness two hour training</a:t>
            </a:r>
          </a:p>
          <a:p>
            <a:pPr marL="651933" indent="-651933" defTabSz="584200">
              <a:lnSpc>
                <a:spcPct val="130000"/>
              </a:lnSpc>
              <a:buSzPct val="75000"/>
              <a:buChar char="•"/>
              <a:defRPr sz="3800">
                <a:solidFill>
                  <a:srgbClr val="000000"/>
                </a:solidFill>
              </a:defRPr>
            </a:pPr>
            <a:r>
              <a:t>Lead in Construction awareness training</a:t>
            </a:r>
          </a:p>
        </p:txBody>
      </p:sp>
      <p:sp>
        <p:nvSpPr>
          <p:cNvPr id="167" name="Shape 167"/>
          <p:cNvSpPr/>
          <p:nvPr/>
        </p:nvSpPr>
        <p:spPr>
          <a:xfrm>
            <a:off x="-1" y="1000244"/>
            <a:ext cx="13004801" cy="1047513"/>
          </a:xfrm>
          <a:prstGeom prst="rect">
            <a:avLst/>
          </a:prstGeom>
          <a:solidFill>
            <a:srgbClr val="003E7C"/>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lgn="ctr" defTabSz="457200">
              <a:lnSpc>
                <a:spcPct val="100000"/>
              </a:lnSpc>
              <a:defRPr sz="5500"/>
            </a:lvl1pPr>
          </a:lstStyle>
          <a:p>
            <a:r>
              <a:t>COURSE OBJECTIVES</a:t>
            </a:r>
          </a:p>
        </p:txBody>
      </p:sp>
      <p:pic>
        <p:nvPicPr>
          <p:cNvPr id="168" name="Screen Shot 2015-09-30 at 12.57.41 PM.png"/>
          <p:cNvPicPr>
            <a:picLocks noChangeAspect="1"/>
          </p:cNvPicPr>
          <p:nvPr/>
        </p:nvPicPr>
        <p:blipFill>
          <a:blip r:embed="rId2">
            <a:extLst/>
          </a:blip>
          <a:stretch>
            <a:fillRect/>
          </a:stretch>
        </p:blipFill>
        <p:spPr>
          <a:xfrm>
            <a:off x="7420769" y="5571355"/>
            <a:ext cx="4402747" cy="2467057"/>
          </a:xfrm>
          <a:prstGeom prst="rect">
            <a:avLst/>
          </a:prstGeom>
          <a:ln>
            <a:solidFill>
              <a:srgbClr val="000000"/>
            </a:solidFill>
          </a:ln>
        </p:spPr>
      </p:pic>
      <p:pic>
        <p:nvPicPr>
          <p:cNvPr id="169" name="Screen Shot 2015-09-30 at 12.57.11 PM.png"/>
          <p:cNvPicPr>
            <a:picLocks noChangeAspect="1"/>
          </p:cNvPicPr>
          <p:nvPr/>
        </p:nvPicPr>
        <p:blipFill>
          <a:blip r:embed="rId3">
            <a:extLst/>
          </a:blip>
          <a:stretch>
            <a:fillRect/>
          </a:stretch>
        </p:blipFill>
        <p:spPr>
          <a:xfrm>
            <a:off x="1227510" y="5543038"/>
            <a:ext cx="4577188" cy="2523691"/>
          </a:xfrm>
          <a:prstGeom prst="rect">
            <a:avLst/>
          </a:prstGeom>
          <a:ln>
            <a:solidFill>
              <a:srgbClr val="000000"/>
            </a:solidFill>
          </a:ln>
        </p:spPr>
      </p:pic>
    </p:spTree>
  </p:cSld>
  <p:clrMapOvr>
    <a:masterClrMapping/>
  </p:clrMapOvr>
  <p:transition xmlns:p14="http://schemas.microsoft.com/office/powerpoint/2010/mai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 name="Shape 171"/>
          <p:cNvSpPr/>
          <p:nvPr/>
        </p:nvSpPr>
        <p:spPr>
          <a:xfrm>
            <a:off x="0" y="2139155"/>
            <a:ext cx="13004801" cy="4257194"/>
          </a:xfrm>
          <a:prstGeom prst="rect">
            <a:avLst/>
          </a:prstGeom>
          <a:solidFill>
            <a:srgbClr val="003E7C"/>
          </a:solidFill>
          <a:ln w="12700">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val="1"/>
            </a:ext>
          </a:extLst>
        </p:spPr>
        <p:txBody>
          <a:bodyPr lIns="50800" tIns="50800" rIns="50800" bIns="50800" anchor="ctr"/>
          <a:lstStyle>
            <a:lvl1pPr algn="ctr" defTabSz="457200">
              <a:lnSpc>
                <a:spcPct val="100000"/>
              </a:lnSpc>
              <a:defRPr sz="5500"/>
            </a:lvl1pPr>
          </a:lstStyle>
          <a:p>
            <a:r>
              <a:rPr dirty="0">
                <a:hlinkClick r:id="rId2"/>
              </a:rPr>
              <a:t>PLAY HEALTH HAZARDS IN CONSTRUCTION OVERVIEW            VIDEO</a:t>
            </a:r>
            <a:endParaRPr dirty="0"/>
          </a:p>
        </p:txBody>
      </p:sp>
    </p:spTree>
  </p:cSld>
  <p:clrMapOvr>
    <a:masterClrMapping/>
  </p:clrMapOvr>
  <p:transition xmlns:p14="http://schemas.microsoft.com/office/powerpoint/2010/main" spd="slow"/>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1">
            <a:hueOff val="273561"/>
            <a:satOff val="2937"/>
            <a:lumOff val="-22233"/>
          </a:schemeClr>
        </a:solidFill>
        <a:effectLst/>
      </p:bgPr>
    </p:bg>
    <p:spTree>
      <p:nvGrpSpPr>
        <p:cNvPr id="1" name=""/>
        <p:cNvGrpSpPr/>
        <p:nvPr/>
      </p:nvGrpSpPr>
      <p:grpSpPr>
        <a:xfrm>
          <a:off x="0" y="0"/>
          <a:ext cx="0" cy="0"/>
          <a:chOff x="0" y="0"/>
          <a:chExt cx="0" cy="0"/>
        </a:xfrm>
      </p:grpSpPr>
      <p:sp>
        <p:nvSpPr>
          <p:cNvPr id="173" name="Shape 173"/>
          <p:cNvSpPr/>
          <p:nvPr/>
        </p:nvSpPr>
        <p:spPr>
          <a:xfrm>
            <a:off x="630701" y="3611137"/>
            <a:ext cx="12205098" cy="22987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ctr" defTabSz="457200">
              <a:lnSpc>
                <a:spcPct val="100000"/>
              </a:lnSpc>
              <a:defRPr sz="14400"/>
            </a:lvl1pPr>
          </a:lstStyle>
          <a:p>
            <a:r>
              <a:t>DEFINITIONS </a:t>
            </a:r>
          </a:p>
        </p:txBody>
      </p:sp>
    </p:spTree>
  </p:cSld>
  <p:clrMapOvr>
    <a:masterClrMapping/>
  </p:clrMapOvr>
  <p:transition xmlns:p14="http://schemas.microsoft.com/office/powerpoint/2010/main" spd="slow"/>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FFFFFF"/>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a:ea typeface="Helvetica"/>
        <a:cs typeface="Helvetica"/>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914400" rtl="0" fontAlgn="auto" latinLnBrk="0" hangingPunct="0">
          <a:lnSpc>
            <a:spcPct val="85000"/>
          </a:lnSpc>
          <a:spcBef>
            <a:spcPts val="0"/>
          </a:spcBef>
          <a:spcAft>
            <a:spcPts val="0"/>
          </a:spcAft>
          <a:buClrTx/>
          <a:buSzTx/>
          <a:buFontTx/>
          <a:buNone/>
          <a:tabLst/>
          <a:defRPr kumimoji="0" sz="2200" b="1" i="0" u="none" strike="noStrike" cap="none" spc="0" normalizeH="0" baseline="0">
            <a:ln>
              <a:noFill/>
            </a:ln>
            <a:solidFill>
              <a:srgbClr val="FFFFFF"/>
            </a:solidFill>
            <a:effectLst/>
            <a:uFillTx/>
            <a:latin typeface="+mj-lt"/>
            <a:ea typeface="+mj-ea"/>
            <a:cs typeface="+mj-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a:ea typeface="Helvetica"/>
        <a:cs typeface="Helvetica"/>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914400" rtl="0" fontAlgn="auto" latinLnBrk="0" hangingPunct="0">
          <a:lnSpc>
            <a:spcPct val="85000"/>
          </a:lnSpc>
          <a:spcBef>
            <a:spcPts val="0"/>
          </a:spcBef>
          <a:spcAft>
            <a:spcPts val="0"/>
          </a:spcAft>
          <a:buClrTx/>
          <a:buSzTx/>
          <a:buFontTx/>
          <a:buNone/>
          <a:tabLst/>
          <a:defRPr kumimoji="0" sz="2200" b="1" i="0" u="none" strike="noStrike" cap="none" spc="0" normalizeH="0" baseline="0">
            <a:ln>
              <a:noFill/>
            </a:ln>
            <a:solidFill>
              <a:srgbClr val="FFFFFF"/>
            </a:solidFill>
            <a:effectLst/>
            <a:uFillTx/>
            <a:latin typeface="+mj-lt"/>
            <a:ea typeface="+mj-ea"/>
            <a:cs typeface="+mj-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10</TotalTime>
  <Words>5253</Words>
  <Application>Microsoft Macintosh PowerPoint</Application>
  <PresentationFormat>Custom</PresentationFormat>
  <Paragraphs>545</Paragraphs>
  <Slides>55</Slides>
  <Notes>28</Notes>
  <HiddenSlides>0</HiddenSlides>
  <MMClips>0</MMClips>
  <ScaleCrop>false</ScaleCrop>
  <HeadingPairs>
    <vt:vector size="4" baseType="variant">
      <vt:variant>
        <vt:lpstr>Theme</vt:lpstr>
      </vt:variant>
      <vt:variant>
        <vt:i4>1</vt:i4>
      </vt:variant>
      <vt:variant>
        <vt:lpstr>Slide Titles</vt:lpstr>
      </vt:variant>
      <vt:variant>
        <vt:i4>55</vt:i4>
      </vt:variant>
    </vt:vector>
  </HeadingPairs>
  <TitlesOfParts>
    <vt:vector size="56" baseType="lpstr">
      <vt:lpstr>White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Asbestos gaskets– may be round, flat or impregnated with waterproof sealant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Kris Alberti</cp:lastModifiedBy>
  <cp:revision>6</cp:revision>
  <dcterms:modified xsi:type="dcterms:W3CDTF">2015-12-30T00:29:30Z</dcterms:modified>
</cp:coreProperties>
</file>