
<file path=[Content_Types].xml><?xml version="1.0" encoding="utf-8"?>
<Types xmlns="http://schemas.openxmlformats.org/package/2006/content-types">
  <Default Extension="xml" ContentType="application/xml"/>
  <Default Extension="jpeg" ContentType="image/jpeg"/>
  <Default Extension="tiff" ContentType="image/tiff"/>
  <Default Extension="rels" ContentType="application/vnd.openxmlformats-package.relationships+xml"/>
  <Default Extension="xlsx" ContentType="application/vnd.openxmlformats-officedocument.spreadsheetml.sheet"/>
  <Default Extension="tif" ContentType="image/t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2"/>
    <p:sldId id="347" r:id="rId3"/>
    <p:sldId id="348" r:id="rId4"/>
    <p:sldId id="349"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71" r:id="rId27"/>
    <p:sldId id="372" r:id="rId28"/>
    <p:sldId id="373" r:id="rId29"/>
    <p:sldId id="374" r:id="rId30"/>
    <p:sldId id="375" r:id="rId31"/>
    <p:sldId id="376" r:id="rId32"/>
    <p:sldId id="377" r:id="rId33"/>
    <p:sldId id="378" r:id="rId34"/>
    <p:sldId id="379" r:id="rId35"/>
    <p:sldId id="380" r:id="rId36"/>
    <p:sldId id="381" r:id="rId37"/>
    <p:sldId id="382" r:id="rId38"/>
    <p:sldId id="383" r:id="rId39"/>
    <p:sldId id="384" r:id="rId40"/>
    <p:sldId id="385" r:id="rId41"/>
    <p:sldId id="386" r:id="rId42"/>
    <p:sldId id="387" r:id="rId43"/>
    <p:sldId id="395" r:id="rId44"/>
    <p:sldId id="396" r:id="rId45"/>
    <p:sldId id="397" r:id="rId46"/>
    <p:sldId id="398" r:id="rId47"/>
    <p:sldId id="399" r:id="rId4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1pPr>
    <a:lvl2pPr marL="0" marR="0" indent="4572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2pPr>
    <a:lvl3pPr marL="0" marR="0" indent="9144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3pPr>
    <a:lvl4pPr marL="0" marR="0" indent="13716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4pPr>
    <a:lvl5pPr marL="0" marR="0" indent="18288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5pPr>
    <a:lvl6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6pPr>
    <a:lvl7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7pPr>
    <a:lvl8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8pPr>
    <a:lvl9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3" d="100"/>
          <a:sy n="63" d="100"/>
        </p:scale>
        <p:origin x="-2304" y="-10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roundedCorners val="0"/>
  <c:style val="18"/>
  <c:chart>
    <c:autoTitleDeleted val="1"/>
    <c:plotArea>
      <c:layout>
        <c:manualLayout>
          <c:layoutTarget val="inner"/>
          <c:xMode val="edge"/>
          <c:yMode val="edge"/>
          <c:x val="0.0943242"/>
          <c:y val="0.0337169"/>
          <c:w val="0.900676"/>
          <c:h val="0.840635"/>
        </c:manualLayout>
      </c:layout>
      <c:barChart>
        <c:barDir val="col"/>
        <c:grouping val="clustered"/>
        <c:varyColors val="0"/>
        <c:ser>
          <c:idx val="0"/>
          <c:order val="0"/>
          <c:tx>
            <c:strRef>
              <c:f>Sheet1!$B$1</c:f>
              <c:strCache>
                <c:ptCount val="1"/>
                <c:pt idx="0">
                  <c:v>Series1</c:v>
                </c:pt>
              </c:strCache>
            </c:strRef>
          </c:tx>
          <c:spPr>
            <a:solidFill>
              <a:srgbClr val="339966"/>
            </a:solidFill>
            <a:ln w="12700" cap="flat">
              <a:solidFill>
                <a:srgbClr val="000000"/>
              </a:solidFill>
              <a:prstDash val="solid"/>
              <a:bevel/>
            </a:ln>
            <a:effectLst/>
          </c:spPr>
          <c:invertIfNegative val="0"/>
          <c:cat>
            <c:strRef>
              <c:f>Sheet1!$A$2:$A$4</c:f>
              <c:strCache>
                <c:ptCount val="3"/>
                <c:pt idx="0">
                  <c:v>Hand Sanding</c:v>
                </c:pt>
                <c:pt idx="1">
                  <c:v>Power Sanding</c:v>
                </c:pt>
                <c:pt idx="2">
                  <c:v>Interior Demolition</c:v>
                </c:pt>
              </c:strCache>
            </c:strRef>
          </c:cat>
          <c:val>
            <c:numRef>
              <c:f>Sheet1!$B$2:$B$4</c:f>
              <c:numCache>
                <c:formatCode>General</c:formatCode>
                <c:ptCount val="3"/>
                <c:pt idx="0">
                  <c:v>254.0</c:v>
                </c:pt>
                <c:pt idx="1">
                  <c:v>571.0</c:v>
                </c:pt>
                <c:pt idx="2">
                  <c:v>108.0</c:v>
                </c:pt>
              </c:numCache>
            </c:numRef>
          </c:val>
        </c:ser>
        <c:dLbls>
          <c:showLegendKey val="0"/>
          <c:showVal val="0"/>
          <c:showCatName val="0"/>
          <c:showSerName val="0"/>
          <c:showPercent val="0"/>
          <c:showBubbleSize val="0"/>
        </c:dLbls>
        <c:gapWidth val="150"/>
        <c:axId val="1819224664"/>
        <c:axId val="1818660728"/>
      </c:barChart>
      <c:catAx>
        <c:axId val="1819224664"/>
        <c:scaling>
          <c:orientation val="minMax"/>
        </c:scaling>
        <c:delete val="0"/>
        <c:axPos val="b"/>
        <c:title>
          <c:tx>
            <c:rich>
              <a:bodyPr rot="0"/>
              <a:lstStyle/>
              <a:p>
                <a:pPr>
                  <a:defRPr sz="1652" b="1" i="0" u="none" strike="noStrike">
                    <a:solidFill>
                      <a:srgbClr val="000000"/>
                    </a:solidFill>
                    <a:latin typeface="Arial"/>
                  </a:defRPr>
                </a:pPr>
                <a:r>
                  <a:rPr lang="en-US" sz="1652" b="1" i="0" u="none" strike="noStrike">
                    <a:solidFill>
                      <a:srgbClr val="000000"/>
                    </a:solidFill>
                    <a:latin typeface="Arial"/>
                  </a:rPr>
                  <a:t>Traditional Work Practices</a:t>
                </a:r>
              </a:p>
            </c:rich>
          </c:tx>
          <c:layout/>
          <c:overlay val="1"/>
        </c:title>
        <c:numFmt formatCode="General" sourceLinked="0"/>
        <c:majorTickMark val="out"/>
        <c:minorTickMark val="none"/>
        <c:tickLblPos val="low"/>
        <c:spPr>
          <a:ln w="12700" cap="flat">
            <a:solidFill>
              <a:srgbClr val="808080"/>
            </a:solidFill>
            <a:prstDash val="solid"/>
            <a:bevel/>
          </a:ln>
        </c:spPr>
        <c:txPr>
          <a:bodyPr rot="0"/>
          <a:lstStyle/>
          <a:p>
            <a:pPr>
              <a:defRPr sz="1490" b="0" i="0" u="none" strike="noStrike">
                <a:solidFill>
                  <a:srgbClr val="000000"/>
                </a:solidFill>
                <a:latin typeface="Arial"/>
              </a:defRPr>
            </a:pPr>
            <a:endParaRPr lang="en-US"/>
          </a:p>
        </c:txPr>
        <c:crossAx val="1818660728"/>
        <c:crosses val="autoZero"/>
        <c:auto val="1"/>
        <c:lblAlgn val="ctr"/>
        <c:lblOffset val="100"/>
        <c:noMultiLvlLbl val="1"/>
      </c:catAx>
      <c:valAx>
        <c:axId val="1818660728"/>
        <c:scaling>
          <c:orientation val="minMax"/>
        </c:scaling>
        <c:delete val="0"/>
        <c:axPos val="l"/>
        <c:majorGridlines>
          <c:spPr>
            <a:ln w="12700" cap="flat">
              <a:solidFill>
                <a:srgbClr val="000000"/>
              </a:solidFill>
              <a:prstDash val="solid"/>
              <a:bevel/>
            </a:ln>
          </c:spPr>
        </c:majorGridlines>
        <c:title>
          <c:tx>
            <c:rich>
              <a:bodyPr rot="-5400000"/>
              <a:lstStyle/>
              <a:p>
                <a:pPr>
                  <a:defRPr sz="1652" b="1" i="0" u="none" strike="noStrike">
                    <a:solidFill>
                      <a:srgbClr val="000000"/>
                    </a:solidFill>
                    <a:latin typeface="Arial"/>
                  </a:defRPr>
                </a:pPr>
                <a:r>
                  <a:rPr lang="en-US" sz="1652" b="1" i="0" u="none" strike="noStrike">
                    <a:solidFill>
                      <a:srgbClr val="000000"/>
                    </a:solidFill>
                    <a:latin typeface="Arial"/>
                  </a:rPr>
                  <a:t>Micrograms/Meter3</a:t>
                </a:r>
              </a:p>
            </c:rich>
          </c:tx>
          <c:layout/>
          <c:overlay val="1"/>
        </c:title>
        <c:numFmt formatCode="0" sourceLinked="0"/>
        <c:majorTickMark val="out"/>
        <c:minorTickMark val="none"/>
        <c:tickLblPos val="nextTo"/>
        <c:spPr>
          <a:ln w="12700" cap="flat">
            <a:solidFill>
              <a:srgbClr val="808080"/>
            </a:solidFill>
            <a:prstDash val="solid"/>
            <a:bevel/>
          </a:ln>
        </c:spPr>
        <c:txPr>
          <a:bodyPr rot="0"/>
          <a:lstStyle/>
          <a:p>
            <a:pPr>
              <a:defRPr sz="1611" b="0" i="0" u="none" strike="noStrike">
                <a:solidFill>
                  <a:srgbClr val="000000"/>
                </a:solidFill>
                <a:latin typeface="Arial"/>
              </a:defRPr>
            </a:pPr>
            <a:endParaRPr lang="en-US"/>
          </a:p>
        </c:txPr>
        <c:crossAx val="1819224664"/>
        <c:crosses val="autoZero"/>
        <c:crossBetween val="between"/>
        <c:majorUnit val="150.0"/>
        <c:minorUnit val="75.0"/>
      </c:valAx>
      <c:spPr>
        <a:solidFill>
          <a:srgbClr val="C0C0C0"/>
        </a:solidFill>
        <a:ln w="12700" cap="flat">
          <a:solidFill>
            <a:srgbClr val="808080"/>
          </a:solidFill>
          <a:prstDash val="solid"/>
          <a:bevel/>
        </a:ln>
        <a:effectLst/>
      </c:spPr>
    </c:plotArea>
    <c:plotVisOnly val="1"/>
    <c:dispBlanksAs val="gap"/>
    <c:showDLblsOverMax val="1"/>
  </c:chart>
  <c:spPr>
    <a:solidFill>
      <a:srgbClr val="FFFFFF"/>
    </a:solidFill>
    <a:ln w="12700" cap="flat">
      <a:solidFill>
        <a:srgbClr val="000000"/>
      </a:solidFill>
      <a:prstDash val="solid"/>
      <a:beve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2" name="Shape 132"/>
          <p:cNvSpPr>
            <a:spLocks noGrp="1" noRot="1" noChangeAspect="1"/>
          </p:cNvSpPr>
          <p:nvPr>
            <p:ph type="sldImg"/>
          </p:nvPr>
        </p:nvSpPr>
        <p:spPr>
          <a:xfrm>
            <a:off x="1143000" y="685800"/>
            <a:ext cx="4572000" cy="3429000"/>
          </a:xfrm>
          <a:prstGeom prst="rect">
            <a:avLst/>
          </a:prstGeom>
        </p:spPr>
        <p:txBody>
          <a:bodyPr/>
          <a:lstStyle/>
          <a:p>
            <a:endParaRPr/>
          </a:p>
        </p:txBody>
      </p:sp>
      <p:sp>
        <p:nvSpPr>
          <p:cNvPr id="133" name="Shape 13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0609971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Shape 685"/>
          <p:cNvSpPr>
            <a:spLocks noGrp="1" noRot="1" noChangeAspect="1"/>
          </p:cNvSpPr>
          <p:nvPr>
            <p:ph type="sldImg"/>
          </p:nvPr>
        </p:nvSpPr>
        <p:spPr>
          <a:prstGeom prst="rect">
            <a:avLst/>
          </a:prstGeom>
        </p:spPr>
        <p:txBody>
          <a:bodyPr/>
          <a:lstStyle/>
          <a:p>
            <a:endParaRPr/>
          </a:p>
        </p:txBody>
      </p:sp>
      <p:sp>
        <p:nvSpPr>
          <p:cNvPr id="686" name="Shape 686"/>
          <p:cNvSpPr>
            <a:spLocks noGrp="1"/>
          </p:cNvSpPr>
          <p:nvPr>
            <p:ph type="body" sz="quarter" idx="1"/>
          </p:nvPr>
        </p:nvSpPr>
        <p:spPr>
          <a:prstGeom prst="rect">
            <a:avLst/>
          </a:prstGeom>
        </p:spPr>
        <p:txBody>
          <a:bodyPr/>
          <a:lstStyle/>
          <a:p>
            <a:r>
              <a:t>THESE ARE REQUIRED PRACTICES LEAD CONTAINMENT  PRACTICES PER THE DEPARTMENT OF COMMERCE RRP RULE</a:t>
            </a:r>
          </a:p>
          <a:p>
            <a:endParaRPr/>
          </a:p>
          <a:p>
            <a:r>
              <a:t>THESE ARE RECOMMENDED BEST PRACTICES FOR CONTAINMENT UNDER THE OSHA PROPOSED SILICA STANDARD</a:t>
            </a:r>
          </a:p>
          <a:p>
            <a:endParaRPr/>
          </a:p>
          <a:p>
            <a:r>
              <a:t>CONTAINMENT</a:t>
            </a:r>
          </a:p>
          <a:p>
            <a:r>
              <a:t>“Containment” is a system of temporary barriers used to isolate a work area so that no dust or debris escapes while the renovation is being performed.  </a:t>
            </a:r>
          </a:p>
          <a:p>
            <a:r>
              <a:t>Containment is not about “putting up plastic” but rather making sure dust doesn’t leave the work area.  Expect fines or cross contamination if dust escapes containment.</a:t>
            </a:r>
          </a:p>
          <a:p>
            <a:r>
              <a:t>Benefits of containment:</a:t>
            </a:r>
          </a:p>
          <a:p>
            <a:r>
              <a:t>Protects residents and workers. </a:t>
            </a:r>
          </a:p>
          <a:p>
            <a:r>
              <a:t>Prevents spread of dust to </a:t>
            </a:r>
            <a:br/>
            <a:r>
              <a:t>rest of house/building or neighboring properties. </a:t>
            </a:r>
          </a:p>
          <a:p>
            <a:r>
              <a:t>Makes for an easier cleaning at the end of the job. </a:t>
            </a:r>
          </a:p>
          <a:p>
            <a:endParaRPr/>
          </a:p>
          <a:p>
            <a:r>
              <a:t>SPECIAL CONSIDERATIONS:</a:t>
            </a:r>
          </a:p>
          <a:p>
            <a:r>
              <a:t>Large jobs may require special considerations to get the job done, like:</a:t>
            </a:r>
          </a:p>
          <a:p>
            <a:r>
              <a:t>Power sanders, grinders, and planers, needle guns, and abrasive and sand blasters, each with required HEPA filtered capture attachments. </a:t>
            </a:r>
          </a:p>
          <a:p>
            <a:r>
              <a:t>Use pneumatic and battery powered  when possible tools to protect against shock hazards.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Shape 830"/>
          <p:cNvSpPr>
            <a:spLocks noGrp="1" noRot="1" noChangeAspect="1"/>
          </p:cNvSpPr>
          <p:nvPr>
            <p:ph type="sldImg"/>
          </p:nvPr>
        </p:nvSpPr>
        <p:spPr>
          <a:prstGeom prst="rect">
            <a:avLst/>
          </a:prstGeom>
        </p:spPr>
        <p:txBody>
          <a:bodyPr/>
          <a:lstStyle/>
          <a:p>
            <a:endParaRPr/>
          </a:p>
        </p:txBody>
      </p:sp>
      <p:sp>
        <p:nvSpPr>
          <p:cNvPr id="831" name="Shape 831"/>
          <p:cNvSpPr>
            <a:spLocks noGrp="1"/>
          </p:cNvSpPr>
          <p:nvPr>
            <p:ph type="body" sz="quarter" idx="1"/>
          </p:nvPr>
        </p:nvSpPr>
        <p:spPr>
          <a:prstGeom prst="rect">
            <a:avLst/>
          </a:prstGeom>
        </p:spPr>
        <p:txBody>
          <a:bodyPr/>
          <a:lstStyle/>
          <a:p>
            <a:r>
              <a:t>Interior Cleaning Requirements:</a:t>
            </a:r>
          </a:p>
          <a:p>
            <a:r>
              <a:t>All surfaces shall be maintained as free as practicable of accumulations of lead.</a:t>
            </a:r>
          </a:p>
          <a:p>
            <a:r>
              <a:t>Collect all paint chips, debris, dust and seal in heavy duty plastic bags.  </a:t>
            </a:r>
          </a:p>
          <a:p>
            <a:r>
              <a:t>Shoveling, dry or wet sweeping, and brushing may be used only where vacuuming or other equally effective methods have been tried and found not to be effective.</a:t>
            </a:r>
          </a:p>
          <a:p>
            <a:r>
              <a:t>Mist, remove, fold (dirty side in) and tape or seal protective sheeting. Dispose of sheeting as waste.</a:t>
            </a:r>
          </a:p>
          <a:p>
            <a:r>
              <a:t>Plastic sheeting between non-contaminated rooms and work areas must remain in place until after cleaning and removal of other sheeting.</a:t>
            </a:r>
          </a:p>
          <a:p>
            <a:r>
              <a:t>HEPA vacuum or wet wipe walls from high to low, then HEPA vacuum remaining surfaces and wipe with a damp cloth.</a:t>
            </a:r>
          </a:p>
          <a:p>
            <a:r>
              <a:t> HEPA vacuums shall be used and emptied in a manner which minimizes the reentry of lead into the workplace</a:t>
            </a:r>
          </a:p>
          <a:p>
            <a:r>
              <a:t>Clean 2 feet beyond the contained work area. Use disposable wipes.</a:t>
            </a:r>
          </a:p>
          <a:p>
            <a:r>
              <a:t>For carpet or rug, use HEPA vacuum with beater bar.</a:t>
            </a:r>
          </a:p>
          <a:p>
            <a:r>
              <a:t>HEPA vacuum and wet mop uncarpeted floors -two-bucket mopping method or wet mopping system.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 name="Shape 835"/>
          <p:cNvSpPr>
            <a:spLocks noGrp="1" noRot="1" noChangeAspect="1"/>
          </p:cNvSpPr>
          <p:nvPr>
            <p:ph type="sldImg"/>
          </p:nvPr>
        </p:nvSpPr>
        <p:spPr>
          <a:prstGeom prst="rect">
            <a:avLst/>
          </a:prstGeom>
        </p:spPr>
        <p:txBody>
          <a:bodyPr/>
          <a:lstStyle/>
          <a:p>
            <a:endParaRPr/>
          </a:p>
        </p:txBody>
      </p:sp>
      <p:sp>
        <p:nvSpPr>
          <p:cNvPr id="836" name="Shape 836"/>
          <p:cNvSpPr>
            <a:spLocks noGrp="1"/>
          </p:cNvSpPr>
          <p:nvPr>
            <p:ph type="body" sz="quarter" idx="1"/>
          </p:nvPr>
        </p:nvSpPr>
        <p:spPr>
          <a:prstGeom prst="rect">
            <a:avLst/>
          </a:prstGeom>
        </p:spPr>
        <p:txBody>
          <a:bodyPr/>
          <a:lstStyle/>
          <a:p>
            <a:r>
              <a:t>Interior Cleaning Requirements:</a:t>
            </a:r>
          </a:p>
          <a:p>
            <a:r>
              <a:t>All surfaces shall be maintained as free as practicable of accumulations of lead.</a:t>
            </a:r>
          </a:p>
          <a:p>
            <a:r>
              <a:t>Collect all paint chips, debris, dust and seal in heavy duty plastic bags.  </a:t>
            </a:r>
          </a:p>
          <a:p>
            <a:r>
              <a:t>Shoveling, dry or wet sweeping, and brushing may be used only where vacuuming or other equally effective methods have been tried and found not to be effective.</a:t>
            </a:r>
          </a:p>
          <a:p>
            <a:r>
              <a:t>Mist, remove, fold (dirty side in) and tape or seal protective sheeting. Dispose of sheeting as waste.</a:t>
            </a:r>
          </a:p>
          <a:p>
            <a:r>
              <a:t>Plastic sheeting between non-contaminated rooms and work areas must remain in place until after cleaning and removal of other sheeting.</a:t>
            </a:r>
          </a:p>
          <a:p>
            <a:r>
              <a:t>HEPA vacuum or wet wipe walls from high to low, then HEPA vacuum remaining surfaces and wipe with a damp cloth.</a:t>
            </a:r>
          </a:p>
          <a:p>
            <a:r>
              <a:t> HEPA vacuums shall be used and emptied in a manner which minimizes the reentry of lead into the workplace</a:t>
            </a:r>
          </a:p>
          <a:p>
            <a:r>
              <a:t>Clean 2 feet beyond the contained work area. Use disposable wipes.</a:t>
            </a:r>
          </a:p>
          <a:p>
            <a:r>
              <a:t>For carpet or rug, use HEPA vacuum with beater bar.</a:t>
            </a:r>
          </a:p>
          <a:p>
            <a:r>
              <a:t>HEPA vacuum and wet mop uncarpeted floors -two-bucket mopping method or wet mopping system.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Shape 840"/>
          <p:cNvSpPr>
            <a:spLocks noGrp="1" noRot="1" noChangeAspect="1"/>
          </p:cNvSpPr>
          <p:nvPr>
            <p:ph type="sldImg"/>
          </p:nvPr>
        </p:nvSpPr>
        <p:spPr>
          <a:prstGeom prst="rect">
            <a:avLst/>
          </a:prstGeom>
        </p:spPr>
        <p:txBody>
          <a:bodyPr/>
          <a:lstStyle/>
          <a:p>
            <a:endParaRPr/>
          </a:p>
        </p:txBody>
      </p:sp>
      <p:sp>
        <p:nvSpPr>
          <p:cNvPr id="841" name="Shape 841"/>
          <p:cNvSpPr>
            <a:spLocks noGrp="1"/>
          </p:cNvSpPr>
          <p:nvPr>
            <p:ph type="body" sz="quarter" idx="1"/>
          </p:nvPr>
        </p:nvSpPr>
        <p:spPr>
          <a:prstGeom prst="rect">
            <a:avLst/>
          </a:prstGeom>
        </p:spPr>
        <p:txBody>
          <a:bodyPr/>
          <a:lstStyle/>
          <a:p>
            <a:r>
              <a:t>Visible Inspection:</a:t>
            </a:r>
          </a:p>
          <a:p>
            <a:r>
              <a:t>Conducted by Certified Renovator and a Competent Person.</a:t>
            </a:r>
          </a:p>
          <a:p>
            <a:r>
              <a:t>Put on disposable foot covers before entering the work area.</a:t>
            </a:r>
          </a:p>
          <a:p>
            <a:r>
              <a:t>Make sure there is adequate lighting in the work area.</a:t>
            </a:r>
          </a:p>
          <a:p>
            <a:r>
              <a:t>Turn-on all of the lights or use a bright, white-light flashlight.</a:t>
            </a:r>
          </a:p>
          <a:p>
            <a:r>
              <a:t>Systematically look for dust and debris on every horizontal surface in the work area and 2 feet beyond.</a:t>
            </a:r>
          </a:p>
          <a:p>
            <a:r>
              <a:t>Work from the farthest area from the entry to the entry.</a:t>
            </a:r>
          </a:p>
          <a:p>
            <a:r>
              <a:t>Closely examine each surface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Shape 846"/>
          <p:cNvSpPr>
            <a:spLocks noGrp="1" noRot="1" noChangeAspect="1"/>
          </p:cNvSpPr>
          <p:nvPr>
            <p:ph type="sldImg"/>
          </p:nvPr>
        </p:nvSpPr>
        <p:spPr>
          <a:prstGeom prst="rect">
            <a:avLst/>
          </a:prstGeom>
        </p:spPr>
        <p:txBody>
          <a:bodyPr/>
          <a:lstStyle/>
          <a:p>
            <a:endParaRPr/>
          </a:p>
        </p:txBody>
      </p:sp>
      <p:sp>
        <p:nvSpPr>
          <p:cNvPr id="847" name="Shape 847"/>
          <p:cNvSpPr>
            <a:spLocks noGrp="1"/>
          </p:cNvSpPr>
          <p:nvPr>
            <p:ph type="body" sz="quarter" idx="1"/>
          </p:nvPr>
        </p:nvSpPr>
        <p:spPr>
          <a:prstGeom prst="rect">
            <a:avLst/>
          </a:prstGeom>
        </p:spPr>
        <p:txBody>
          <a:bodyPr/>
          <a:lstStyle/>
          <a:p>
            <a:r>
              <a:t>When the Lead Project is Finished:</a:t>
            </a:r>
          </a:p>
          <a:p>
            <a:r>
              <a:t>Renovation Projects:</a:t>
            </a:r>
          </a:p>
          <a:p>
            <a:r>
              <a:t>Certified Firm finishes a Renovation project, the Certified Renovator can use a cleaning verification card and do a visual test to ‘clear’ the projects for normal use.</a:t>
            </a:r>
          </a:p>
          <a:p>
            <a:endParaRPr/>
          </a:p>
          <a:p>
            <a:r>
              <a:t>Abatement and LSHR Clearance: Requires a third party Lead Risk Assessor or Inspector to use wipe clearance sampling to ‘clear’ the projects.  Dust clearance levels are shown below.</a:t>
            </a:r>
          </a:p>
          <a:p>
            <a:endParaRPr/>
          </a:p>
          <a:p>
            <a:r>
              <a:t>Interior Dust Clearance Levels</a:t>
            </a:r>
            <a:br/>
            <a:r>
              <a:t>40 μg/ft sq - Floors</a:t>
            </a:r>
            <a:br/>
            <a:r>
              <a:t>250 μg/ft sq - Interior sills </a:t>
            </a:r>
          </a:p>
          <a:p>
            <a:r>
              <a:t>400 μg/ft sq - Troughs</a:t>
            </a:r>
          </a:p>
          <a:p>
            <a:endParaRPr/>
          </a:p>
          <a:p>
            <a:r>
              <a:t>EPA Soil Remediation Thresholds:</a:t>
            </a:r>
          </a:p>
          <a:p>
            <a:r>
              <a:t>If soil is tested the following thresholds are used to determine if soil remediation or interim controls are required.</a:t>
            </a:r>
          </a:p>
          <a:p>
            <a:r>
              <a:t>5000 ppm - General Soil</a:t>
            </a:r>
            <a:br/>
            <a:r>
              <a:t>1200 ppm - Building </a:t>
            </a:r>
          </a:p>
          <a:p>
            <a:r>
              <a:t>Perimeter/Yard target housing </a:t>
            </a:r>
          </a:p>
          <a:p>
            <a:r>
              <a:t>400 ppm - Play Areas</a:t>
            </a:r>
          </a:p>
          <a:p>
            <a:endParaRPr/>
          </a:p>
          <a:p>
            <a:r>
              <a:t>WA State Soil Threshold:</a:t>
            </a:r>
          </a:p>
          <a:p>
            <a:r>
              <a:t>250 ppm - All soil</a:t>
            </a:r>
          </a:p>
          <a:p>
            <a:endParaRPr/>
          </a:p>
          <a:p>
            <a:r>
              <a:t>WA Soil interim Control Standard:</a:t>
            </a:r>
          </a:p>
          <a:p>
            <a:r>
              <a:t>Grass, mulch, shrubbery and other landscaping materials are not considered permanent covering, but may be used as interim controls except in:</a:t>
            </a:r>
          </a:p>
          <a:p>
            <a:r>
              <a:t>A child’s play area, or any bare soil area where a child under six years of age regularly plays where soil lead levels exceed 250 ppm.</a:t>
            </a:r>
          </a:p>
          <a:p>
            <a:r>
              <a:t>A garden area, or any other area where bare soils produce edibles intended for human consumption, where soil lead levels exceed 250 ppm.</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Shape 851"/>
          <p:cNvSpPr>
            <a:spLocks noGrp="1" noRot="1" noChangeAspect="1"/>
          </p:cNvSpPr>
          <p:nvPr>
            <p:ph type="sldImg"/>
          </p:nvPr>
        </p:nvSpPr>
        <p:spPr>
          <a:prstGeom prst="rect">
            <a:avLst/>
          </a:prstGeom>
        </p:spPr>
        <p:txBody>
          <a:bodyPr/>
          <a:lstStyle/>
          <a:p>
            <a:endParaRPr/>
          </a:p>
        </p:txBody>
      </p:sp>
      <p:sp>
        <p:nvSpPr>
          <p:cNvPr id="852" name="Shape 852"/>
          <p:cNvSpPr>
            <a:spLocks noGrp="1"/>
          </p:cNvSpPr>
          <p:nvPr>
            <p:ph type="body" sz="quarter" idx="1"/>
          </p:nvPr>
        </p:nvSpPr>
        <p:spPr>
          <a:prstGeom prst="rect">
            <a:avLst/>
          </a:prstGeom>
        </p:spPr>
        <p:txBody>
          <a:bodyPr/>
          <a:lstStyle/>
          <a:p>
            <a:r>
              <a:t>Cleaning Verification Procedure (RRP):</a:t>
            </a:r>
          </a:p>
          <a:p>
            <a:r>
              <a:t>Wipe each window sill within the work area. </a:t>
            </a:r>
          </a:p>
          <a:p>
            <a:r>
              <a:t>Use a single wet disposable cleaning cloth per window sill.</a:t>
            </a:r>
          </a:p>
          <a:p>
            <a:r>
              <a:t>Wipe uncarpeted floors and all countertops with wet disposable cleaning cloths. </a:t>
            </a:r>
          </a:p>
          <a:p>
            <a:r>
              <a:t>Wipe up to a maximum of 40 sq2 per cloth.</a:t>
            </a:r>
          </a:p>
          <a:p>
            <a:r>
              <a:t>Compare each wipe to the CV card. If the cloth matches or is lighter than the CV card, the surface has passed cleaning verification and no further action is required.If the cloth is darker than the CV card, re-clean and repeat the CV process.</a:t>
            </a:r>
          </a:p>
          <a:p>
            <a:r>
              <a:t>If the second wet cloth fails, wait 1 hour or until surfaces are dry, and then wipe with an electrostatically charged white disposable cleaning cloth designed to be used for cleaning hard surfaces. This completes the cleaning verification.</a:t>
            </a:r>
          </a:p>
          <a:p>
            <a:r>
              <a:t>Dust Clearance Examination (RRP/LSHR RULE ONLY)</a:t>
            </a:r>
          </a:p>
          <a:p>
            <a:r>
              <a:t>A dust clearance examination may be performed instead of cleaning verification. A clearance examination must be a conducted by a third party Certified Lead Inspector, Risk Assessor, or Dust Sampling Technician.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 name="Shape 887"/>
          <p:cNvSpPr>
            <a:spLocks noGrp="1" noRot="1" noChangeAspect="1"/>
          </p:cNvSpPr>
          <p:nvPr>
            <p:ph type="sldImg"/>
          </p:nvPr>
        </p:nvSpPr>
        <p:spPr>
          <a:prstGeom prst="rect">
            <a:avLst/>
          </a:prstGeom>
        </p:spPr>
        <p:txBody>
          <a:bodyPr/>
          <a:lstStyle/>
          <a:p>
            <a:endParaRPr/>
          </a:p>
        </p:txBody>
      </p:sp>
      <p:sp>
        <p:nvSpPr>
          <p:cNvPr id="888" name="Shape 888"/>
          <p:cNvSpPr>
            <a:spLocks noGrp="1"/>
          </p:cNvSpPr>
          <p:nvPr>
            <p:ph type="body" sz="quarter" idx="1"/>
          </p:nvPr>
        </p:nvSpPr>
        <p:spPr>
          <a:prstGeom prst="rect">
            <a:avLst/>
          </a:prstGeom>
        </p:spPr>
        <p:txBody>
          <a:bodyPr/>
          <a:lstStyle/>
          <a:p>
            <a:r>
              <a:t>Note: For Lead in Construction, under the 296-155-17619 standard showers are required where feasible. However, 296-155-17609 lists activities such as manual demolition of structures (e.g, dry wall), manual scraping, manual sanding, heat gun applications, power tool cleaning with dust collection systems; and spray painting with lead paint that do not require shower facilities onsite.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8" name="Shape 938"/>
          <p:cNvSpPr>
            <a:spLocks noGrp="1" noRot="1" noChangeAspect="1"/>
          </p:cNvSpPr>
          <p:nvPr>
            <p:ph type="sldImg"/>
          </p:nvPr>
        </p:nvSpPr>
        <p:spPr>
          <a:prstGeom prst="rect">
            <a:avLst/>
          </a:prstGeom>
        </p:spPr>
        <p:txBody>
          <a:bodyPr/>
          <a:lstStyle/>
          <a:p>
            <a:endParaRPr/>
          </a:p>
        </p:txBody>
      </p:sp>
      <p:sp>
        <p:nvSpPr>
          <p:cNvPr id="939" name="Shape 939"/>
          <p:cNvSpPr>
            <a:spLocks noGrp="1"/>
          </p:cNvSpPr>
          <p:nvPr>
            <p:ph type="body" sz="quarter" idx="1"/>
          </p:nvPr>
        </p:nvSpPr>
        <p:spPr>
          <a:prstGeom prst="rect">
            <a:avLst/>
          </a:prstGeom>
        </p:spPr>
        <p:txBody>
          <a:bodyPr/>
          <a:lstStyle/>
          <a:p>
            <a:r>
              <a:t>Follow the regulations and best practices even when not required to build a culture of safety.  It’s more cost effective, efficient, and professional.  The logistics, equipment, and training costs of these regulations must be built into any plan that includes renovations.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Shape 691"/>
          <p:cNvSpPr>
            <a:spLocks noGrp="1" noRot="1" noChangeAspect="1"/>
          </p:cNvSpPr>
          <p:nvPr>
            <p:ph type="sldImg"/>
          </p:nvPr>
        </p:nvSpPr>
        <p:spPr>
          <a:prstGeom prst="rect">
            <a:avLst/>
          </a:prstGeom>
        </p:spPr>
        <p:txBody>
          <a:bodyPr/>
          <a:lstStyle/>
          <a:p>
            <a:endParaRPr/>
          </a:p>
        </p:txBody>
      </p:sp>
      <p:sp>
        <p:nvSpPr>
          <p:cNvPr id="692" name="Shape 692"/>
          <p:cNvSpPr>
            <a:spLocks noGrp="1"/>
          </p:cNvSpPr>
          <p:nvPr>
            <p:ph type="body" sz="quarter" idx="1"/>
          </p:nvPr>
        </p:nvSpPr>
        <p:spPr>
          <a:prstGeom prst="rect">
            <a:avLst/>
          </a:prstGeom>
        </p:spPr>
        <p:txBody>
          <a:bodyPr/>
          <a:lstStyle/>
          <a:p>
            <a:r>
              <a:t>THESE ARE REQUIRED PRACTICES LEAD CONTAINMENT  PRACTICES PER THE DEPARTMENT OF COMMERCE RRP RULE</a:t>
            </a:r>
          </a:p>
          <a:p>
            <a:endParaRPr/>
          </a:p>
          <a:p>
            <a:r>
              <a:t>THESE ARE RECOMMENDED BEST PRACTICES FOR CONTAINMENT UNDER THE OSHA PROPOSED SILICA STANDARD</a:t>
            </a:r>
          </a:p>
          <a:p>
            <a:endParaRPr/>
          </a:p>
          <a:p>
            <a:r>
              <a:t>CONTAINMENT</a:t>
            </a:r>
          </a:p>
          <a:p>
            <a:r>
              <a:t>“Containment” is a system of temporary barriers used to isolate a work area so that no dust or debris escapes while the renovation is being performed.  </a:t>
            </a:r>
          </a:p>
          <a:p>
            <a:r>
              <a:t>Containment is not about “putting up plastic” but rather making sure dust doesn’t leave the work area.  Expect fines or cross contamination if dust escapes containment.</a:t>
            </a:r>
          </a:p>
          <a:p>
            <a:r>
              <a:t>Benefits of containment:</a:t>
            </a:r>
          </a:p>
          <a:p>
            <a:r>
              <a:t>Protects residents and workers. </a:t>
            </a:r>
          </a:p>
          <a:p>
            <a:r>
              <a:t>Prevents spread of dust to </a:t>
            </a:r>
            <a:br/>
            <a:r>
              <a:t>rest of house/building or neighboring properties. </a:t>
            </a:r>
          </a:p>
          <a:p>
            <a:r>
              <a:t>Makes for an easier cleaning at the end of the job. </a:t>
            </a:r>
          </a:p>
          <a:p>
            <a:endParaRPr/>
          </a:p>
          <a:p>
            <a:r>
              <a:t>SPECIAL CONSIDERATIONS:</a:t>
            </a:r>
          </a:p>
          <a:p>
            <a:r>
              <a:t>Large jobs may require special considerations to get the job done, like:</a:t>
            </a:r>
          </a:p>
          <a:p>
            <a:r>
              <a:t>Power sanders, grinders, and planers, needle guns, and abrasive and sand blasters, each with required HEPA filtered capture attachments. </a:t>
            </a:r>
          </a:p>
          <a:p>
            <a:r>
              <a:t>Use pneumatic and battery powered  when possible tools to protect against shock hazards.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Shape 705"/>
          <p:cNvSpPr>
            <a:spLocks noGrp="1" noRot="1" noChangeAspect="1"/>
          </p:cNvSpPr>
          <p:nvPr>
            <p:ph type="sldImg"/>
          </p:nvPr>
        </p:nvSpPr>
        <p:spPr>
          <a:prstGeom prst="rect">
            <a:avLst/>
          </a:prstGeom>
        </p:spPr>
        <p:txBody>
          <a:bodyPr/>
          <a:lstStyle/>
          <a:p>
            <a:endParaRPr/>
          </a:p>
        </p:txBody>
      </p:sp>
      <p:sp>
        <p:nvSpPr>
          <p:cNvPr id="706" name="Shape 706"/>
          <p:cNvSpPr>
            <a:spLocks noGrp="1"/>
          </p:cNvSpPr>
          <p:nvPr>
            <p:ph type="body" sz="quarter" idx="1"/>
          </p:nvPr>
        </p:nvSpPr>
        <p:spPr>
          <a:prstGeom prst="rect">
            <a:avLst/>
          </a:prstGeom>
        </p:spPr>
        <p:txBody>
          <a:bodyPr/>
          <a:lstStyle/>
          <a:p>
            <a:r>
              <a:t>Lead Safe Work Practices Required </a:t>
            </a:r>
          </a:p>
          <a:p>
            <a:r>
              <a:t>when you disturb more than 6’ sq. of interior or 20’ of exterior, or  window replacement or demolition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prstGeom prst="rect">
            <a:avLst/>
          </a:prstGeom>
        </p:spPr>
        <p:txBody>
          <a:bodyPr/>
          <a:lstStyle/>
          <a:p>
            <a:endParaRPr/>
          </a:p>
        </p:txBody>
      </p:sp>
      <p:sp>
        <p:nvSpPr>
          <p:cNvPr id="711" name="Shape 711"/>
          <p:cNvSpPr>
            <a:spLocks noGrp="1"/>
          </p:cNvSpPr>
          <p:nvPr>
            <p:ph type="body" sz="quarter" idx="1"/>
          </p:nvPr>
        </p:nvSpPr>
        <p:spPr>
          <a:prstGeom prst="rect">
            <a:avLst/>
          </a:prstGeom>
        </p:spPr>
        <p:txBody>
          <a:bodyPr/>
          <a:lstStyle/>
          <a:p>
            <a:r>
              <a:t>REQUIRED PRACTICES </a:t>
            </a:r>
            <a:br/>
            <a:r>
              <a:t>FOR ASBESTOS CLASS I or II WORK MUST BE DONE BY CERTIFIED ASBESTOS CONTRACTORS ONLY</a:t>
            </a:r>
          </a:p>
          <a:p>
            <a:r>
              <a:t>Containment must be built to control the fibers released during a renovation.  WAC 296-62-07712 has the minimum work practices and containment requirements for asbestos projects .</a:t>
            </a:r>
          </a:p>
          <a:p>
            <a:r>
              <a:t>RECOMMENDED PRACTICES FOR MOLD REMEDIATION WORK IN CONDITION II or III  </a:t>
            </a:r>
            <a:br/>
            <a:r>
              <a:t>Workers can be protected in areas where wet indoor mold growing conditions exist or visible mold showing by following the same containment and air control practices as the asbestos standard requires.</a:t>
            </a:r>
          </a:p>
          <a:p>
            <a:r>
              <a:t>NEGATIVE AIR MACHINES</a:t>
            </a:r>
          </a:p>
          <a:p>
            <a:r>
              <a:t>A negative air machine must be used in containment to direct the flow of asbestos fibers or mold spores out of the work area through the negative air machine’s HEPA filter and directed to a safe location (must run 24 hours/day during project).</a:t>
            </a:r>
          </a:p>
          <a:p>
            <a:r>
              <a:t>The system is tested by visually observing smoke released into the containment flowing into the machine.  </a:t>
            </a:r>
          </a:p>
          <a:p>
            <a:r>
              <a:t>It then needs to maintain -0.02 column inches of water pressure differential, relative to outside pressure.</a:t>
            </a:r>
          </a:p>
          <a:p>
            <a:r>
              <a:t>At least 4 air changes per hour must be maintained in the work area.</a:t>
            </a:r>
          </a:p>
          <a:p>
            <a:r>
              <a:t>The formula for calculating negative air machines needed is:</a:t>
            </a:r>
            <a:br/>
            <a:r>
              <a:t> LxWxH/15 / CFM of Units Needed</a:t>
            </a:r>
          </a:p>
          <a:p>
            <a:r>
              <a:t>Enough air machines must be setup to maintain the pressure differential and air changes per hour required.  </a:t>
            </a:r>
          </a:p>
          <a:p>
            <a:r>
              <a:t>A manometer measures the pressure differential in the containment and surrounding areas.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Shape 725"/>
          <p:cNvSpPr>
            <a:spLocks noGrp="1" noRot="1" noChangeAspect="1"/>
          </p:cNvSpPr>
          <p:nvPr>
            <p:ph type="sldImg"/>
          </p:nvPr>
        </p:nvSpPr>
        <p:spPr>
          <a:prstGeom prst="rect">
            <a:avLst/>
          </a:prstGeom>
        </p:spPr>
        <p:txBody>
          <a:bodyPr/>
          <a:lstStyle/>
          <a:p>
            <a:endParaRPr/>
          </a:p>
        </p:txBody>
      </p:sp>
      <p:sp>
        <p:nvSpPr>
          <p:cNvPr id="726" name="Shape 726"/>
          <p:cNvSpPr>
            <a:spLocks noGrp="1"/>
          </p:cNvSpPr>
          <p:nvPr>
            <p:ph type="body" sz="quarter" idx="1"/>
          </p:nvPr>
        </p:nvSpPr>
        <p:spPr>
          <a:prstGeom prst="rect">
            <a:avLst/>
          </a:prstGeom>
        </p:spPr>
        <p:txBody>
          <a:bodyPr/>
          <a:lstStyle/>
          <a:p>
            <a:r>
              <a:t>AIR MONITORING</a:t>
            </a:r>
          </a:p>
          <a:p>
            <a:r>
              <a:t>Labor and Industries requires air monitoring for Airborne Contaminants (WAC 296-841)when the work activities have the potential to exceed the action level of, for these health hazards (other materials are also regulated):</a:t>
            </a:r>
          </a:p>
          <a:p>
            <a:r>
              <a:t>Lead           30 μg/m3 </a:t>
            </a:r>
          </a:p>
          <a:p>
            <a:r>
              <a:t>Asbestos      .1/ffcc</a:t>
            </a:r>
          </a:p>
          <a:p>
            <a:r>
              <a:t>Silica          25 μg/m3 (proposed)</a:t>
            </a:r>
          </a:p>
          <a:p>
            <a:r>
              <a:t>The purpose is to an ‘exposure assessment’ and determine the actual exposure to an employee if they were not wearing a respirator.  It’s also a good indication of the effectiveness of the low dust work practices a company is using and weather they are working or need to be modified. </a:t>
            </a:r>
          </a:p>
          <a:p>
            <a:r>
              <a:t>Personal air monitoring must be done for each work process or on a suggested 25% of workers in an area.  </a:t>
            </a:r>
          </a:p>
          <a:p>
            <a:r>
              <a:t>Area monitoring is also required for some contaminants and requires a separate pump and monitoring media.</a:t>
            </a:r>
          </a:p>
          <a:p>
            <a:r>
              <a:t>Worker wears a personal air monitoring pump with a hose to their breathing zone, the space around and in front of an employee's nose and mouth, forming a hemisphere with a six to nine inch radius.   Personal air samples should be taken that represent an employee's usual or worst-case exposure during the entire shift.  Results are then sent to a lab and workers are notified within 5 days of the results of their exposure level for each type of contaminant.</a:t>
            </a:r>
          </a:p>
          <a:p>
            <a:r>
              <a:t>While monitoring, you have to protect your employees for contaminants.  As a best practice, choosing a full face respirator over a half mask during the exposure monitoring will protect them to up to 50x the PEL.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a:spLocks noGrp="1" noRot="1" noChangeAspect="1"/>
          </p:cNvSpPr>
          <p:nvPr>
            <p:ph type="sldImg"/>
          </p:nvPr>
        </p:nvSpPr>
        <p:spPr>
          <a:prstGeom prst="rect">
            <a:avLst/>
          </a:prstGeom>
        </p:spPr>
        <p:txBody>
          <a:bodyPr/>
          <a:lstStyle/>
          <a:p>
            <a:endParaRPr/>
          </a:p>
        </p:txBody>
      </p:sp>
      <p:sp>
        <p:nvSpPr>
          <p:cNvPr id="750" name="Shape 750"/>
          <p:cNvSpPr>
            <a:spLocks noGrp="1"/>
          </p:cNvSpPr>
          <p:nvPr>
            <p:ph type="body" sz="quarter" idx="1"/>
          </p:nvPr>
        </p:nvSpPr>
        <p:spPr>
          <a:prstGeom prst="rect">
            <a:avLst/>
          </a:prstGeom>
        </p:spPr>
        <p:txBody>
          <a:bodyPr/>
          <a:lstStyle/>
          <a:p>
            <a:r>
              <a:t>To work properly, respirators need to filter the air before you breath it.  Each respirator needs a P100 or HEPA filter attachment to be 99.97% efficient to .3 micro to protect workers.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Shape 759"/>
          <p:cNvSpPr>
            <a:spLocks noGrp="1" noRot="1" noChangeAspect="1"/>
          </p:cNvSpPr>
          <p:nvPr>
            <p:ph type="sldImg"/>
          </p:nvPr>
        </p:nvSpPr>
        <p:spPr>
          <a:prstGeom prst="rect">
            <a:avLst/>
          </a:prstGeom>
        </p:spPr>
        <p:txBody>
          <a:bodyPr/>
          <a:lstStyle/>
          <a:p>
            <a:endParaRPr/>
          </a:p>
        </p:txBody>
      </p:sp>
      <p:sp>
        <p:nvSpPr>
          <p:cNvPr id="760" name="Shape 760"/>
          <p:cNvSpPr>
            <a:spLocks noGrp="1"/>
          </p:cNvSpPr>
          <p:nvPr>
            <p:ph type="body" sz="quarter" idx="1"/>
          </p:nvPr>
        </p:nvSpPr>
        <p:spPr>
          <a:prstGeom prst="rect">
            <a:avLst/>
          </a:prstGeom>
        </p:spPr>
        <p:txBody>
          <a:bodyPr/>
          <a:lstStyle/>
          <a:p>
            <a:r>
              <a:t>To work properly, respirators need to filter the air before you breath it.  Each respirator needs a P100 or HEPA filter attachment to be 99.97% efficient to .3 micro to protect workers.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 name="Shape 788"/>
          <p:cNvSpPr>
            <a:spLocks noGrp="1" noRot="1" noChangeAspect="1"/>
          </p:cNvSpPr>
          <p:nvPr>
            <p:ph type="sldImg"/>
          </p:nvPr>
        </p:nvSpPr>
        <p:spPr>
          <a:prstGeom prst="rect">
            <a:avLst/>
          </a:prstGeom>
        </p:spPr>
        <p:txBody>
          <a:bodyPr/>
          <a:lstStyle/>
          <a:p>
            <a:endParaRPr/>
          </a:p>
        </p:txBody>
      </p:sp>
      <p:sp>
        <p:nvSpPr>
          <p:cNvPr id="789" name="Shape 789"/>
          <p:cNvSpPr>
            <a:spLocks noGrp="1"/>
          </p:cNvSpPr>
          <p:nvPr>
            <p:ph type="body" sz="quarter" idx="1"/>
          </p:nvPr>
        </p:nvSpPr>
        <p:spPr>
          <a:prstGeom prst="rect">
            <a:avLst/>
          </a:prstGeom>
        </p:spPr>
        <p:txBody>
          <a:bodyPr/>
          <a:lstStyle/>
          <a:p>
            <a:r>
              <a:t>FOR CERTIFIED ASBESTOS CONTRACTORS ONLY:</a:t>
            </a:r>
            <a:br/>
            <a:r>
              <a:t>REQUIRED PPE FOR ASBESTOS CLASS I WORK</a:t>
            </a:r>
          </a:p>
          <a:p>
            <a:r>
              <a:t>(3) Respirator selection. The employer must:</a:t>
            </a:r>
          </a:p>
          <a:p>
            <a:r>
              <a:t>(a) Select and provide to employees appropriate respirators as specified in this section, and in WAC 296-842-13005, in the respirator rule.</a:t>
            </a:r>
          </a:p>
          <a:p>
            <a:r>
              <a:t>Make sure filtering facepiece respirators are not selected or used for protection against asbestos fibers.</a:t>
            </a:r>
          </a:p>
          <a:p>
            <a:r>
              <a:t>(b) Provide employees with an air-purifying, half-facepiece respirator, other than a filtering-facepiece respirator, that is equipped with a HEPA filter or an N-, R-, or P-100 series filter whenever the employee performs:</a:t>
            </a:r>
          </a:p>
          <a:p>
            <a:r>
              <a:t>(i) Class II and III asbestos work for which no negative-exposure assessment is available;</a:t>
            </a:r>
          </a:p>
          <a:p>
            <a:r>
              <a:t>(ii) Class III asbestos work involving disturbances of TSI or surfacing ACM or PACM.</a:t>
            </a:r>
          </a:p>
          <a:p>
            <a:r>
              <a:t>(c) Equip any powered air-purifying respirator (PAPR) or negative pressure air-purifying respirator with HEPA filters or N-, R-, or P-100 series filters.</a:t>
            </a:r>
          </a:p>
          <a:p>
            <a:r>
              <a:t>(4) Special respiratory protection requirements.</a:t>
            </a:r>
          </a:p>
          <a:p>
            <a:r>
              <a:t>(a) Unless specifically identified in this subsection, respirator selection for asbestos removal, demolition, and renovation operations shall be in accordance with the selection specifications of this section and the general selection requirements in WAC 296-842-13005, found in the respirator rule. The employer must provide and require to be worn, at no cost to the employee, a full facepiece supplied-air respirator operated in the pressure demand mode equipped with either an auxiliary positive pressure self-contained breathing apparatus or a HEPA filter egress cartridge, to employees engaged in the following asbestos operations:</a:t>
            </a:r>
          </a:p>
          <a:p>
            <a:r>
              <a:t>(i) Inside negative pressure enclosures used for removal, demolition, and renovation of friable asbestos from walls, ceilings, vessels, ventilation ducts, elevator shafts, and other structural members, but does not include pipes or piping systems; or</a:t>
            </a:r>
          </a:p>
          <a:p>
            <a:r>
              <a:t>(ii) Any dry removal of asbestos.</a:t>
            </a:r>
          </a:p>
          <a:p>
            <a:r>
              <a:t>(b) For all Class I work excluded or not specified in (a)(i) and (ii) of this subsection, when a negative-exposure assessment is not available, and the exposure assessment indicates the exposure level will be at or below 1 f/cc as an 8-hour time weighted average, employers must provide employees with one of the following respirators:</a:t>
            </a:r>
          </a:p>
          <a:p>
            <a:r>
              <a:t>(i) A tight-fitting, powered, air-purifying respirator equipped with high-efficiency filters;</a:t>
            </a:r>
          </a:p>
          <a:p>
            <a:r>
              <a:t>(ii) A full-facepiece supplied-air respirator operated in the pressure-demand mode equipped with either HEPA egress cartridges; or</a:t>
            </a:r>
          </a:p>
          <a:p>
            <a:r>
              <a:t>(iii) An auxiliary positive-pressure, self-contained breathing apparatus.</a:t>
            </a:r>
          </a:p>
          <a:p>
            <a:r>
              <a:t>(c) Whenever the employees are in a regulated area performing Class I asbestos work for which a negative exposure assessment is not available, and an exposure assessment indicates that the exposure level will be above 1 f/cc as an 8-hour TWA, employers must provide a full facepiece supplied-air respirator operated in the pressure-demand mode equipped with an auxiliary positive-pressure self-contained breathing apparatus.</a:t>
            </a:r>
          </a:p>
          <a:p>
            <a:endParaRPr/>
          </a:p>
          <a:p>
            <a:endParaRPr/>
          </a:p>
          <a:p>
            <a:r>
              <a:t>EXCEPTION:</a:t>
            </a:r>
          </a:p>
          <a:p>
            <a:r>
              <a:t>In lieu of the supplied-air respirator required by subsection (4) of this section, an employer may provide and require to be worn, at no cost to the employee, a full facepiece supplied-air respirator operated in the continuous flow mode equipped with either an auxiliary positive pressure self-contained breathing apparatus or a back-up HEPA filter egress cartridge where daily and historical personal monitoring data indicates the concentration of asbestos fibers is not reasonably expected to exceed 10 f/cc. The continuous flow respirator shall be operated at a minimum air flow rate of six cubic feet per minute at the facepiece using respirable air supplied as required by chapter 296-842 WAC, Respirators.</a:t>
            </a:r>
          </a:p>
          <a:p>
            <a:r>
              <a:t>(5) Respirator fit testing.</a:t>
            </a:r>
          </a:p>
          <a:p>
            <a:r>
              <a:t>(a) For each employee wearing negative pressure respirators, employers shall perform either quantitative or qualitative face fit tests at the time of initial fitting and at least annually thereafter. The qualitative fit tests may be used only for testing the fit of half-mask respirators where they are permitted to be worn.</a:t>
            </a:r>
          </a:p>
          <a:p>
            <a:r>
              <a:t>(b) Any supplied-air respirator facepiece equipped with a back-up HEPA filter egress cartridge shall be quantitatively fit tested (see WAC 296-62-07160 through 296-62-07162 and 296-62-07201 through 296-62-07248).</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 name="Shape 805"/>
          <p:cNvSpPr>
            <a:spLocks noGrp="1" noRot="1" noChangeAspect="1"/>
          </p:cNvSpPr>
          <p:nvPr>
            <p:ph type="sldImg"/>
          </p:nvPr>
        </p:nvSpPr>
        <p:spPr>
          <a:prstGeom prst="rect">
            <a:avLst/>
          </a:prstGeom>
        </p:spPr>
        <p:txBody>
          <a:bodyPr/>
          <a:lstStyle/>
          <a:p>
            <a:endParaRPr/>
          </a:p>
        </p:txBody>
      </p:sp>
      <p:sp>
        <p:nvSpPr>
          <p:cNvPr id="806" name="Shape 806"/>
          <p:cNvSpPr>
            <a:spLocks noGrp="1"/>
          </p:cNvSpPr>
          <p:nvPr>
            <p:ph type="body" sz="quarter" idx="1"/>
          </p:nvPr>
        </p:nvSpPr>
        <p:spPr>
          <a:prstGeom prst="rect">
            <a:avLst/>
          </a:prstGeom>
        </p:spPr>
        <p:txBody>
          <a:bodyPr/>
          <a:lstStyle/>
          <a:p>
            <a:r>
              <a:t>This chart shows the amount of lead generated while doing these different work practices.  Both hand sanding and interior demolition are under 10x the PEL and you could use a half mask respirator for protection.  However power sanding would require a full face respirator.  Instead of recommending different levels of minimum protection - EPA prohibits power sanding without a HEPA vacuum attachment.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0">
    <p:spTree>
      <p:nvGrpSpPr>
        <p:cNvPr id="1" name=""/>
        <p:cNvGrpSpPr/>
        <p:nvPr/>
      </p:nvGrpSpPr>
      <p:grpSpPr>
        <a:xfrm>
          <a:off x="0" y="0"/>
          <a:ext cx="0" cy="0"/>
          <a:chOff x="0" y="0"/>
          <a:chExt cx="0" cy="0"/>
        </a:xfrm>
      </p:grpSpPr>
      <p:sp>
        <p:nvSpPr>
          <p:cNvPr id="117" name="Shape 117"/>
          <p:cNvSpPr>
            <a:spLocks noGrp="1"/>
          </p:cNvSpPr>
          <p:nvPr>
            <p:ph type="sldNum" sz="quarter" idx="2"/>
          </p:nvPr>
        </p:nvSpPr>
        <p:spPr>
          <a:xfrm>
            <a:off x="9320107" y="8779792"/>
            <a:ext cx="3034454" cy="520701"/>
          </a:xfrm>
          <a:prstGeom prst="rect">
            <a:avLst/>
          </a:prstGeom>
        </p:spPr>
        <p:txBody>
          <a:bodyPr wrap="square" lIns="65023" tIns="65023" rIns="65023" bIns="65023" anchor="ctr"/>
          <a:lstStyle>
            <a:lvl1pPr algn="r" defTabSz="914400">
              <a:lnSpc>
                <a:spcPct val="85000"/>
              </a:lnSpc>
              <a:defRPr sz="1600" b="1">
                <a:solidFill>
                  <a:srgbClr val="FFFFFF"/>
                </a:solidFill>
                <a:latin typeface="Arial"/>
                <a:ea typeface="Arial"/>
                <a:cs typeface="Arial"/>
                <a:sym typeface="Aria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defTabSz="584200">
              <a:defRPr sz="6000" b="0">
                <a:solidFill>
                  <a:srgbClr val="000000"/>
                </a:solidFill>
                <a:latin typeface="+mn-lt"/>
                <a:ea typeface="+mn-ea"/>
                <a:cs typeface="+mn-cs"/>
                <a:sym typeface="Helvetica Light"/>
              </a:defRPr>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lnSpc>
                <a:spcPct val="100000"/>
              </a:lnSpc>
              <a:spcBef>
                <a:spcPts val="3200"/>
              </a:spcBef>
            </a:lvl1pPr>
            <a:lvl2pPr marL="685800" indent="-342900">
              <a:lnSpc>
                <a:spcPct val="100000"/>
              </a:lnSpc>
              <a:spcBef>
                <a:spcPts val="3200"/>
              </a:spcBef>
            </a:lvl2pPr>
            <a:lvl3pPr marL="1028700" indent="-342900">
              <a:lnSpc>
                <a:spcPct val="100000"/>
              </a:lnSpc>
              <a:spcBef>
                <a:spcPts val="3200"/>
              </a:spcBef>
            </a:lvl3pPr>
            <a:lvl4pPr marL="1371600" indent="-342900">
              <a:lnSpc>
                <a:spcPct val="100000"/>
              </a:lnSpc>
              <a:spcBef>
                <a:spcPts val="3200"/>
              </a:spcBef>
            </a:lvl4pPr>
            <a:lvl5pPr marL="1714500" indent="-342900">
              <a:lnSpc>
                <a:spcPct val="100000"/>
              </a:lnSpc>
              <a:spcBef>
                <a:spcPts val="3200"/>
              </a:spcBef>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lnSpc>
                <a:spcPct val="100000"/>
              </a:lnSpc>
              <a:buSzTx/>
              <a:buNone/>
              <a:defRPr sz="1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lnSpc>
                <a:spcPct val="100000"/>
              </a:lnSpc>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lgn="ctr" defTabSz="584200">
              <a:lnSpc>
                <a:spcPct val="100000"/>
              </a:lnSpc>
              <a:defRPr sz="1800" b="0">
                <a:solidFill>
                  <a:srgbClr val="000000"/>
                </a:solidFill>
                <a:latin typeface="+mn-lt"/>
                <a:ea typeface="+mn-ea"/>
                <a:cs typeface="+mn-cs"/>
                <a:sym typeface="Helvetica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xmlns:p14="http://schemas.microsoft.com/office/powerpoint/2010/main" spd="med"/>
  <p:txStyles>
    <p:titleStyle>
      <a:lvl1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1pPr>
      <a:lvl2pPr marL="0" marR="0" indent="4572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2pPr>
      <a:lvl3pPr marL="0" marR="0" indent="9144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3pPr>
      <a:lvl4pPr marL="0" marR="0" indent="13716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4pPr>
      <a:lvl5pPr marL="0" marR="0" indent="18288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5pPr>
      <a:lvl6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6pPr>
      <a:lvl7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7pPr>
      <a:lvl8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8pPr>
      <a:lvl9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9pPr>
    </p:titleStyle>
    <p:bodyStyle>
      <a:lvl1pPr marL="414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1pPr>
      <a:lvl2pPr marL="859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2pPr>
      <a:lvl3pPr marL="1303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3pPr>
      <a:lvl4pPr marL="1748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4pPr>
      <a:lvl5pPr marL="2192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5pPr>
      <a:lvl6pPr marL="2568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6pPr>
      <a:lvl7pPr marL="3012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7pPr>
      <a:lvl8pPr marL="3457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8pPr>
      <a:lvl9pPr marL="3901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tif"/><Relationship Id="rId4" Type="http://schemas.openxmlformats.org/officeDocument/2006/relationships/image" Target="../media/image17.tif"/><Relationship Id="rId5" Type="http://schemas.openxmlformats.org/officeDocument/2006/relationships/image" Target="../media/image18.tiff"/><Relationship Id="rId6" Type="http://schemas.openxmlformats.org/officeDocument/2006/relationships/image" Target="../media/image19.tiff"/><Relationship Id="rId1" Type="http://schemas.openxmlformats.org/officeDocument/2006/relationships/slideLayout" Target="../slideLayouts/slideLayout10.xml"/><Relationship Id="rId2" Type="http://schemas.openxmlformats.org/officeDocument/2006/relationships/image" Target="../media/image15.t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jpeg"/><Relationship Id="rId6" Type="http://schemas.openxmlformats.org/officeDocument/2006/relationships/image" Target="../media/image24.png"/><Relationship Id="rId1" Type="http://schemas.openxmlformats.org/officeDocument/2006/relationships/slideLayout" Target="../slideLayouts/slideLayout10.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5.png"/><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7.jpeg"/><Relationship Id="rId3"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9.t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3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s://www.youtube.com/watch?v=Aey6hbFsxg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chart" Target="../charts/char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3.tiff"/><Relationship Id="rId3"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5.t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 Id="rId3" Type="http://schemas.openxmlformats.org/officeDocument/2006/relationships/image" Target="../media/image37.t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s://www.youtube.com/watch?v=4fpkCOFq924&amp;spfreload=10"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1.png"/><Relationship Id="rId3" Type="http://schemas.openxmlformats.org/officeDocument/2006/relationships/image" Target="../media/image4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s://www.youtube.com/watch?v=spaYmy5F_TM&amp;spfreload=10"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hyperlink" Target="http://HUD.GOV" TargetMode="External"/><Relationship Id="rId4" Type="http://schemas.openxmlformats.org/officeDocument/2006/relationships/hyperlink" Target="http://NICASAFETY.COM" TargetMode="External"/><Relationship Id="rId1" Type="http://schemas.openxmlformats.org/officeDocument/2006/relationships/slideLayout" Target="../slideLayouts/slideLayout10.xml"/><Relationship Id="rId2" Type="http://schemas.openxmlformats.org/officeDocument/2006/relationships/hyperlink" Target="http://ECY.WA.GOV"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eg"/><Relationship Id="rId1" Type="http://schemas.openxmlformats.org/officeDocument/2006/relationships/slideLayout" Target="../slideLayouts/slideLayout10.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png"/><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1533851" y="3426274"/>
            <a:ext cx="5811395" cy="519246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20000"/>
              </a:lnSpc>
              <a:defRPr sz="3700" b="0">
                <a:solidFill>
                  <a:srgbClr val="000000"/>
                </a:solidFill>
              </a:defRPr>
            </a:pPr>
            <a:r>
              <a:rPr dirty="0"/>
              <a:t>LEAD, ASBESTOS, SILICA, &amp; MOLD</a:t>
            </a:r>
          </a:p>
          <a:p>
            <a:pPr algn="ctr" defTabSz="457200">
              <a:lnSpc>
                <a:spcPct val="120000"/>
              </a:lnSpc>
              <a:defRPr sz="1700" b="0">
                <a:solidFill>
                  <a:srgbClr val="000000"/>
                </a:solidFill>
              </a:defRPr>
            </a:pPr>
            <a:endParaRPr sz="4800" dirty="0"/>
          </a:p>
          <a:p>
            <a:pPr algn="ctr" defTabSz="457200">
              <a:lnSpc>
                <a:spcPct val="120000"/>
              </a:lnSpc>
              <a:defRPr sz="1700" b="0">
                <a:solidFill>
                  <a:srgbClr val="000000"/>
                </a:solidFill>
              </a:defRPr>
            </a:pPr>
            <a:r>
              <a:rPr lang="en-US" sz="4800" smtClean="0"/>
              <a:t>PART </a:t>
            </a:r>
            <a:r>
              <a:rPr lang="en-US" sz="4800" smtClean="0"/>
              <a:t>3</a:t>
            </a:r>
            <a:endParaRPr sz="4800" dirty="0"/>
          </a:p>
          <a:p>
            <a:pPr algn="ctr" defTabSz="457200">
              <a:lnSpc>
                <a:spcPct val="120000"/>
              </a:lnSpc>
              <a:defRPr sz="1700" b="0">
                <a:solidFill>
                  <a:srgbClr val="000000"/>
                </a:solidFill>
              </a:defRPr>
            </a:pPr>
            <a:endParaRPr dirty="0"/>
          </a:p>
          <a:p>
            <a:pPr algn="ctr" defTabSz="457200">
              <a:lnSpc>
                <a:spcPct val="120000"/>
              </a:lnSpc>
              <a:defRPr sz="1600" b="0">
                <a:solidFill>
                  <a:srgbClr val="000000"/>
                </a:solidFill>
              </a:defRPr>
            </a:pPr>
            <a:endParaRPr dirty="0"/>
          </a:p>
          <a:p>
            <a:pPr algn="ctr" defTabSz="457200">
              <a:lnSpc>
                <a:spcPct val="120000"/>
              </a:lnSpc>
              <a:defRPr sz="1600" b="0" i="1">
                <a:solidFill>
                  <a:srgbClr val="000000"/>
                </a:solidFill>
              </a:defRPr>
            </a:pPr>
            <a:r>
              <a:rPr dirty="0"/>
              <a:t>Funding and support for this project provided by State of Washington, Department of Labor and Industries, Safety and Health Investments projects.</a:t>
            </a:r>
          </a:p>
        </p:txBody>
      </p:sp>
      <p:sp>
        <p:nvSpPr>
          <p:cNvPr id="136" name="Shape 136"/>
          <p:cNvSpPr/>
          <p:nvPr/>
        </p:nvSpPr>
        <p:spPr>
          <a:xfrm>
            <a:off x="0" y="1177"/>
            <a:ext cx="13004801" cy="520926"/>
          </a:xfrm>
          <a:prstGeom prst="rect">
            <a:avLst/>
          </a:prstGeom>
          <a:solidFill>
            <a:srgbClr val="003E7C"/>
          </a:solidFill>
          <a:ln w="12700">
            <a:miter lim="400000"/>
          </a:ln>
          <a:effectLst>
            <a:outerShdw blurRad="38100" dist="25400" dir="5400000"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7" name="Shape 137"/>
          <p:cNvSpPr/>
          <p:nvPr/>
        </p:nvSpPr>
        <p:spPr>
          <a:xfrm>
            <a:off x="0" y="9234077"/>
            <a:ext cx="13004801" cy="520926"/>
          </a:xfrm>
          <a:prstGeom prst="rect">
            <a:avLst/>
          </a:prstGeom>
          <a:solidFill>
            <a:srgbClr val="003E7C"/>
          </a:solidFill>
          <a:ln w="12700">
            <a:miter lim="400000"/>
          </a:ln>
          <a:effectLst>
            <a:outerShdw blurRad="38100" dist="25400" dir="15821732"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8" name="Shape 138"/>
          <p:cNvSpPr/>
          <p:nvPr/>
        </p:nvSpPr>
        <p:spPr>
          <a:xfrm>
            <a:off x="75887" y="880533"/>
            <a:ext cx="9161559"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457200">
              <a:lnSpc>
                <a:spcPct val="100000"/>
              </a:lnSpc>
              <a:defRPr sz="6000">
                <a:solidFill>
                  <a:srgbClr val="005493"/>
                </a:solidFill>
              </a:defRPr>
            </a:pPr>
            <a:r>
              <a:t>HEALTH HAZARDS </a:t>
            </a:r>
          </a:p>
          <a:p>
            <a:pPr algn="ctr" defTabSz="457200">
              <a:lnSpc>
                <a:spcPct val="100000"/>
              </a:lnSpc>
              <a:defRPr sz="6000">
                <a:solidFill>
                  <a:srgbClr val="005493"/>
                </a:solidFill>
              </a:defRPr>
            </a:pPr>
            <a:r>
              <a:t>IN CONSTRUCTION</a:t>
            </a:r>
          </a:p>
        </p:txBody>
      </p:sp>
      <p:pic>
        <p:nvPicPr>
          <p:cNvPr id="139" name="2015 HH Full Face 3M.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8644610" y="154780"/>
            <a:ext cx="3951560" cy="9446620"/>
          </a:xfrm>
          <a:custGeom>
            <a:avLst/>
            <a:gdLst/>
            <a:ahLst/>
            <a:cxnLst>
              <a:cxn ang="0">
                <a:pos x="wd2" y="hd2"/>
              </a:cxn>
              <a:cxn ang="5400000">
                <a:pos x="wd2" y="hd2"/>
              </a:cxn>
              <a:cxn ang="10800000">
                <a:pos x="wd2" y="hd2"/>
              </a:cxn>
              <a:cxn ang="16200000">
                <a:pos x="wd2" y="hd2"/>
              </a:cxn>
            </a:cxnLst>
            <a:rect l="0" t="0" r="r" b="b"/>
            <a:pathLst>
              <a:path w="20693" h="21429" extrusionOk="0">
                <a:moveTo>
                  <a:pt x="10051" y="0"/>
                </a:moveTo>
                <a:cubicBezTo>
                  <a:pt x="9555" y="161"/>
                  <a:pt x="8738" y="-56"/>
                  <a:pt x="8444" y="253"/>
                </a:cubicBezTo>
                <a:cubicBezTo>
                  <a:pt x="7375" y="498"/>
                  <a:pt x="7449" y="1052"/>
                  <a:pt x="7200" y="1519"/>
                </a:cubicBezTo>
                <a:cubicBezTo>
                  <a:pt x="7553" y="1375"/>
                  <a:pt x="7699" y="1910"/>
                  <a:pt x="7420" y="1962"/>
                </a:cubicBezTo>
                <a:cubicBezTo>
                  <a:pt x="7472" y="2559"/>
                  <a:pt x="7338" y="3090"/>
                  <a:pt x="7493" y="3640"/>
                </a:cubicBezTo>
                <a:cubicBezTo>
                  <a:pt x="6529" y="3837"/>
                  <a:pt x="5505" y="3883"/>
                  <a:pt x="4496" y="4052"/>
                </a:cubicBezTo>
                <a:cubicBezTo>
                  <a:pt x="4518" y="4320"/>
                  <a:pt x="3636" y="4182"/>
                  <a:pt x="3619" y="4400"/>
                </a:cubicBezTo>
                <a:cubicBezTo>
                  <a:pt x="3024" y="4577"/>
                  <a:pt x="2791" y="4905"/>
                  <a:pt x="2301" y="5097"/>
                </a:cubicBezTo>
                <a:cubicBezTo>
                  <a:pt x="2052" y="5431"/>
                  <a:pt x="1127" y="5514"/>
                  <a:pt x="1058" y="5888"/>
                </a:cubicBezTo>
                <a:cubicBezTo>
                  <a:pt x="-401" y="6305"/>
                  <a:pt x="-71" y="7192"/>
                  <a:pt x="402" y="7788"/>
                </a:cubicBezTo>
                <a:cubicBezTo>
                  <a:pt x="1118" y="8052"/>
                  <a:pt x="343" y="8641"/>
                  <a:pt x="1572" y="8674"/>
                </a:cubicBezTo>
                <a:cubicBezTo>
                  <a:pt x="1785" y="9073"/>
                  <a:pt x="2287" y="9451"/>
                  <a:pt x="2960" y="9719"/>
                </a:cubicBezTo>
                <a:cubicBezTo>
                  <a:pt x="3386" y="10146"/>
                  <a:pt x="3715" y="10574"/>
                  <a:pt x="4641" y="10827"/>
                </a:cubicBezTo>
                <a:cubicBezTo>
                  <a:pt x="4316" y="12125"/>
                  <a:pt x="3725" y="13409"/>
                  <a:pt x="3910" y="14721"/>
                </a:cubicBezTo>
                <a:cubicBezTo>
                  <a:pt x="4013" y="15240"/>
                  <a:pt x="4434" y="15817"/>
                  <a:pt x="3910" y="16335"/>
                </a:cubicBezTo>
                <a:cubicBezTo>
                  <a:pt x="3990" y="17146"/>
                  <a:pt x="3310" y="17895"/>
                  <a:pt x="3398" y="18710"/>
                </a:cubicBezTo>
                <a:cubicBezTo>
                  <a:pt x="2894" y="18891"/>
                  <a:pt x="2921" y="19181"/>
                  <a:pt x="2960" y="19438"/>
                </a:cubicBezTo>
                <a:cubicBezTo>
                  <a:pt x="3510" y="19497"/>
                  <a:pt x="3012" y="19815"/>
                  <a:pt x="2742" y="19881"/>
                </a:cubicBezTo>
                <a:cubicBezTo>
                  <a:pt x="2491" y="20346"/>
                  <a:pt x="1774" y="20695"/>
                  <a:pt x="1717" y="21180"/>
                </a:cubicBezTo>
                <a:cubicBezTo>
                  <a:pt x="2546" y="21270"/>
                  <a:pt x="4128" y="21400"/>
                  <a:pt x="4568" y="20990"/>
                </a:cubicBezTo>
                <a:cubicBezTo>
                  <a:pt x="5378" y="20932"/>
                  <a:pt x="5821" y="20596"/>
                  <a:pt x="6397" y="20356"/>
                </a:cubicBezTo>
                <a:cubicBezTo>
                  <a:pt x="6893" y="20091"/>
                  <a:pt x="6619" y="19741"/>
                  <a:pt x="6688" y="19406"/>
                </a:cubicBezTo>
                <a:cubicBezTo>
                  <a:pt x="5960" y="19245"/>
                  <a:pt x="7212" y="19108"/>
                  <a:pt x="6981" y="18900"/>
                </a:cubicBezTo>
                <a:cubicBezTo>
                  <a:pt x="8287" y="18240"/>
                  <a:pt x="7177" y="17285"/>
                  <a:pt x="8151" y="16589"/>
                </a:cubicBezTo>
                <a:cubicBezTo>
                  <a:pt x="8306" y="15553"/>
                  <a:pt x="8651" y="14528"/>
                  <a:pt x="9174" y="13518"/>
                </a:cubicBezTo>
                <a:cubicBezTo>
                  <a:pt x="9587" y="13396"/>
                  <a:pt x="9073" y="12688"/>
                  <a:pt x="10051" y="12980"/>
                </a:cubicBezTo>
                <a:cubicBezTo>
                  <a:pt x="10452" y="13974"/>
                  <a:pt x="10099" y="14993"/>
                  <a:pt x="10783" y="15955"/>
                </a:cubicBezTo>
                <a:cubicBezTo>
                  <a:pt x="10817" y="16594"/>
                  <a:pt x="11672" y="17101"/>
                  <a:pt x="11734" y="17729"/>
                </a:cubicBezTo>
                <a:cubicBezTo>
                  <a:pt x="11754" y="18272"/>
                  <a:pt x="11493" y="19050"/>
                  <a:pt x="12684" y="19375"/>
                </a:cubicBezTo>
                <a:cubicBezTo>
                  <a:pt x="12428" y="19954"/>
                  <a:pt x="13166" y="20437"/>
                  <a:pt x="14072" y="20800"/>
                </a:cubicBezTo>
                <a:cubicBezTo>
                  <a:pt x="14315" y="21325"/>
                  <a:pt x="15946" y="21544"/>
                  <a:pt x="17071" y="21370"/>
                </a:cubicBezTo>
                <a:cubicBezTo>
                  <a:pt x="17496" y="20895"/>
                  <a:pt x="16978" y="20283"/>
                  <a:pt x="16706" y="19818"/>
                </a:cubicBezTo>
                <a:cubicBezTo>
                  <a:pt x="16579" y="19546"/>
                  <a:pt x="15659" y="19605"/>
                  <a:pt x="15829" y="19312"/>
                </a:cubicBezTo>
                <a:cubicBezTo>
                  <a:pt x="16434" y="18864"/>
                  <a:pt x="16244" y="18375"/>
                  <a:pt x="16047" y="17886"/>
                </a:cubicBezTo>
                <a:cubicBezTo>
                  <a:pt x="15222" y="17227"/>
                  <a:pt x="15755" y="16377"/>
                  <a:pt x="15390" y="15639"/>
                </a:cubicBezTo>
                <a:cubicBezTo>
                  <a:pt x="15039" y="15612"/>
                  <a:pt x="14999" y="15313"/>
                  <a:pt x="15390" y="15291"/>
                </a:cubicBezTo>
                <a:cubicBezTo>
                  <a:pt x="16074" y="14122"/>
                  <a:pt x="15059" y="12908"/>
                  <a:pt x="15243" y="11713"/>
                </a:cubicBezTo>
                <a:cubicBezTo>
                  <a:pt x="15342" y="11445"/>
                  <a:pt x="14729" y="11066"/>
                  <a:pt x="15170" y="10859"/>
                </a:cubicBezTo>
                <a:cubicBezTo>
                  <a:pt x="16056" y="10637"/>
                  <a:pt x="16617" y="10278"/>
                  <a:pt x="17071" y="9878"/>
                </a:cubicBezTo>
                <a:cubicBezTo>
                  <a:pt x="17786" y="9750"/>
                  <a:pt x="17652" y="9453"/>
                  <a:pt x="18167" y="9275"/>
                </a:cubicBezTo>
                <a:cubicBezTo>
                  <a:pt x="19166" y="9476"/>
                  <a:pt x="18625" y="9009"/>
                  <a:pt x="18753" y="8832"/>
                </a:cubicBezTo>
                <a:cubicBezTo>
                  <a:pt x="19522" y="8638"/>
                  <a:pt x="19791" y="8261"/>
                  <a:pt x="20068" y="7914"/>
                </a:cubicBezTo>
                <a:cubicBezTo>
                  <a:pt x="19251" y="7880"/>
                  <a:pt x="20300" y="7462"/>
                  <a:pt x="20214" y="7313"/>
                </a:cubicBezTo>
                <a:cubicBezTo>
                  <a:pt x="19520" y="7638"/>
                  <a:pt x="19619" y="6967"/>
                  <a:pt x="20141" y="7028"/>
                </a:cubicBezTo>
                <a:cubicBezTo>
                  <a:pt x="20312" y="6955"/>
                  <a:pt x="21199" y="6692"/>
                  <a:pt x="20289" y="6711"/>
                </a:cubicBezTo>
                <a:cubicBezTo>
                  <a:pt x="20237" y="6485"/>
                  <a:pt x="20289" y="6077"/>
                  <a:pt x="19775" y="5983"/>
                </a:cubicBezTo>
                <a:cubicBezTo>
                  <a:pt x="19484" y="5697"/>
                  <a:pt x="18652" y="5541"/>
                  <a:pt x="18532" y="5223"/>
                </a:cubicBezTo>
                <a:cubicBezTo>
                  <a:pt x="17824" y="5046"/>
                  <a:pt x="17612" y="4715"/>
                  <a:pt x="17217" y="4432"/>
                </a:cubicBezTo>
                <a:cubicBezTo>
                  <a:pt x="16429" y="4291"/>
                  <a:pt x="15811" y="3995"/>
                  <a:pt x="14952" y="3925"/>
                </a:cubicBezTo>
                <a:cubicBezTo>
                  <a:pt x="14536" y="3680"/>
                  <a:pt x="13174" y="3900"/>
                  <a:pt x="13195" y="3482"/>
                </a:cubicBezTo>
                <a:cubicBezTo>
                  <a:pt x="12700" y="3428"/>
                  <a:pt x="13234" y="3091"/>
                  <a:pt x="12684" y="3102"/>
                </a:cubicBezTo>
                <a:cubicBezTo>
                  <a:pt x="12700" y="2638"/>
                  <a:pt x="12776" y="2174"/>
                  <a:pt x="12757" y="1709"/>
                </a:cubicBezTo>
                <a:cubicBezTo>
                  <a:pt x="13341" y="1500"/>
                  <a:pt x="12268" y="1170"/>
                  <a:pt x="12391" y="886"/>
                </a:cubicBezTo>
                <a:cubicBezTo>
                  <a:pt x="12300" y="386"/>
                  <a:pt x="11097" y="36"/>
                  <a:pt x="10051" y="0"/>
                </a:cubicBezTo>
                <a:close/>
              </a:path>
            </a:pathLst>
          </a:custGeom>
          <a:ln w="12700">
            <a:miter lim="400000"/>
          </a:ln>
        </p:spPr>
      </p:pic>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Shape 72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AIR MONITORING</a:t>
            </a:r>
          </a:p>
        </p:txBody>
      </p:sp>
      <p:sp>
        <p:nvSpPr>
          <p:cNvPr id="721" name="Shape 721"/>
          <p:cNvSpPr/>
          <p:nvPr/>
        </p:nvSpPr>
        <p:spPr>
          <a:xfrm>
            <a:off x="3339731" y="2082256"/>
            <a:ext cx="8912632" cy="74356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Air Monitoring:</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Labor and Industries requires air monitoring for Airborne Contaminates when work activities have the potential to exceed the </a:t>
            </a:r>
            <a:r>
              <a:rPr b="1" i="1">
                <a:latin typeface="+mj-lt"/>
                <a:ea typeface="+mj-ea"/>
                <a:cs typeface="+mj-cs"/>
                <a:sym typeface="Helvetica"/>
              </a:rPr>
              <a:t>action level, which is lower than the PEL</a:t>
            </a:r>
          </a:p>
          <a:p>
            <a:pPr lvl="7" indent="1600200" defTabSz="457200">
              <a:lnSpc>
                <a:spcPct val="120000"/>
              </a:lnSpc>
              <a:defRPr sz="3000" b="0">
                <a:solidFill>
                  <a:srgbClr val="000000"/>
                </a:solidFill>
                <a:latin typeface="+mn-lt"/>
                <a:ea typeface="+mn-ea"/>
                <a:cs typeface="+mn-cs"/>
                <a:sym typeface="Helvetica Light"/>
              </a:defRPr>
            </a:pPr>
            <a:r>
              <a:rPr i="1"/>
              <a:t>e.g: lead’s action level is</a:t>
            </a:r>
            <a:r>
              <a:rPr b="1" i="1">
                <a:latin typeface="+mj-lt"/>
                <a:ea typeface="+mj-ea"/>
                <a:cs typeface="+mj-cs"/>
                <a:sym typeface="Helvetica"/>
              </a:rPr>
              <a:t> </a:t>
            </a:r>
            <a:r>
              <a:t>30 µg/m</a:t>
            </a:r>
            <a:r>
              <a:rPr sz="1300"/>
              <a:t>3</a:t>
            </a:r>
            <a:r>
              <a:rPr b="1" i="1">
                <a:latin typeface="+mj-lt"/>
                <a:ea typeface="+mj-ea"/>
                <a:cs typeface="+mj-cs"/>
                <a:sym typeface="Helvetica"/>
              </a:rPr>
              <a:t> </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is an ‘exposure assessment’ and determine the actual exposure to an employee if they don’t wear a respirator and helps determine proper respiratory protection.</a:t>
            </a:r>
          </a:p>
        </p:txBody>
      </p:sp>
      <p:pic>
        <p:nvPicPr>
          <p:cNvPr id="722" name="2015 HH Full Face with Monito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4060" y="2131557"/>
            <a:ext cx="2925629" cy="6950458"/>
          </a:xfrm>
          <a:prstGeom prst="rect">
            <a:avLst/>
          </a:prstGeom>
          <a:ln w="12700">
            <a:miter lim="400000"/>
          </a:ln>
        </p:spPr>
      </p:pic>
      <p:sp>
        <p:nvSpPr>
          <p:cNvPr id="723" name="Shape 723"/>
          <p:cNvSpPr/>
          <p:nvPr/>
        </p:nvSpPr>
        <p:spPr>
          <a:xfrm>
            <a:off x="345706" y="2414758"/>
            <a:ext cx="1112782" cy="104751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457200">
              <a:lnSpc>
                <a:spcPct val="120000"/>
              </a:lnSpc>
              <a:defRPr sz="1500" b="0" i="1">
                <a:solidFill>
                  <a:srgbClr val="000000"/>
                </a:solidFill>
              </a:defRPr>
            </a:lvl1pPr>
          </a:lstStyle>
          <a:p>
            <a:r>
              <a:t>Personal Monitoring Pump</a:t>
            </a:r>
          </a:p>
        </p:txBody>
      </p:sp>
      <p:sp>
        <p:nvSpPr>
          <p:cNvPr id="724" name="Shape 724"/>
          <p:cNvSpPr/>
          <p:nvPr/>
        </p:nvSpPr>
        <p:spPr>
          <a:xfrm>
            <a:off x="10474901" y="9233669"/>
            <a:ext cx="203471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296-155-17609 (2)</a:t>
            </a:r>
          </a:p>
        </p:txBody>
      </p:sp>
    </p:spTree>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Shape 72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AIR MONITORING</a:t>
            </a:r>
          </a:p>
        </p:txBody>
      </p:sp>
      <p:sp>
        <p:nvSpPr>
          <p:cNvPr id="729" name="Shape 729"/>
          <p:cNvSpPr/>
          <p:nvPr/>
        </p:nvSpPr>
        <p:spPr>
          <a:xfrm>
            <a:off x="752437" y="2403526"/>
            <a:ext cx="11499926" cy="64065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Permissible Exposure Limits (PEL):</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PELs are the measured amount of a substance you can be exposed to over an 8 hour time weighted average (TWA) without wearing a respirator</a:t>
            </a:r>
          </a:p>
          <a:p>
            <a:pPr marL="1714500" indent="-444500" defTabSz="457200">
              <a:lnSpc>
                <a:spcPct val="120000"/>
              </a:lnSpc>
              <a:spcBef>
                <a:spcPts val="400"/>
              </a:spcBef>
              <a:buSzPct val="75000"/>
              <a:buChar char="•"/>
              <a:defRPr sz="3000" b="0">
                <a:solidFill>
                  <a:srgbClr val="000000"/>
                </a:solidFill>
                <a:latin typeface="+mn-lt"/>
                <a:ea typeface="+mn-ea"/>
                <a:cs typeface="+mn-cs"/>
                <a:sym typeface="Helvetica Light"/>
              </a:defRPr>
            </a:pPr>
            <a:r>
              <a:t>- Lead = 50 μg/m</a:t>
            </a:r>
            <a:r>
              <a:rPr baseline="31999"/>
              <a:t>3</a:t>
            </a:r>
            <a:r>
              <a:t> 8 hr/TWA </a:t>
            </a:r>
          </a:p>
          <a:p>
            <a:pPr marL="1714500" indent="-444500" defTabSz="457200">
              <a:lnSpc>
                <a:spcPct val="120000"/>
              </a:lnSpc>
              <a:spcBef>
                <a:spcPts val="400"/>
              </a:spcBef>
              <a:buSzPct val="75000"/>
              <a:buChar char="•"/>
              <a:defRPr sz="3000" b="0">
                <a:solidFill>
                  <a:srgbClr val="000000"/>
                </a:solidFill>
                <a:latin typeface="+mn-lt"/>
                <a:ea typeface="+mn-ea"/>
                <a:cs typeface="+mn-cs"/>
                <a:sym typeface="Helvetica Light"/>
              </a:defRPr>
            </a:pPr>
            <a:r>
              <a:t>- Asbestos = .1 fiber/cc TWA  -  1 fiber/cc STEL</a:t>
            </a:r>
          </a:p>
          <a:p>
            <a:pPr marL="1714500" indent="-444500" defTabSz="457200">
              <a:lnSpc>
                <a:spcPct val="120000"/>
              </a:lnSpc>
              <a:spcBef>
                <a:spcPts val="400"/>
              </a:spcBef>
              <a:buSzPct val="75000"/>
              <a:buChar char="•"/>
              <a:defRPr sz="3000" b="0">
                <a:solidFill>
                  <a:srgbClr val="000000"/>
                </a:solidFill>
                <a:latin typeface="+mn-lt"/>
                <a:ea typeface="+mn-ea"/>
                <a:cs typeface="+mn-cs"/>
                <a:sym typeface="Helvetica Light"/>
              </a:defRPr>
            </a:pPr>
            <a:r>
              <a:t>- Silica (crystalline quartz) = .01 mg/m</a:t>
            </a:r>
            <a:r>
              <a:rPr baseline="31999"/>
              <a:t>3</a:t>
            </a:r>
            <a:r>
              <a:t> 8 hr/TWA 	</a:t>
            </a:r>
          </a:p>
          <a:p>
            <a:pPr marL="1714500" indent="-444500" defTabSz="457200">
              <a:lnSpc>
                <a:spcPct val="120000"/>
              </a:lnSpc>
              <a:spcBef>
                <a:spcPts val="400"/>
              </a:spcBef>
              <a:buSzPct val="75000"/>
              <a:buChar char="•"/>
              <a:defRPr sz="3000" b="0">
                <a:solidFill>
                  <a:srgbClr val="000000"/>
                </a:solidFill>
                <a:latin typeface="+mn-lt"/>
                <a:ea typeface="+mn-ea"/>
                <a:cs typeface="+mn-cs"/>
                <a:sym typeface="Helvetica Light"/>
              </a:defRPr>
            </a:pPr>
            <a:r>
              <a:t>Mold  = Higher Outside Spore count           </a:t>
            </a:r>
            <a:br/>
            <a:r>
              <a:t>            than Inside (best practice)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If exposure to a worker exceeds the PEL, they must wear a respirator in addition to engineering controls</a:t>
            </a:r>
          </a:p>
        </p:txBody>
      </p:sp>
      <p:sp>
        <p:nvSpPr>
          <p:cNvPr id="730" name="Shape 730"/>
          <p:cNvSpPr/>
          <p:nvPr/>
        </p:nvSpPr>
        <p:spPr>
          <a:xfrm>
            <a:off x="10381410" y="9165815"/>
            <a:ext cx="2273769" cy="31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296-155-17631 (13)</a:t>
            </a:r>
          </a:p>
        </p:txBody>
      </p:sp>
    </p:spTree>
  </p:cSld>
  <p:clrMapOvr>
    <a:masterClrMapping/>
  </p:clrMapOvr>
  <p:transition xmlns:p14="http://schemas.microsoft.com/office/powerpoint/2010/mai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2" name="Personal Pump.jpg"/>
          <p:cNvPicPr>
            <a:picLocks noChangeAspect="1"/>
          </p:cNvPicPr>
          <p:nvPr/>
        </p:nvPicPr>
        <p:blipFill>
          <a:blip r:embed="rId2">
            <a:extLst/>
          </a:blip>
          <a:stretch>
            <a:fillRect/>
          </a:stretch>
        </p:blipFill>
        <p:spPr>
          <a:xfrm>
            <a:off x="2362875" y="6730893"/>
            <a:ext cx="4385361" cy="2783616"/>
          </a:xfrm>
          <a:prstGeom prst="rect">
            <a:avLst/>
          </a:prstGeom>
          <a:ln w="12700">
            <a:miter lim="400000"/>
          </a:ln>
        </p:spPr>
      </p:pic>
      <p:pic>
        <p:nvPicPr>
          <p:cNvPr id="733" name="2015 HH Full Face with Monitor 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37683" y="2130275"/>
            <a:ext cx="3621877" cy="5062312"/>
          </a:xfrm>
          <a:prstGeom prst="rect">
            <a:avLst/>
          </a:prstGeom>
          <a:ln w="12700">
            <a:miter lim="400000"/>
          </a:ln>
        </p:spPr>
      </p:pic>
      <p:sp>
        <p:nvSpPr>
          <p:cNvPr id="734" name="Shape 734"/>
          <p:cNvSpPr>
            <a:spLocks noGrp="1"/>
          </p:cNvSpPr>
          <p:nvPr>
            <p:ph type="body" sz="half" idx="1"/>
          </p:nvPr>
        </p:nvSpPr>
        <p:spPr>
          <a:xfrm>
            <a:off x="7004072" y="2123305"/>
            <a:ext cx="5838691" cy="6286501"/>
          </a:xfrm>
          <a:prstGeom prst="rect">
            <a:avLst/>
          </a:prstGeom>
        </p:spPr>
        <p:txBody>
          <a:bodyPr/>
          <a:lstStyle/>
          <a:p>
            <a:pPr marL="0" indent="0">
              <a:lnSpc>
                <a:spcPct val="140000"/>
              </a:lnSpc>
              <a:buSzTx/>
              <a:buNone/>
              <a:defRPr b="1">
                <a:latin typeface="+mj-lt"/>
                <a:ea typeface="+mj-ea"/>
                <a:cs typeface="+mj-cs"/>
                <a:sym typeface="Helvetica"/>
              </a:defRPr>
            </a:pPr>
            <a:r>
              <a:t>Monitoring Basics:</a:t>
            </a:r>
          </a:p>
          <a:p>
            <a:pPr>
              <a:lnSpc>
                <a:spcPct val="140000"/>
              </a:lnSpc>
            </a:pPr>
            <a:r>
              <a:t>The same sampling pump can be used for each type of containment, but the cassette that collects the information is different</a:t>
            </a:r>
          </a:p>
          <a:p>
            <a:pPr>
              <a:lnSpc>
                <a:spcPct val="140000"/>
              </a:lnSpc>
            </a:pPr>
            <a:r>
              <a:t>Worker wears a personal air monitoring pump with a hose to their breathing zone</a:t>
            </a:r>
          </a:p>
        </p:txBody>
      </p:sp>
      <p:sp>
        <p:nvSpPr>
          <p:cNvPr id="735" name="Shape 73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AIR MONITOR</a:t>
            </a:r>
          </a:p>
        </p:txBody>
      </p:sp>
    </p:spTree>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Shape 73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AIR MONITORING</a:t>
            </a:r>
          </a:p>
        </p:txBody>
      </p:sp>
      <p:sp>
        <p:nvSpPr>
          <p:cNvPr id="738" name="Shape 738"/>
          <p:cNvSpPr/>
          <p:nvPr/>
        </p:nvSpPr>
        <p:spPr>
          <a:xfrm>
            <a:off x="752437" y="1267381"/>
            <a:ext cx="11499926" cy="816097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Sampling media for each hazard is different:</a:t>
            </a:r>
          </a:p>
          <a:p>
            <a:pPr defTabSz="457200">
              <a:lnSpc>
                <a:spcPct val="120000"/>
              </a:lnSpc>
              <a:defRPr sz="3000">
                <a:solidFill>
                  <a:srgbClr val="000000"/>
                </a:solidFill>
              </a:defRPr>
            </a:pPr>
            <a:endParaRPr/>
          </a:p>
          <a:p>
            <a:pPr marL="370416" lvl="8" indent="-370416" defTabSz="457200">
              <a:lnSpc>
                <a:spcPct val="150000"/>
              </a:lnSpc>
              <a:buSzPct val="75000"/>
              <a:buChar char="•"/>
              <a:defRPr sz="3000" b="0">
                <a:solidFill>
                  <a:srgbClr val="000000"/>
                </a:solidFill>
                <a:latin typeface="+mn-lt"/>
                <a:ea typeface="+mn-ea"/>
                <a:cs typeface="+mn-cs"/>
                <a:sym typeface="Helvetica Light"/>
              </a:defRPr>
            </a:pPr>
            <a:r>
              <a:t>Asbestos: 25mm Asbestos PCM Cassette</a:t>
            </a:r>
          </a:p>
          <a:p>
            <a:pPr marL="370416" lvl="8" indent="-370416" defTabSz="457200">
              <a:lnSpc>
                <a:spcPct val="150000"/>
              </a:lnSpc>
              <a:buSzPct val="75000"/>
              <a:buChar char="•"/>
              <a:defRPr sz="3000" b="0">
                <a:solidFill>
                  <a:srgbClr val="000000"/>
                </a:solidFill>
                <a:latin typeface="+mn-lt"/>
                <a:ea typeface="+mn-ea"/>
                <a:cs typeface="+mn-cs"/>
                <a:sym typeface="Helvetica Light"/>
              </a:defRPr>
            </a:pPr>
            <a:r>
              <a:t>Lead: 37mm 3pc Cassette w/ 0.8um MCE</a:t>
            </a:r>
          </a:p>
          <a:p>
            <a:pPr lvl="8" defTabSz="457200">
              <a:lnSpc>
                <a:spcPct val="150000"/>
              </a:lnSpc>
              <a:defRPr sz="3000" b="0">
                <a:solidFill>
                  <a:srgbClr val="000000"/>
                </a:solidFill>
                <a:latin typeface="+mn-lt"/>
                <a:ea typeface="+mn-ea"/>
                <a:cs typeface="+mn-cs"/>
                <a:sym typeface="Helvetica Light"/>
              </a:defRPr>
            </a:pPr>
            <a:r>
              <a:t>              Cyclone and holder for 37mm Cassettes</a:t>
            </a:r>
          </a:p>
          <a:p>
            <a:pPr marL="370416" lvl="8" indent="-370416" defTabSz="457200">
              <a:lnSpc>
                <a:spcPct val="150000"/>
              </a:lnSpc>
              <a:buSzPct val="75000"/>
              <a:buChar char="•"/>
              <a:defRPr sz="3000" b="0">
                <a:solidFill>
                  <a:srgbClr val="000000"/>
                </a:solidFill>
                <a:latin typeface="+mn-lt"/>
                <a:ea typeface="+mn-ea"/>
                <a:cs typeface="+mn-cs"/>
                <a:sym typeface="Helvetica Light"/>
              </a:defRPr>
            </a:pPr>
            <a:r>
              <a:t>Silica: 37mm 3pc 5.0um PVC Preweighted</a:t>
            </a:r>
          </a:p>
          <a:p>
            <a:pPr lvl="8" defTabSz="457200">
              <a:lnSpc>
                <a:spcPct val="150000"/>
              </a:lnSpc>
              <a:defRPr sz="3000" b="0">
                <a:solidFill>
                  <a:srgbClr val="000000"/>
                </a:solidFill>
                <a:latin typeface="+mn-lt"/>
                <a:ea typeface="+mn-ea"/>
                <a:cs typeface="+mn-cs"/>
                <a:sym typeface="Helvetica Light"/>
              </a:defRPr>
            </a:pPr>
            <a:r>
              <a:t>             Cyclone and holder for 37mm Cassettes</a:t>
            </a:r>
          </a:p>
          <a:p>
            <a:pPr marL="370416" lvl="8" indent="-370416" defTabSz="457200">
              <a:lnSpc>
                <a:spcPct val="150000"/>
              </a:lnSpc>
              <a:buSzPct val="75000"/>
              <a:buChar char="•"/>
              <a:defRPr sz="3000" b="0">
                <a:solidFill>
                  <a:srgbClr val="000000"/>
                </a:solidFill>
                <a:latin typeface="+mn-lt"/>
                <a:ea typeface="+mn-ea"/>
                <a:cs typeface="+mn-cs"/>
                <a:sym typeface="Helvetica Light"/>
              </a:defRPr>
            </a:pPr>
            <a:r>
              <a:t>Mold: Air-O-Cell Cassette</a:t>
            </a:r>
          </a:p>
        </p:txBody>
      </p:sp>
      <p:pic>
        <p:nvPicPr>
          <p:cNvPr id="739" name="pasted-image.tif"/>
          <p:cNvPicPr>
            <a:picLocks noChangeAspect="1"/>
          </p:cNvPicPr>
          <p:nvPr/>
        </p:nvPicPr>
        <p:blipFill>
          <a:blip r:embed="rId2">
            <a:extLst/>
          </a:blip>
          <a:stretch>
            <a:fillRect/>
          </a:stretch>
        </p:blipFill>
        <p:spPr>
          <a:xfrm>
            <a:off x="8990200" y="3109698"/>
            <a:ext cx="1485382" cy="1485382"/>
          </a:xfrm>
          <a:prstGeom prst="rect">
            <a:avLst/>
          </a:prstGeom>
          <a:ln w="12700">
            <a:miter lim="400000"/>
          </a:ln>
        </p:spPr>
      </p:pic>
      <p:pic>
        <p:nvPicPr>
          <p:cNvPr id="740" name="pasted-image.tif"/>
          <p:cNvPicPr>
            <a:picLocks noChangeAspect="1"/>
          </p:cNvPicPr>
          <p:nvPr/>
        </p:nvPicPr>
        <p:blipFill>
          <a:blip r:embed="rId3">
            <a:extLst/>
          </a:blip>
          <a:stretch>
            <a:fillRect/>
          </a:stretch>
        </p:blipFill>
        <p:spPr>
          <a:xfrm>
            <a:off x="5708046" y="7500130"/>
            <a:ext cx="966835" cy="966835"/>
          </a:xfrm>
          <a:prstGeom prst="rect">
            <a:avLst/>
          </a:prstGeom>
          <a:ln w="12700">
            <a:miter lim="400000"/>
          </a:ln>
        </p:spPr>
      </p:pic>
      <p:pic>
        <p:nvPicPr>
          <p:cNvPr id="741" name="pasted-image.t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57504" y="4915251"/>
            <a:ext cx="1634084" cy="1634084"/>
          </a:xfrm>
          <a:prstGeom prst="rect">
            <a:avLst/>
          </a:prstGeom>
          <a:ln w="12700">
            <a:miter lim="400000"/>
          </a:ln>
        </p:spPr>
      </p:pic>
      <p:pic>
        <p:nvPicPr>
          <p:cNvPr id="742" name="pasted-image.tif"/>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55166" y="6818922"/>
            <a:ext cx="1485382" cy="1485382"/>
          </a:xfrm>
          <a:prstGeom prst="rect">
            <a:avLst/>
          </a:prstGeom>
          <a:ln w="12700">
            <a:miter lim="400000"/>
          </a:ln>
        </p:spPr>
      </p:pic>
      <p:pic>
        <p:nvPicPr>
          <p:cNvPr id="743" name="pasted-image.ti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750880" y="6805524"/>
            <a:ext cx="782277" cy="782278"/>
          </a:xfrm>
          <a:prstGeom prst="rect">
            <a:avLst/>
          </a:prstGeom>
          <a:ln w="12700">
            <a:miter lim="400000"/>
          </a:ln>
        </p:spPr>
      </p:pic>
      <p:pic>
        <p:nvPicPr>
          <p:cNvPr id="744" name="pasted-image.ti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24130" y="4956727"/>
            <a:ext cx="1175096" cy="782278"/>
          </a:xfrm>
          <a:prstGeom prst="rect">
            <a:avLst/>
          </a:prstGeom>
          <a:ln w="12700">
            <a:miter lim="400000"/>
          </a:ln>
        </p:spPr>
      </p:pic>
    </p:spTree>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Shape 74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RESPIRATORS</a:t>
            </a:r>
          </a:p>
        </p:txBody>
      </p:sp>
      <p:sp>
        <p:nvSpPr>
          <p:cNvPr id="747" name="Shape 747"/>
          <p:cNvSpPr/>
          <p:nvPr/>
        </p:nvSpPr>
        <p:spPr>
          <a:xfrm>
            <a:off x="749355" y="2321915"/>
            <a:ext cx="6532319" cy="659580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40000"/>
              </a:lnSpc>
              <a:defRPr sz="3000">
                <a:solidFill>
                  <a:srgbClr val="000000"/>
                </a:solidFill>
              </a:defRPr>
            </a:pPr>
            <a:r>
              <a:t>Respirators are needed when:</a:t>
            </a:r>
          </a:p>
          <a:p>
            <a:pPr marL="889000" lvl="1" indent="-444500" defTabSz="457200">
              <a:lnSpc>
                <a:spcPct val="140000"/>
              </a:lnSpc>
              <a:buSzPct val="75000"/>
              <a:buChar char="•"/>
              <a:defRPr sz="3000" b="0">
                <a:solidFill>
                  <a:srgbClr val="000000"/>
                </a:solidFill>
                <a:latin typeface="+mn-lt"/>
                <a:ea typeface="+mn-ea"/>
                <a:cs typeface="+mn-cs"/>
                <a:sym typeface="Helvetica Light"/>
              </a:defRPr>
            </a:pPr>
            <a:r>
              <a:t>Chemical “Permissible Exposure Limits” (PELs) for chemicals are exceeded</a:t>
            </a:r>
          </a:p>
          <a:p>
            <a:pPr marL="889000" lvl="1" indent="-444500" defTabSz="457200">
              <a:lnSpc>
                <a:spcPct val="140000"/>
              </a:lnSpc>
              <a:buSzPct val="75000"/>
              <a:buChar char="•"/>
              <a:defRPr sz="3000" b="0">
                <a:solidFill>
                  <a:srgbClr val="000000"/>
                </a:solidFill>
                <a:latin typeface="+mn-lt"/>
                <a:ea typeface="+mn-ea"/>
                <a:cs typeface="+mn-cs"/>
                <a:sym typeface="Helvetica Light"/>
              </a:defRPr>
            </a:pPr>
            <a:r>
              <a:t>Dust, mists, gases, vapors or fumes could cause damage to your lungs</a:t>
            </a:r>
          </a:p>
          <a:p>
            <a:pPr marL="889000" lvl="1" indent="-444500" defTabSz="457200">
              <a:lnSpc>
                <a:spcPct val="140000"/>
              </a:lnSpc>
              <a:buSzPct val="75000"/>
              <a:buChar char="•"/>
              <a:defRPr sz="3000" b="0">
                <a:solidFill>
                  <a:srgbClr val="000000"/>
                </a:solidFill>
                <a:latin typeface="+mn-lt"/>
                <a:ea typeface="+mn-ea"/>
                <a:cs typeface="+mn-cs"/>
                <a:sym typeface="Helvetica Light"/>
              </a:defRPr>
            </a:pPr>
            <a:r>
              <a:t>Air purifying respirators work to filter the air in the room before it enters your lungs</a:t>
            </a:r>
          </a:p>
        </p:txBody>
      </p:sp>
      <p:pic>
        <p:nvPicPr>
          <p:cNvPr id="748" name="North Full Face Respirato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897610" y="2576081"/>
            <a:ext cx="4581919" cy="6458033"/>
          </a:xfrm>
          <a:prstGeom prst="rect">
            <a:avLst/>
          </a:prstGeom>
          <a:ln w="12700">
            <a:miter lim="400000"/>
          </a:ln>
        </p:spPr>
      </p:pic>
    </p:spTree>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Shape 75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PERSONAL PROTECTIVE EQUIPMENT</a:t>
            </a:r>
          </a:p>
        </p:txBody>
      </p:sp>
      <p:sp>
        <p:nvSpPr>
          <p:cNvPr id="753" name="Shape 753"/>
          <p:cNvSpPr/>
          <p:nvPr/>
        </p:nvSpPr>
        <p:spPr>
          <a:xfrm>
            <a:off x="716123" y="2132593"/>
            <a:ext cx="11572554" cy="258212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Respirators have an Assigned Protection Factor (APF):</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Protects workers a multiplier of the PEL they are exposed to</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This is a simplified chart of the APFs for respirators for Asbestos, Lead, Silica, or Mold:</a:t>
            </a:r>
          </a:p>
        </p:txBody>
      </p:sp>
      <p:pic>
        <p:nvPicPr>
          <p:cNvPr id="754" name="Half-Face Respirato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0824741" y="3751704"/>
            <a:ext cx="1795085" cy="1926071"/>
          </a:xfrm>
          <a:prstGeom prst="rect">
            <a:avLst/>
          </a:prstGeom>
          <a:ln w="12700">
            <a:miter lim="400000"/>
          </a:ln>
        </p:spPr>
      </p:pic>
      <p:pic>
        <p:nvPicPr>
          <p:cNvPr id="755" name="North Full Face Respirator.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8198966" y="4100608"/>
            <a:ext cx="2117574" cy="2984635"/>
          </a:xfrm>
          <a:prstGeom prst="rect">
            <a:avLst/>
          </a:prstGeom>
          <a:ln w="12700">
            <a:miter lim="400000"/>
          </a:ln>
        </p:spPr>
      </p:pic>
      <p:pic>
        <p:nvPicPr>
          <p:cNvPr id="756" name="Supplied Air Respirator.jpe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0824740" y="6100326"/>
            <a:ext cx="1794911" cy="1517468"/>
          </a:xfrm>
          <a:prstGeom prst="rect">
            <a:avLst/>
          </a:prstGeom>
          <a:ln w="12700">
            <a:miter lim="400000"/>
          </a:ln>
        </p:spPr>
      </p:pic>
      <p:graphicFrame>
        <p:nvGraphicFramePr>
          <p:cNvPr id="757" name="Table 757"/>
          <p:cNvGraphicFramePr/>
          <p:nvPr/>
        </p:nvGraphicFramePr>
        <p:xfrm>
          <a:off x="602827" y="4876800"/>
          <a:ext cx="7083326" cy="4416614"/>
        </p:xfrm>
        <a:graphic>
          <a:graphicData uri="http://schemas.openxmlformats.org/drawingml/2006/table">
            <a:tbl>
              <a:tblPr bandRow="1">
                <a:tableStyleId>{4C3C2611-4C71-4FC5-86AE-919BDF0F9419}</a:tableStyleId>
              </a:tblPr>
              <a:tblGrid>
                <a:gridCol w="2874663"/>
                <a:gridCol w="4208663"/>
              </a:tblGrid>
              <a:tr h="739054">
                <a:tc>
                  <a:txBody>
                    <a:bodyPr/>
                    <a:lstStyle/>
                    <a:p>
                      <a:pPr defTabSz="914400"/>
                      <a:r>
                        <a:rPr sz="2600"/>
                        <a:t>Up to 10x the PEL	</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c>
                  <a:txBody>
                    <a:bodyPr/>
                    <a:lstStyle/>
                    <a:p>
                      <a:pPr defTabSz="914400"/>
                      <a:r>
                        <a:rPr sz="2600"/>
                        <a:t>Half Face Respirator</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r>
              <a:tr h="739054">
                <a:tc>
                  <a:txBody>
                    <a:bodyPr/>
                    <a:lstStyle/>
                    <a:p>
                      <a:pPr defTabSz="914400"/>
                      <a:r>
                        <a:rPr sz="2600"/>
                        <a:t>Up to 50x the PEL	</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c>
                  <a:txBody>
                    <a:bodyPr/>
                    <a:lstStyle/>
                    <a:p>
                      <a:pPr defTabSz="914400"/>
                      <a:r>
                        <a:rPr sz="2600"/>
                        <a:t>Full Face Respirator</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r>
              <a:tr h="1925031">
                <a:tc>
                  <a:txBody>
                    <a:bodyPr/>
                    <a:lstStyle/>
                    <a:p>
                      <a:pPr defTabSz="914400"/>
                      <a:r>
                        <a:rPr sz="2600"/>
                        <a:t>Up to 1000x the PEL	</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c>
                  <a:txBody>
                    <a:bodyPr/>
                    <a:lstStyle/>
                    <a:p>
                      <a:pPr defTabSz="914400"/>
                      <a:r>
                        <a:rPr sz="2600"/>
                        <a:t>Supplied Air Full-facepiece and designed to operate in pressure-demand or other positive-pressure mode</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r>
              <a:tr h="1013475">
                <a:tc>
                  <a:txBody>
                    <a:bodyPr/>
                    <a:lstStyle/>
                    <a:p>
                      <a:pPr defTabSz="914400"/>
                      <a:r>
                        <a:rPr sz="2600"/>
                        <a:t>Up to 1000x the PEL</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c>
                  <a:txBody>
                    <a:bodyPr/>
                    <a:lstStyle/>
                    <a:p>
                      <a:pPr defTabSz="914400"/>
                      <a:r>
                        <a:rPr sz="2600"/>
                        <a:t>Powered Air Purifying Respirator</a:t>
                      </a:r>
                    </a:p>
                  </a:txBody>
                  <a:tcPr marL="50800" marR="50800" marT="50800" marB="50800" anchor="ctr" horzOverflow="overflow">
                    <a:lnL>
                      <a:solidFill>
                        <a:srgbClr val="000000"/>
                      </a:solidFill>
                      <a:miter lim="400000"/>
                    </a:lnL>
                    <a:lnR>
                      <a:solidFill>
                        <a:srgbClr val="000000"/>
                      </a:solidFill>
                      <a:miter lim="400000"/>
                    </a:lnR>
                    <a:lnT>
                      <a:solidFill>
                        <a:srgbClr val="000000"/>
                      </a:solidFill>
                      <a:miter lim="400000"/>
                    </a:lnT>
                    <a:lnB>
                      <a:solidFill>
                        <a:srgbClr val="000000"/>
                      </a:solidFill>
                      <a:miter lim="400000"/>
                    </a:lnB>
                  </a:tcPr>
                </a:tc>
              </a:tr>
            </a:tbl>
          </a:graphicData>
        </a:graphic>
      </p:graphicFrame>
      <p:pic>
        <p:nvPicPr>
          <p:cNvPr id="758" name="IMG_3947 copy-small-filtered.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929822" y="7138210"/>
            <a:ext cx="3424771" cy="2283460"/>
          </a:xfrm>
          <a:prstGeom prst="rect">
            <a:avLst/>
          </a:prstGeom>
          <a:ln w="12700">
            <a:miter lim="400000"/>
          </a:ln>
        </p:spPr>
      </p:pic>
    </p:spTree>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2" name="IMG_3947 copy-small-filtered.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2177" y="2637795"/>
            <a:ext cx="6716196" cy="4478010"/>
          </a:xfrm>
          <a:prstGeom prst="rect">
            <a:avLst/>
          </a:prstGeom>
          <a:ln w="12700">
            <a:miter lim="400000"/>
          </a:ln>
        </p:spPr>
      </p:pic>
      <p:pic>
        <p:nvPicPr>
          <p:cNvPr id="763" name="IMG_3955 copy-small-filtere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07235" y="4702443"/>
            <a:ext cx="7791724" cy="5195117"/>
          </a:xfrm>
          <a:prstGeom prst="rect">
            <a:avLst/>
          </a:prstGeom>
          <a:ln w="12700">
            <a:miter lim="400000"/>
          </a:ln>
        </p:spPr>
      </p:pic>
      <p:sp>
        <p:nvSpPr>
          <p:cNvPr id="764" name="Shape 764"/>
          <p:cNvSpPr/>
          <p:nvPr/>
        </p:nvSpPr>
        <p:spPr>
          <a:xfrm>
            <a:off x="5734700" y="2637795"/>
            <a:ext cx="7136794" cy="147461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584200">
              <a:lnSpc>
                <a:spcPct val="100000"/>
              </a:lnSpc>
              <a:defRPr sz="2400">
                <a:solidFill>
                  <a:srgbClr val="000000"/>
                </a:solidFill>
              </a:defRPr>
            </a:lvl1pPr>
          </a:lstStyle>
          <a:p>
            <a:r>
              <a:t>Note: Powered Air Purifying Respirators can be worn with a beard and do not require fit-testing</a:t>
            </a:r>
          </a:p>
        </p:txBody>
      </p:sp>
      <p:sp>
        <p:nvSpPr>
          <p:cNvPr id="765" name="Shape 765"/>
          <p:cNvSpPr/>
          <p:nvPr/>
        </p:nvSpPr>
        <p:spPr>
          <a:xfrm>
            <a:off x="-1" y="1000244"/>
            <a:ext cx="13004801" cy="1047513"/>
          </a:xfrm>
          <a:prstGeom prst="rect">
            <a:avLst/>
          </a:prstGeom>
          <a:solidFill>
            <a:srgbClr val="003D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PAPR</a:t>
            </a:r>
          </a:p>
        </p:txBody>
      </p:sp>
    </p:spTree>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Shape 767"/>
          <p:cNvSpPr/>
          <p:nvPr/>
        </p:nvSpPr>
        <p:spPr>
          <a:xfrm>
            <a:off x="597043" y="2473362"/>
            <a:ext cx="6866882" cy="64391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584200">
              <a:lnSpc>
                <a:spcPct val="120000"/>
              </a:lnSpc>
              <a:defRPr sz="2800" b="0">
                <a:solidFill>
                  <a:srgbClr val="000000"/>
                </a:solidFill>
                <a:latin typeface="+mn-lt"/>
                <a:ea typeface="+mn-ea"/>
                <a:cs typeface="+mn-cs"/>
                <a:sym typeface="Helvetica Light"/>
              </a:defRPr>
            </a:pPr>
            <a:r>
              <a:t>Filters work by air moving through a series of microscopic mesh that traps particulates bigger than the holes in the mesh</a:t>
            </a:r>
          </a:p>
          <a:p>
            <a:pPr marL="414866" indent="-414866" defTabSz="584200">
              <a:lnSpc>
                <a:spcPct val="120000"/>
              </a:lnSpc>
              <a:buSzPct val="75000"/>
              <a:buChar char="•"/>
              <a:defRPr sz="2800" b="0">
                <a:solidFill>
                  <a:srgbClr val="000000"/>
                </a:solidFill>
                <a:latin typeface="+mn-lt"/>
                <a:ea typeface="+mn-ea"/>
                <a:cs typeface="+mn-cs"/>
                <a:sym typeface="Helvetica Light"/>
              </a:defRPr>
            </a:pPr>
            <a:r>
              <a:t>P95 = 95% efficient to .3 micron</a:t>
            </a:r>
          </a:p>
          <a:p>
            <a:pPr marL="414866" indent="-414866" defTabSz="584200">
              <a:lnSpc>
                <a:spcPct val="120000"/>
              </a:lnSpc>
              <a:buSzPct val="75000"/>
              <a:buChar char="•"/>
              <a:defRPr sz="2800" b="0">
                <a:solidFill>
                  <a:srgbClr val="000000"/>
                </a:solidFill>
                <a:latin typeface="+mn-lt"/>
                <a:ea typeface="+mn-ea"/>
                <a:cs typeface="+mn-cs"/>
                <a:sym typeface="Helvetica Light"/>
              </a:defRPr>
            </a:pPr>
            <a:r>
              <a:t>P100 = 99.97% efficient to .3</a:t>
            </a:r>
          </a:p>
          <a:p>
            <a:pPr marL="414866" indent="-414866" defTabSz="584200">
              <a:lnSpc>
                <a:spcPct val="120000"/>
              </a:lnSpc>
              <a:buSzPct val="75000"/>
              <a:buChar char="•"/>
              <a:defRPr sz="2800" b="0">
                <a:solidFill>
                  <a:srgbClr val="000000"/>
                </a:solidFill>
                <a:latin typeface="+mn-lt"/>
                <a:ea typeface="+mn-ea"/>
                <a:cs typeface="+mn-cs"/>
                <a:sym typeface="Helvetica Light"/>
              </a:defRPr>
            </a:pPr>
            <a:endParaRPr/>
          </a:p>
          <a:p>
            <a:pPr defTabSz="584200">
              <a:lnSpc>
                <a:spcPct val="120000"/>
              </a:lnSpc>
              <a:defRPr sz="2800" b="0">
                <a:solidFill>
                  <a:srgbClr val="000000"/>
                </a:solidFill>
                <a:latin typeface="+mn-lt"/>
                <a:ea typeface="+mn-ea"/>
                <a:cs typeface="+mn-cs"/>
                <a:sym typeface="Helvetica Light"/>
              </a:defRPr>
            </a:pPr>
            <a:r>
              <a:t>Each Respirator needs a P100 or HEPA filter when dealing with most health hazards</a:t>
            </a:r>
          </a:p>
          <a:p>
            <a:pPr defTabSz="584200">
              <a:lnSpc>
                <a:spcPct val="120000"/>
              </a:lnSpc>
              <a:defRPr sz="2800" b="0">
                <a:solidFill>
                  <a:srgbClr val="000000"/>
                </a:solidFill>
                <a:latin typeface="+mn-lt"/>
                <a:ea typeface="+mn-ea"/>
                <a:cs typeface="+mn-cs"/>
                <a:sym typeface="Helvetica Light"/>
              </a:defRPr>
            </a:pPr>
            <a:r>
              <a:t>Change filters regularly to protect workers.</a:t>
            </a:r>
          </a:p>
        </p:txBody>
      </p:sp>
      <p:sp>
        <p:nvSpPr>
          <p:cNvPr id="768" name="Shape 76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FILTERS </a:t>
            </a:r>
          </a:p>
        </p:txBody>
      </p:sp>
      <p:sp>
        <p:nvSpPr>
          <p:cNvPr id="769" name="Shape 769"/>
          <p:cNvSpPr/>
          <p:nvPr/>
        </p:nvSpPr>
        <p:spPr>
          <a:xfrm>
            <a:off x="6776555" y="3017483"/>
            <a:ext cx="1765301" cy="32355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nSpc>
                <a:spcPct val="100000"/>
              </a:lnSpc>
              <a:buClr>
                <a:srgbClr val="FF7C00"/>
              </a:buClr>
              <a:buFont typeface="Helvetica"/>
              <a:defRPr sz="1600" b="0">
                <a:solidFill>
                  <a:srgbClr val="941100"/>
                </a:solidFill>
                <a:uFill>
                  <a:solidFill>
                    <a:srgbClr val="FF7C00"/>
                  </a:solidFill>
                </a:uFill>
                <a:latin typeface="Arial"/>
                <a:ea typeface="Arial"/>
                <a:cs typeface="Arial"/>
                <a:sym typeface="Arial"/>
              </a:defRPr>
            </a:lvl1pPr>
          </a:lstStyle>
          <a:p>
            <a:r>
              <a:t>New filter</a:t>
            </a:r>
          </a:p>
        </p:txBody>
      </p:sp>
      <p:sp>
        <p:nvSpPr>
          <p:cNvPr id="770" name="Shape 770"/>
          <p:cNvSpPr/>
          <p:nvPr/>
        </p:nvSpPr>
        <p:spPr>
          <a:xfrm>
            <a:off x="7878024" y="3401811"/>
            <a:ext cx="762001" cy="381001"/>
          </a:xfrm>
          <a:prstGeom prst="line">
            <a:avLst/>
          </a:prstGeom>
          <a:ln w="10000">
            <a:solidFill>
              <a:srgbClr val="941100"/>
            </a:solidFill>
            <a:tailEnd type="triangle"/>
          </a:ln>
        </p:spPr>
        <p:txBody>
          <a:bodyPr lIns="50800" tIns="50800" rIns="50800" bIns="50800" anchor="ctr"/>
          <a:lstStyle/>
          <a:p>
            <a:pPr marL="40639" marR="40639">
              <a:lnSpc>
                <a:spcPct val="100000"/>
              </a:lnSpc>
              <a:defRPr sz="1800" b="0">
                <a:solidFill>
                  <a:srgbClr val="275D90"/>
                </a:solidFill>
                <a:uFill>
                  <a:solidFill>
                    <a:srgbClr val="275D90"/>
                  </a:solidFill>
                </a:uFill>
                <a:latin typeface="Arial"/>
                <a:ea typeface="Arial"/>
                <a:cs typeface="Arial"/>
                <a:sym typeface="Arial"/>
              </a:defRPr>
            </a:pPr>
            <a:endParaRPr/>
          </a:p>
        </p:txBody>
      </p:sp>
      <p:sp>
        <p:nvSpPr>
          <p:cNvPr id="771" name="Shape 771"/>
          <p:cNvSpPr/>
          <p:nvPr/>
        </p:nvSpPr>
        <p:spPr>
          <a:xfrm>
            <a:off x="7120073" y="5837449"/>
            <a:ext cx="1765301" cy="3235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40639" marR="40639">
              <a:lnSpc>
                <a:spcPct val="100000"/>
              </a:lnSpc>
              <a:buClr>
                <a:srgbClr val="FF7C00"/>
              </a:buClr>
              <a:buFont typeface="Helvetica"/>
              <a:defRPr sz="1600" b="0">
                <a:solidFill>
                  <a:srgbClr val="941100"/>
                </a:solidFill>
                <a:uFill>
                  <a:solidFill>
                    <a:srgbClr val="FF7C00"/>
                  </a:solidFill>
                </a:uFill>
                <a:latin typeface="Arial"/>
                <a:ea typeface="Arial"/>
                <a:cs typeface="Arial"/>
                <a:sym typeface="Arial"/>
              </a:defRPr>
            </a:lvl1pPr>
          </a:lstStyle>
          <a:p>
            <a:r>
              <a:t>Used filter</a:t>
            </a:r>
          </a:p>
        </p:txBody>
      </p:sp>
      <p:sp>
        <p:nvSpPr>
          <p:cNvPr id="772" name="Shape 772"/>
          <p:cNvSpPr/>
          <p:nvPr/>
        </p:nvSpPr>
        <p:spPr>
          <a:xfrm>
            <a:off x="8452575" y="6028791"/>
            <a:ext cx="762001" cy="381001"/>
          </a:xfrm>
          <a:prstGeom prst="line">
            <a:avLst/>
          </a:prstGeom>
          <a:ln w="10000">
            <a:solidFill>
              <a:srgbClr val="941100"/>
            </a:solidFill>
            <a:tailEnd type="triangle"/>
          </a:ln>
        </p:spPr>
        <p:txBody>
          <a:bodyPr lIns="50800" tIns="50800" rIns="50800" bIns="50800" anchor="ctr"/>
          <a:lstStyle/>
          <a:p>
            <a:pPr marL="40639" marR="40639">
              <a:lnSpc>
                <a:spcPct val="100000"/>
              </a:lnSpc>
              <a:defRPr sz="1800" b="0">
                <a:solidFill>
                  <a:srgbClr val="275D90"/>
                </a:solidFill>
                <a:uFill>
                  <a:solidFill>
                    <a:srgbClr val="275D90"/>
                  </a:solidFill>
                </a:uFill>
                <a:latin typeface="Arial"/>
                <a:ea typeface="Arial"/>
                <a:cs typeface="Arial"/>
                <a:sym typeface="Arial"/>
              </a:defRPr>
            </a:pPr>
            <a:endParaRPr/>
          </a:p>
        </p:txBody>
      </p:sp>
      <p:pic>
        <p:nvPicPr>
          <p:cNvPr id="773" name="Dirty-Filter-600px-New.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9524423" y="4828576"/>
            <a:ext cx="3243675" cy="3323433"/>
          </a:xfrm>
          <a:custGeom>
            <a:avLst/>
            <a:gdLst/>
            <a:ahLst/>
            <a:cxnLst>
              <a:cxn ang="0">
                <a:pos x="wd2" y="hd2"/>
              </a:cxn>
              <a:cxn ang="5400000">
                <a:pos x="wd2" y="hd2"/>
              </a:cxn>
              <a:cxn ang="10800000">
                <a:pos x="wd2" y="hd2"/>
              </a:cxn>
              <a:cxn ang="16200000">
                <a:pos x="wd2" y="hd2"/>
              </a:cxn>
            </a:cxnLst>
            <a:rect l="0" t="0" r="r" b="b"/>
            <a:pathLst>
              <a:path w="21435" h="21600" extrusionOk="0">
                <a:moveTo>
                  <a:pt x="5680" y="0"/>
                </a:moveTo>
                <a:cubicBezTo>
                  <a:pt x="5670" y="21"/>
                  <a:pt x="5665" y="38"/>
                  <a:pt x="5657" y="57"/>
                </a:cubicBezTo>
                <a:cubicBezTo>
                  <a:pt x="5664" y="56"/>
                  <a:pt x="5667" y="52"/>
                  <a:pt x="5675" y="52"/>
                </a:cubicBezTo>
                <a:cubicBezTo>
                  <a:pt x="5677" y="34"/>
                  <a:pt x="5677" y="19"/>
                  <a:pt x="5680" y="0"/>
                </a:cubicBezTo>
                <a:close/>
                <a:moveTo>
                  <a:pt x="12748" y="1947"/>
                </a:moveTo>
                <a:cubicBezTo>
                  <a:pt x="13086" y="2211"/>
                  <a:pt x="11639" y="2663"/>
                  <a:pt x="11492" y="2035"/>
                </a:cubicBezTo>
                <a:cubicBezTo>
                  <a:pt x="11421" y="2029"/>
                  <a:pt x="11347" y="2029"/>
                  <a:pt x="11274" y="2027"/>
                </a:cubicBezTo>
                <a:cubicBezTo>
                  <a:pt x="11229" y="2043"/>
                  <a:pt x="11179" y="2052"/>
                  <a:pt x="11125" y="2064"/>
                </a:cubicBezTo>
                <a:cubicBezTo>
                  <a:pt x="11145" y="2221"/>
                  <a:pt x="11065" y="2356"/>
                  <a:pt x="10818" y="2363"/>
                </a:cubicBezTo>
                <a:cubicBezTo>
                  <a:pt x="10815" y="2390"/>
                  <a:pt x="10808" y="2420"/>
                  <a:pt x="10797" y="2448"/>
                </a:cubicBezTo>
                <a:cubicBezTo>
                  <a:pt x="10796" y="2450"/>
                  <a:pt x="10790" y="2453"/>
                  <a:pt x="10789" y="2456"/>
                </a:cubicBezTo>
                <a:cubicBezTo>
                  <a:pt x="10789" y="2457"/>
                  <a:pt x="10787" y="2457"/>
                  <a:pt x="10786" y="2458"/>
                </a:cubicBezTo>
                <a:cubicBezTo>
                  <a:pt x="10741" y="2557"/>
                  <a:pt x="10627" y="2656"/>
                  <a:pt x="10304" y="2752"/>
                </a:cubicBezTo>
                <a:cubicBezTo>
                  <a:pt x="8864" y="3277"/>
                  <a:pt x="7485" y="3201"/>
                  <a:pt x="6168" y="3709"/>
                </a:cubicBezTo>
                <a:cubicBezTo>
                  <a:pt x="6160" y="3811"/>
                  <a:pt x="5350" y="4820"/>
                  <a:pt x="5190" y="4070"/>
                </a:cubicBezTo>
                <a:cubicBezTo>
                  <a:pt x="5993" y="3983"/>
                  <a:pt x="6318" y="3348"/>
                  <a:pt x="7060" y="3080"/>
                </a:cubicBezTo>
                <a:cubicBezTo>
                  <a:pt x="7272" y="2987"/>
                  <a:pt x="7320" y="2956"/>
                  <a:pt x="7411" y="2910"/>
                </a:cubicBezTo>
                <a:cubicBezTo>
                  <a:pt x="7432" y="2850"/>
                  <a:pt x="7426" y="2806"/>
                  <a:pt x="7393" y="2778"/>
                </a:cubicBezTo>
                <a:cubicBezTo>
                  <a:pt x="7181" y="2801"/>
                  <a:pt x="6932" y="2800"/>
                  <a:pt x="6732" y="2752"/>
                </a:cubicBezTo>
                <a:cubicBezTo>
                  <a:pt x="6630" y="2754"/>
                  <a:pt x="6550" y="2747"/>
                  <a:pt x="6540" y="2711"/>
                </a:cubicBezTo>
                <a:cubicBezTo>
                  <a:pt x="6532" y="2709"/>
                  <a:pt x="6532" y="2705"/>
                  <a:pt x="6525" y="2703"/>
                </a:cubicBezTo>
                <a:cubicBezTo>
                  <a:pt x="6488" y="2695"/>
                  <a:pt x="6441" y="2689"/>
                  <a:pt x="6433" y="2675"/>
                </a:cubicBezTo>
                <a:cubicBezTo>
                  <a:pt x="6445" y="2668"/>
                  <a:pt x="6443" y="2664"/>
                  <a:pt x="6454" y="2657"/>
                </a:cubicBezTo>
                <a:cubicBezTo>
                  <a:pt x="6446" y="2645"/>
                  <a:pt x="6440" y="2633"/>
                  <a:pt x="6438" y="2618"/>
                </a:cubicBezTo>
                <a:cubicBezTo>
                  <a:pt x="6381" y="2645"/>
                  <a:pt x="6295" y="2675"/>
                  <a:pt x="6215" y="2703"/>
                </a:cubicBezTo>
                <a:cubicBezTo>
                  <a:pt x="6203" y="2709"/>
                  <a:pt x="6184" y="2713"/>
                  <a:pt x="6171" y="2719"/>
                </a:cubicBezTo>
                <a:cubicBezTo>
                  <a:pt x="5925" y="2847"/>
                  <a:pt x="5597" y="2993"/>
                  <a:pt x="5282" y="3142"/>
                </a:cubicBezTo>
                <a:cubicBezTo>
                  <a:pt x="5186" y="3209"/>
                  <a:pt x="5091" y="3276"/>
                  <a:pt x="4996" y="3340"/>
                </a:cubicBezTo>
                <a:cubicBezTo>
                  <a:pt x="5064" y="3300"/>
                  <a:pt x="5105" y="3292"/>
                  <a:pt x="5190" y="3232"/>
                </a:cubicBezTo>
                <a:cubicBezTo>
                  <a:pt x="5250" y="3708"/>
                  <a:pt x="4813" y="3721"/>
                  <a:pt x="4445" y="3815"/>
                </a:cubicBezTo>
                <a:cubicBezTo>
                  <a:pt x="4373" y="3905"/>
                  <a:pt x="4289" y="3924"/>
                  <a:pt x="4198" y="3910"/>
                </a:cubicBezTo>
                <a:cubicBezTo>
                  <a:pt x="4067" y="3986"/>
                  <a:pt x="3968" y="4093"/>
                  <a:pt x="3976" y="4310"/>
                </a:cubicBezTo>
                <a:cubicBezTo>
                  <a:pt x="3926" y="4132"/>
                  <a:pt x="3766" y="4216"/>
                  <a:pt x="3593" y="4359"/>
                </a:cubicBezTo>
                <a:cubicBezTo>
                  <a:pt x="3513" y="4480"/>
                  <a:pt x="3391" y="4610"/>
                  <a:pt x="3236" y="4733"/>
                </a:cubicBezTo>
                <a:cubicBezTo>
                  <a:pt x="3054" y="4967"/>
                  <a:pt x="2916" y="5189"/>
                  <a:pt x="3000" y="5149"/>
                </a:cubicBezTo>
                <a:cubicBezTo>
                  <a:pt x="2566" y="5109"/>
                  <a:pt x="2884" y="6150"/>
                  <a:pt x="2334" y="5788"/>
                </a:cubicBezTo>
                <a:cubicBezTo>
                  <a:pt x="2189" y="5979"/>
                  <a:pt x="2002" y="6134"/>
                  <a:pt x="1807" y="6281"/>
                </a:cubicBezTo>
                <a:cubicBezTo>
                  <a:pt x="1717" y="6403"/>
                  <a:pt x="1633" y="6529"/>
                  <a:pt x="1550" y="6655"/>
                </a:cubicBezTo>
                <a:cubicBezTo>
                  <a:pt x="1151" y="7295"/>
                  <a:pt x="812" y="7962"/>
                  <a:pt x="566" y="8667"/>
                </a:cubicBezTo>
                <a:cubicBezTo>
                  <a:pt x="506" y="8858"/>
                  <a:pt x="438" y="9044"/>
                  <a:pt x="385" y="9239"/>
                </a:cubicBezTo>
                <a:cubicBezTo>
                  <a:pt x="377" y="9270"/>
                  <a:pt x="367" y="9301"/>
                  <a:pt x="359" y="9332"/>
                </a:cubicBezTo>
                <a:cubicBezTo>
                  <a:pt x="261" y="9702"/>
                  <a:pt x="183" y="10076"/>
                  <a:pt x="120" y="10454"/>
                </a:cubicBezTo>
                <a:cubicBezTo>
                  <a:pt x="98" y="10595"/>
                  <a:pt x="76" y="10738"/>
                  <a:pt x="60" y="10880"/>
                </a:cubicBezTo>
                <a:cubicBezTo>
                  <a:pt x="41" y="11039"/>
                  <a:pt x="21" y="11200"/>
                  <a:pt x="10" y="11360"/>
                </a:cubicBezTo>
                <a:cubicBezTo>
                  <a:pt x="7" y="11414"/>
                  <a:pt x="7" y="11468"/>
                  <a:pt x="5" y="11522"/>
                </a:cubicBezTo>
                <a:cubicBezTo>
                  <a:pt x="-7" y="11788"/>
                  <a:pt x="7" y="12055"/>
                  <a:pt x="23" y="12322"/>
                </a:cubicBezTo>
                <a:cubicBezTo>
                  <a:pt x="25" y="12395"/>
                  <a:pt x="28" y="12468"/>
                  <a:pt x="28" y="12541"/>
                </a:cubicBezTo>
                <a:cubicBezTo>
                  <a:pt x="59" y="12872"/>
                  <a:pt x="112" y="13202"/>
                  <a:pt x="199" y="13532"/>
                </a:cubicBezTo>
                <a:cubicBezTo>
                  <a:pt x="181" y="13550"/>
                  <a:pt x="172" y="13572"/>
                  <a:pt x="160" y="13594"/>
                </a:cubicBezTo>
                <a:cubicBezTo>
                  <a:pt x="186" y="13729"/>
                  <a:pt x="211" y="13867"/>
                  <a:pt x="244" y="14001"/>
                </a:cubicBezTo>
                <a:cubicBezTo>
                  <a:pt x="296" y="14175"/>
                  <a:pt x="347" y="14349"/>
                  <a:pt x="406" y="14520"/>
                </a:cubicBezTo>
                <a:cubicBezTo>
                  <a:pt x="710" y="15014"/>
                  <a:pt x="1104" y="15525"/>
                  <a:pt x="923" y="15771"/>
                </a:cubicBezTo>
                <a:cubicBezTo>
                  <a:pt x="1061" y="16024"/>
                  <a:pt x="1212" y="16264"/>
                  <a:pt x="1366" y="16506"/>
                </a:cubicBezTo>
                <a:cubicBezTo>
                  <a:pt x="1541" y="16613"/>
                  <a:pt x="1696" y="16890"/>
                  <a:pt x="1841" y="17169"/>
                </a:cubicBezTo>
                <a:cubicBezTo>
                  <a:pt x="1841" y="17169"/>
                  <a:pt x="1840" y="17170"/>
                  <a:pt x="1841" y="17171"/>
                </a:cubicBezTo>
                <a:cubicBezTo>
                  <a:pt x="1887" y="17192"/>
                  <a:pt x="1932" y="17239"/>
                  <a:pt x="1977" y="17290"/>
                </a:cubicBezTo>
                <a:cubicBezTo>
                  <a:pt x="2126" y="17317"/>
                  <a:pt x="2247" y="17411"/>
                  <a:pt x="2268" y="17721"/>
                </a:cubicBezTo>
                <a:cubicBezTo>
                  <a:pt x="2245" y="17674"/>
                  <a:pt x="2212" y="17644"/>
                  <a:pt x="2176" y="17620"/>
                </a:cubicBezTo>
                <a:cubicBezTo>
                  <a:pt x="2224" y="17681"/>
                  <a:pt x="2279" y="17741"/>
                  <a:pt x="2329" y="17801"/>
                </a:cubicBezTo>
                <a:cubicBezTo>
                  <a:pt x="2359" y="17798"/>
                  <a:pt x="2377" y="17817"/>
                  <a:pt x="2381" y="17862"/>
                </a:cubicBezTo>
                <a:cubicBezTo>
                  <a:pt x="2404" y="17889"/>
                  <a:pt x="2425" y="17916"/>
                  <a:pt x="2449" y="17942"/>
                </a:cubicBezTo>
                <a:cubicBezTo>
                  <a:pt x="2877" y="18173"/>
                  <a:pt x="3086" y="18327"/>
                  <a:pt x="3131" y="18432"/>
                </a:cubicBezTo>
                <a:cubicBezTo>
                  <a:pt x="3138" y="18440"/>
                  <a:pt x="3139" y="18446"/>
                  <a:pt x="3144" y="18453"/>
                </a:cubicBezTo>
                <a:cubicBezTo>
                  <a:pt x="3145" y="18456"/>
                  <a:pt x="3149" y="18461"/>
                  <a:pt x="3149" y="18463"/>
                </a:cubicBezTo>
                <a:cubicBezTo>
                  <a:pt x="3150" y="18464"/>
                  <a:pt x="3149" y="18465"/>
                  <a:pt x="3149" y="18466"/>
                </a:cubicBezTo>
                <a:cubicBezTo>
                  <a:pt x="3172" y="18508"/>
                  <a:pt x="3160" y="18538"/>
                  <a:pt x="3126" y="18559"/>
                </a:cubicBezTo>
                <a:cubicBezTo>
                  <a:pt x="3148" y="18575"/>
                  <a:pt x="3168" y="18590"/>
                  <a:pt x="3191" y="18605"/>
                </a:cubicBezTo>
                <a:cubicBezTo>
                  <a:pt x="3119" y="18598"/>
                  <a:pt x="3051" y="18608"/>
                  <a:pt x="2982" y="18610"/>
                </a:cubicBezTo>
                <a:cubicBezTo>
                  <a:pt x="2978" y="18612"/>
                  <a:pt x="2976" y="18617"/>
                  <a:pt x="2971" y="18618"/>
                </a:cubicBezTo>
                <a:cubicBezTo>
                  <a:pt x="2887" y="18655"/>
                  <a:pt x="2809" y="18691"/>
                  <a:pt x="2685" y="18727"/>
                </a:cubicBezTo>
                <a:cubicBezTo>
                  <a:pt x="2734" y="18713"/>
                  <a:pt x="2784" y="18716"/>
                  <a:pt x="2832" y="18714"/>
                </a:cubicBezTo>
                <a:cubicBezTo>
                  <a:pt x="2884" y="18711"/>
                  <a:pt x="2932" y="18720"/>
                  <a:pt x="2982" y="18737"/>
                </a:cubicBezTo>
                <a:cubicBezTo>
                  <a:pt x="3043" y="18753"/>
                  <a:pt x="3107" y="18780"/>
                  <a:pt x="3170" y="18817"/>
                </a:cubicBezTo>
                <a:cubicBezTo>
                  <a:pt x="3177" y="18820"/>
                  <a:pt x="3197" y="18824"/>
                  <a:pt x="3204" y="18827"/>
                </a:cubicBezTo>
                <a:cubicBezTo>
                  <a:pt x="3757" y="18914"/>
                  <a:pt x="3728" y="18916"/>
                  <a:pt x="3569" y="18951"/>
                </a:cubicBezTo>
                <a:cubicBezTo>
                  <a:pt x="3865" y="19043"/>
                  <a:pt x="4191" y="19135"/>
                  <a:pt x="4340" y="19160"/>
                </a:cubicBezTo>
                <a:cubicBezTo>
                  <a:pt x="4287" y="19251"/>
                  <a:pt x="4265" y="19332"/>
                  <a:pt x="4264" y="19405"/>
                </a:cubicBezTo>
                <a:cubicBezTo>
                  <a:pt x="4264" y="19406"/>
                  <a:pt x="4264" y="19407"/>
                  <a:pt x="4264" y="19407"/>
                </a:cubicBezTo>
                <a:cubicBezTo>
                  <a:pt x="4351" y="19516"/>
                  <a:pt x="4421" y="19638"/>
                  <a:pt x="4463" y="19774"/>
                </a:cubicBezTo>
                <a:cubicBezTo>
                  <a:pt x="4506" y="19812"/>
                  <a:pt x="4551" y="19846"/>
                  <a:pt x="4592" y="19877"/>
                </a:cubicBezTo>
                <a:cubicBezTo>
                  <a:pt x="4713" y="19882"/>
                  <a:pt x="4886" y="19986"/>
                  <a:pt x="5069" y="20109"/>
                </a:cubicBezTo>
                <a:cubicBezTo>
                  <a:pt x="5148" y="20137"/>
                  <a:pt x="5226" y="20164"/>
                  <a:pt x="5305" y="20194"/>
                </a:cubicBezTo>
                <a:cubicBezTo>
                  <a:pt x="5422" y="19890"/>
                  <a:pt x="5465" y="19521"/>
                  <a:pt x="5670" y="20331"/>
                </a:cubicBezTo>
                <a:cubicBezTo>
                  <a:pt x="5682" y="20336"/>
                  <a:pt x="5694" y="20341"/>
                  <a:pt x="5706" y="20346"/>
                </a:cubicBezTo>
                <a:cubicBezTo>
                  <a:pt x="5939" y="20218"/>
                  <a:pt x="6248" y="20470"/>
                  <a:pt x="6538" y="20702"/>
                </a:cubicBezTo>
                <a:cubicBezTo>
                  <a:pt x="6731" y="20787"/>
                  <a:pt x="6927" y="20864"/>
                  <a:pt x="7123" y="20945"/>
                </a:cubicBezTo>
                <a:cubicBezTo>
                  <a:pt x="7190" y="20899"/>
                  <a:pt x="7241" y="20798"/>
                  <a:pt x="7262" y="20597"/>
                </a:cubicBezTo>
                <a:cubicBezTo>
                  <a:pt x="7232" y="20799"/>
                  <a:pt x="7289" y="20941"/>
                  <a:pt x="7382" y="21051"/>
                </a:cubicBezTo>
                <a:cubicBezTo>
                  <a:pt x="7634" y="21149"/>
                  <a:pt x="7894" y="21228"/>
                  <a:pt x="8153" y="21306"/>
                </a:cubicBezTo>
                <a:cubicBezTo>
                  <a:pt x="8523" y="21299"/>
                  <a:pt x="8906" y="21199"/>
                  <a:pt x="9090" y="21076"/>
                </a:cubicBezTo>
                <a:cubicBezTo>
                  <a:pt x="9183" y="21352"/>
                  <a:pt x="9465" y="21455"/>
                  <a:pt x="9819" y="21489"/>
                </a:cubicBezTo>
                <a:cubicBezTo>
                  <a:pt x="9998" y="21493"/>
                  <a:pt x="10178" y="21501"/>
                  <a:pt x="10356" y="21502"/>
                </a:cubicBezTo>
                <a:cubicBezTo>
                  <a:pt x="10710" y="21492"/>
                  <a:pt x="11073" y="21465"/>
                  <a:pt x="11374" y="21487"/>
                </a:cubicBezTo>
                <a:cubicBezTo>
                  <a:pt x="11496" y="21481"/>
                  <a:pt x="11620" y="21479"/>
                  <a:pt x="11741" y="21471"/>
                </a:cubicBezTo>
                <a:cubicBezTo>
                  <a:pt x="11667" y="21173"/>
                  <a:pt x="12233" y="21290"/>
                  <a:pt x="12701" y="21378"/>
                </a:cubicBezTo>
                <a:cubicBezTo>
                  <a:pt x="12864" y="21357"/>
                  <a:pt x="13025" y="21326"/>
                  <a:pt x="13186" y="21298"/>
                </a:cubicBezTo>
                <a:cubicBezTo>
                  <a:pt x="13162" y="21266"/>
                  <a:pt x="13159" y="21245"/>
                  <a:pt x="13107" y="21198"/>
                </a:cubicBezTo>
                <a:cubicBezTo>
                  <a:pt x="14194" y="20916"/>
                  <a:pt x="15660" y="20636"/>
                  <a:pt x="16603" y="19882"/>
                </a:cubicBezTo>
                <a:cubicBezTo>
                  <a:pt x="16613" y="19855"/>
                  <a:pt x="16638" y="19844"/>
                  <a:pt x="16664" y="19833"/>
                </a:cubicBezTo>
                <a:cubicBezTo>
                  <a:pt x="16894" y="19639"/>
                  <a:pt x="17099" y="19423"/>
                  <a:pt x="17246" y="19160"/>
                </a:cubicBezTo>
                <a:cubicBezTo>
                  <a:pt x="17800" y="19188"/>
                  <a:pt x="18106" y="18820"/>
                  <a:pt x="18416" y="18463"/>
                </a:cubicBezTo>
                <a:cubicBezTo>
                  <a:pt x="18409" y="18437"/>
                  <a:pt x="18405" y="18412"/>
                  <a:pt x="18395" y="18383"/>
                </a:cubicBezTo>
                <a:cubicBezTo>
                  <a:pt x="18441" y="18376"/>
                  <a:pt x="18481" y="18355"/>
                  <a:pt x="18523" y="18340"/>
                </a:cubicBezTo>
                <a:cubicBezTo>
                  <a:pt x="18654" y="18194"/>
                  <a:pt x="18790" y="18058"/>
                  <a:pt x="18951" y="17963"/>
                </a:cubicBezTo>
                <a:cubicBezTo>
                  <a:pt x="18410" y="17317"/>
                  <a:pt x="18919" y="17261"/>
                  <a:pt x="19368" y="17230"/>
                </a:cubicBezTo>
                <a:cubicBezTo>
                  <a:pt x="19445" y="17056"/>
                  <a:pt x="19517" y="16906"/>
                  <a:pt x="19593" y="16795"/>
                </a:cubicBezTo>
                <a:cubicBezTo>
                  <a:pt x="19577" y="16782"/>
                  <a:pt x="19578" y="16777"/>
                  <a:pt x="19559" y="16764"/>
                </a:cubicBezTo>
                <a:cubicBezTo>
                  <a:pt x="19573" y="16778"/>
                  <a:pt x="19585" y="16778"/>
                  <a:pt x="19598" y="16789"/>
                </a:cubicBezTo>
                <a:cubicBezTo>
                  <a:pt x="19608" y="16775"/>
                  <a:pt x="19617" y="16748"/>
                  <a:pt x="19627" y="16735"/>
                </a:cubicBezTo>
                <a:cubicBezTo>
                  <a:pt x="19873" y="16700"/>
                  <a:pt x="19990" y="16667"/>
                  <a:pt x="20047" y="16629"/>
                </a:cubicBezTo>
                <a:cubicBezTo>
                  <a:pt x="20061" y="16586"/>
                  <a:pt x="20071" y="16545"/>
                  <a:pt x="20070" y="16506"/>
                </a:cubicBezTo>
                <a:cubicBezTo>
                  <a:pt x="20051" y="16470"/>
                  <a:pt x="20027" y="16430"/>
                  <a:pt x="20002" y="16382"/>
                </a:cubicBezTo>
                <a:cubicBezTo>
                  <a:pt x="19959" y="16357"/>
                  <a:pt x="19900" y="16353"/>
                  <a:pt x="19803" y="16405"/>
                </a:cubicBezTo>
                <a:cubicBezTo>
                  <a:pt x="19850" y="16371"/>
                  <a:pt x="19912" y="16315"/>
                  <a:pt x="19968" y="16268"/>
                </a:cubicBezTo>
                <a:cubicBezTo>
                  <a:pt x="19954" y="16163"/>
                  <a:pt x="19991" y="16032"/>
                  <a:pt x="20186" y="15858"/>
                </a:cubicBezTo>
                <a:cubicBezTo>
                  <a:pt x="20286" y="15854"/>
                  <a:pt x="20363" y="15830"/>
                  <a:pt x="20425" y="15791"/>
                </a:cubicBezTo>
                <a:cubicBezTo>
                  <a:pt x="20434" y="15785"/>
                  <a:pt x="20439" y="15772"/>
                  <a:pt x="20448" y="15765"/>
                </a:cubicBezTo>
                <a:cubicBezTo>
                  <a:pt x="20525" y="15659"/>
                  <a:pt x="20584" y="15536"/>
                  <a:pt x="20640" y="15412"/>
                </a:cubicBezTo>
                <a:cubicBezTo>
                  <a:pt x="20707" y="15089"/>
                  <a:pt x="20691" y="14674"/>
                  <a:pt x="20957" y="14447"/>
                </a:cubicBezTo>
                <a:cubicBezTo>
                  <a:pt x="20883" y="14104"/>
                  <a:pt x="21174" y="13286"/>
                  <a:pt x="21387" y="12933"/>
                </a:cubicBezTo>
                <a:cubicBezTo>
                  <a:pt x="21593" y="12205"/>
                  <a:pt x="21051" y="10194"/>
                  <a:pt x="21387" y="10178"/>
                </a:cubicBezTo>
                <a:cubicBezTo>
                  <a:pt x="21343" y="9098"/>
                  <a:pt x="20514" y="7635"/>
                  <a:pt x="20291" y="7065"/>
                </a:cubicBezTo>
                <a:cubicBezTo>
                  <a:pt x="20244" y="6909"/>
                  <a:pt x="20177" y="6771"/>
                  <a:pt x="20110" y="6634"/>
                </a:cubicBezTo>
                <a:cubicBezTo>
                  <a:pt x="19874" y="6582"/>
                  <a:pt x="19707" y="6449"/>
                  <a:pt x="19782" y="6090"/>
                </a:cubicBezTo>
                <a:cubicBezTo>
                  <a:pt x="19538" y="5762"/>
                  <a:pt x="19261" y="5477"/>
                  <a:pt x="19008" y="5198"/>
                </a:cubicBezTo>
                <a:cubicBezTo>
                  <a:pt x="18889" y="5321"/>
                  <a:pt x="18819" y="5377"/>
                  <a:pt x="18890" y="5048"/>
                </a:cubicBezTo>
                <a:cubicBezTo>
                  <a:pt x="18832" y="4980"/>
                  <a:pt x="18778" y="4911"/>
                  <a:pt x="18722" y="4842"/>
                </a:cubicBezTo>
                <a:cubicBezTo>
                  <a:pt x="18687" y="4816"/>
                  <a:pt x="18657" y="4789"/>
                  <a:pt x="18620" y="4764"/>
                </a:cubicBezTo>
                <a:cubicBezTo>
                  <a:pt x="18633" y="4766"/>
                  <a:pt x="18642" y="4756"/>
                  <a:pt x="18654" y="4756"/>
                </a:cubicBezTo>
                <a:cubicBezTo>
                  <a:pt x="18632" y="4727"/>
                  <a:pt x="18606" y="4701"/>
                  <a:pt x="18586" y="4671"/>
                </a:cubicBezTo>
                <a:cubicBezTo>
                  <a:pt x="17946" y="4385"/>
                  <a:pt x="17497" y="4006"/>
                  <a:pt x="16957" y="3624"/>
                </a:cubicBezTo>
                <a:cubicBezTo>
                  <a:pt x="16892" y="3665"/>
                  <a:pt x="16854" y="3619"/>
                  <a:pt x="16829" y="3534"/>
                </a:cubicBezTo>
                <a:cubicBezTo>
                  <a:pt x="16599" y="3376"/>
                  <a:pt x="16341" y="3219"/>
                  <a:pt x="16047" y="3070"/>
                </a:cubicBezTo>
                <a:cubicBezTo>
                  <a:pt x="15986" y="3043"/>
                  <a:pt x="15914" y="3008"/>
                  <a:pt x="15856" y="2984"/>
                </a:cubicBezTo>
                <a:cubicBezTo>
                  <a:pt x="15132" y="2925"/>
                  <a:pt x="14527" y="2536"/>
                  <a:pt x="13842" y="2244"/>
                </a:cubicBezTo>
                <a:cubicBezTo>
                  <a:pt x="13635" y="2215"/>
                  <a:pt x="13424" y="2188"/>
                  <a:pt x="13228" y="2156"/>
                </a:cubicBezTo>
                <a:cubicBezTo>
                  <a:pt x="13261" y="2113"/>
                  <a:pt x="13276" y="2076"/>
                  <a:pt x="13286" y="2043"/>
                </a:cubicBezTo>
                <a:cubicBezTo>
                  <a:pt x="13164" y="2009"/>
                  <a:pt x="13035" y="1992"/>
                  <a:pt x="12905" y="1971"/>
                </a:cubicBezTo>
                <a:cubicBezTo>
                  <a:pt x="12852" y="1965"/>
                  <a:pt x="12801" y="1954"/>
                  <a:pt x="12748" y="1947"/>
                </a:cubicBezTo>
                <a:close/>
                <a:moveTo>
                  <a:pt x="5641" y="2071"/>
                </a:moveTo>
                <a:cubicBezTo>
                  <a:pt x="5626" y="2075"/>
                  <a:pt x="5611" y="2078"/>
                  <a:pt x="5596" y="2082"/>
                </a:cubicBezTo>
                <a:cubicBezTo>
                  <a:pt x="5614" y="2093"/>
                  <a:pt x="5634" y="2103"/>
                  <a:pt x="5651" y="2125"/>
                </a:cubicBezTo>
                <a:cubicBezTo>
                  <a:pt x="5652" y="2097"/>
                  <a:pt x="5644" y="2086"/>
                  <a:pt x="5641" y="2071"/>
                </a:cubicBezTo>
                <a:close/>
                <a:moveTo>
                  <a:pt x="5381" y="2136"/>
                </a:moveTo>
                <a:cubicBezTo>
                  <a:pt x="5377" y="2137"/>
                  <a:pt x="5375" y="2137"/>
                  <a:pt x="5371" y="2138"/>
                </a:cubicBezTo>
                <a:cubicBezTo>
                  <a:pt x="5370" y="2140"/>
                  <a:pt x="5369" y="2142"/>
                  <a:pt x="5368" y="2143"/>
                </a:cubicBezTo>
                <a:cubicBezTo>
                  <a:pt x="5373" y="2139"/>
                  <a:pt x="5377" y="2140"/>
                  <a:pt x="5381" y="2136"/>
                </a:cubicBezTo>
                <a:close/>
                <a:moveTo>
                  <a:pt x="2559" y="5412"/>
                </a:moveTo>
                <a:cubicBezTo>
                  <a:pt x="2550" y="5419"/>
                  <a:pt x="2539" y="5422"/>
                  <a:pt x="2530" y="5430"/>
                </a:cubicBezTo>
                <a:cubicBezTo>
                  <a:pt x="2523" y="5448"/>
                  <a:pt x="2520" y="5469"/>
                  <a:pt x="2512" y="5486"/>
                </a:cubicBezTo>
                <a:cubicBezTo>
                  <a:pt x="2537" y="5455"/>
                  <a:pt x="2546" y="5435"/>
                  <a:pt x="2559" y="5412"/>
                </a:cubicBezTo>
                <a:close/>
                <a:moveTo>
                  <a:pt x="4075" y="21252"/>
                </a:moveTo>
                <a:cubicBezTo>
                  <a:pt x="4048" y="21253"/>
                  <a:pt x="4019" y="21253"/>
                  <a:pt x="3991" y="21254"/>
                </a:cubicBezTo>
                <a:cubicBezTo>
                  <a:pt x="3992" y="21259"/>
                  <a:pt x="3996" y="21266"/>
                  <a:pt x="3996" y="21270"/>
                </a:cubicBezTo>
                <a:cubicBezTo>
                  <a:pt x="4001" y="21277"/>
                  <a:pt x="4019" y="21280"/>
                  <a:pt x="4020" y="21288"/>
                </a:cubicBezTo>
                <a:cubicBezTo>
                  <a:pt x="4038" y="21275"/>
                  <a:pt x="4056" y="21263"/>
                  <a:pt x="4075" y="21252"/>
                </a:cubicBezTo>
                <a:close/>
                <a:moveTo>
                  <a:pt x="2913" y="21592"/>
                </a:moveTo>
                <a:cubicBezTo>
                  <a:pt x="2907" y="21595"/>
                  <a:pt x="2902" y="21595"/>
                  <a:pt x="2895" y="21597"/>
                </a:cubicBezTo>
                <a:cubicBezTo>
                  <a:pt x="2896" y="21598"/>
                  <a:pt x="2897" y="21599"/>
                  <a:pt x="2898" y="21600"/>
                </a:cubicBezTo>
                <a:cubicBezTo>
                  <a:pt x="2917" y="21598"/>
                  <a:pt x="2935" y="21596"/>
                  <a:pt x="2955" y="21595"/>
                </a:cubicBezTo>
                <a:cubicBezTo>
                  <a:pt x="2941" y="21593"/>
                  <a:pt x="2928" y="21593"/>
                  <a:pt x="2913" y="21592"/>
                </a:cubicBezTo>
                <a:close/>
              </a:path>
            </a:pathLst>
          </a:custGeom>
          <a:ln w="12700">
            <a:miter lim="400000"/>
          </a:ln>
        </p:spPr>
      </p:pic>
      <p:pic>
        <p:nvPicPr>
          <p:cNvPr id="774" name="p100 filter pink.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837386" y="2406696"/>
            <a:ext cx="3135906" cy="3150554"/>
          </a:xfrm>
          <a:custGeom>
            <a:avLst/>
            <a:gdLst/>
            <a:ahLst/>
            <a:cxnLst>
              <a:cxn ang="0">
                <a:pos x="wd2" y="hd2"/>
              </a:cxn>
              <a:cxn ang="5400000">
                <a:pos x="wd2" y="hd2"/>
              </a:cxn>
              <a:cxn ang="10800000">
                <a:pos x="wd2" y="hd2"/>
              </a:cxn>
              <a:cxn ang="16200000">
                <a:pos x="wd2" y="hd2"/>
              </a:cxn>
            </a:cxnLst>
            <a:rect l="0" t="0" r="r" b="b"/>
            <a:pathLst>
              <a:path w="20080" h="21597" extrusionOk="0">
                <a:moveTo>
                  <a:pt x="9421" y="1"/>
                </a:moveTo>
                <a:cubicBezTo>
                  <a:pt x="9169" y="-3"/>
                  <a:pt x="8917" y="3"/>
                  <a:pt x="8668" y="17"/>
                </a:cubicBezTo>
                <a:cubicBezTo>
                  <a:pt x="6378" y="405"/>
                  <a:pt x="3925" y="1398"/>
                  <a:pt x="2615" y="3336"/>
                </a:cubicBezTo>
                <a:cubicBezTo>
                  <a:pt x="894" y="5157"/>
                  <a:pt x="4" y="7864"/>
                  <a:pt x="0" y="10570"/>
                </a:cubicBezTo>
                <a:cubicBezTo>
                  <a:pt x="-3" y="12675"/>
                  <a:pt x="532" y="14780"/>
                  <a:pt x="1631" y="16466"/>
                </a:cubicBezTo>
                <a:cubicBezTo>
                  <a:pt x="2192" y="18109"/>
                  <a:pt x="4123" y="19090"/>
                  <a:pt x="5009" y="20239"/>
                </a:cubicBezTo>
                <a:cubicBezTo>
                  <a:pt x="5220" y="21098"/>
                  <a:pt x="7204" y="20251"/>
                  <a:pt x="6978" y="21295"/>
                </a:cubicBezTo>
                <a:cubicBezTo>
                  <a:pt x="8536" y="21508"/>
                  <a:pt x="10474" y="21537"/>
                  <a:pt x="12188" y="21597"/>
                </a:cubicBezTo>
                <a:cubicBezTo>
                  <a:pt x="13094" y="21099"/>
                  <a:pt x="14712" y="21032"/>
                  <a:pt x="15144" y="20239"/>
                </a:cubicBezTo>
                <a:cubicBezTo>
                  <a:pt x="19757" y="17761"/>
                  <a:pt x="21597" y="10352"/>
                  <a:pt x="18663" y="5600"/>
                </a:cubicBezTo>
                <a:cubicBezTo>
                  <a:pt x="17133" y="2076"/>
                  <a:pt x="13190" y="58"/>
                  <a:pt x="9421" y="1"/>
                </a:cubicBezTo>
                <a:close/>
              </a:path>
            </a:pathLst>
          </a:custGeom>
          <a:ln w="12700">
            <a:miter lim="400000"/>
          </a:ln>
        </p:spPr>
      </p:pic>
    </p:spTree>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Shape 776"/>
          <p:cNvSpPr/>
          <p:nvPr/>
        </p:nvSpPr>
        <p:spPr>
          <a:xfrm>
            <a:off x="597043" y="2473362"/>
            <a:ext cx="6866882" cy="64391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414866" indent="-414866" defTabSz="584200">
              <a:lnSpc>
                <a:spcPct val="120000"/>
              </a:lnSpc>
              <a:spcBef>
                <a:spcPts val="1700"/>
              </a:spcBef>
              <a:buSzPct val="75000"/>
              <a:buChar char="•"/>
              <a:defRPr sz="2800" b="0">
                <a:solidFill>
                  <a:srgbClr val="000000"/>
                </a:solidFill>
                <a:latin typeface="+mn-lt"/>
                <a:ea typeface="+mn-ea"/>
                <a:cs typeface="+mn-cs"/>
                <a:sym typeface="Helvetica Light"/>
              </a:defRPr>
            </a:pPr>
            <a:r>
              <a:t>Filters only work on particulates!</a:t>
            </a:r>
          </a:p>
          <a:p>
            <a:pPr marL="414866" indent="-414866" defTabSz="584200">
              <a:lnSpc>
                <a:spcPct val="120000"/>
              </a:lnSpc>
              <a:spcBef>
                <a:spcPts val="1700"/>
              </a:spcBef>
              <a:buSzPct val="75000"/>
              <a:buChar char="•"/>
              <a:defRPr sz="2800" b="0">
                <a:solidFill>
                  <a:srgbClr val="000000"/>
                </a:solidFill>
                <a:latin typeface="+mn-lt"/>
                <a:ea typeface="+mn-ea"/>
                <a:cs typeface="+mn-cs"/>
                <a:sym typeface="Helvetica Light"/>
              </a:defRPr>
            </a:pPr>
            <a:r>
              <a:t>Other hazards from gases or vapors from the products you are using could be present.</a:t>
            </a:r>
          </a:p>
          <a:p>
            <a:pPr marL="414866" indent="-414866" defTabSz="584200">
              <a:lnSpc>
                <a:spcPct val="120000"/>
              </a:lnSpc>
              <a:spcBef>
                <a:spcPts val="1700"/>
              </a:spcBef>
              <a:buSzPct val="75000"/>
              <a:buChar char="•"/>
              <a:defRPr sz="2800" b="0">
                <a:solidFill>
                  <a:srgbClr val="000000"/>
                </a:solidFill>
                <a:latin typeface="+mn-lt"/>
                <a:ea typeface="+mn-ea"/>
                <a:cs typeface="+mn-cs"/>
                <a:sym typeface="Helvetica Light"/>
              </a:defRPr>
            </a:pPr>
            <a:r>
              <a:t>Consult your SDS sheets all on products to make sure you do not need specific vapor Cartridges in addition to filters.</a:t>
            </a:r>
          </a:p>
          <a:p>
            <a:pPr marL="414866" indent="-414866" defTabSz="584200">
              <a:lnSpc>
                <a:spcPct val="120000"/>
              </a:lnSpc>
              <a:spcBef>
                <a:spcPts val="1700"/>
              </a:spcBef>
              <a:buSzPct val="75000"/>
              <a:buChar char="•"/>
              <a:defRPr sz="2800" b="0">
                <a:solidFill>
                  <a:srgbClr val="000000"/>
                </a:solidFill>
                <a:latin typeface="+mn-lt"/>
                <a:ea typeface="+mn-ea"/>
                <a:cs typeface="+mn-cs"/>
                <a:sym typeface="Helvetica Light"/>
              </a:defRPr>
            </a:pPr>
            <a:r>
              <a:t>Half mask and Full Face Respirators DO NOT WORK IN OXYGEN DEFICIENT ATOMSPHERES!</a:t>
            </a:r>
          </a:p>
        </p:txBody>
      </p:sp>
      <p:sp>
        <p:nvSpPr>
          <p:cNvPr id="777" name="Shape 77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WARNING! </a:t>
            </a:r>
          </a:p>
        </p:txBody>
      </p:sp>
      <p:pic>
        <p:nvPicPr>
          <p:cNvPr id="778" name="pasted-image.tif"/>
          <p:cNvPicPr>
            <a:picLocks noChangeAspect="1"/>
          </p:cNvPicPr>
          <p:nvPr/>
        </p:nvPicPr>
        <p:blipFill>
          <a:blip r:embed="rId2">
            <a:extLst/>
          </a:blip>
          <a:stretch>
            <a:fillRect/>
          </a:stretch>
        </p:blipFill>
        <p:spPr>
          <a:xfrm>
            <a:off x="8036713" y="4073669"/>
            <a:ext cx="4064001" cy="3238501"/>
          </a:xfrm>
          <a:prstGeom prst="rect">
            <a:avLst/>
          </a:prstGeom>
          <a:ln w="12700">
            <a:miter lim="400000"/>
          </a:ln>
        </p:spPr>
      </p:pic>
    </p:spTree>
  </p:cSld>
  <p:clrMapOvr>
    <a:masterClrMapping/>
  </p:clrMapOvr>
  <p:transition xmlns:p14="http://schemas.microsoft.com/office/powerpoint/2010/mai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0" name="2015 HH Full Face 3M.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8692196" y="2184201"/>
            <a:ext cx="4306111" cy="7640502"/>
          </a:xfrm>
          <a:prstGeom prst="rect">
            <a:avLst/>
          </a:prstGeom>
          <a:ln w="12700">
            <a:miter lim="400000"/>
          </a:ln>
        </p:spPr>
      </p:pic>
      <p:sp>
        <p:nvSpPr>
          <p:cNvPr id="781" name="Shape 78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PERSONAL PROTECTIVE EQUIPMENT</a:t>
            </a:r>
          </a:p>
        </p:txBody>
      </p:sp>
      <p:sp>
        <p:nvSpPr>
          <p:cNvPr id="782" name="Shape 782"/>
          <p:cNvSpPr/>
          <p:nvPr/>
        </p:nvSpPr>
        <p:spPr>
          <a:xfrm>
            <a:off x="413771" y="2386593"/>
            <a:ext cx="9069528" cy="640651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Recommended PPE for Lead, Silica, Asbestos Class II, III, IV (and Best Practice for Mold Remediation):</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Goggles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Respirator with P100 filter</a:t>
            </a:r>
          </a:p>
          <a:p>
            <a:pPr marL="1778000" lvl="3" indent="-444500" defTabSz="457200">
              <a:lnSpc>
                <a:spcPct val="120000"/>
              </a:lnSpc>
              <a:buSzPct val="75000"/>
              <a:buChar char="•"/>
              <a:defRPr sz="3000" b="0">
                <a:solidFill>
                  <a:srgbClr val="000000"/>
                </a:solidFill>
                <a:latin typeface="+mn-lt"/>
                <a:ea typeface="+mn-ea"/>
                <a:cs typeface="+mn-cs"/>
                <a:sym typeface="Helvetica Light"/>
              </a:defRPr>
            </a:pPr>
            <a:r>
              <a:t>half mask with goggles or full face mask is based on exposure monitoring and trigger tasks performed</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Coveralls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Gloves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Disposable Foot Covers</a:t>
            </a:r>
          </a:p>
        </p:txBody>
      </p:sp>
      <p:sp>
        <p:nvSpPr>
          <p:cNvPr id="783" name="Shape 783"/>
          <p:cNvSpPr/>
          <p:nvPr/>
        </p:nvSpPr>
        <p:spPr>
          <a:xfrm>
            <a:off x="843424" y="9131948"/>
            <a:ext cx="4004565"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296-155-17613 (4) WAC 296-155-17615 (5)</a:t>
            </a:r>
          </a:p>
        </p:txBody>
      </p:sp>
    </p:spTree>
  </p:cSld>
  <p:clrMapOvr>
    <a:masterClrMapping/>
  </p:clrMapOvr>
  <p:transition xmlns:p14="http://schemas.microsoft.com/office/powerpoint/2010/main" spd="slow"/>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680" name="Shape 680"/>
          <p:cNvSpPr/>
          <p:nvPr/>
        </p:nvSpPr>
        <p:spPr>
          <a:xfrm>
            <a:off x="1083622" y="3750837"/>
            <a:ext cx="11299256" cy="2019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457200">
              <a:lnSpc>
                <a:spcPct val="100000"/>
              </a:lnSpc>
              <a:defRPr sz="11600"/>
            </a:lvl1pPr>
          </a:lstStyle>
          <a:p>
            <a:r>
              <a:t>CONTAINMENT</a:t>
            </a:r>
          </a:p>
        </p:txBody>
      </p:sp>
    </p:spTree>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5" name="2015 HH Supplied Air with Pump.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6189" y="2077527"/>
            <a:ext cx="6555592" cy="7679336"/>
          </a:xfrm>
          <a:prstGeom prst="rect">
            <a:avLst/>
          </a:prstGeom>
          <a:ln w="12700">
            <a:miter lim="400000"/>
          </a:ln>
        </p:spPr>
      </p:pic>
      <p:sp>
        <p:nvSpPr>
          <p:cNvPr id="786" name="Shape 78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PERSONAL PROTECTIVE EQUIPMENT</a:t>
            </a:r>
          </a:p>
        </p:txBody>
      </p:sp>
      <p:sp>
        <p:nvSpPr>
          <p:cNvPr id="787" name="Shape 787"/>
          <p:cNvSpPr/>
          <p:nvPr/>
        </p:nvSpPr>
        <p:spPr>
          <a:xfrm>
            <a:off x="5131048" y="1524000"/>
            <a:ext cx="7651223" cy="87151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2000">
                <a:solidFill>
                  <a:srgbClr val="000000"/>
                </a:solidFill>
              </a:defRPr>
            </a:pPr>
            <a:r>
              <a:t>For Certified Asbestos Contractors Only - Required PPE for Asbestos Class I Work:</a:t>
            </a:r>
          </a:p>
          <a:p>
            <a:pPr lvl="1" indent="228600" defTabSz="457200">
              <a:lnSpc>
                <a:spcPct val="120000"/>
              </a:lnSpc>
              <a:defRPr sz="2000" b="0">
                <a:solidFill>
                  <a:srgbClr val="000000"/>
                </a:solidFill>
                <a:latin typeface="+mn-lt"/>
                <a:ea typeface="+mn-ea"/>
                <a:cs typeface="+mn-cs"/>
                <a:sym typeface="Helvetica Light"/>
              </a:defRPr>
            </a:pPr>
            <a:r>
              <a:t>A full facepiece supplied-air respirator operated in the pressure demand mode equipped with either an auxiliary positive pressure self-contained breathing apparatus or a HEPA filter egress cartridge, to employees engaged in the following asbestos operations:</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(i) Inside negative pressure enclosures used</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(ii) Any dry removal of asbestos. doing dry removal,</a:t>
            </a:r>
          </a:p>
          <a:p>
            <a:pPr defTabSz="457200">
              <a:lnSpc>
                <a:spcPct val="120000"/>
              </a:lnSpc>
              <a:defRPr sz="2000">
                <a:solidFill>
                  <a:srgbClr val="000000"/>
                </a:solidFill>
              </a:defRPr>
            </a:pPr>
            <a:r>
              <a:t>Alternate Respirators could be used IF:</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 If they are not dealing with friable asbestos inside a negative pressure enclosure, they go by the APF.</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If they have an NEA, they could actually wear a half mask with a P100 filter</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working on thermal system insulation (TSI) inside a negative pressure enclosure, it is excluded from the pressure demand requirements</a:t>
            </a:r>
          </a:p>
          <a:p>
            <a:pPr marL="889000" lvl="1" indent="-444500" defTabSz="457200">
              <a:lnSpc>
                <a:spcPct val="120000"/>
              </a:lnSpc>
              <a:buSzPct val="75000"/>
              <a:buChar char="•"/>
              <a:defRPr sz="2000" b="0">
                <a:solidFill>
                  <a:srgbClr val="000000"/>
                </a:solidFill>
                <a:latin typeface="+mn-lt"/>
                <a:ea typeface="+mn-ea"/>
                <a:cs typeface="+mn-cs"/>
                <a:sym typeface="Helvetica Light"/>
              </a:defRPr>
            </a:pPr>
            <a:r>
              <a:t>If they use continuous flow, they cannot exceed 1f/cc</a:t>
            </a:r>
          </a:p>
        </p:txBody>
      </p:sp>
    </p:spTree>
  </p:cSld>
  <p:clrMapOvr>
    <a:masterClrMapping/>
  </p:clrMapOvr>
  <p:transition xmlns:p14="http://schemas.microsoft.com/office/powerpoint/2010/mai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 name="Shape 79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RESPIRATORY PROTECTION PROGRAM</a:t>
            </a:r>
          </a:p>
        </p:txBody>
      </p:sp>
      <p:sp>
        <p:nvSpPr>
          <p:cNvPr id="792" name="Shape 792"/>
          <p:cNvSpPr/>
          <p:nvPr/>
        </p:nvSpPr>
        <p:spPr>
          <a:xfrm>
            <a:off x="599252" y="2371945"/>
            <a:ext cx="11572553" cy="667550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Respiratory Protection Program:</a:t>
            </a:r>
          </a:p>
          <a:p>
            <a:pPr defTabSz="457200">
              <a:lnSpc>
                <a:spcPct val="120000"/>
              </a:lnSpc>
              <a:defRPr sz="3000" b="0">
                <a:solidFill>
                  <a:srgbClr val="000000"/>
                </a:solidFill>
                <a:latin typeface="+mn-lt"/>
                <a:ea typeface="+mn-ea"/>
                <a:cs typeface="+mn-cs"/>
                <a:sym typeface="Helvetica Light"/>
              </a:defRPr>
            </a:pPr>
            <a:r>
              <a:t>All companies that require or allow their employees to wear respirators must have a written respiratory protection plan that covers: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Respirator Selection</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Training</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Medical Evaluations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Fit Testing</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Respirator Storage, </a:t>
            </a:r>
            <a:br/>
            <a:r>
              <a:t>Cleaning, Maintenance &amp; Repair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Respirator Program Evaluation</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Record Keeping</a:t>
            </a:r>
          </a:p>
        </p:txBody>
      </p:sp>
      <p:pic>
        <p:nvPicPr>
          <p:cNvPr id="793" name="2014 Monthly Respiratory.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01377" y="4536785"/>
            <a:ext cx="5321424" cy="3991068"/>
          </a:xfrm>
          <a:prstGeom prst="rect">
            <a:avLst/>
          </a:prstGeom>
          <a:ln w="25400">
            <a:miter lim="400000"/>
          </a:ln>
          <a:effectLst>
            <a:outerShdw blurRad="254000" dist="127000" dir="5400000" rotWithShape="0">
              <a:srgbClr val="000000">
                <a:alpha val="70000"/>
              </a:srgbClr>
            </a:outerShdw>
          </a:effectLst>
        </p:spPr>
      </p:pic>
    </p:spTree>
  </p:cSld>
  <p:clrMapOvr>
    <a:masterClrMapping/>
  </p:clrMapOvr>
  <p:transition xmlns:p14="http://schemas.microsoft.com/office/powerpoint/2010/mai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Shape 795"/>
          <p:cNvSpPr/>
          <p:nvPr/>
        </p:nvSpPr>
        <p:spPr>
          <a:xfrm>
            <a:off x="0" y="2405011"/>
            <a:ext cx="13004801" cy="4257194"/>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00000"/>
              </a:lnSpc>
              <a:defRPr sz="5500"/>
            </a:pPr>
            <a:r>
              <a:rPr dirty="0">
                <a:hlinkClick r:id="rId2"/>
              </a:rPr>
              <a:t>PLAY AIR MONITORING AND</a:t>
            </a:r>
          </a:p>
          <a:p>
            <a:pPr algn="ctr" defTabSz="457200">
              <a:lnSpc>
                <a:spcPct val="100000"/>
              </a:lnSpc>
              <a:defRPr sz="5500"/>
            </a:pPr>
            <a:r>
              <a:rPr dirty="0">
                <a:hlinkClick r:id="rId2"/>
              </a:rPr>
              <a:t>PPE VIDEO</a:t>
            </a:r>
            <a:endParaRPr dirty="0"/>
          </a:p>
        </p:txBody>
      </p:sp>
    </p:spTree>
  </p:cSld>
  <p:clrMapOvr>
    <a:masterClrMapping/>
  </p:clrMapOvr>
  <p:transition xmlns:p14="http://schemas.microsoft.com/office/powerpoint/2010/main" spd="slow"/>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797" name="Shape 797"/>
          <p:cNvSpPr/>
          <p:nvPr/>
        </p:nvSpPr>
        <p:spPr>
          <a:xfrm>
            <a:off x="2419789" y="2944387"/>
            <a:ext cx="8626923"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457200">
              <a:lnSpc>
                <a:spcPct val="100000"/>
              </a:lnSpc>
              <a:defRPr sz="11600"/>
            </a:lvl1pPr>
          </a:lstStyle>
          <a:p>
            <a:r>
              <a:t>WORK PRACTICES</a:t>
            </a:r>
          </a:p>
        </p:txBody>
      </p:sp>
    </p:spTree>
  </p:cSld>
  <p:clrMapOvr>
    <a:masterClrMapping/>
  </p:clrMapOvr>
  <p:transition xmlns:p14="http://schemas.microsoft.com/office/powerpoint/2010/mai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2" name="Group 802"/>
          <p:cNvGrpSpPr/>
          <p:nvPr/>
        </p:nvGrpSpPr>
        <p:grpSpPr>
          <a:xfrm>
            <a:off x="1303199" y="2659106"/>
            <a:ext cx="9972735" cy="5842925"/>
            <a:chOff x="0" y="-197005"/>
            <a:chExt cx="9972733" cy="5842923"/>
          </a:xfrm>
        </p:grpSpPr>
        <p:graphicFrame>
          <p:nvGraphicFramePr>
            <p:cNvPr id="799" name="Chart 799"/>
            <p:cNvGraphicFramePr/>
            <p:nvPr/>
          </p:nvGraphicFramePr>
          <p:xfrm>
            <a:off x="64064" y="-197006"/>
            <a:ext cx="9908670" cy="5842925"/>
          </p:xfrm>
          <a:graphic>
            <a:graphicData uri="http://schemas.openxmlformats.org/drawingml/2006/chart">
              <c:chart xmlns:c="http://schemas.openxmlformats.org/drawingml/2006/chart" xmlns:r="http://schemas.openxmlformats.org/officeDocument/2006/relationships" r:id="rId3"/>
            </a:graphicData>
          </a:graphic>
        </p:graphicFrame>
        <p:sp>
          <p:nvSpPr>
            <p:cNvPr id="800" name="Shape 800"/>
            <p:cNvSpPr/>
            <p:nvPr/>
          </p:nvSpPr>
          <p:spPr>
            <a:xfrm>
              <a:off x="610138" y="4636179"/>
              <a:ext cx="8847013" cy="1"/>
            </a:xfrm>
            <a:prstGeom prst="line">
              <a:avLst/>
            </a:prstGeom>
            <a:noFill/>
            <a:ln w="9525" cap="flat">
              <a:solidFill>
                <a:srgbClr val="000000"/>
              </a:solidFill>
              <a:prstDash val="solid"/>
              <a:round/>
            </a:ln>
            <a:effectLst/>
          </p:spPr>
          <p:txBody>
            <a:bodyPr wrap="square" lIns="45719" tIns="45719" rIns="45719" bIns="45719" numCol="1" anchor="t">
              <a:noAutofit/>
            </a:bodyPr>
            <a:lstStyle/>
            <a:p>
              <a:pPr defTabSz="457200">
                <a:lnSpc>
                  <a:spcPct val="100000"/>
                </a:lnSpc>
                <a:defRPr sz="1200" b="0">
                  <a:solidFill>
                    <a:srgbClr val="000000"/>
                  </a:solidFill>
                </a:defRPr>
              </a:pPr>
              <a:endParaRPr/>
            </a:p>
          </p:txBody>
        </p:sp>
        <p:sp>
          <p:nvSpPr>
            <p:cNvPr id="801" name="Shape 801"/>
            <p:cNvSpPr/>
            <p:nvPr/>
          </p:nvSpPr>
          <p:spPr>
            <a:xfrm>
              <a:off x="0" y="4361616"/>
              <a:ext cx="488112" cy="56155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noAutofit/>
            </a:bodyPr>
            <a:lstStyle>
              <a:lvl1pPr>
                <a:spcBef>
                  <a:spcPts val="1000"/>
                </a:spcBef>
                <a:defRPr sz="1800">
                  <a:latin typeface="Arial"/>
                  <a:ea typeface="Arial"/>
                  <a:cs typeface="Arial"/>
                  <a:sym typeface="Arial"/>
                </a:defRPr>
              </a:lvl1pPr>
            </a:lstStyle>
            <a:p>
              <a:r>
                <a:t>*</a:t>
              </a:r>
            </a:p>
          </p:txBody>
        </p:sp>
      </p:grpSp>
      <p:sp>
        <p:nvSpPr>
          <p:cNvPr id="803" name="Shape 80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 DUST GENERATED</a:t>
            </a:r>
          </a:p>
        </p:txBody>
      </p:sp>
      <p:sp>
        <p:nvSpPr>
          <p:cNvPr id="804" name="Shape 804"/>
          <p:cNvSpPr/>
          <p:nvPr/>
        </p:nvSpPr>
        <p:spPr>
          <a:xfrm>
            <a:off x="1726248" y="8789606"/>
            <a:ext cx="9966385" cy="431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a:solidFill>
                  <a:srgbClr val="000000"/>
                </a:solidFill>
              </a:defRPr>
            </a:lvl1pPr>
          </a:lstStyle>
          <a:p>
            <a:r>
              <a:t>Permissible Exposure Limit (PEL) Lead = 50 µg/m3</a:t>
            </a:r>
          </a:p>
        </p:txBody>
      </p:sp>
    </p:spTree>
  </p:cSld>
  <p:clrMapOvr>
    <a:masterClrMapping/>
  </p:clrMapOvr>
  <p:transition xmlns:p14="http://schemas.microsoft.com/office/powerpoint/2010/mai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 name="Shape 80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PROHIBITED PRACTICES RRP</a:t>
            </a:r>
          </a:p>
        </p:txBody>
      </p:sp>
      <p:sp>
        <p:nvSpPr>
          <p:cNvPr id="809" name="Shape 809"/>
          <p:cNvSpPr/>
          <p:nvPr/>
        </p:nvSpPr>
        <p:spPr>
          <a:xfrm>
            <a:off x="1060192" y="2280711"/>
            <a:ext cx="10884416" cy="301519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Work Practices to Protect Workers:</a:t>
            </a:r>
          </a:p>
          <a:p>
            <a:pPr defTabSz="457200">
              <a:lnSpc>
                <a:spcPct val="120000"/>
              </a:lnSpc>
              <a:defRPr sz="3000" b="0">
                <a:solidFill>
                  <a:srgbClr val="000000"/>
                </a:solidFill>
                <a:latin typeface="+mn-lt"/>
                <a:ea typeface="+mn-ea"/>
                <a:cs typeface="+mn-cs"/>
                <a:sym typeface="Helvetica Light"/>
              </a:defRPr>
            </a:pPr>
            <a:r>
              <a:t>The dust created for renovations where lead-based paint, asbestos containing materials, silica, or mold spores are present can generally be reduced by following certain required and best practices. </a:t>
            </a:r>
          </a:p>
        </p:txBody>
      </p:sp>
      <p:sp>
        <p:nvSpPr>
          <p:cNvPr id="810" name="Shape 810"/>
          <p:cNvSpPr/>
          <p:nvPr/>
        </p:nvSpPr>
        <p:spPr>
          <a:xfrm>
            <a:off x="1032866" y="5528862"/>
            <a:ext cx="6804287" cy="3628107"/>
          </a:xfrm>
          <a:prstGeom prst="rect">
            <a:avLst/>
          </a:prstGeom>
          <a:solidFill>
            <a:srgbClr val="BFBFBF"/>
          </a:solidFill>
          <a:ln w="12700">
            <a:miter lim="400000"/>
          </a:ln>
          <a:extLst>
            <a:ext uri="{C572A759-6A51-4108-AA02-DFA0A04FC94B}">
              <ma14:wrappingTextBoxFlag xmlns:ma14="http://schemas.microsoft.com/office/mac/drawingml/2011/main" val="1"/>
            </a:ext>
          </a:extLst>
        </p:spPr>
        <p:txBody>
          <a:bodyPr lIns="165100" tIns="165100" rIns="165100" bIns="165100"/>
          <a:lstStyle/>
          <a:p>
            <a:pPr algn="ctr" defTabSz="457200">
              <a:lnSpc>
                <a:spcPct val="100000"/>
              </a:lnSpc>
              <a:spcBef>
                <a:spcPts val="400"/>
              </a:spcBef>
              <a:defRPr sz="2100">
                <a:solidFill>
                  <a:srgbClr val="000000"/>
                </a:solidFill>
              </a:defRPr>
            </a:pPr>
            <a:r>
              <a:t>NOT ONLY DO THESE PRACTICES RAISE THE PARTICULATES WORKERS ARE EXPOSED TO …. </a:t>
            </a:r>
            <a:br/>
            <a:r>
              <a:t>THEY ARE PROHIBITED PRACTICES UNDER RRP FOR WORK WITH LEAD BASED PAINT: </a:t>
            </a:r>
          </a:p>
          <a:p>
            <a:pPr algn="ctr" defTabSz="457200">
              <a:lnSpc>
                <a:spcPct val="100000"/>
              </a:lnSpc>
              <a:spcBef>
                <a:spcPts val="400"/>
              </a:spcBef>
              <a:defRPr sz="2100">
                <a:solidFill>
                  <a:srgbClr val="000000"/>
                </a:solidFill>
              </a:defRPr>
            </a:pPr>
            <a:endParaRPr/>
          </a:p>
          <a:p>
            <a:pPr marL="151296" indent="-151296" defTabSz="457200">
              <a:lnSpc>
                <a:spcPct val="120000"/>
              </a:lnSpc>
              <a:spcBef>
                <a:spcPts val="400"/>
              </a:spcBef>
              <a:buSzPct val="100000"/>
              <a:buAutoNum type="arabicParenR"/>
              <a:defRPr sz="2100" b="0">
                <a:solidFill>
                  <a:srgbClr val="000000"/>
                </a:solidFill>
              </a:defRPr>
            </a:pPr>
            <a:r>
              <a:t> Open flame or torch burning LBP </a:t>
            </a:r>
          </a:p>
          <a:p>
            <a:pPr defTabSz="457200">
              <a:lnSpc>
                <a:spcPct val="120000"/>
              </a:lnSpc>
              <a:spcBef>
                <a:spcPts val="400"/>
              </a:spcBef>
              <a:defRPr sz="2100" b="0">
                <a:solidFill>
                  <a:srgbClr val="000000"/>
                </a:solidFill>
              </a:defRPr>
            </a:pPr>
            <a:r>
              <a:t>2) Power sanding or grinding without HEPA </a:t>
            </a:r>
            <a:br/>
            <a:r>
              <a:t>    vacuum attachment</a:t>
            </a:r>
          </a:p>
          <a:p>
            <a:pPr defTabSz="457200">
              <a:lnSpc>
                <a:spcPct val="120000"/>
              </a:lnSpc>
              <a:spcBef>
                <a:spcPts val="400"/>
              </a:spcBef>
              <a:defRPr sz="2100" b="0">
                <a:solidFill>
                  <a:srgbClr val="000000"/>
                </a:solidFill>
              </a:defRPr>
            </a:pPr>
            <a:r>
              <a:t>3) Using a Heat Gun at over 1100 degrees</a:t>
            </a:r>
          </a:p>
        </p:txBody>
      </p:sp>
      <p:sp>
        <p:nvSpPr>
          <p:cNvPr id="811" name="Shape 811"/>
          <p:cNvSpPr/>
          <p:nvPr/>
        </p:nvSpPr>
        <p:spPr>
          <a:xfrm>
            <a:off x="8162511" y="5528862"/>
            <a:ext cx="3819590" cy="3628107"/>
          </a:xfrm>
          <a:prstGeom prst="rect">
            <a:avLst/>
          </a:prstGeom>
          <a:solidFill>
            <a:srgbClr val="BFBFBF"/>
          </a:solidFill>
          <a:ln w="12700">
            <a:miter lim="400000"/>
          </a:ln>
          <a:extLst>
            <a:ext uri="{C572A759-6A51-4108-AA02-DFA0A04FC94B}">
              <ma14:wrappingTextBoxFlag xmlns:ma14="http://schemas.microsoft.com/office/mac/drawingml/2011/main" val="1"/>
            </a:ext>
          </a:extLst>
        </p:spPr>
        <p:txBody>
          <a:bodyPr lIns="152400" tIns="152400" rIns="152400" bIns="152400"/>
          <a:lstStyle/>
          <a:p>
            <a:pPr algn="ctr" defTabSz="457200">
              <a:lnSpc>
                <a:spcPct val="100000"/>
              </a:lnSpc>
              <a:defRPr sz="2100">
                <a:solidFill>
                  <a:srgbClr val="000000"/>
                </a:solidFill>
              </a:defRPr>
            </a:pPr>
            <a:r>
              <a:t>PROHIBITED PRACTICES UNDER LSHR FOR WORK WITH LEAD BASED PAINT:</a:t>
            </a:r>
          </a:p>
          <a:p>
            <a:pPr algn="ctr" defTabSz="457200">
              <a:lnSpc>
                <a:spcPct val="100000"/>
              </a:lnSpc>
              <a:defRPr sz="2100">
                <a:solidFill>
                  <a:srgbClr val="000000"/>
                </a:solidFill>
              </a:defRPr>
            </a:pPr>
            <a:r>
              <a:t> </a:t>
            </a:r>
          </a:p>
          <a:p>
            <a:pPr marL="151296" indent="-151296" defTabSz="457200">
              <a:lnSpc>
                <a:spcPct val="120000"/>
              </a:lnSpc>
              <a:spcBef>
                <a:spcPts val="400"/>
              </a:spcBef>
              <a:buSzPct val="100000"/>
              <a:buAutoNum type="arabicParenR"/>
              <a:defRPr sz="2100" b="0">
                <a:solidFill>
                  <a:srgbClr val="000000"/>
                </a:solidFill>
              </a:defRPr>
            </a:pPr>
            <a:r>
              <a:t>Heat guns that char</a:t>
            </a:r>
          </a:p>
          <a:p>
            <a:pPr defTabSz="457200">
              <a:lnSpc>
                <a:spcPct val="120000"/>
              </a:lnSpc>
              <a:spcBef>
                <a:spcPts val="400"/>
              </a:spcBef>
              <a:defRPr sz="2100" b="0">
                <a:solidFill>
                  <a:srgbClr val="000000"/>
                </a:solidFill>
              </a:defRPr>
            </a:pPr>
            <a:r>
              <a:t>2) Dry scraping</a:t>
            </a:r>
          </a:p>
          <a:p>
            <a:pPr defTabSz="457200">
              <a:lnSpc>
                <a:spcPct val="120000"/>
              </a:lnSpc>
              <a:spcBef>
                <a:spcPts val="400"/>
              </a:spcBef>
              <a:defRPr sz="2100" b="0">
                <a:solidFill>
                  <a:srgbClr val="000000"/>
                </a:solidFill>
              </a:defRPr>
            </a:pPr>
            <a:r>
              <a:t>3) Use of a volatile stripper in an enclosed space</a:t>
            </a:r>
          </a:p>
        </p:txBody>
      </p:sp>
    </p:spTree>
  </p:cSld>
  <p:clrMapOvr>
    <a:masterClrMapping/>
  </p:clrMapOvr>
  <p:transition xmlns:p14="http://schemas.microsoft.com/office/powerpoint/2010/mai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 name="Shape 81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LOW DUST WORK PRACTICES</a:t>
            </a:r>
          </a:p>
        </p:txBody>
      </p:sp>
      <p:sp>
        <p:nvSpPr>
          <p:cNvPr id="814" name="Shape 814"/>
          <p:cNvSpPr/>
          <p:nvPr/>
        </p:nvSpPr>
        <p:spPr>
          <a:xfrm>
            <a:off x="716123" y="2560952"/>
            <a:ext cx="7607622" cy="658164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Interior: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Use additional containment at the source of the dust when possible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Keep materials intact or in as large of piece as possible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Use wet methods during demolition, scraping and heat gun applications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Use innovative methods to control dust while drilling</a:t>
            </a:r>
          </a:p>
        </p:txBody>
      </p:sp>
      <p:pic>
        <p:nvPicPr>
          <p:cNvPr id="815" name="pasted-image.ti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038872" y="2080581"/>
            <a:ext cx="2838093" cy="4261402"/>
          </a:xfrm>
          <a:prstGeom prst="rect">
            <a:avLst/>
          </a:prstGeom>
          <a:ln w="12700">
            <a:miter lim="400000"/>
          </a:ln>
        </p:spPr>
      </p:pic>
      <p:pic>
        <p:nvPicPr>
          <p:cNvPr id="816" name="2015.6.2 Dust Collection Cup from the sid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946766" y="6209647"/>
            <a:ext cx="3772923" cy="2932772"/>
          </a:xfrm>
          <a:prstGeom prst="rect">
            <a:avLst/>
          </a:prstGeom>
          <a:ln w="12700">
            <a:miter lim="400000"/>
          </a:ln>
        </p:spPr>
      </p:pic>
    </p:spTree>
  </p:cSld>
  <p:clrMapOvr>
    <a:masterClrMapping/>
  </p:clrMapOvr>
  <p:transition xmlns:p14="http://schemas.microsoft.com/office/powerpoint/2010/mai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8" name="pasted-image.tif"/>
          <p:cNvPicPr>
            <a:picLocks noChangeAspect="1"/>
          </p:cNvPicPr>
          <p:nvPr/>
        </p:nvPicPr>
        <p:blipFill>
          <a:blip r:embed="rId2">
            <a:extLst/>
          </a:blip>
          <a:stretch>
            <a:fillRect/>
          </a:stretch>
        </p:blipFill>
        <p:spPr>
          <a:xfrm>
            <a:off x="6863912" y="4163476"/>
            <a:ext cx="5755215" cy="4927273"/>
          </a:xfrm>
          <a:prstGeom prst="rect">
            <a:avLst/>
          </a:prstGeom>
          <a:ln w="12700">
            <a:miter lim="400000"/>
          </a:ln>
        </p:spPr>
      </p:pic>
      <p:sp>
        <p:nvSpPr>
          <p:cNvPr id="819" name="Shape 81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LOW DUST WORK PRACTICES</a:t>
            </a:r>
          </a:p>
        </p:txBody>
      </p:sp>
      <p:sp>
        <p:nvSpPr>
          <p:cNvPr id="820" name="Shape 820"/>
          <p:cNvSpPr/>
          <p:nvPr/>
        </p:nvSpPr>
        <p:spPr>
          <a:xfrm>
            <a:off x="500115" y="1898065"/>
            <a:ext cx="7333132" cy="744392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Interior:</a:t>
            </a:r>
          </a:p>
          <a:p>
            <a:pPr marL="444500" indent="-444500" defTabSz="457200">
              <a:lnSpc>
                <a:spcPct val="120000"/>
              </a:lnSpc>
              <a:buSzPct val="75000"/>
              <a:buChar char="•"/>
              <a:defRPr sz="3000" b="0">
                <a:solidFill>
                  <a:srgbClr val="000000"/>
                </a:solidFill>
                <a:latin typeface="+mn-lt"/>
                <a:ea typeface="+mn-ea"/>
                <a:cs typeface="+mn-cs"/>
                <a:sym typeface="Helvetica Light"/>
              </a:defRPr>
            </a:pPr>
            <a:r>
              <a:t>Use power tools with HEPA dust collection systems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Using NIOSH approved 99.97% HEPA Vacuums</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Vacuums need to be maintained to stay in compliance</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HEPA vacuum required to comply with RRP and Asbestos regulations</a:t>
            </a:r>
          </a:p>
          <a:p>
            <a:pPr marL="444500" indent="-444500" defTabSz="457200">
              <a:lnSpc>
                <a:spcPct val="120000"/>
              </a:lnSpc>
              <a:buSzPct val="75000"/>
              <a:buChar char="•"/>
              <a:defRPr sz="3000" b="0">
                <a:solidFill>
                  <a:srgbClr val="000000"/>
                </a:solidFill>
                <a:latin typeface="+mn-lt"/>
                <a:ea typeface="+mn-ea"/>
                <a:cs typeface="+mn-cs"/>
                <a:sym typeface="Helvetica Light"/>
              </a:defRPr>
            </a:pPr>
            <a:r>
              <a:t>Clean up debris throughout the day</a:t>
            </a:r>
          </a:p>
        </p:txBody>
      </p:sp>
    </p:spTree>
  </p:cSld>
  <p:clrMapOvr>
    <a:masterClrMapping/>
  </p:clrMapOvr>
  <p:transition xmlns:p14="http://schemas.microsoft.com/office/powerpoint/2010/mai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 name="Shape 82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LOW DUST WORK PRACTICES</a:t>
            </a:r>
          </a:p>
        </p:txBody>
      </p:sp>
      <p:sp>
        <p:nvSpPr>
          <p:cNvPr id="823" name="Shape 823"/>
          <p:cNvSpPr/>
          <p:nvPr/>
        </p:nvSpPr>
        <p:spPr>
          <a:xfrm>
            <a:off x="366936" y="2290078"/>
            <a:ext cx="7473526" cy="647576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Exterior: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Water has to be filtered and contained while pressure washing the outside of a building with lead paint</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Direct water flow through a filter and capture all dusts and chips</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Remaining water is captured and pumped into the public sewer system through a toilet</a:t>
            </a:r>
          </a:p>
        </p:txBody>
      </p:sp>
      <p:sp>
        <p:nvSpPr>
          <p:cNvPr id="824" name="Shape 824"/>
          <p:cNvSpPr/>
          <p:nvPr/>
        </p:nvSpPr>
        <p:spPr>
          <a:xfrm>
            <a:off x="10571508" y="9159565"/>
            <a:ext cx="2034718"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296-155-17615 (5)</a:t>
            </a:r>
          </a:p>
        </p:txBody>
      </p:sp>
      <p:pic>
        <p:nvPicPr>
          <p:cNvPr id="825" name="LEAD PR WASH57.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54975" y="2569671"/>
            <a:ext cx="4141273" cy="6211151"/>
          </a:xfrm>
          <a:prstGeom prst="rect">
            <a:avLst/>
          </a:prstGeom>
          <a:ln w="12700">
            <a:miter lim="400000"/>
          </a:ln>
        </p:spPr>
      </p:pic>
    </p:spTree>
  </p:cSld>
  <p:clrMapOvr>
    <a:masterClrMapping/>
  </p:clrMapOvr>
  <p:transition xmlns:p14="http://schemas.microsoft.com/office/powerpoint/2010/mai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 name="Shape 82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L&amp;I REQUIRED HOUSEKEEPING</a:t>
            </a:r>
          </a:p>
        </p:txBody>
      </p:sp>
      <p:sp>
        <p:nvSpPr>
          <p:cNvPr id="828" name="Shape 828"/>
          <p:cNvSpPr/>
          <p:nvPr/>
        </p:nvSpPr>
        <p:spPr>
          <a:xfrm>
            <a:off x="763814" y="1648971"/>
            <a:ext cx="11477171" cy="73848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355600" indent="-355600" defTabSz="584200">
              <a:lnSpc>
                <a:spcPct val="140000"/>
              </a:lnSpc>
              <a:buSzPct val="75000"/>
              <a:buChar char="•"/>
              <a:defRPr sz="2800" b="0">
                <a:solidFill>
                  <a:srgbClr val="000000"/>
                </a:solidFill>
                <a:latin typeface="+mn-lt"/>
                <a:ea typeface="+mn-ea"/>
                <a:cs typeface="+mn-cs"/>
                <a:sym typeface="Helvetica Light"/>
              </a:defRPr>
            </a:pPr>
            <a:r>
              <a:t>All surfaces shall be maintained as free as practicable of accumulations of lead.</a:t>
            </a:r>
          </a:p>
          <a:p>
            <a:pPr marL="355600" indent="-355600" defTabSz="584200">
              <a:lnSpc>
                <a:spcPct val="140000"/>
              </a:lnSpc>
              <a:buSzPct val="75000"/>
              <a:buChar char="•"/>
              <a:defRPr sz="2800" b="0">
                <a:solidFill>
                  <a:srgbClr val="000000"/>
                </a:solidFill>
                <a:latin typeface="+mn-lt"/>
                <a:ea typeface="+mn-ea"/>
                <a:cs typeface="+mn-cs"/>
                <a:sym typeface="Helvetica Light"/>
              </a:defRPr>
            </a:pPr>
            <a:r>
              <a:t>Clean-up of floors and other surfaces where lead accumulates shall wherever possible</a:t>
            </a:r>
          </a:p>
          <a:p>
            <a:pPr marL="355600" indent="-355600" defTabSz="584200">
              <a:lnSpc>
                <a:spcPct val="140000"/>
              </a:lnSpc>
              <a:buSzPct val="75000"/>
              <a:buChar char="•"/>
              <a:defRPr sz="2800" b="0">
                <a:solidFill>
                  <a:srgbClr val="000000"/>
                </a:solidFill>
                <a:latin typeface="+mn-lt"/>
                <a:ea typeface="+mn-ea"/>
                <a:cs typeface="+mn-cs"/>
                <a:sym typeface="Helvetica Light"/>
              </a:defRPr>
            </a:pPr>
            <a:r>
              <a:t>Shoveling, dry or wet sweeping, and brushing may be used only where vacuuming or other equally effective methods have been tried and found not to be effective.</a:t>
            </a:r>
          </a:p>
          <a:p>
            <a:pPr marL="355600" indent="-355600" defTabSz="584200">
              <a:lnSpc>
                <a:spcPct val="140000"/>
              </a:lnSpc>
              <a:buSzPct val="75000"/>
              <a:buChar char="•"/>
              <a:defRPr sz="2800" b="0">
                <a:solidFill>
                  <a:srgbClr val="000000"/>
                </a:solidFill>
                <a:latin typeface="+mn-lt"/>
                <a:ea typeface="+mn-ea"/>
                <a:cs typeface="+mn-cs"/>
                <a:sym typeface="Helvetica Light"/>
              </a:defRPr>
            </a:pPr>
            <a:r>
              <a:t>Use HEPA vacuums and maintain them properly.</a:t>
            </a:r>
          </a:p>
          <a:p>
            <a:pPr marL="355600" indent="-355600" defTabSz="584200">
              <a:lnSpc>
                <a:spcPct val="140000"/>
              </a:lnSpc>
              <a:buSzPct val="75000"/>
              <a:buChar char="•"/>
              <a:defRPr sz="2800" b="0">
                <a:solidFill>
                  <a:srgbClr val="000000"/>
                </a:solidFill>
                <a:latin typeface="+mn-lt"/>
                <a:ea typeface="+mn-ea"/>
                <a:cs typeface="+mn-cs"/>
                <a:sym typeface="Helvetica Light"/>
              </a:defRPr>
            </a:pPr>
            <a:r>
              <a:t>Compressed air shall not be used to remove lead from any surface.</a:t>
            </a:r>
          </a:p>
        </p:txBody>
      </p:sp>
      <p:sp>
        <p:nvSpPr>
          <p:cNvPr id="829" name="Shape 829"/>
          <p:cNvSpPr/>
          <p:nvPr/>
        </p:nvSpPr>
        <p:spPr>
          <a:xfrm>
            <a:off x="10806529" y="9278301"/>
            <a:ext cx="176801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584200">
              <a:lnSpc>
                <a:spcPct val="120000"/>
              </a:lnSpc>
              <a:defRPr sz="1400" b="0">
                <a:solidFill>
                  <a:srgbClr val="000000"/>
                </a:solidFill>
                <a:latin typeface="+mn-lt"/>
                <a:ea typeface="+mn-ea"/>
                <a:cs typeface="+mn-cs"/>
                <a:sym typeface="Helvetica Light"/>
              </a:defRPr>
            </a:lvl1pPr>
          </a:lstStyle>
          <a:p>
            <a:r>
              <a:t>WAC 296-155-17617</a:t>
            </a:r>
          </a:p>
        </p:txBody>
      </p:sp>
    </p:spTree>
  </p:cSld>
  <p:clrMapOvr>
    <a:masterClrMapping/>
  </p:clrMapOvr>
  <p:transition xmlns:p14="http://schemas.microsoft.com/office/powerpoint/2010/mai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2" name="Shape 68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LEAD/SILICA CONTAINMENT</a:t>
            </a:r>
          </a:p>
        </p:txBody>
      </p:sp>
      <p:sp>
        <p:nvSpPr>
          <p:cNvPr id="683" name="Shape 683"/>
          <p:cNvSpPr/>
          <p:nvPr/>
        </p:nvSpPr>
        <p:spPr>
          <a:xfrm>
            <a:off x="373209" y="2192424"/>
            <a:ext cx="5165822" cy="71213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Containment:</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 system of temporary barriers used to isolate a work area</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keeps dust or debris from escaping while the renovation is being done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the goal is to make sure the dust doesn’t leave the work area</a:t>
            </a:r>
          </a:p>
        </p:txBody>
      </p:sp>
      <p:pic>
        <p:nvPicPr>
          <p:cNvPr id="684" name="IMG_0018-small-filtered.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836134" y="2424310"/>
            <a:ext cx="6930367" cy="6657616"/>
          </a:xfrm>
          <a:prstGeom prst="rect">
            <a:avLst/>
          </a:prstGeom>
          <a:ln w="12700">
            <a:miter lim="400000"/>
          </a:ln>
        </p:spPr>
      </p:pic>
    </p:spTree>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 name="Shape 83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RRP CLEANING ACTIVITIES</a:t>
            </a:r>
          </a:p>
        </p:txBody>
      </p:sp>
      <p:sp>
        <p:nvSpPr>
          <p:cNvPr id="834" name="Shape 834"/>
          <p:cNvSpPr/>
          <p:nvPr/>
        </p:nvSpPr>
        <p:spPr>
          <a:xfrm>
            <a:off x="526252" y="2151193"/>
            <a:ext cx="11477171" cy="73848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Interior Cleaning Requirements: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All surfaces should be free as practicable of accumulations of lead</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Collect all paint chips, debris, dust and seal in heavy duty plastic bags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Shoveling, dry or wet sweeping and brushing may be sued only where vacuuming is found not effective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Mist, remove, fold (dirty side in) and tape protective sheeting and dispose as waste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Plastic used as containment must remain in place until after cleaning</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HEPA vacuum or wet wipe walls from high to low and surfaces then empty vacuum to minimize reentry of lead</a:t>
            </a:r>
          </a:p>
        </p:txBody>
      </p:sp>
    </p:spTree>
  </p:cSld>
  <p:clrMapOvr>
    <a:masterClrMapping/>
  </p:clrMapOvr>
  <p:transition xmlns:p14="http://schemas.microsoft.com/office/powerpoint/2010/mai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 name="Shape 83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RRP CLEANING ACTIVITIES</a:t>
            </a:r>
          </a:p>
        </p:txBody>
      </p:sp>
      <p:sp>
        <p:nvSpPr>
          <p:cNvPr id="839" name="Shape 839"/>
          <p:cNvSpPr/>
          <p:nvPr/>
        </p:nvSpPr>
        <p:spPr>
          <a:xfrm>
            <a:off x="881852" y="2437668"/>
            <a:ext cx="11241096" cy="6315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50000"/>
              </a:lnSpc>
              <a:defRPr sz="3000">
                <a:solidFill>
                  <a:srgbClr val="000000"/>
                </a:solidFill>
              </a:defRPr>
            </a:pPr>
            <a:r>
              <a:t>Visible Inspection:</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Conducted by Certified Renovator and a Competent Person</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Put on disposable foot covers before entering the work area</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Make sure there is adequate lighting in the work area</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Turn on all of the lights or use a bright, white-light flashlight</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Systematically look for dust and debris on every horizontal surface in the work area and 2 feet beyond</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Work from the farthest area from the entry to the entry</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Closely examine each surface</a:t>
            </a:r>
          </a:p>
        </p:txBody>
      </p:sp>
    </p:spTree>
  </p:cSld>
  <p:clrMapOvr>
    <a:masterClrMapping/>
  </p:clrMapOvr>
  <p:transition xmlns:p14="http://schemas.microsoft.com/office/powerpoint/2010/mai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 name="Shape 84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CLEANING CLEARANCE - RRP</a:t>
            </a:r>
          </a:p>
        </p:txBody>
      </p:sp>
      <p:sp>
        <p:nvSpPr>
          <p:cNvPr id="844" name="Shape 844"/>
          <p:cNvSpPr/>
          <p:nvPr/>
        </p:nvSpPr>
        <p:spPr>
          <a:xfrm>
            <a:off x="434320" y="2121762"/>
            <a:ext cx="7679104" cy="71311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2600">
                <a:solidFill>
                  <a:srgbClr val="000000"/>
                </a:solidFill>
              </a:defRPr>
            </a:pPr>
            <a:r>
              <a:t>Cleaning Verification Procedure (RRP) required when project with Lead is Finished:</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Certified Firm finishes a Renovation Project, the Certified Renovator can use a cleaning verification card to do a visual test to “clear” the project.</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Wipe each window sill within the work area</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Use a single wet disposable cleaning cloth per window sill</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Wipe uncarpeted floors and all countertops </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Wipe up to a maximum of 40 sq</a:t>
            </a:r>
            <a:r>
              <a:rPr baseline="31999"/>
              <a:t>2</a:t>
            </a:r>
            <a:r>
              <a:t> per cloth</a:t>
            </a:r>
          </a:p>
          <a:p>
            <a:pPr marL="889000" lvl="1" indent="-444500" defTabSz="457200">
              <a:lnSpc>
                <a:spcPct val="130000"/>
              </a:lnSpc>
              <a:buSzPct val="75000"/>
              <a:buChar char="•"/>
              <a:defRPr sz="2600" b="0">
                <a:solidFill>
                  <a:srgbClr val="000000"/>
                </a:solidFill>
                <a:latin typeface="+mn-lt"/>
                <a:ea typeface="+mn-ea"/>
                <a:cs typeface="+mn-cs"/>
                <a:sym typeface="Helvetica Light"/>
              </a:defRPr>
            </a:pPr>
            <a:r>
              <a:t>Compare each wipe to the Cleaning Verification card</a:t>
            </a:r>
          </a:p>
        </p:txBody>
      </p:sp>
      <p:pic>
        <p:nvPicPr>
          <p:cNvPr id="845" name="pasted-image.tif"/>
          <p:cNvPicPr>
            <a:picLocks noChangeAspect="1"/>
          </p:cNvPicPr>
          <p:nvPr/>
        </p:nvPicPr>
        <p:blipFill>
          <a:blip r:embed="rId3">
            <a:extLst/>
          </a:blip>
          <a:stretch>
            <a:fillRect/>
          </a:stretch>
        </p:blipFill>
        <p:spPr>
          <a:xfrm>
            <a:off x="7913282" y="2425345"/>
            <a:ext cx="4942106" cy="6818560"/>
          </a:xfrm>
          <a:prstGeom prst="rect">
            <a:avLst/>
          </a:prstGeom>
          <a:ln w="12700">
            <a:miter lim="400000"/>
          </a:ln>
        </p:spPr>
      </p:pic>
    </p:spTree>
  </p:cSld>
  <p:clrMapOvr>
    <a:masterClrMapping/>
  </p:clrMapOvr>
  <p:transition xmlns:p14="http://schemas.microsoft.com/office/powerpoint/2010/mai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Shape 84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RRP CLEANING VERIFICATION</a:t>
            </a:r>
          </a:p>
        </p:txBody>
      </p:sp>
      <p:sp>
        <p:nvSpPr>
          <p:cNvPr id="850" name="Shape 850"/>
          <p:cNvSpPr/>
          <p:nvPr/>
        </p:nvSpPr>
        <p:spPr>
          <a:xfrm>
            <a:off x="881852" y="1931229"/>
            <a:ext cx="11241096" cy="708772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50000"/>
              </a:lnSpc>
              <a:defRPr sz="3000">
                <a:solidFill>
                  <a:srgbClr val="000000"/>
                </a:solidFill>
              </a:defRPr>
            </a:pPr>
            <a:r>
              <a:t>Dust Clearance Examination (RRP/LSHR Rule Only):</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A dust clearance examination may be performed instead of cleaning verification</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Must be conducted by a third party Certified Lead Inspector, Risk Assessor, or Dust Sampling Technician</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Abatement and LSHR Clearance: </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Requires a third party Lead Risk Assessor or Inspector to use wipe clearance sampling to “clear” the project</a:t>
            </a:r>
          </a:p>
        </p:txBody>
      </p:sp>
    </p:spTree>
  </p:cSld>
  <p:clrMapOvr>
    <a:masterClrMapping/>
  </p:clrMapOvr>
  <p:transition xmlns:p14="http://schemas.microsoft.com/office/powerpoint/2010/mai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Shape 85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RRP CLEANING VERIFICATION</a:t>
            </a:r>
          </a:p>
        </p:txBody>
      </p:sp>
      <p:sp>
        <p:nvSpPr>
          <p:cNvPr id="855" name="Shape 855"/>
          <p:cNvSpPr/>
          <p:nvPr/>
        </p:nvSpPr>
        <p:spPr>
          <a:xfrm>
            <a:off x="763814" y="2271999"/>
            <a:ext cx="11477171" cy="71766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50000"/>
              </a:lnSpc>
              <a:defRPr sz="3000">
                <a:solidFill>
                  <a:srgbClr val="000000"/>
                </a:solidFill>
              </a:defRPr>
            </a:pPr>
            <a:r>
              <a:t>Exterior Cleaning Visual Inspection (RRP):</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Certified Renovator conducts a visual inspection after any cleaning</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Determines if any visible dust and debris are present in and beyond the work area</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If found, collect and dispose of all paint chips, dust and debris</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After re-cleaning, conduct another visual inspection and if all areas pass, warning signs may be removed</a:t>
            </a:r>
          </a:p>
        </p:txBody>
      </p:sp>
    </p:spTree>
  </p:cSld>
  <p:clrMapOvr>
    <a:masterClrMapping/>
  </p:clrMapOvr>
  <p:transition xmlns:p14="http://schemas.microsoft.com/office/powerpoint/2010/mai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Shape 85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GENERAL CLEANING AND DISPOSAL</a:t>
            </a:r>
          </a:p>
        </p:txBody>
      </p:sp>
      <p:sp>
        <p:nvSpPr>
          <p:cNvPr id="858" name="Shape 858"/>
          <p:cNvSpPr/>
          <p:nvPr/>
        </p:nvSpPr>
        <p:spPr>
          <a:xfrm>
            <a:off x="588356" y="2314681"/>
            <a:ext cx="5094511" cy="7025928"/>
          </a:xfrm>
          <a:prstGeom prst="rect">
            <a:avLst/>
          </a:prstGeom>
          <a:solidFill>
            <a:srgbClr val="BFBFBF"/>
          </a:solidFill>
          <a:ln w="12700">
            <a:miter lim="400000"/>
          </a:ln>
          <a:extLst>
            <a:ext uri="{C572A759-6A51-4108-AA02-DFA0A04FC94B}">
              <ma14:wrappingTextBoxFlag xmlns:ma14="http://schemas.microsoft.com/office/mac/drawingml/2011/main" val="1"/>
            </a:ext>
          </a:extLst>
        </p:spPr>
        <p:txBody>
          <a:bodyPr lIns="152400" tIns="152400" rIns="152400" bIns="152400"/>
          <a:lstStyle/>
          <a:p>
            <a:pPr defTabSz="457200">
              <a:lnSpc>
                <a:spcPct val="120000"/>
              </a:lnSpc>
              <a:defRPr sz="2000" b="0">
                <a:solidFill>
                  <a:srgbClr val="000000"/>
                </a:solidFill>
              </a:defRPr>
            </a:pPr>
            <a:r>
              <a:rPr b="1"/>
              <a:t>Waste handling and disposal:</a:t>
            </a:r>
          </a:p>
          <a:p>
            <a:pPr marL="296333" indent="-296333" defTabSz="457200">
              <a:lnSpc>
                <a:spcPct val="120000"/>
              </a:lnSpc>
              <a:buSzPct val="75000"/>
              <a:buChar char="•"/>
              <a:defRPr sz="2000" b="0">
                <a:solidFill>
                  <a:srgbClr val="000000"/>
                </a:solidFill>
              </a:defRPr>
            </a:pPr>
            <a:r>
              <a:t>Place waste in heavy duty plastic bag. </a:t>
            </a:r>
          </a:p>
          <a:p>
            <a:pPr marL="296333" indent="-296333" defTabSz="457200">
              <a:lnSpc>
                <a:spcPct val="120000"/>
              </a:lnSpc>
              <a:buSzPct val="75000"/>
              <a:buChar char="•"/>
              <a:defRPr sz="2000" b="0">
                <a:solidFill>
                  <a:srgbClr val="000000"/>
                </a:solidFill>
              </a:defRPr>
            </a:pPr>
            <a:r>
              <a:t>“Gooseneck seal” the bag with duct tape.</a:t>
            </a:r>
          </a:p>
          <a:p>
            <a:pPr marL="296333" indent="-296333" defTabSz="457200">
              <a:lnSpc>
                <a:spcPct val="120000"/>
              </a:lnSpc>
              <a:buSzPct val="75000"/>
              <a:buChar char="•"/>
              <a:defRPr sz="2000" b="0">
                <a:solidFill>
                  <a:srgbClr val="000000"/>
                </a:solidFill>
              </a:defRPr>
            </a:pPr>
            <a:r>
              <a:t>Carefully dispose of waste in accordance with Federal and other regulations.</a:t>
            </a:r>
          </a:p>
          <a:p>
            <a:pPr marL="296333" indent="-296333" defTabSz="457200">
              <a:lnSpc>
                <a:spcPct val="120000"/>
              </a:lnSpc>
              <a:buSzPct val="75000"/>
              <a:buChar char="•"/>
              <a:defRPr sz="2000" b="0">
                <a:solidFill>
                  <a:srgbClr val="000000"/>
                </a:solidFill>
              </a:defRPr>
            </a:pPr>
            <a:r>
              <a:t>HEPA vacuum the exterior of the waste bag before removing it from the work area.  </a:t>
            </a:r>
          </a:p>
          <a:p>
            <a:pPr marL="296333" indent="-296333" defTabSz="457200">
              <a:lnSpc>
                <a:spcPct val="120000"/>
              </a:lnSpc>
              <a:buSzPct val="75000"/>
              <a:buChar char="•"/>
              <a:defRPr sz="2000" b="0">
                <a:solidFill>
                  <a:srgbClr val="000000"/>
                </a:solidFill>
              </a:defRPr>
            </a:pPr>
            <a:r>
              <a:t>Store waste in a secure area.</a:t>
            </a:r>
          </a:p>
          <a:p>
            <a:pPr marL="296333" indent="-296333" defTabSz="457200">
              <a:lnSpc>
                <a:spcPct val="120000"/>
              </a:lnSpc>
              <a:buSzPct val="75000"/>
              <a:buChar char="•"/>
              <a:defRPr sz="2000" b="0">
                <a:solidFill>
                  <a:srgbClr val="000000"/>
                </a:solidFill>
              </a:defRPr>
            </a:pPr>
            <a:r>
              <a:t>According to Federal law, in housing: </a:t>
            </a:r>
          </a:p>
          <a:p>
            <a:pPr marL="296333" indent="-296333" defTabSz="457200">
              <a:lnSpc>
                <a:spcPct val="120000"/>
              </a:lnSpc>
              <a:buSzPct val="75000"/>
              <a:buChar char="•"/>
              <a:defRPr sz="2000" b="0">
                <a:solidFill>
                  <a:srgbClr val="000000"/>
                </a:solidFill>
              </a:defRPr>
            </a:pPr>
            <a:r>
              <a:t>Waste must be disposed of as normal house-hold waste.</a:t>
            </a:r>
          </a:p>
          <a:p>
            <a:pPr marL="296333" indent="-296333" defTabSz="457200">
              <a:lnSpc>
                <a:spcPct val="120000"/>
              </a:lnSpc>
              <a:buSzPct val="75000"/>
              <a:buChar char="•"/>
              <a:defRPr sz="2000" b="0">
                <a:solidFill>
                  <a:srgbClr val="000000"/>
                </a:solidFill>
              </a:defRPr>
            </a:pPr>
            <a:r>
              <a:t>In non-residential child-occupied facilities: If waste exceeds 220 lbs, treat all debris as hazardous.</a:t>
            </a:r>
          </a:p>
        </p:txBody>
      </p:sp>
      <p:grpSp>
        <p:nvGrpSpPr>
          <p:cNvPr id="870" name="Group 870"/>
          <p:cNvGrpSpPr/>
          <p:nvPr/>
        </p:nvGrpSpPr>
        <p:grpSpPr>
          <a:xfrm>
            <a:off x="5985309" y="3992012"/>
            <a:ext cx="7019492" cy="3671266"/>
            <a:chOff x="0" y="0"/>
            <a:chExt cx="7019490" cy="3671265"/>
          </a:xfrm>
        </p:grpSpPr>
        <p:sp>
          <p:nvSpPr>
            <p:cNvPr id="859" name="Shape 859"/>
            <p:cNvSpPr/>
            <p:nvPr/>
          </p:nvSpPr>
          <p:spPr>
            <a:xfrm>
              <a:off x="1996687" y="1388921"/>
              <a:ext cx="3239028" cy="1825377"/>
            </a:xfrm>
            <a:prstGeom prst="rect">
              <a:avLst/>
            </a:prstGeom>
            <a:noFill/>
            <a:ln w="12700" cap="flat">
              <a:solidFill>
                <a:srgbClr val="53585F">
                  <a:alpha val="71000"/>
                </a:srgbClr>
              </a:solidFill>
              <a:prstDash val="solid"/>
              <a:miter lim="400000"/>
            </a:ln>
            <a:effectLst/>
          </p:spPr>
          <p:txBody>
            <a:bodyPr wrap="square" lIns="50800" tIns="50800" rIns="50800" bIns="50800" numCol="1" anchor="ctr">
              <a:noAutofit/>
            </a:bodyPr>
            <a:lstStyle/>
            <a:p>
              <a:pPr algn="ctr" defTabSz="457200">
                <a:lnSpc>
                  <a:spcPct val="100000"/>
                </a:lnSpc>
                <a:defRPr sz="1200" b="0">
                  <a:solidFill>
                    <a:srgbClr val="000000"/>
                  </a:solidFill>
                  <a:latin typeface="+mn-lt"/>
                  <a:ea typeface="+mn-ea"/>
                  <a:cs typeface="+mn-cs"/>
                  <a:sym typeface="Helvetica Light"/>
                </a:defRPr>
              </a:pPr>
              <a:endParaRPr/>
            </a:p>
          </p:txBody>
        </p:sp>
        <p:sp>
          <p:nvSpPr>
            <p:cNvPr id="860" name="Shape 860"/>
            <p:cNvSpPr/>
            <p:nvPr/>
          </p:nvSpPr>
          <p:spPr>
            <a:xfrm>
              <a:off x="0" y="1924029"/>
              <a:ext cx="1964538" cy="847830"/>
            </a:xfrm>
            <a:prstGeom prst="rect">
              <a:avLst/>
            </a:prstGeom>
            <a:noFill/>
            <a:ln w="12700" cap="flat">
              <a:solidFill>
                <a:srgbClr val="53585F">
                  <a:alpha val="71000"/>
                </a:srgbClr>
              </a:solidFill>
              <a:prstDash val="solid"/>
              <a:miter lim="400000"/>
            </a:ln>
            <a:effectLst/>
          </p:spPr>
          <p:txBody>
            <a:bodyPr wrap="square" lIns="50800" tIns="50800" rIns="50800" bIns="50800" numCol="1" anchor="ctr">
              <a:noAutofit/>
            </a:bodyPr>
            <a:lstStyle/>
            <a:p>
              <a:pPr algn="ctr" defTabSz="457200">
                <a:lnSpc>
                  <a:spcPct val="100000"/>
                </a:lnSpc>
                <a:defRPr sz="1200" b="0">
                  <a:solidFill>
                    <a:srgbClr val="000000"/>
                  </a:solidFill>
                  <a:latin typeface="+mn-lt"/>
                  <a:ea typeface="+mn-ea"/>
                  <a:cs typeface="+mn-cs"/>
                  <a:sym typeface="Helvetica Light"/>
                </a:defRPr>
              </a:pPr>
              <a:endParaRPr/>
            </a:p>
          </p:txBody>
        </p:sp>
        <p:sp>
          <p:nvSpPr>
            <p:cNvPr id="861" name="Shape 861"/>
            <p:cNvSpPr/>
            <p:nvPr/>
          </p:nvSpPr>
          <p:spPr>
            <a:xfrm>
              <a:off x="5126071" y="1992114"/>
              <a:ext cx="572949" cy="547459"/>
            </a:xfrm>
            <a:prstGeom prst="rect">
              <a:avLst/>
            </a:prstGeom>
            <a:noFill/>
            <a:ln w="12700" cap="flat">
              <a:solidFill>
                <a:srgbClr val="53585F">
                  <a:alpha val="71000"/>
                </a:srgbClr>
              </a:solidFill>
              <a:prstDash val="solid"/>
              <a:miter lim="400000"/>
            </a:ln>
            <a:effectLst/>
          </p:spPr>
          <p:txBody>
            <a:bodyPr wrap="square" lIns="50800" tIns="50800" rIns="50800" bIns="50800" numCol="1" anchor="ctr">
              <a:noAutofit/>
            </a:bodyPr>
            <a:lstStyle/>
            <a:p>
              <a:pPr algn="ctr" defTabSz="457200">
                <a:lnSpc>
                  <a:spcPct val="100000"/>
                </a:lnSpc>
                <a:defRPr sz="1200" b="0">
                  <a:solidFill>
                    <a:srgbClr val="000000"/>
                  </a:solidFill>
                  <a:latin typeface="+mn-lt"/>
                  <a:ea typeface="+mn-ea"/>
                  <a:cs typeface="+mn-cs"/>
                  <a:sym typeface="Helvetica Light"/>
                </a:defRPr>
              </a:pPr>
              <a:endParaRPr/>
            </a:p>
          </p:txBody>
        </p:sp>
        <p:sp>
          <p:nvSpPr>
            <p:cNvPr id="862" name="Shape 862"/>
            <p:cNvSpPr/>
            <p:nvPr/>
          </p:nvSpPr>
          <p:spPr>
            <a:xfrm flipV="1">
              <a:off x="1999350" y="1109405"/>
              <a:ext cx="3233704" cy="1"/>
            </a:xfrm>
            <a:prstGeom prst="line">
              <a:avLst/>
            </a:prstGeom>
            <a:noFill/>
            <a:ln w="25400" cap="flat">
              <a:solidFill>
                <a:srgbClr val="000000"/>
              </a:solidFill>
              <a:prstDash val="solid"/>
              <a:miter lim="400000"/>
              <a:tailEnd type="triangle" w="med" len="med"/>
            </a:ln>
            <a:effectLst/>
          </p:spPr>
          <p:txBody>
            <a:bodyPr wrap="square" lIns="50800" tIns="50800" rIns="50800" bIns="50800" numCol="1" anchor="ctr">
              <a:noAutofit/>
            </a:bodyPr>
            <a:lstStyle/>
            <a:p>
              <a:pPr algn="ctr" defTabSz="457200">
                <a:lnSpc>
                  <a:spcPct val="100000"/>
                </a:lnSpc>
                <a:defRPr sz="1200" b="0">
                  <a:solidFill>
                    <a:srgbClr val="000000"/>
                  </a:solidFill>
                  <a:latin typeface="+mn-lt"/>
                  <a:ea typeface="+mn-ea"/>
                  <a:cs typeface="+mn-cs"/>
                  <a:sym typeface="Helvetica Light"/>
                </a:defRPr>
              </a:pPr>
              <a:endParaRPr/>
            </a:p>
          </p:txBody>
        </p:sp>
        <p:sp>
          <p:nvSpPr>
            <p:cNvPr id="863" name="Shape 863"/>
            <p:cNvSpPr/>
            <p:nvPr/>
          </p:nvSpPr>
          <p:spPr>
            <a:xfrm flipH="1" flipV="1">
              <a:off x="2040594" y="3565290"/>
              <a:ext cx="3151215" cy="1"/>
            </a:xfrm>
            <a:prstGeom prst="line">
              <a:avLst/>
            </a:prstGeom>
            <a:noFill/>
            <a:ln w="25400" cap="flat">
              <a:solidFill>
                <a:srgbClr val="000000"/>
              </a:solidFill>
              <a:prstDash val="solid"/>
              <a:miter lim="400000"/>
              <a:tailEnd type="triangle" w="med" len="med"/>
            </a:ln>
            <a:effectLst/>
          </p:spPr>
          <p:txBody>
            <a:bodyPr wrap="square" lIns="50800" tIns="50800" rIns="50800" bIns="50800" numCol="1" anchor="ctr">
              <a:noAutofit/>
            </a:bodyPr>
            <a:lstStyle/>
            <a:p>
              <a:pPr algn="ctr" defTabSz="457200">
                <a:lnSpc>
                  <a:spcPct val="100000"/>
                </a:lnSpc>
                <a:defRPr sz="1200" b="0">
                  <a:solidFill>
                    <a:srgbClr val="000000"/>
                  </a:solidFill>
                  <a:latin typeface="+mn-lt"/>
                  <a:ea typeface="+mn-ea"/>
                  <a:cs typeface="+mn-cs"/>
                  <a:sym typeface="Helvetica Light"/>
                </a:defRPr>
              </a:pPr>
              <a:endParaRPr/>
            </a:p>
          </p:txBody>
        </p:sp>
        <p:sp>
          <p:nvSpPr>
            <p:cNvPr id="864" name="Shape 864"/>
            <p:cNvSpPr/>
            <p:nvPr/>
          </p:nvSpPr>
          <p:spPr>
            <a:xfrm>
              <a:off x="2260728" y="3214369"/>
              <a:ext cx="1633185" cy="4568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20000"/>
                </a:lnSpc>
                <a:defRPr sz="1500" b="0">
                  <a:solidFill>
                    <a:srgbClr val="000000"/>
                  </a:solidFill>
                </a:defRPr>
              </a:lvl1pPr>
            </a:lstStyle>
            <a:p>
              <a:r>
                <a:t>Final Cleaning</a:t>
              </a:r>
            </a:p>
          </p:txBody>
        </p:sp>
        <p:sp>
          <p:nvSpPr>
            <p:cNvPr id="865" name="Shape 865"/>
            <p:cNvSpPr/>
            <p:nvPr/>
          </p:nvSpPr>
          <p:spPr>
            <a:xfrm>
              <a:off x="5715094" y="1971624"/>
              <a:ext cx="1304397" cy="10162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20000"/>
                </a:lnSpc>
                <a:defRPr sz="1500" b="0">
                  <a:solidFill>
                    <a:srgbClr val="000000"/>
                  </a:solidFill>
                </a:defRPr>
              </a:lvl1pPr>
            </a:lstStyle>
            <a:p>
              <a:r>
                <a:t>Negative Air Machine if used</a:t>
              </a:r>
            </a:p>
          </p:txBody>
        </p:sp>
        <p:sp>
          <p:nvSpPr>
            <p:cNvPr id="866" name="Shape 866"/>
            <p:cNvSpPr/>
            <p:nvPr/>
          </p:nvSpPr>
          <p:spPr>
            <a:xfrm>
              <a:off x="366166" y="2179326"/>
              <a:ext cx="1633185" cy="752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20000"/>
                </a:lnSpc>
                <a:defRPr sz="1500" b="0">
                  <a:solidFill>
                    <a:srgbClr val="000000"/>
                  </a:solidFill>
                </a:defRPr>
              </a:lvl1pPr>
            </a:lstStyle>
            <a:p>
              <a:r>
                <a:t>DECON</a:t>
              </a:r>
            </a:p>
          </p:txBody>
        </p:sp>
        <p:sp>
          <p:nvSpPr>
            <p:cNvPr id="867" name="Shape 867"/>
            <p:cNvSpPr/>
            <p:nvPr/>
          </p:nvSpPr>
          <p:spPr>
            <a:xfrm>
              <a:off x="2964003" y="2179326"/>
              <a:ext cx="1726199" cy="752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20000"/>
                </a:lnSpc>
                <a:defRPr sz="1500" b="0">
                  <a:solidFill>
                    <a:srgbClr val="000000"/>
                  </a:solidFill>
                </a:defRPr>
              </a:lvl1pPr>
            </a:lstStyle>
            <a:p>
              <a:r>
                <a:t>WORK AREA</a:t>
              </a:r>
            </a:p>
          </p:txBody>
        </p:sp>
        <p:sp>
          <p:nvSpPr>
            <p:cNvPr id="868" name="Shape 868"/>
            <p:cNvSpPr/>
            <p:nvPr/>
          </p:nvSpPr>
          <p:spPr>
            <a:xfrm>
              <a:off x="1757047" y="0"/>
              <a:ext cx="3499047" cy="4568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00000"/>
                </a:lnSpc>
                <a:defRPr sz="2000">
                  <a:solidFill>
                    <a:srgbClr val="000000"/>
                  </a:solidFill>
                </a:defRPr>
              </a:lvl1pPr>
            </a:lstStyle>
            <a:p>
              <a:r>
                <a:t>CLEANING PROCEDURES</a:t>
              </a:r>
            </a:p>
          </p:txBody>
        </p:sp>
        <p:sp>
          <p:nvSpPr>
            <p:cNvPr id="869" name="Shape 869"/>
            <p:cNvSpPr/>
            <p:nvPr/>
          </p:nvSpPr>
          <p:spPr>
            <a:xfrm>
              <a:off x="2016283" y="740535"/>
              <a:ext cx="3938767" cy="35202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t">
              <a:noAutofit/>
            </a:bodyPr>
            <a:lstStyle>
              <a:lvl1pPr defTabSz="457200">
                <a:lnSpc>
                  <a:spcPct val="120000"/>
                </a:lnSpc>
                <a:defRPr sz="1500" b="0">
                  <a:solidFill>
                    <a:srgbClr val="000000"/>
                  </a:solidFill>
                </a:defRPr>
              </a:lvl1pPr>
            </a:lstStyle>
            <a:p>
              <a:r>
                <a:t>Gross Removal/Detailing Cleaning</a:t>
              </a:r>
            </a:p>
          </p:txBody>
        </p:sp>
      </p:grpSp>
      <p:sp>
        <p:nvSpPr>
          <p:cNvPr id="871" name="Shape 871"/>
          <p:cNvSpPr/>
          <p:nvPr/>
        </p:nvSpPr>
        <p:spPr>
          <a:xfrm>
            <a:off x="10485188" y="9181858"/>
            <a:ext cx="203471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296-155-17615 (5)</a:t>
            </a:r>
          </a:p>
        </p:txBody>
      </p:sp>
    </p:spTree>
  </p:cSld>
  <p:clrMapOvr>
    <a:masterClrMapping/>
  </p:clrMapOvr>
  <p:transition xmlns:p14="http://schemas.microsoft.com/office/powerpoint/2010/mai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Shape 873"/>
          <p:cNvSpPr/>
          <p:nvPr/>
        </p:nvSpPr>
        <p:spPr>
          <a:xfrm>
            <a:off x="0" y="2405011"/>
            <a:ext cx="13004801" cy="4257194"/>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rPr dirty="0">
                <a:hlinkClick r:id="rId2"/>
              </a:rPr>
              <a:t>PLAY WORK PRACTICES VIDEO</a:t>
            </a:r>
            <a:endParaRPr dirty="0"/>
          </a:p>
        </p:txBody>
      </p:sp>
    </p:spTree>
  </p:cSld>
  <p:clrMapOvr>
    <a:masterClrMapping/>
  </p:clrMapOvr>
  <p:transition xmlns:p14="http://schemas.microsoft.com/office/powerpoint/2010/main" spd="slow"/>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875" name="Shape 875"/>
          <p:cNvSpPr/>
          <p:nvPr/>
        </p:nvSpPr>
        <p:spPr>
          <a:xfrm>
            <a:off x="4015996" y="3827037"/>
            <a:ext cx="5434509" cy="1866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457200">
              <a:lnSpc>
                <a:spcPct val="100000"/>
              </a:lnSpc>
              <a:defRPr sz="11600"/>
            </a:lvl1pPr>
          </a:lstStyle>
          <a:p>
            <a:r>
              <a:t>DECON</a:t>
            </a:r>
          </a:p>
        </p:txBody>
      </p:sp>
    </p:spTree>
  </p:cSld>
  <p:clrMapOvr>
    <a:masterClrMapping/>
  </p:clrMapOvr>
  <p:transition xmlns:p14="http://schemas.microsoft.com/office/powerpoint/2010/mai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Shape 87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FULL 3 STEP DECONTAMINATION</a:t>
            </a:r>
          </a:p>
        </p:txBody>
      </p:sp>
      <p:graphicFrame>
        <p:nvGraphicFramePr>
          <p:cNvPr id="878" name="Table 878"/>
          <p:cNvGraphicFramePr/>
          <p:nvPr/>
        </p:nvGraphicFramePr>
        <p:xfrm>
          <a:off x="1045523" y="2615979"/>
          <a:ext cx="5122035" cy="6946774"/>
        </p:xfrm>
        <a:graphic>
          <a:graphicData uri="http://schemas.openxmlformats.org/drawingml/2006/table">
            <a:tbl>
              <a:tblPr>
                <a:tableStyleId>{4C3C2611-4C71-4FC5-86AE-919BDF0F9419}</a:tableStyleId>
              </a:tblPr>
              <a:tblGrid>
                <a:gridCol w="1281244"/>
                <a:gridCol w="953213"/>
                <a:gridCol w="279400"/>
                <a:gridCol w="1053390"/>
                <a:gridCol w="254000"/>
                <a:gridCol w="1300788"/>
              </a:tblGrid>
              <a:tr h="1071320">
                <a:tc rowSpan="2" gridSpan="2">
                  <a:txBody>
                    <a:bodyPr/>
                    <a:lstStyle/>
                    <a:p>
                      <a:pPr algn="l" defTabSz="457200"/>
                      <a:r>
                        <a:rPr sz="1300">
                          <a:latin typeface="+mj-lt"/>
                          <a:ea typeface="+mj-ea"/>
                          <a:cs typeface="+mj-cs"/>
                          <a:sym typeface="Helvetica"/>
                        </a:rPr>
                        <a:t>REGULATED AREA 
(WORK AREA)</a:t>
                      </a:r>
                    </a:p>
                  </a:txBody>
                  <a:tcPr marL="50800" marR="50800" marT="50800" marB="50800" anchor="ctr" horzOverflow="overflow">
                    <a:lnL w="38100">
                      <a:solidFill>
                        <a:srgbClr val="515151"/>
                      </a:solidFill>
                      <a:miter lim="400000"/>
                    </a:lnL>
                    <a:lnR w="38100">
                      <a:solidFill>
                        <a:srgbClr val="515151"/>
                      </a:solidFill>
                      <a:miter lim="400000"/>
                    </a:lnR>
                    <a:lnT w="38100">
                      <a:solidFill>
                        <a:srgbClr val="515151"/>
                      </a:solidFill>
                      <a:miter lim="400000"/>
                    </a:lnT>
                    <a:lnB w="38100">
                      <a:solidFill>
                        <a:srgbClr val="515151"/>
                      </a:solidFill>
                      <a:miter lim="400000"/>
                    </a:lnB>
                    <a:noFill/>
                  </a:tcPr>
                </a:tc>
                <a:tc rowSpan="2" hMerge="1">
                  <a:txBody>
                    <a:bodyPr/>
                    <a:lstStyle/>
                    <a:p>
                      <a:endParaRPr lang="en-US"/>
                    </a:p>
                  </a:txBody>
                  <a:tcPr/>
                </a:tc>
                <a:tc>
                  <a:txBody>
                    <a:bodyPr/>
                    <a:lstStyle/>
                    <a:p>
                      <a:pPr indent="228600" algn="l" defTabSz="457200"/>
                      <a:r>
                        <a:rPr sz="800">
                          <a:latin typeface="+mj-lt"/>
                          <a:ea typeface="+mj-ea"/>
                          <a:cs typeface="+mj-cs"/>
                          <a:sym typeface="Helvetica"/>
                        </a:rPr>
                        <a:t>A  I  RLOCK</a:t>
                      </a:r>
                    </a:p>
                  </a:txBody>
                  <a:tcPr marL="127000" marR="127000" marT="127000" marB="127000" horzOverflow="overflow">
                    <a:lnL w="38100">
                      <a:solidFill>
                        <a:srgbClr val="515151"/>
                      </a:solidFill>
                      <a:miter lim="400000"/>
                    </a:lnL>
                    <a:lnR w="38100">
                      <a:solidFill>
                        <a:srgbClr val="515151"/>
                      </a:solidFill>
                      <a:miter lim="400000"/>
                    </a:lnR>
                    <a:lnT w="38100">
                      <a:solidFill>
                        <a:srgbClr val="515151"/>
                      </a:solidFill>
                      <a:miter lim="400000"/>
                    </a:lnT>
                    <a:lnB w="38100">
                      <a:solidFill>
                        <a:srgbClr val="515151"/>
                      </a:solidFill>
                      <a:miter lim="400000"/>
                    </a:lnB>
                    <a:noFill/>
                  </a:tcPr>
                </a:tc>
                <a:tc>
                  <a:txBody>
                    <a:bodyPr/>
                    <a:lstStyle/>
                    <a:p>
                      <a:pPr algn="l" defTabSz="457200"/>
                      <a:r>
                        <a:rPr sz="1000">
                          <a:latin typeface="+mj-lt"/>
                          <a:ea typeface="+mj-ea"/>
                          <a:cs typeface="+mj-cs"/>
                          <a:sym typeface="Helvetica"/>
                        </a:rPr>
                        <a:t>Store/Clean WasteBags</a:t>
                      </a:r>
                    </a:p>
                  </a:txBody>
                  <a:tcPr marL="50800" marR="50800" marT="50800" marB="50800" anchor="ctr" horzOverflow="overflow">
                    <a:lnL w="38100">
                      <a:solidFill>
                        <a:srgbClr val="515151"/>
                      </a:solidFill>
                      <a:miter lim="400000"/>
                    </a:lnL>
                    <a:lnR w="38100">
                      <a:solidFill>
                        <a:srgbClr val="515151"/>
                      </a:solidFill>
                      <a:miter lim="400000"/>
                    </a:lnR>
                    <a:lnT w="38100">
                      <a:solidFill>
                        <a:srgbClr val="515151"/>
                      </a:solidFill>
                      <a:miter lim="400000"/>
                    </a:lnT>
                    <a:lnB w="38100">
                      <a:solidFill>
                        <a:srgbClr val="515151"/>
                      </a:solidFill>
                      <a:miter lim="400000"/>
                    </a:lnB>
                    <a:noFill/>
                  </a:tcPr>
                </a:tc>
                <a:tc>
                  <a:txBody>
                    <a:bodyPr/>
                    <a:lstStyle/>
                    <a:p>
                      <a:pPr algn="l" defTabSz="457200"/>
                      <a:r>
                        <a:rPr sz="800">
                          <a:latin typeface="+mj-lt"/>
                          <a:ea typeface="+mj-ea"/>
                          <a:cs typeface="+mj-cs"/>
                          <a:sym typeface="Helvetica"/>
                        </a:rPr>
                        <a:t>A  I  RLOCK</a:t>
                      </a:r>
                    </a:p>
                  </a:txBody>
                  <a:tcPr marL="114300" marR="114300" marT="114300" marB="114300" anchor="b" horzOverflow="overflow">
                    <a:lnL w="38100">
                      <a:solidFill>
                        <a:srgbClr val="515151"/>
                      </a:solidFill>
                      <a:miter lim="400000"/>
                    </a:lnL>
                    <a:lnR w="38100">
                      <a:solidFill>
                        <a:srgbClr val="515151"/>
                      </a:solidFill>
                      <a:miter lim="400000"/>
                    </a:lnR>
                    <a:lnT w="38100">
                      <a:solidFill>
                        <a:srgbClr val="515151"/>
                      </a:solidFill>
                      <a:miter lim="400000"/>
                    </a:lnT>
                    <a:lnB w="38100">
                      <a:solidFill>
                        <a:srgbClr val="515151"/>
                      </a:solidFill>
                      <a:miter lim="400000"/>
                    </a:lnB>
                    <a:noFill/>
                  </a:tcPr>
                </a:tc>
                <a:tc>
                  <a:txBody>
                    <a:bodyPr/>
                    <a:lstStyle/>
                    <a:p>
                      <a:pPr algn="l" defTabSz="457200"/>
                      <a:r>
                        <a:rPr sz="1000">
                          <a:latin typeface="+mj-lt"/>
                          <a:ea typeface="+mj-ea"/>
                          <a:cs typeface="+mj-cs"/>
                          <a:sym typeface="Helvetica"/>
                        </a:rPr>
                        <a:t>Airlock, Ramp or Shoot to Secure Dumpster or enclosed vehicle for regulated waste.</a:t>
                      </a:r>
                    </a:p>
                  </a:txBody>
                  <a:tcPr marL="50800" marR="50800" marT="50800" marB="50800" anchor="ctr" horzOverflow="overflow">
                    <a:lnL w="38100">
                      <a:solidFill>
                        <a:srgbClr val="515151"/>
                      </a:solidFill>
                      <a:miter lim="400000"/>
                    </a:lnL>
                    <a:lnR w="38100">
                      <a:solidFill>
                        <a:srgbClr val="515151"/>
                      </a:solidFill>
                      <a:miter lim="400000"/>
                    </a:lnR>
                    <a:lnT w="38100">
                      <a:solidFill>
                        <a:srgbClr val="515151"/>
                      </a:solidFill>
                      <a:miter lim="400000"/>
                    </a:lnT>
                    <a:lnB w="38100">
                      <a:solidFill>
                        <a:srgbClr val="515151"/>
                      </a:solidFill>
                      <a:miter lim="400000"/>
                    </a:lnB>
                    <a:noFill/>
                  </a:tcPr>
                </a:tc>
              </a:tr>
              <a:tr h="1597162">
                <a:tc gridSpan="2" vMerge="1">
                  <a:txBody>
                    <a:bodyPr/>
                    <a:lstStyle/>
                    <a:p>
                      <a:endParaRPr lang="en-US"/>
                    </a:p>
                  </a:txBody>
                  <a:tcPr/>
                </a:tc>
                <a:tc hMerge="1" vMerge="1">
                  <a:txBody>
                    <a:bodyPr/>
                    <a:lstStyle/>
                    <a:p>
                      <a:endParaRPr lang="en-US"/>
                    </a:p>
                  </a:txBody>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38100">
                      <a:solidFill>
                        <a:srgbClr val="515151"/>
                      </a:solidFill>
                      <a:miter lim="400000"/>
                    </a:lnL>
                    <a:lnR w="0">
                      <a:miter lim="400000"/>
                    </a:lnR>
                    <a:lnT w="38100">
                      <a:solidFill>
                        <a:srgbClr val="515151"/>
                      </a:solidFill>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38100">
                      <a:solidFill>
                        <a:srgbClr val="515151"/>
                      </a:solidFill>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38100">
                      <a:solidFill>
                        <a:srgbClr val="FFFFFF"/>
                      </a:solidFill>
                      <a:miter lim="400000"/>
                    </a:lnR>
                    <a:lnT w="38100">
                      <a:solidFill>
                        <a:srgbClr val="515151"/>
                      </a:solidFill>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38100">
                      <a:solidFill>
                        <a:srgbClr val="FFFFFF"/>
                      </a:solidFill>
                      <a:miter lim="400000"/>
                    </a:lnL>
                    <a:lnR w="0">
                      <a:miter lim="400000"/>
                    </a:lnR>
                    <a:lnT w="38100">
                      <a:solidFill>
                        <a:srgbClr val="515151"/>
                      </a:solidFill>
                      <a:miter lim="400000"/>
                    </a:lnT>
                    <a:lnB w="0">
                      <a:miter lim="400000"/>
                    </a:lnB>
                    <a:noFill/>
                  </a:tcPr>
                </a:tc>
              </a:tr>
              <a:tr h="259728">
                <a:tc>
                  <a:txBody>
                    <a:bodyPr/>
                    <a:lstStyle/>
                    <a:p>
                      <a:pPr algn="l" defTabSz="457200"/>
                      <a:r>
                        <a:rPr sz="800">
                          <a:latin typeface="+mj-lt"/>
                          <a:ea typeface="+mj-ea"/>
                          <a:cs typeface="+mj-cs"/>
                          <a:sym typeface="Helvetica"/>
                        </a:rPr>
                        <a:t>AIRLOCK</a:t>
                      </a:r>
                    </a:p>
                  </a:txBody>
                  <a:tcPr marL="50800" marR="50800" marT="50800" marB="50800" horzOverflow="overflow">
                    <a:lnL w="12700">
                      <a:solidFill>
                        <a:srgbClr val="515151"/>
                      </a:solidFill>
                      <a:miter lim="400000"/>
                    </a:lnL>
                    <a:lnR w="12700">
                      <a:solidFill>
                        <a:srgbClr val="515151"/>
                      </a:solidFill>
                      <a:miter lim="400000"/>
                    </a:lnR>
                    <a:lnT w="38100">
                      <a:solidFill>
                        <a:srgbClr val="515151"/>
                      </a:solidFill>
                      <a:miter lim="400000"/>
                    </a:lnT>
                    <a:lnB w="12700">
                      <a:solidFill>
                        <a:srgbClr val="515151"/>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12700">
                      <a:solidFill>
                        <a:srgbClr val="515151"/>
                      </a:solidFill>
                      <a:miter lim="400000"/>
                    </a:lnL>
                    <a:lnR w="0">
                      <a:miter lim="400000"/>
                    </a:lnR>
                    <a:lnT w="38100">
                      <a:solidFill>
                        <a:srgbClr val="515151"/>
                      </a:solidFill>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0">
                      <a:miter lim="400000"/>
                    </a:lnT>
                    <a:lnB w="0">
                      <a:miter lim="400000"/>
                    </a:lnB>
                    <a:noFill/>
                  </a:tcPr>
                </a:tc>
                <a:tc gridSpan="3">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0">
                      <a:miter lim="400000"/>
                    </a:lnT>
                    <a:lnB w="0">
                      <a:miter lim="400000"/>
                    </a:lnB>
                    <a:noFill/>
                  </a:tcPr>
                </a:tc>
                <a:tc hMerge="1">
                  <a:txBody>
                    <a:bodyPr/>
                    <a:lstStyle/>
                    <a:p>
                      <a:endParaRPr lang="en-US"/>
                    </a:p>
                  </a:txBody>
                  <a:tcPr/>
                </a:tc>
                <a:tc hMerge="1">
                  <a:txBody>
                    <a:bodyPr/>
                    <a:lstStyle/>
                    <a:p>
                      <a:endParaRPr lang="en-US"/>
                    </a:p>
                  </a:txBody>
                  <a:tcPr/>
                </a:tc>
              </a:tr>
              <a:tr h="730623">
                <a:tc>
                  <a:txBody>
                    <a:bodyPr/>
                    <a:lstStyle/>
                    <a:p>
                      <a:pPr defTabSz="457200">
                        <a:defRPr sz="1000">
                          <a:latin typeface="+mj-lt"/>
                          <a:ea typeface="+mj-ea"/>
                          <a:cs typeface="+mj-cs"/>
                          <a:sym typeface="Helvetica"/>
                        </a:defRPr>
                      </a:pPr>
                      <a:r>
                        <a:t>EQUIPMENT ROOM </a:t>
                      </a:r>
                      <a:br/>
                      <a:r>
                        <a:rPr sz="900"/>
                        <a:t>(DIRTY AREA)</a:t>
                      </a:r>
                    </a:p>
                  </a:txBody>
                  <a:tcPr marL="50800" marR="50800" marT="50800" marB="50800" horzOverflow="overflow">
                    <a:lnL w="12700">
                      <a:solidFill>
                        <a:srgbClr val="000000"/>
                      </a:solidFill>
                      <a:miter lim="400000"/>
                    </a:lnL>
                    <a:lnR w="12700">
                      <a:solidFill>
                        <a:srgbClr val="000000"/>
                      </a:solidFill>
                      <a:miter lim="400000"/>
                    </a:lnR>
                    <a:lnT w="12700">
                      <a:solidFill>
                        <a:srgbClr val="515151"/>
                      </a:solidFill>
                      <a:miter lim="400000"/>
                    </a:lnT>
                    <a:lnB w="12700">
                      <a:solidFill>
                        <a:srgbClr val="000000"/>
                      </a:solidFill>
                      <a:miter lim="400000"/>
                    </a:lnB>
                    <a:noFill/>
                  </a:tcPr>
                </a:tc>
                <a:tc gridSpan="2">
                  <a:txBody>
                    <a:bodyPr/>
                    <a:lstStyle/>
                    <a:p>
                      <a:pPr algn="l" defTabSz="457200">
                        <a:defRPr sz="700">
                          <a:latin typeface="+mj-lt"/>
                          <a:ea typeface="+mj-ea"/>
                          <a:cs typeface="+mj-cs"/>
                          <a:sym typeface="Helvetica"/>
                        </a:defRPr>
                      </a:pPr>
                      <a:endParaRPr/>
                    </a:p>
                  </a:txBody>
                  <a:tcPr marL="0" marR="0" marT="0" marB="0" anchor="ctr" horzOverflow="overflow">
                    <a:lnL w="12700">
                      <a:solidFill>
                        <a:srgbClr val="000000"/>
                      </a:solidFill>
                      <a:miter lim="400000"/>
                    </a:lnL>
                    <a:lnR w="0">
                      <a:miter lim="400000"/>
                    </a:lnR>
                    <a:lnT w="0">
                      <a:miter lim="400000"/>
                    </a:lnT>
                    <a:lnB w="0">
                      <a:miter lim="400000"/>
                    </a:lnB>
                    <a:noFill/>
                  </a:tcPr>
                </a:tc>
                <a:tc hMerge="1">
                  <a:txBody>
                    <a:bodyPr/>
                    <a:lstStyle/>
                    <a:p>
                      <a:endParaRPr lang="en-US"/>
                    </a:p>
                  </a:txBody>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0">
                      <a:miter lim="400000"/>
                    </a:lnT>
                    <a:lnB w="0">
                      <a:miter lim="400000"/>
                    </a:lnB>
                    <a:noFill/>
                  </a:tcPr>
                </a:tc>
                <a:tc>
                  <a:txBody>
                    <a:bodyPr/>
                    <a:lstStyle/>
                    <a:p>
                      <a:pPr algn="l" defTabSz="457200">
                        <a:defRPr sz="700">
                          <a:latin typeface="+mj-lt"/>
                          <a:ea typeface="+mj-ea"/>
                          <a:cs typeface="+mj-cs"/>
                          <a:sym typeface="Helvetica"/>
                        </a:defRPr>
                      </a:pPr>
                      <a:endParaRPr/>
                    </a:p>
                  </a:txBody>
                  <a:tcPr marL="114300" marR="114300" marT="114300" marB="1143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0">
                      <a:miter lim="400000"/>
                    </a:lnT>
                    <a:lnB w="0">
                      <a:miter lim="400000"/>
                    </a:lnB>
                    <a:noFill/>
                  </a:tcPr>
                </a:tc>
              </a:tr>
              <a:tr h="389592">
                <a:tc>
                  <a:txBody>
                    <a:bodyPr/>
                    <a:lstStyle/>
                    <a:p>
                      <a:pPr defTabSz="457200">
                        <a:defRPr sz="800">
                          <a:latin typeface="+mj-lt"/>
                          <a:ea typeface="+mj-ea"/>
                          <a:cs typeface="+mj-cs"/>
                          <a:sym typeface="Helvetica"/>
                        </a:defRPr>
                      </a:pPr>
                      <a:r>
                        <a:t>AIRLOCK </a:t>
                      </a:r>
                    </a:p>
                    <a:p>
                      <a:pPr defTabSz="457200">
                        <a:defRPr sz="800">
                          <a:latin typeface="+mj-lt"/>
                          <a:ea typeface="+mj-ea"/>
                          <a:cs typeface="+mj-cs"/>
                          <a:sym typeface="Helvetica"/>
                        </a:defRPr>
                      </a:pPr>
                      <a:r>
                        <a:rPr sz="600"/>
                        <a:t>(OMIT FOR DRY DECON)</a:t>
                      </a:r>
                    </a:p>
                  </a:txBody>
                  <a:tcPr marL="50800" marR="50800" marT="50800" marB="5080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64B3DF"/>
                    </a:solidFill>
                  </a:tcPr>
                </a:tc>
                <a:tc>
                  <a:txBody>
                    <a:bodyPr/>
                    <a:lstStyle/>
                    <a:p>
                      <a:pPr algn="l" defTabSz="457200">
                        <a:defRPr sz="1000">
                          <a:latin typeface="+mj-lt"/>
                          <a:ea typeface="+mj-ea"/>
                          <a:cs typeface="+mj-cs"/>
                          <a:sym typeface="Helvetica"/>
                        </a:defRPr>
                      </a:pPr>
                      <a:endParaRPr/>
                    </a:p>
                  </a:txBody>
                  <a:tcPr marL="50800" marR="50800" marT="50800" marB="50800" horzOverflow="overflow">
                    <a:lnL w="12700">
                      <a:solidFill>
                        <a:srgbClr val="000000"/>
                      </a:solidFill>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r>
              <a:tr h="871845">
                <a:tc>
                  <a:txBody>
                    <a:bodyPr/>
                    <a:lstStyle/>
                    <a:p>
                      <a:pPr algn="l" defTabSz="457200"/>
                      <a:r>
                        <a:rPr sz="1100">
                          <a:latin typeface="+mj-lt"/>
                          <a:ea typeface="+mj-ea"/>
                          <a:cs typeface="+mj-cs"/>
                          <a:sym typeface="Helvetica"/>
                        </a:rPr>
                        <a:t>SHOWER  (OMIT FOR DRY DECON)</a:t>
                      </a:r>
                    </a:p>
                  </a:txBody>
                  <a:tcPr marL="50800" marR="50800" marT="50800" marB="5080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64B3DF"/>
                    </a:solidFill>
                  </a:tcPr>
                </a:tc>
                <a:tc>
                  <a:txBody>
                    <a:bodyPr/>
                    <a:lstStyle/>
                    <a:p>
                      <a:pPr algn="l" defTabSz="457200">
                        <a:defRPr sz="1000">
                          <a:latin typeface="+mj-lt"/>
                          <a:ea typeface="+mj-ea"/>
                          <a:cs typeface="+mj-cs"/>
                          <a:sym typeface="Helvetica"/>
                        </a:defRPr>
                      </a:pPr>
                      <a:endParaRPr/>
                    </a:p>
                  </a:txBody>
                  <a:tcPr marL="50800" marR="50800" marT="50800" marB="50800" horzOverflow="overflow">
                    <a:lnL w="12700">
                      <a:solidFill>
                        <a:srgbClr val="000000"/>
                      </a:solidFill>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r>
              <a:tr h="389592">
                <a:tc>
                  <a:txBody>
                    <a:bodyPr/>
                    <a:lstStyle/>
                    <a:p>
                      <a:pPr defTabSz="457200">
                        <a:defRPr sz="800">
                          <a:latin typeface="+mj-lt"/>
                          <a:ea typeface="+mj-ea"/>
                          <a:cs typeface="+mj-cs"/>
                          <a:sym typeface="Helvetica"/>
                        </a:defRPr>
                      </a:pPr>
                      <a:r>
                        <a:t>AIRLOCK </a:t>
                      </a:r>
                    </a:p>
                    <a:p>
                      <a:pPr defTabSz="457200">
                        <a:defRPr sz="800">
                          <a:latin typeface="+mj-lt"/>
                          <a:ea typeface="+mj-ea"/>
                          <a:cs typeface="+mj-cs"/>
                          <a:sym typeface="Helvetica"/>
                        </a:defRPr>
                      </a:pPr>
                      <a:r>
                        <a:rPr sz="600"/>
                        <a:t>(OMIT FOR DRY DECON)</a:t>
                      </a:r>
                    </a:p>
                  </a:txBody>
                  <a:tcPr marL="50800" marR="50800" marT="50800" marB="50800" anchor="ctr"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64B3DF"/>
                    </a:solidFill>
                  </a:tcPr>
                </a:tc>
                <a:tc>
                  <a:txBody>
                    <a:bodyPr/>
                    <a:lstStyle/>
                    <a:p>
                      <a:pPr algn="l" defTabSz="457200">
                        <a:defRPr sz="1000">
                          <a:latin typeface="+mj-lt"/>
                          <a:ea typeface="+mj-ea"/>
                          <a:cs typeface="+mj-cs"/>
                          <a:sym typeface="Helvetica"/>
                        </a:defRPr>
                      </a:pPr>
                      <a:endParaRPr/>
                    </a:p>
                  </a:txBody>
                  <a:tcPr marL="50800" marR="50800" marT="50800" marB="50800" horzOverflow="overflow">
                    <a:lnL w="12700">
                      <a:solidFill>
                        <a:srgbClr val="000000"/>
                      </a:solidFill>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0">
                      <a:miter lim="400000"/>
                    </a:lnB>
                    <a:noFill/>
                  </a:tcPr>
                </a:tc>
              </a:tr>
              <a:tr h="782328">
                <a:tc>
                  <a:txBody>
                    <a:bodyPr/>
                    <a:lstStyle/>
                    <a:p>
                      <a:pPr algn="l" defTabSz="457200"/>
                      <a:r>
                        <a:rPr sz="1200">
                          <a:latin typeface="+mj-lt"/>
                          <a:ea typeface="+mj-ea"/>
                          <a:cs typeface="+mj-cs"/>
                          <a:sym typeface="Helvetica"/>
                        </a:rPr>
                        <a:t>CHANGE ROOM 
(CLEAN AREA)</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12700">
                      <a:solidFill>
                        <a:srgbClr val="000000"/>
                      </a:solidFill>
                      <a:miter lim="400000"/>
                    </a:lnL>
                    <a:lnR w="0">
                      <a:miter lim="400000"/>
                    </a:lnR>
                    <a:lnT w="0">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horzOverflow="overflow">
                    <a:lnL w="0">
                      <a:miter lim="400000"/>
                    </a:lnL>
                    <a:lnR w="0">
                      <a:miter lim="400000"/>
                    </a:lnR>
                    <a:lnT w="0">
                      <a:miter lim="400000"/>
                    </a:lnT>
                    <a:lnB w="38100">
                      <a:solidFill>
                        <a:srgbClr val="578726"/>
                      </a:solidFill>
                      <a:miter lim="400000"/>
                    </a:lnB>
                    <a:noFill/>
                  </a:tcPr>
                </a:tc>
              </a:tr>
              <a:tr h="696545">
                <a:tc gridSpan="2">
                  <a:txBody>
                    <a:bodyPr/>
                    <a:lstStyle/>
                    <a:p>
                      <a:pPr algn="l" defTabSz="457200"/>
                      <a:r>
                        <a:rPr sz="1000">
                          <a:latin typeface="+mj-lt"/>
                          <a:ea typeface="+mj-ea"/>
                          <a:cs typeface="+mj-cs"/>
                          <a:sym typeface="Helvetica"/>
                        </a:rPr>
                        <a:t>PUBLIC AREA</a:t>
                      </a:r>
                    </a:p>
                  </a:txBody>
                  <a:tcPr marL="50800" marR="50800" marT="50800" marB="50800" anchor="ctr" horzOverflow="overflow">
                    <a:lnL w="38100">
                      <a:solidFill>
                        <a:srgbClr val="578726"/>
                      </a:solidFill>
                      <a:miter lim="400000"/>
                    </a:lnL>
                    <a:lnR w="0">
                      <a:miter lim="400000"/>
                    </a:lnR>
                    <a:lnT w="38100">
                      <a:solidFill>
                        <a:srgbClr val="578726"/>
                      </a:solidFill>
                      <a:miter lim="400000"/>
                    </a:lnT>
                    <a:lnB w="38100">
                      <a:solidFill>
                        <a:srgbClr val="578726"/>
                      </a:solidFill>
                      <a:miter lim="400000"/>
                    </a:lnB>
                    <a:noFill/>
                  </a:tcPr>
                </a:tc>
                <a:tc hMerge="1">
                  <a:txBody>
                    <a:bodyPr/>
                    <a:lstStyle/>
                    <a:p>
                      <a:endParaRPr lang="en-US"/>
                    </a:p>
                  </a:txBody>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0">
                      <a:miter lim="400000"/>
                    </a:lnR>
                    <a:lnT w="38100">
                      <a:solidFill>
                        <a:srgbClr val="578726"/>
                      </a:solidFill>
                      <a:miter lim="400000"/>
                    </a:lnT>
                    <a:lnB w="38100">
                      <a:solidFill>
                        <a:srgbClr val="578726"/>
                      </a:solidFill>
                      <a:miter lim="400000"/>
                    </a:lnB>
                    <a:noFill/>
                  </a:tcPr>
                </a:tc>
                <a:tc>
                  <a:txBody>
                    <a:bodyPr/>
                    <a:lstStyle/>
                    <a:p>
                      <a:pPr defTabSz="457200">
                        <a:defRPr sz="1000">
                          <a:latin typeface="+mj-lt"/>
                          <a:ea typeface="+mj-ea"/>
                          <a:cs typeface="+mj-cs"/>
                          <a:sym typeface="Helvetica"/>
                        </a:defRPr>
                      </a:pPr>
                      <a:r>
                        <a:t>HAND WASHING</a:t>
                      </a:r>
                    </a:p>
                    <a:p>
                      <a:pPr defTabSz="457200">
                        <a:defRPr sz="1000">
                          <a:latin typeface="+mj-lt"/>
                          <a:ea typeface="+mj-ea"/>
                          <a:cs typeface="+mj-cs"/>
                          <a:sym typeface="Helvetica"/>
                        </a:defRPr>
                      </a:pPr>
                      <a:r>
                        <a:t>AVAILABLE </a:t>
                      </a:r>
                    </a:p>
                    <a:p>
                      <a:pPr defTabSz="457200">
                        <a:defRPr sz="700">
                          <a:latin typeface="+mj-lt"/>
                          <a:ea typeface="+mj-ea"/>
                          <a:cs typeface="+mj-cs"/>
                          <a:sym typeface="Helvetica"/>
                        </a:defRPr>
                      </a:pPr>
                      <a:r>
                        <a:t>(SOAP AND WATER)</a:t>
                      </a:r>
                    </a:p>
                  </a:txBody>
                  <a:tcPr marL="50800" marR="50800" marT="50800" marB="50800" anchor="ctr" horzOverflow="overflow">
                    <a:lnL w="0">
                      <a:miter lim="400000"/>
                    </a:lnL>
                    <a:lnR w="0">
                      <a:miter lim="400000"/>
                    </a:lnR>
                    <a:lnT w="38100">
                      <a:solidFill>
                        <a:srgbClr val="578726"/>
                      </a:solidFill>
                      <a:miter lim="400000"/>
                    </a:lnT>
                    <a:lnB w="38100">
                      <a:solidFill>
                        <a:srgbClr val="578726"/>
                      </a:solidFill>
                      <a:miter lim="400000"/>
                    </a:lnB>
                    <a:noFill/>
                  </a:tcPr>
                </a:tc>
                <a:tc>
                  <a:txBody>
                    <a:bodyPr/>
                    <a:lstStyle/>
                    <a:p>
                      <a:pPr algn="l" defTabSz="457200">
                        <a:defRPr sz="1000">
                          <a:latin typeface="+mj-lt"/>
                          <a:ea typeface="+mj-ea"/>
                          <a:cs typeface="+mj-cs"/>
                          <a:sym typeface="Helvetica"/>
                        </a:defRPr>
                      </a:pPr>
                      <a:endParaRPr/>
                    </a:p>
                  </a:txBody>
                  <a:tcPr marL="50800" marR="50800" marT="50800" marB="50800" anchor="ctr" horzOverflow="overflow">
                    <a:lnL w="0">
                      <a:miter lim="400000"/>
                    </a:lnL>
                    <a:lnR w="38100">
                      <a:solidFill>
                        <a:srgbClr val="578726"/>
                      </a:solidFill>
                      <a:miter lim="400000"/>
                    </a:lnR>
                    <a:lnT w="38100">
                      <a:solidFill>
                        <a:srgbClr val="578726"/>
                      </a:solidFill>
                      <a:miter lim="400000"/>
                    </a:lnT>
                    <a:lnB w="38100">
                      <a:solidFill>
                        <a:srgbClr val="578726"/>
                      </a:solidFill>
                      <a:miter lim="400000"/>
                    </a:lnB>
                    <a:noFill/>
                  </a:tcPr>
                </a:tc>
                <a:tc>
                  <a:txBody>
                    <a:bodyPr/>
                    <a:lstStyle/>
                    <a:p>
                      <a:pPr algn="l" defTabSz="457200"/>
                      <a:r>
                        <a:rPr sz="1000">
                          <a:latin typeface="+mj-lt"/>
                          <a:ea typeface="+mj-ea"/>
                          <a:cs typeface="+mj-cs"/>
                          <a:sym typeface="Helvetica"/>
                        </a:rPr>
                        <a:t>EATING AREA FREE FROM HEALTH HAZARDS</a:t>
                      </a:r>
                    </a:p>
                  </a:txBody>
                  <a:tcPr marL="50800" marR="50800" marT="50800" marB="50800" anchor="ctr" horzOverflow="overflow">
                    <a:lnL w="38100">
                      <a:solidFill>
                        <a:srgbClr val="578726"/>
                      </a:solidFill>
                      <a:miter lim="400000"/>
                    </a:lnL>
                    <a:lnR w="38100">
                      <a:solidFill>
                        <a:srgbClr val="578726"/>
                      </a:solidFill>
                      <a:miter lim="400000"/>
                    </a:lnR>
                    <a:lnT w="38100">
                      <a:solidFill>
                        <a:srgbClr val="578726"/>
                      </a:solidFill>
                      <a:miter lim="400000"/>
                    </a:lnT>
                    <a:lnB w="38100">
                      <a:solidFill>
                        <a:srgbClr val="578726"/>
                      </a:solidFill>
                      <a:miter lim="400000"/>
                    </a:lnB>
                    <a:noFill/>
                  </a:tcPr>
                </a:tc>
              </a:tr>
            </a:tbl>
          </a:graphicData>
        </a:graphic>
      </p:graphicFrame>
      <p:pic>
        <p:nvPicPr>
          <p:cNvPr id="879" name="W140504-2.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548470" y="6799043"/>
            <a:ext cx="3419557" cy="2582513"/>
          </a:xfrm>
          <a:prstGeom prst="rect">
            <a:avLst/>
          </a:prstGeom>
          <a:ln w="12700">
            <a:miter lim="400000"/>
          </a:ln>
        </p:spPr>
      </p:pic>
      <p:sp>
        <p:nvSpPr>
          <p:cNvPr id="880" name="Shape 880"/>
          <p:cNvSpPr/>
          <p:nvPr/>
        </p:nvSpPr>
        <p:spPr>
          <a:xfrm>
            <a:off x="3114777" y="2711144"/>
            <a:ext cx="1804399" cy="1"/>
          </a:xfrm>
          <a:prstGeom prst="line">
            <a:avLst/>
          </a:prstGeom>
          <a:ln w="12700">
            <a:solidFill>
              <a:srgbClr val="000000"/>
            </a:solidFill>
            <a:miter lim="400000"/>
            <a:tailEnd type="triangle"/>
          </a:ln>
        </p:spPr>
        <p:txBody>
          <a:bodyPr lIns="50800" tIns="50800" rIns="50800" bIns="50800" anchor="ctr"/>
          <a:lstStyle/>
          <a:p>
            <a:pPr algn="ctr" defTabSz="457200">
              <a:lnSpc>
                <a:spcPct val="100000"/>
              </a:lnSpc>
              <a:defRPr sz="1200" b="0">
                <a:solidFill>
                  <a:srgbClr val="000000"/>
                </a:solidFill>
                <a:latin typeface="+mn-lt"/>
                <a:ea typeface="+mn-ea"/>
                <a:cs typeface="+mn-cs"/>
                <a:sym typeface="Helvetica Light"/>
              </a:defRPr>
            </a:pPr>
            <a:endParaRPr/>
          </a:p>
        </p:txBody>
      </p:sp>
      <p:pic>
        <p:nvPicPr>
          <p:cNvPr id="881" name="2014-12-18 09.10.20.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271531" y="3058848"/>
            <a:ext cx="2701399" cy="3601865"/>
          </a:xfrm>
          <a:prstGeom prst="rect">
            <a:avLst/>
          </a:prstGeom>
          <a:ln w="12700">
            <a:miter lim="400000"/>
          </a:ln>
        </p:spPr>
      </p:pic>
      <p:sp>
        <p:nvSpPr>
          <p:cNvPr id="882" name="Shape 882"/>
          <p:cNvSpPr/>
          <p:nvPr/>
        </p:nvSpPr>
        <p:spPr>
          <a:xfrm>
            <a:off x="3591150" y="3940770"/>
            <a:ext cx="2701530" cy="320684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457200">
              <a:lnSpc>
                <a:spcPct val="120000"/>
              </a:lnSpc>
              <a:defRPr sz="1500">
                <a:solidFill>
                  <a:srgbClr val="000000"/>
                </a:solidFill>
              </a:defRPr>
            </a:pPr>
            <a:r>
              <a:t>Showers:</a:t>
            </a:r>
          </a:p>
          <a:p>
            <a:pPr defTabSz="457200">
              <a:lnSpc>
                <a:spcPct val="120000"/>
              </a:lnSpc>
              <a:defRPr sz="1500" b="0">
                <a:solidFill>
                  <a:srgbClr val="000000"/>
                </a:solidFill>
              </a:defRPr>
            </a:pPr>
            <a:r>
              <a:t>Water temperature for shower must be &gt; 85</a:t>
            </a:r>
            <a:r>
              <a:rPr baseline="31999"/>
              <a:t>O.</a:t>
            </a:r>
          </a:p>
          <a:p>
            <a:pPr defTabSz="457200">
              <a:lnSpc>
                <a:spcPct val="120000"/>
              </a:lnSpc>
              <a:defRPr sz="1500" b="0">
                <a:solidFill>
                  <a:srgbClr val="000000"/>
                </a:solidFill>
              </a:defRPr>
            </a:pPr>
            <a:r>
              <a:t>Water must be pumped through a HEPA filter into a public sewer toilet or approved disposal outlet.</a:t>
            </a:r>
          </a:p>
          <a:p>
            <a:pPr defTabSz="457200">
              <a:lnSpc>
                <a:spcPct val="120000"/>
              </a:lnSpc>
              <a:defRPr sz="1500" b="0">
                <a:solidFill>
                  <a:srgbClr val="000000"/>
                </a:solidFill>
              </a:defRPr>
            </a:pPr>
            <a:r>
              <a:t>If employer provides shower, they must make sure it is being used by employees on the job site.</a:t>
            </a:r>
          </a:p>
        </p:txBody>
      </p:sp>
      <p:sp>
        <p:nvSpPr>
          <p:cNvPr id="883" name="Shape 883"/>
          <p:cNvSpPr/>
          <p:nvPr/>
        </p:nvSpPr>
        <p:spPr>
          <a:xfrm>
            <a:off x="6374849" y="3313831"/>
            <a:ext cx="2780646" cy="394126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457200">
              <a:lnSpc>
                <a:spcPct val="120000"/>
              </a:lnSpc>
              <a:defRPr sz="1500">
                <a:solidFill>
                  <a:srgbClr val="000000"/>
                </a:solidFill>
              </a:defRPr>
            </a:pPr>
            <a:r>
              <a:t>Airlocks:</a:t>
            </a:r>
          </a:p>
          <a:p>
            <a:pPr defTabSz="457200">
              <a:lnSpc>
                <a:spcPct val="120000"/>
              </a:lnSpc>
              <a:defRPr sz="1500" b="0">
                <a:solidFill>
                  <a:srgbClr val="000000"/>
                </a:solidFill>
              </a:defRPr>
            </a:pPr>
            <a:r>
              <a:t>Must inhibit airflow between chambers.  Airlocks are generally built with three layers of plastic, the center layer having an opening for workers to pass through.</a:t>
            </a:r>
            <a:br/>
            <a:r>
              <a:rPr b="1" i="1"/>
              <a:t>Note: </a:t>
            </a:r>
            <a:r>
              <a:t>For Lead Renovation projects only two layers of plastic is required under the RRP for entry doors and no specific airflow measurements are required.</a:t>
            </a:r>
          </a:p>
        </p:txBody>
      </p:sp>
      <p:sp>
        <p:nvSpPr>
          <p:cNvPr id="884" name="Shape 884"/>
          <p:cNvSpPr/>
          <p:nvPr/>
        </p:nvSpPr>
        <p:spPr>
          <a:xfrm>
            <a:off x="1514278" y="2181000"/>
            <a:ext cx="4024913" cy="396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457200">
              <a:lnSpc>
                <a:spcPct val="100000"/>
              </a:lnSpc>
              <a:defRPr sz="1800">
                <a:solidFill>
                  <a:srgbClr val="000000"/>
                </a:solidFill>
              </a:defRPr>
            </a:lvl1pPr>
          </a:lstStyle>
          <a:p>
            <a:r>
              <a:t>CONTAINMENT/DECON SAMPLE</a:t>
            </a:r>
          </a:p>
        </p:txBody>
      </p:sp>
      <p:sp>
        <p:nvSpPr>
          <p:cNvPr id="885" name="Shape 885"/>
          <p:cNvSpPr/>
          <p:nvPr/>
        </p:nvSpPr>
        <p:spPr>
          <a:xfrm flipH="1">
            <a:off x="1127926" y="5231888"/>
            <a:ext cx="1" cy="3376520"/>
          </a:xfrm>
          <a:prstGeom prst="line">
            <a:avLst/>
          </a:prstGeom>
          <a:ln w="12700">
            <a:solidFill>
              <a:srgbClr val="000000"/>
            </a:solidFill>
            <a:miter lim="400000"/>
            <a:tailEnd type="triangle"/>
          </a:ln>
        </p:spPr>
        <p:txBody>
          <a:bodyPr lIns="50800" tIns="50800" rIns="50800" bIns="50800" anchor="ctr"/>
          <a:lstStyle/>
          <a:p>
            <a:pPr algn="ctr" defTabSz="457200">
              <a:lnSpc>
                <a:spcPct val="100000"/>
              </a:lnSpc>
              <a:defRPr sz="1200" b="0">
                <a:solidFill>
                  <a:srgbClr val="000000"/>
                </a:solidFill>
                <a:latin typeface="+mn-lt"/>
                <a:ea typeface="+mn-ea"/>
                <a:cs typeface="+mn-cs"/>
                <a:sym typeface="Helvetica Light"/>
              </a:defRPr>
            </a:pPr>
            <a:endParaRPr/>
          </a:p>
        </p:txBody>
      </p:sp>
      <p:sp>
        <p:nvSpPr>
          <p:cNvPr id="886" name="Shape 886"/>
          <p:cNvSpPr/>
          <p:nvPr/>
        </p:nvSpPr>
        <p:spPr>
          <a:xfrm>
            <a:off x="6026995" y="7792022"/>
            <a:ext cx="2302556" cy="12607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ctr" defTabSz="457200">
              <a:lnSpc>
                <a:spcPct val="120000"/>
              </a:lnSpc>
              <a:defRPr sz="1600" i="1">
                <a:solidFill>
                  <a:srgbClr val="578726"/>
                </a:solidFill>
              </a:defRPr>
            </a:lvl1pPr>
          </a:lstStyle>
          <a:p>
            <a:r>
              <a:t>Always wash your hands before eating or drinking after working in a regulated area!</a:t>
            </a:r>
          </a:p>
        </p:txBody>
      </p:sp>
    </p:spTree>
  </p:cSld>
  <p:clrMapOvr>
    <a:masterClrMapping/>
  </p:clrMapOvr>
  <p:transition xmlns:p14="http://schemas.microsoft.com/office/powerpoint/2010/mai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 name="Shape 89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DECONTAMINATION</a:t>
            </a:r>
          </a:p>
        </p:txBody>
      </p:sp>
      <p:sp>
        <p:nvSpPr>
          <p:cNvPr id="891" name="Shape 891"/>
          <p:cNvSpPr/>
          <p:nvPr/>
        </p:nvSpPr>
        <p:spPr>
          <a:xfrm>
            <a:off x="628481" y="2139360"/>
            <a:ext cx="11747838" cy="73002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50000"/>
              </a:lnSpc>
              <a:defRPr sz="3000">
                <a:solidFill>
                  <a:srgbClr val="000000"/>
                </a:solidFill>
              </a:defRPr>
            </a:pPr>
            <a:r>
              <a:t>Decontamination for Asbestos Contractors:</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When leaving the regulated area, all workers, supervisors and monitors must exit through a decon unit</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A three stage decon unit is generally used:</a:t>
            </a:r>
          </a:p>
          <a:p>
            <a:pPr marL="1778000" lvl="3" indent="-444500" defTabSz="457200">
              <a:lnSpc>
                <a:spcPct val="150000"/>
              </a:lnSpc>
              <a:buSzPct val="75000"/>
              <a:buChar char="•"/>
              <a:defRPr sz="3000" b="0">
                <a:solidFill>
                  <a:srgbClr val="000000"/>
                </a:solidFill>
                <a:latin typeface="+mn-lt"/>
                <a:ea typeface="+mn-ea"/>
                <a:cs typeface="+mn-cs"/>
                <a:sym typeface="Helvetica Light"/>
              </a:defRPr>
            </a:pPr>
            <a:r>
              <a:t>Stage 1: Change Room - remove all disposable clothes, clothing, except respirator</a:t>
            </a:r>
          </a:p>
          <a:p>
            <a:pPr marL="1778000" lvl="3" indent="-444500" defTabSz="457200">
              <a:lnSpc>
                <a:spcPct val="150000"/>
              </a:lnSpc>
              <a:buSzPct val="75000"/>
              <a:buChar char="•"/>
              <a:defRPr sz="3000" b="0">
                <a:solidFill>
                  <a:srgbClr val="000000"/>
                </a:solidFill>
                <a:latin typeface="+mn-lt"/>
                <a:ea typeface="+mn-ea"/>
                <a:cs typeface="+mn-cs"/>
                <a:sym typeface="Helvetica Light"/>
              </a:defRPr>
            </a:pPr>
            <a:r>
              <a:t>Stage 2: Shower - shower and remove respirator</a:t>
            </a:r>
          </a:p>
          <a:p>
            <a:pPr marL="1778000" lvl="3" indent="-444500" defTabSz="457200">
              <a:lnSpc>
                <a:spcPct val="150000"/>
              </a:lnSpc>
              <a:buSzPct val="75000"/>
              <a:buChar char="•"/>
              <a:defRPr sz="3000" b="0">
                <a:solidFill>
                  <a:srgbClr val="000000"/>
                </a:solidFill>
                <a:latin typeface="+mn-lt"/>
                <a:ea typeface="+mn-ea"/>
                <a:cs typeface="+mn-cs"/>
                <a:sym typeface="Helvetica Light"/>
              </a:defRPr>
            </a:pPr>
            <a:r>
              <a:t>Stage 3: Clean room - change into clean clothes and exit containment area</a:t>
            </a:r>
          </a:p>
        </p:txBody>
      </p:sp>
    </p:spTree>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Shape 68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LEAD/SILICA CONTAINMENT</a:t>
            </a:r>
          </a:p>
        </p:txBody>
      </p:sp>
      <p:sp>
        <p:nvSpPr>
          <p:cNvPr id="689" name="Shape 689"/>
          <p:cNvSpPr/>
          <p:nvPr/>
        </p:nvSpPr>
        <p:spPr>
          <a:xfrm>
            <a:off x="6644048" y="2417226"/>
            <a:ext cx="5000216" cy="64175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Benefits of Containment</a:t>
            </a:r>
            <a:r>
              <a:t>:</a:t>
            </a:r>
          </a:p>
          <a:p>
            <a:pPr marL="723900" indent="-444500" defTabSz="457200">
              <a:lnSpc>
                <a:spcPct val="120000"/>
              </a:lnSpc>
              <a:buSzPct val="75000"/>
              <a:buChar char="•"/>
              <a:defRPr sz="3000" b="0">
                <a:solidFill>
                  <a:srgbClr val="000000"/>
                </a:solidFill>
                <a:latin typeface="+mn-lt"/>
                <a:ea typeface="+mn-ea"/>
                <a:cs typeface="+mn-cs"/>
                <a:sym typeface="Helvetica Light"/>
              </a:defRPr>
            </a:pPr>
            <a:r>
              <a:t>Protects residents and workers</a:t>
            </a:r>
          </a:p>
          <a:p>
            <a:pPr marL="723900" indent="-444500" defTabSz="457200">
              <a:lnSpc>
                <a:spcPct val="120000"/>
              </a:lnSpc>
              <a:buSzPct val="75000"/>
              <a:buChar char="•"/>
              <a:defRPr sz="3000" b="0">
                <a:solidFill>
                  <a:srgbClr val="000000"/>
                </a:solidFill>
                <a:latin typeface="+mn-lt"/>
                <a:ea typeface="+mn-ea"/>
                <a:cs typeface="+mn-cs"/>
                <a:sym typeface="Helvetica Light"/>
              </a:defRPr>
            </a:pPr>
            <a:r>
              <a:t>Prevents the spread of dust to the rest of the house building or neighborhood </a:t>
            </a:r>
          </a:p>
          <a:p>
            <a:pPr marL="723900" indent="-444500" defTabSz="457200">
              <a:lnSpc>
                <a:spcPct val="120000"/>
              </a:lnSpc>
              <a:buSzPct val="75000"/>
              <a:buChar char="•"/>
              <a:defRPr sz="3000" b="0">
                <a:solidFill>
                  <a:srgbClr val="000000"/>
                </a:solidFill>
                <a:latin typeface="+mn-lt"/>
                <a:ea typeface="+mn-ea"/>
                <a:cs typeface="+mn-cs"/>
                <a:sym typeface="Helvetica Light"/>
              </a:defRPr>
            </a:pPr>
            <a:r>
              <a:t>Makes clean-up at the end of the job easier</a:t>
            </a:r>
          </a:p>
        </p:txBody>
      </p:sp>
      <p:pic>
        <p:nvPicPr>
          <p:cNvPr id="690" name="IMG_9643.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246228" y="2543183"/>
            <a:ext cx="4770364" cy="6419452"/>
          </a:xfrm>
          <a:prstGeom prst="rect">
            <a:avLst/>
          </a:prstGeom>
          <a:ln w="12700">
            <a:miter lim="400000"/>
          </a:ln>
        </p:spPr>
      </p:pic>
    </p:spTree>
  </p:cSld>
  <p:clrMapOvr>
    <a:masterClrMapping/>
  </p:clrMapOvr>
  <p:transition xmlns:p14="http://schemas.microsoft.com/office/powerpoint/2010/mai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 name="Shape 89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DECONTAMINATION</a:t>
            </a:r>
          </a:p>
        </p:txBody>
      </p:sp>
      <p:sp>
        <p:nvSpPr>
          <p:cNvPr id="894" name="Shape 894"/>
          <p:cNvSpPr/>
          <p:nvPr/>
        </p:nvSpPr>
        <p:spPr>
          <a:xfrm>
            <a:off x="612561" y="2151753"/>
            <a:ext cx="11091541" cy="696275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Decontamination for Lead, Silica and Mold projects where showers are not feasible or not required:</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Setup a decon area on plastic or in a contained room</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Remove shoe coverings and HEPA vacuum or wipe shoes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“Dry Decon” yourself </a:t>
            </a:r>
            <a:br/>
            <a:r>
              <a:t>using a HEPA vacuum, </a:t>
            </a:r>
            <a:br/>
            <a:r>
              <a:t>remove coveralls by </a:t>
            </a:r>
            <a:br/>
            <a:r>
              <a:t>rolling down the </a:t>
            </a:r>
            <a:br/>
            <a:r>
              <a:t>garment to reduce </a:t>
            </a:r>
            <a:br/>
            <a:r>
              <a:t>dust and then </a:t>
            </a:r>
            <a:br/>
            <a:r>
              <a:t>vacuum clothes again</a:t>
            </a:r>
          </a:p>
        </p:txBody>
      </p:sp>
      <p:pic>
        <p:nvPicPr>
          <p:cNvPr id="895" name="Screen Shot 2015-06-25 at 4.53.28 PM.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799569" y="5157099"/>
            <a:ext cx="6532054" cy="4161332"/>
          </a:xfrm>
          <a:prstGeom prst="rect">
            <a:avLst/>
          </a:prstGeom>
          <a:ln w="12700">
            <a:miter lim="400000"/>
          </a:ln>
        </p:spPr>
      </p:pic>
      <p:sp>
        <p:nvSpPr>
          <p:cNvPr id="896" name="Shape 896"/>
          <p:cNvSpPr/>
          <p:nvPr/>
        </p:nvSpPr>
        <p:spPr>
          <a:xfrm>
            <a:off x="10652505" y="9382957"/>
            <a:ext cx="203471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296-155-17615 (5)</a:t>
            </a:r>
          </a:p>
        </p:txBody>
      </p:sp>
    </p:spTree>
  </p:cSld>
  <p:clrMapOvr>
    <a:masterClrMapping/>
  </p:clrMapOvr>
  <p:transition xmlns:p14="http://schemas.microsoft.com/office/powerpoint/2010/mai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 name="Shape 89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DECONTAMINATION</a:t>
            </a:r>
          </a:p>
        </p:txBody>
      </p:sp>
      <p:sp>
        <p:nvSpPr>
          <p:cNvPr id="899" name="Shape 899"/>
          <p:cNvSpPr/>
          <p:nvPr/>
        </p:nvSpPr>
        <p:spPr>
          <a:xfrm>
            <a:off x="6500072" y="2092055"/>
            <a:ext cx="5738199" cy="736627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Decontamination continued:</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endParaRP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After “Dry Decon,” remove gloves if used, and respirator last, then carefully wash hands and face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Dispose all used clothing the same way as lead waste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Do not take contaminates home to your family on your clothes or in your car </a:t>
            </a:r>
          </a:p>
        </p:txBody>
      </p:sp>
      <p:pic>
        <p:nvPicPr>
          <p:cNvPr id="900" name="Screen Shot 2015-06-25 at 4.57.50 PM.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8892" y="2308689"/>
            <a:ext cx="5356335" cy="3443128"/>
          </a:xfrm>
          <a:prstGeom prst="rect">
            <a:avLst/>
          </a:prstGeom>
          <a:ln w="12700">
            <a:miter lim="400000"/>
          </a:ln>
        </p:spPr>
      </p:pic>
      <p:pic>
        <p:nvPicPr>
          <p:cNvPr id="901" name="Screen Shot 2015-06-25 at 5.00.09 P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3516" y="5864050"/>
            <a:ext cx="5327088" cy="3742227"/>
          </a:xfrm>
          <a:prstGeom prst="rect">
            <a:avLst/>
          </a:prstGeom>
          <a:ln w="12700">
            <a:miter lim="400000"/>
          </a:ln>
        </p:spPr>
      </p:pic>
    </p:spTree>
  </p:cSld>
  <p:clrMapOvr>
    <a:masterClrMapping/>
  </p:clrMapOvr>
  <p:transition xmlns:p14="http://schemas.microsoft.com/office/powerpoint/2010/mai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 name="Shape 903"/>
          <p:cNvSpPr/>
          <p:nvPr/>
        </p:nvSpPr>
        <p:spPr>
          <a:xfrm>
            <a:off x="0" y="2405011"/>
            <a:ext cx="13004801" cy="4257194"/>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rPr dirty="0">
                <a:hlinkClick r:id="rId2"/>
              </a:rPr>
              <a:t>PLAY DECON VIDEO</a:t>
            </a:r>
            <a:endParaRPr dirty="0"/>
          </a:p>
        </p:txBody>
      </p:sp>
    </p:spTree>
  </p:cSld>
  <p:clrMapOvr>
    <a:masterClrMapping/>
  </p:clrMapOvr>
  <p:transition xmlns:p14="http://schemas.microsoft.com/office/powerpoint/2010/main" spd="slow"/>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934" name="Shape 934"/>
          <p:cNvSpPr/>
          <p:nvPr/>
        </p:nvSpPr>
        <p:spPr>
          <a:xfrm>
            <a:off x="3074744" y="2944387"/>
            <a:ext cx="7317012"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YOU CAN </a:t>
            </a:r>
            <a:br/>
            <a:r>
              <a:t>DO THIS</a:t>
            </a:r>
          </a:p>
        </p:txBody>
      </p:sp>
    </p:spTree>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Shape 93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CONSISTENT IS EFFICIENT</a:t>
            </a:r>
          </a:p>
        </p:txBody>
      </p:sp>
      <p:sp>
        <p:nvSpPr>
          <p:cNvPr id="937" name="Shape 937"/>
          <p:cNvSpPr/>
          <p:nvPr/>
        </p:nvSpPr>
        <p:spPr>
          <a:xfrm>
            <a:off x="760574" y="2155771"/>
            <a:ext cx="11483652" cy="64990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584200">
              <a:lnSpc>
                <a:spcPct val="100000"/>
              </a:lnSpc>
              <a:defRPr sz="4400">
                <a:solidFill>
                  <a:srgbClr val="000000"/>
                </a:solidFill>
              </a:defRPr>
            </a:pPr>
            <a:r>
              <a:t>Follow the regulations and best practices even when not required to build a culture of safety.  It’s more cost effective, efficient, and professional.</a:t>
            </a:r>
            <a:br/>
            <a:endParaRPr/>
          </a:p>
          <a:p>
            <a:pPr algn="ctr" defTabSz="584200">
              <a:lnSpc>
                <a:spcPct val="100000"/>
              </a:lnSpc>
              <a:defRPr sz="4400">
                <a:solidFill>
                  <a:srgbClr val="000000"/>
                </a:solidFill>
              </a:defRPr>
            </a:pPr>
            <a:r>
              <a:t>Having the training, equipment, and PPE will enable your company to cost effectively deal with health hazards.</a:t>
            </a:r>
          </a:p>
        </p:txBody>
      </p:sp>
    </p:spTree>
  </p:cSld>
  <p:clrMapOvr>
    <a:masterClrMapping/>
  </p:clrMapOvr>
  <p:transition xmlns:p14="http://schemas.microsoft.com/office/powerpoint/2010/mai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 name="Shape 941"/>
          <p:cNvSpPr/>
          <p:nvPr/>
        </p:nvSpPr>
        <p:spPr>
          <a:xfrm>
            <a:off x="1096235" y="2788908"/>
            <a:ext cx="11660327" cy="581843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4400">
                <a:solidFill>
                  <a:srgbClr val="000000"/>
                </a:solidFill>
              </a:defRPr>
            </a:pPr>
            <a:r>
              <a:t>CONTAINMENT</a:t>
            </a:r>
          </a:p>
          <a:p>
            <a:pPr marL="651933" indent="-651933" defTabSz="584200">
              <a:lnSpc>
                <a:spcPct val="130000"/>
              </a:lnSpc>
              <a:buSzPct val="75000"/>
              <a:buChar char="•"/>
              <a:defRPr sz="4400">
                <a:solidFill>
                  <a:srgbClr val="000000"/>
                </a:solidFill>
              </a:defRPr>
            </a:pPr>
            <a:r>
              <a:t>PERSONAL PROTECTIVE EQUIPMENT</a:t>
            </a:r>
          </a:p>
          <a:p>
            <a:pPr marL="651933" indent="-651933" defTabSz="584200">
              <a:lnSpc>
                <a:spcPct val="130000"/>
              </a:lnSpc>
              <a:buSzPct val="75000"/>
              <a:buChar char="•"/>
              <a:defRPr sz="4400">
                <a:solidFill>
                  <a:srgbClr val="000000"/>
                </a:solidFill>
              </a:defRPr>
            </a:pPr>
            <a:r>
              <a:t>LOW DUST WORK PRACTICES</a:t>
            </a:r>
          </a:p>
          <a:p>
            <a:pPr marL="651933" indent="-651933" defTabSz="584200">
              <a:lnSpc>
                <a:spcPct val="130000"/>
              </a:lnSpc>
              <a:buSzPct val="75000"/>
              <a:buChar char="•"/>
              <a:defRPr sz="4400">
                <a:solidFill>
                  <a:srgbClr val="000000"/>
                </a:solidFill>
              </a:defRPr>
            </a:pPr>
            <a:r>
              <a:t>DECONTAMINATION</a:t>
            </a:r>
          </a:p>
          <a:p>
            <a:pPr defTabSz="584200">
              <a:lnSpc>
                <a:spcPct val="130000"/>
              </a:lnSpc>
              <a:defRPr sz="4400">
                <a:solidFill>
                  <a:srgbClr val="000000"/>
                </a:solidFill>
              </a:defRPr>
            </a:pPr>
            <a:endParaRPr/>
          </a:p>
          <a:p>
            <a:pPr defTabSz="584200">
              <a:lnSpc>
                <a:spcPct val="130000"/>
              </a:lnSpc>
              <a:defRPr sz="4400">
                <a:solidFill>
                  <a:srgbClr val="000000"/>
                </a:solidFill>
              </a:defRPr>
            </a:pPr>
            <a:r>
              <a:t>PROTECT WORKERS!</a:t>
            </a:r>
          </a:p>
        </p:txBody>
      </p:sp>
      <p:sp>
        <p:nvSpPr>
          <p:cNvPr id="942" name="Shape 94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FOUR PRINCIPALS OF PROTECTION</a:t>
            </a:r>
          </a:p>
        </p:txBody>
      </p:sp>
    </p:spTree>
  </p:cSld>
  <p:clrMapOvr>
    <a:masterClrMapping/>
  </p:clrMapOvr>
  <p:transition xmlns:p14="http://schemas.microsoft.com/office/powerpoint/2010/mai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944"/>
          <p:cNvSpPr/>
          <p:nvPr/>
        </p:nvSpPr>
        <p:spPr>
          <a:xfrm>
            <a:off x="862736" y="2788908"/>
            <a:ext cx="11713810" cy="640564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4400">
                <a:solidFill>
                  <a:srgbClr val="000000"/>
                </a:solidFill>
              </a:defRPr>
            </a:pPr>
            <a:r>
              <a:t>LNI.WA.GOV</a:t>
            </a:r>
          </a:p>
          <a:p>
            <a:pPr marL="651933" indent="-651933" defTabSz="584200">
              <a:lnSpc>
                <a:spcPct val="130000"/>
              </a:lnSpc>
              <a:buSzPct val="75000"/>
              <a:buChar char="•"/>
              <a:defRPr sz="4400">
                <a:solidFill>
                  <a:srgbClr val="000000"/>
                </a:solidFill>
              </a:defRPr>
            </a:pPr>
            <a:r>
              <a:t>COMMERCE.WA.GOV</a:t>
            </a:r>
          </a:p>
          <a:p>
            <a:pPr marL="651933" indent="-651933" defTabSz="584200">
              <a:lnSpc>
                <a:spcPct val="130000"/>
              </a:lnSpc>
              <a:buSzPct val="75000"/>
              <a:buChar char="•"/>
              <a:defRPr sz="4400">
                <a:solidFill>
                  <a:srgbClr val="000000"/>
                </a:solidFill>
              </a:defRPr>
            </a:pPr>
            <a:r>
              <a:t>EPA.GOV</a:t>
            </a:r>
          </a:p>
          <a:p>
            <a:pPr marL="651933" indent="-651933" defTabSz="584200">
              <a:lnSpc>
                <a:spcPct val="130000"/>
              </a:lnSpc>
              <a:buSzPct val="75000"/>
              <a:buChar char="•"/>
              <a:defRPr sz="4400">
                <a:solidFill>
                  <a:srgbClr val="000000"/>
                </a:solidFill>
              </a:defRPr>
            </a:pPr>
            <a:r>
              <a:rPr u="sng">
                <a:hlinkClick r:id="rId2"/>
              </a:rPr>
              <a:t>ECY.WA.GOV</a:t>
            </a:r>
            <a:r>
              <a:t> - (LOCAL CLEAN AIR)</a:t>
            </a:r>
          </a:p>
          <a:p>
            <a:pPr marL="651933" indent="-651933" defTabSz="584200">
              <a:lnSpc>
                <a:spcPct val="130000"/>
              </a:lnSpc>
              <a:buSzPct val="75000"/>
              <a:buChar char="•"/>
              <a:defRPr sz="4400">
                <a:solidFill>
                  <a:srgbClr val="000000"/>
                </a:solidFill>
              </a:defRPr>
            </a:pPr>
            <a:r>
              <a:rPr u="sng">
                <a:hlinkClick r:id="rId3"/>
              </a:rPr>
              <a:t>HUD.GOV</a:t>
            </a:r>
          </a:p>
          <a:p>
            <a:pPr marL="651933" indent="-651933" defTabSz="584200">
              <a:lnSpc>
                <a:spcPct val="130000"/>
              </a:lnSpc>
              <a:buSzPct val="75000"/>
              <a:buChar char="•"/>
              <a:defRPr sz="4400">
                <a:solidFill>
                  <a:srgbClr val="000000"/>
                </a:solidFill>
              </a:defRPr>
            </a:pPr>
            <a:r>
              <a:rPr u="sng">
                <a:hlinkClick r:id="rId4"/>
              </a:rPr>
              <a:t>NICASAFETY.COM</a:t>
            </a:r>
          </a:p>
        </p:txBody>
      </p:sp>
      <p:sp>
        <p:nvSpPr>
          <p:cNvPr id="945" name="Shape 94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RESOURCES</a:t>
            </a:r>
          </a:p>
        </p:txBody>
      </p:sp>
    </p:spTree>
  </p:cSld>
  <p:clrMapOvr>
    <a:masterClrMapping/>
  </p:clrMapOvr>
  <p:transition xmlns:p14="http://schemas.microsoft.com/office/powerpoint/2010/main" spd="slow"/>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947" name="Shape 947"/>
          <p:cNvSpPr/>
          <p:nvPr/>
        </p:nvSpPr>
        <p:spPr>
          <a:xfrm>
            <a:off x="2539611" y="3551231"/>
            <a:ext cx="7547499" cy="15544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endParaRPr/>
          </a:p>
          <a:p>
            <a:pPr algn="ctr"/>
            <a:endParaRPr/>
          </a:p>
          <a:p>
            <a:pPr algn="ctr"/>
            <a:r>
              <a:t>Funding and support for this project provided by State of Washington, Department of Labor and Industries, Safety and Health Investments projects.</a:t>
            </a:r>
          </a:p>
        </p:txBody>
      </p:sp>
    </p:spTree>
  </p:cSld>
  <p:clrMapOvr>
    <a:masterClrMapping/>
  </p:clrMapOvr>
  <p:transition xmlns:p14="http://schemas.microsoft.com/office/powerpoint/2010/mai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4" name="pasted-image.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482961" y="6462086"/>
            <a:ext cx="2835437" cy="2738492"/>
          </a:xfrm>
          <a:prstGeom prst="rect">
            <a:avLst/>
          </a:prstGeom>
          <a:ln w="12700">
            <a:miter lim="400000"/>
          </a:ln>
        </p:spPr>
      </p:pic>
      <p:pic>
        <p:nvPicPr>
          <p:cNvPr id="695" name="pasted-image.png"/>
          <p:cNvPicPr>
            <a:picLocks/>
          </p:cNvPicPr>
          <p:nvPr/>
        </p:nvPicPr>
        <p:blipFill>
          <a:blip r:embed="rId3" cstate="print">
            <a:extLst>
              <a:ext uri="{28A0092B-C50C-407E-A947-70E740481C1C}">
                <a14:useLocalDpi xmlns:a14="http://schemas.microsoft.com/office/drawing/2010/main"/>
              </a:ext>
            </a:extLst>
          </a:blip>
          <a:srcRect/>
          <a:stretch>
            <a:fillRect/>
          </a:stretch>
        </p:blipFill>
        <p:spPr>
          <a:xfrm>
            <a:off x="4749762" y="6462086"/>
            <a:ext cx="3244218" cy="2738546"/>
          </a:xfrm>
          <a:prstGeom prst="rect">
            <a:avLst/>
          </a:prstGeom>
          <a:ln w="12700">
            <a:miter lim="400000"/>
          </a:ln>
        </p:spPr>
      </p:pic>
      <p:pic>
        <p:nvPicPr>
          <p:cNvPr id="696" name="2015 Danger Lead Work Area Sign.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871475" y="2255583"/>
            <a:ext cx="3826358" cy="2956647"/>
          </a:xfrm>
          <a:prstGeom prst="rect">
            <a:avLst/>
          </a:prstGeom>
          <a:ln w="12700">
            <a:miter lim="400000"/>
          </a:ln>
        </p:spPr>
      </p:pic>
      <p:sp>
        <p:nvSpPr>
          <p:cNvPr id="697" name="Shape 697"/>
          <p:cNvSpPr/>
          <p:nvPr/>
        </p:nvSpPr>
        <p:spPr>
          <a:xfrm>
            <a:off x="10434113" y="9234518"/>
            <a:ext cx="2133576"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296-155-17627 (11)</a:t>
            </a:r>
          </a:p>
        </p:txBody>
      </p:sp>
      <p:sp>
        <p:nvSpPr>
          <p:cNvPr id="698" name="Shape 698"/>
          <p:cNvSpPr/>
          <p:nvPr/>
        </p:nvSpPr>
        <p:spPr>
          <a:xfrm>
            <a:off x="-1" y="235907"/>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LEAD/SILICA INTERIOR</a:t>
            </a:r>
          </a:p>
        </p:txBody>
      </p:sp>
      <p:sp>
        <p:nvSpPr>
          <p:cNvPr id="699" name="Shape 699"/>
          <p:cNvSpPr/>
          <p:nvPr/>
        </p:nvSpPr>
        <p:spPr>
          <a:xfrm>
            <a:off x="1036509" y="1673113"/>
            <a:ext cx="7942740" cy="4399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nSpc>
                <a:spcPct val="140000"/>
              </a:lnSpc>
              <a:buSzPct val="75000"/>
              <a:buChar char="•"/>
              <a:defRPr sz="3000" b="0">
                <a:solidFill>
                  <a:srgbClr val="000000"/>
                </a:solidFill>
                <a:latin typeface="+mn-lt"/>
                <a:ea typeface="+mn-ea"/>
                <a:cs typeface="+mn-cs"/>
                <a:sym typeface="Helvetica Light"/>
              </a:defRPr>
            </a:pPr>
            <a:r>
              <a:t>Post Warning Signs</a:t>
            </a:r>
          </a:p>
          <a:p>
            <a:pPr marL="444500" indent="-444500">
              <a:lnSpc>
                <a:spcPct val="140000"/>
              </a:lnSpc>
              <a:buSzPct val="75000"/>
              <a:buChar char="•"/>
              <a:defRPr sz="3000" b="0">
                <a:solidFill>
                  <a:srgbClr val="000000"/>
                </a:solidFill>
                <a:latin typeface="+mn-lt"/>
                <a:ea typeface="+mn-ea"/>
                <a:cs typeface="+mn-cs"/>
                <a:sym typeface="Helvetica Light"/>
              </a:defRPr>
            </a:pPr>
            <a:r>
              <a:t>Create double layer plastic entry door</a:t>
            </a:r>
          </a:p>
          <a:p>
            <a:pPr marL="444500" indent="-444500">
              <a:lnSpc>
                <a:spcPct val="140000"/>
              </a:lnSpc>
              <a:buSzPct val="75000"/>
              <a:buChar char="•"/>
              <a:defRPr sz="3000" b="0">
                <a:solidFill>
                  <a:srgbClr val="000000"/>
                </a:solidFill>
                <a:latin typeface="+mn-lt"/>
                <a:ea typeface="+mn-ea"/>
                <a:cs typeface="+mn-cs"/>
                <a:sym typeface="Helvetica Light"/>
              </a:defRPr>
            </a:pPr>
            <a:r>
              <a:t>Use minimum 6’  plastic in each direction horizontal</a:t>
            </a:r>
          </a:p>
          <a:p>
            <a:pPr marL="444500" indent="-444500">
              <a:lnSpc>
                <a:spcPct val="140000"/>
              </a:lnSpc>
              <a:buSzPct val="75000"/>
              <a:buChar char="•"/>
              <a:defRPr sz="3000" b="0">
                <a:solidFill>
                  <a:srgbClr val="000000"/>
                </a:solidFill>
                <a:latin typeface="+mn-lt"/>
                <a:ea typeface="+mn-ea"/>
                <a:cs typeface="+mn-cs"/>
                <a:sym typeface="Helvetica Light"/>
              </a:defRPr>
            </a:pPr>
            <a:r>
              <a:t>Vertical containment can be used </a:t>
            </a:r>
          </a:p>
          <a:p>
            <a:pPr marL="444500" indent="-444500">
              <a:lnSpc>
                <a:spcPct val="140000"/>
              </a:lnSpc>
              <a:buSzPct val="75000"/>
              <a:buChar char="•"/>
              <a:defRPr sz="3000" b="0">
                <a:solidFill>
                  <a:srgbClr val="000000"/>
                </a:solidFill>
                <a:latin typeface="+mn-lt"/>
                <a:ea typeface="+mn-ea"/>
                <a:cs typeface="+mn-cs"/>
                <a:sym typeface="Helvetica Light"/>
              </a:defRPr>
            </a:pPr>
            <a:r>
              <a:t>Cover doors, windows, HVAC vents</a:t>
            </a:r>
          </a:p>
          <a:p>
            <a:pPr marL="444500" indent="-444500">
              <a:lnSpc>
                <a:spcPct val="140000"/>
              </a:lnSpc>
              <a:buSzPct val="75000"/>
              <a:buChar char="•"/>
              <a:defRPr sz="3000" b="0">
                <a:solidFill>
                  <a:srgbClr val="000000"/>
                </a:solidFill>
                <a:latin typeface="+mn-lt"/>
                <a:ea typeface="+mn-ea"/>
                <a:cs typeface="+mn-cs"/>
                <a:sym typeface="Helvetica Light"/>
              </a:defRPr>
            </a:pPr>
            <a:r>
              <a:t>Cover unmovable objects</a:t>
            </a:r>
          </a:p>
        </p:txBody>
      </p:sp>
    </p:spTree>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1" name="ext containment 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79869" y="1972152"/>
            <a:ext cx="2730886" cy="3071342"/>
          </a:xfrm>
          <a:prstGeom prst="rect">
            <a:avLst/>
          </a:prstGeom>
          <a:ln w="12700">
            <a:miter lim="400000"/>
          </a:ln>
        </p:spPr>
      </p:pic>
      <p:pic>
        <p:nvPicPr>
          <p:cNvPr id="702" name="containment.jpg"/>
          <p:cNvPicPr>
            <a:picLocks noChangeAspect="1"/>
          </p:cNvPicPr>
          <p:nvPr/>
        </p:nvPicPr>
        <p:blipFill>
          <a:blip r:embed="rId4">
            <a:extLst/>
          </a:blip>
          <a:stretch>
            <a:fillRect/>
          </a:stretch>
        </p:blipFill>
        <p:spPr>
          <a:xfrm>
            <a:off x="8220068" y="6020215"/>
            <a:ext cx="4079372" cy="3071342"/>
          </a:xfrm>
          <a:prstGeom prst="rect">
            <a:avLst/>
          </a:prstGeom>
          <a:ln w="12700">
            <a:miter lim="400000"/>
          </a:ln>
        </p:spPr>
      </p:pic>
      <p:sp>
        <p:nvSpPr>
          <p:cNvPr id="703" name="Shape 703"/>
          <p:cNvSpPr/>
          <p:nvPr/>
        </p:nvSpPr>
        <p:spPr>
          <a:xfrm>
            <a:off x="0" y="235907"/>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LEAD/SILICA EXTERIOR</a:t>
            </a:r>
          </a:p>
        </p:txBody>
      </p:sp>
      <p:sp>
        <p:nvSpPr>
          <p:cNvPr id="704" name="Shape 704"/>
          <p:cNvSpPr/>
          <p:nvPr/>
        </p:nvSpPr>
        <p:spPr>
          <a:xfrm>
            <a:off x="1132133" y="2357120"/>
            <a:ext cx="7942740" cy="50393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nSpc>
                <a:spcPct val="140000"/>
              </a:lnSpc>
              <a:buSzPct val="75000"/>
              <a:buChar char="•"/>
              <a:defRPr sz="3000" b="0">
                <a:solidFill>
                  <a:srgbClr val="000000"/>
                </a:solidFill>
                <a:latin typeface="+mn-lt"/>
                <a:ea typeface="+mn-ea"/>
                <a:cs typeface="+mn-cs"/>
                <a:sym typeface="Helvetica Light"/>
              </a:defRPr>
            </a:pPr>
            <a:r>
              <a:t>Post Warning Signs</a:t>
            </a:r>
          </a:p>
          <a:p>
            <a:pPr marL="444500" indent="-444500">
              <a:lnSpc>
                <a:spcPct val="140000"/>
              </a:lnSpc>
              <a:buSzPct val="75000"/>
              <a:buChar char="•"/>
              <a:defRPr sz="3000" b="0">
                <a:solidFill>
                  <a:srgbClr val="000000"/>
                </a:solidFill>
                <a:latin typeface="+mn-lt"/>
                <a:ea typeface="+mn-ea"/>
                <a:cs typeface="+mn-cs"/>
                <a:sym typeface="Helvetica Light"/>
              </a:defRPr>
            </a:pPr>
            <a:r>
              <a:t>Setup 20’ limited access zone</a:t>
            </a:r>
          </a:p>
          <a:p>
            <a:pPr marL="444500" indent="-444500">
              <a:lnSpc>
                <a:spcPct val="140000"/>
              </a:lnSpc>
              <a:buSzPct val="75000"/>
              <a:buChar char="•"/>
              <a:defRPr sz="3000" b="0">
                <a:solidFill>
                  <a:srgbClr val="000000"/>
                </a:solidFill>
                <a:latin typeface="+mn-lt"/>
                <a:ea typeface="+mn-ea"/>
                <a:cs typeface="+mn-cs"/>
                <a:sym typeface="Helvetica Light"/>
              </a:defRPr>
            </a:pPr>
            <a:r>
              <a:t>Use minimum 10’  plastic in each direction horizontal</a:t>
            </a:r>
          </a:p>
          <a:p>
            <a:pPr marL="444500" indent="-444500">
              <a:lnSpc>
                <a:spcPct val="140000"/>
              </a:lnSpc>
              <a:buSzPct val="75000"/>
              <a:buChar char="•"/>
              <a:defRPr sz="3000" b="0">
                <a:solidFill>
                  <a:srgbClr val="000000"/>
                </a:solidFill>
                <a:latin typeface="+mn-lt"/>
                <a:ea typeface="+mn-ea"/>
                <a:cs typeface="+mn-cs"/>
                <a:sym typeface="Helvetica Light"/>
              </a:defRPr>
            </a:pPr>
            <a:r>
              <a:t>Vertical containment can be used (must be if less than 10’) </a:t>
            </a:r>
          </a:p>
          <a:p>
            <a:pPr marL="444500" indent="-444500">
              <a:lnSpc>
                <a:spcPct val="140000"/>
              </a:lnSpc>
              <a:buSzPct val="75000"/>
              <a:buChar char="•"/>
              <a:defRPr sz="3000" b="0">
                <a:solidFill>
                  <a:srgbClr val="000000"/>
                </a:solidFill>
                <a:latin typeface="+mn-lt"/>
                <a:ea typeface="+mn-ea"/>
                <a:cs typeface="+mn-cs"/>
                <a:sym typeface="Helvetica Light"/>
              </a:defRPr>
            </a:pPr>
            <a:r>
              <a:t>Cover doors, windows, HVAC vents</a:t>
            </a:r>
          </a:p>
          <a:p>
            <a:pPr marL="444500" indent="-444500">
              <a:lnSpc>
                <a:spcPct val="140000"/>
              </a:lnSpc>
              <a:buSzPct val="75000"/>
              <a:buChar char="•"/>
              <a:defRPr sz="3000" b="0">
                <a:solidFill>
                  <a:srgbClr val="000000"/>
                </a:solidFill>
                <a:latin typeface="+mn-lt"/>
                <a:ea typeface="+mn-ea"/>
                <a:cs typeface="+mn-cs"/>
                <a:sym typeface="Helvetica Light"/>
              </a:defRPr>
            </a:pPr>
            <a:r>
              <a:t>Cover unmovable objects</a:t>
            </a:r>
          </a:p>
        </p:txBody>
      </p:sp>
    </p:spTree>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Shape 708"/>
          <p:cNvSpPr/>
          <p:nvPr/>
        </p:nvSpPr>
        <p:spPr>
          <a:xfrm>
            <a:off x="0" y="784235"/>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ASBESTOS/MOLD CONTAINMENT</a:t>
            </a:r>
          </a:p>
        </p:txBody>
      </p:sp>
      <p:sp>
        <p:nvSpPr>
          <p:cNvPr id="709" name="Shape 709"/>
          <p:cNvSpPr/>
          <p:nvPr/>
        </p:nvSpPr>
        <p:spPr>
          <a:xfrm>
            <a:off x="939696" y="2064859"/>
            <a:ext cx="11499926" cy="73002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2800">
                <a:solidFill>
                  <a:srgbClr val="000000"/>
                </a:solidFill>
              </a:defRPr>
            </a:pPr>
            <a:r>
              <a:t>Required Practices for Asbestos Class I or II Work:</a:t>
            </a:r>
          </a:p>
          <a:p>
            <a:pPr marL="889000" lvl="1" indent="-444500" defTabSz="457200">
              <a:lnSpc>
                <a:spcPct val="120000"/>
              </a:lnSpc>
              <a:buSzPct val="75000"/>
              <a:buChar char="•"/>
              <a:defRPr sz="2800" b="0">
                <a:solidFill>
                  <a:srgbClr val="000000"/>
                </a:solidFill>
                <a:latin typeface="+mn-lt"/>
                <a:ea typeface="+mn-ea"/>
                <a:cs typeface="+mn-cs"/>
                <a:sym typeface="Helvetica Light"/>
              </a:defRPr>
            </a:pPr>
            <a:r>
              <a:t>Must be done by Certified Asbestos </a:t>
            </a:r>
            <a:br/>
            <a:r>
              <a:t>Contractors only</a:t>
            </a:r>
          </a:p>
          <a:p>
            <a:pPr marL="889000" lvl="1" indent="-444500" defTabSz="457200">
              <a:lnSpc>
                <a:spcPct val="120000"/>
              </a:lnSpc>
              <a:buSzPct val="75000"/>
              <a:buChar char="•"/>
              <a:defRPr sz="2800" b="0">
                <a:solidFill>
                  <a:srgbClr val="000000"/>
                </a:solidFill>
                <a:latin typeface="+mn-lt"/>
                <a:ea typeface="+mn-ea"/>
                <a:cs typeface="+mn-cs"/>
                <a:sym typeface="Helvetica Light"/>
              </a:defRPr>
            </a:pPr>
            <a:r>
              <a:t>Containment must be built to control </a:t>
            </a:r>
            <a:br/>
            <a:r>
              <a:t>the fibers released during a renovation</a:t>
            </a:r>
          </a:p>
          <a:p>
            <a:pPr defTabSz="457200">
              <a:lnSpc>
                <a:spcPct val="120000"/>
              </a:lnSpc>
              <a:defRPr sz="2800">
                <a:solidFill>
                  <a:srgbClr val="000000"/>
                </a:solidFill>
              </a:defRPr>
            </a:pPr>
            <a:r>
              <a:t>Recommended Practices for Mold Remediation Work in Condition II or III:</a:t>
            </a:r>
          </a:p>
          <a:p>
            <a:pPr marL="889000" lvl="1" indent="-444500" defTabSz="457200">
              <a:lnSpc>
                <a:spcPct val="120000"/>
              </a:lnSpc>
              <a:buSzPct val="75000"/>
              <a:buChar char="•"/>
              <a:defRPr sz="2800" b="0">
                <a:solidFill>
                  <a:srgbClr val="000000"/>
                </a:solidFill>
                <a:latin typeface="+mn-lt"/>
                <a:ea typeface="+mn-ea"/>
                <a:cs typeface="+mn-cs"/>
                <a:sym typeface="Helvetica Light"/>
              </a:defRPr>
            </a:pPr>
            <a:r>
              <a:t>Workers can be protected in areas where wet indoor mold growing conditions exist or visible mold showing by following the same containment and air control practices as the asbestos standard requires</a:t>
            </a:r>
          </a:p>
          <a:p>
            <a:pPr defTabSz="457200">
              <a:lnSpc>
                <a:spcPct val="120000"/>
              </a:lnSpc>
              <a:defRPr sz="2800">
                <a:solidFill>
                  <a:srgbClr val="000000"/>
                </a:solidFill>
              </a:defRPr>
            </a:pPr>
            <a:r>
              <a:t>Negative Air Machines:</a:t>
            </a:r>
          </a:p>
          <a:p>
            <a:pPr marL="889000" lvl="1" indent="-444500" defTabSz="457200">
              <a:lnSpc>
                <a:spcPct val="120000"/>
              </a:lnSpc>
              <a:buSzPct val="75000"/>
              <a:buChar char="•"/>
              <a:defRPr sz="2800" b="0">
                <a:solidFill>
                  <a:srgbClr val="000000"/>
                </a:solidFill>
                <a:latin typeface="+mn-lt"/>
                <a:ea typeface="+mn-ea"/>
                <a:cs typeface="+mn-cs"/>
                <a:sym typeface="Helvetica Light"/>
              </a:defRPr>
            </a:pPr>
            <a:r>
              <a:t>Must be used in containment to direct the flow of asbestos fibers or wold spores out of the work area through HEPA filter</a:t>
            </a:r>
          </a:p>
        </p:txBody>
      </p:sp>
    </p:spTree>
  </p:cSld>
  <p:clrMapOvr>
    <a:masterClrMapping/>
  </p:clrMapOvr>
  <p:transition xmlns:p14="http://schemas.microsoft.com/office/powerpoint/2010/mai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Shape 713"/>
          <p:cNvSpPr/>
          <p:nvPr/>
        </p:nvSpPr>
        <p:spPr>
          <a:xfrm>
            <a:off x="0" y="807930"/>
            <a:ext cx="13004801" cy="4257195"/>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PLAY CONTAINMENT VIDEO</a:t>
            </a:r>
          </a:p>
        </p:txBody>
      </p:sp>
      <p:grpSp>
        <p:nvGrpSpPr>
          <p:cNvPr id="716" name="Group 716"/>
          <p:cNvGrpSpPr/>
          <p:nvPr/>
        </p:nvGrpSpPr>
        <p:grpSpPr>
          <a:xfrm>
            <a:off x="3054436" y="3871921"/>
            <a:ext cx="6895928" cy="5391587"/>
            <a:chOff x="0" y="0"/>
            <a:chExt cx="6895927" cy="5391586"/>
          </a:xfrm>
        </p:grpSpPr>
        <p:pic>
          <p:nvPicPr>
            <p:cNvPr id="715" name="pasted-image.png"/>
            <p:cNvPicPr>
              <a:picLocks noChangeAspect="1"/>
            </p:cNvPicPr>
            <p:nvPr/>
          </p:nvPicPr>
          <p:blipFill>
            <a:blip r:embed="rId2">
              <a:extLst/>
            </a:blip>
            <a:stretch>
              <a:fillRect/>
            </a:stretch>
          </p:blipFill>
          <p:spPr>
            <a:xfrm>
              <a:off x="127000" y="88900"/>
              <a:ext cx="6641928" cy="5061387"/>
            </a:xfrm>
            <a:prstGeom prst="rect">
              <a:avLst/>
            </a:prstGeom>
            <a:ln>
              <a:noFill/>
            </a:ln>
            <a:effectLst/>
          </p:spPr>
        </p:pic>
        <p:pic>
          <p:nvPicPr>
            <p:cNvPr id="714" name="Picture 713"/>
            <p:cNvPicPr>
              <a:picLocks/>
            </p:cNvPicPr>
            <p:nvPr/>
          </p:nvPicPr>
          <p:blipFill>
            <a:blip r:embed="rId3">
              <a:extLst/>
            </a:blip>
            <a:stretch>
              <a:fillRect/>
            </a:stretch>
          </p:blipFill>
          <p:spPr>
            <a:xfrm>
              <a:off x="0" y="0"/>
              <a:ext cx="6895928" cy="5391587"/>
            </a:xfrm>
            <a:prstGeom prst="rect">
              <a:avLst/>
            </a:prstGeom>
            <a:effectLst/>
          </p:spPr>
        </p:pic>
      </p:grpSp>
    </p:spTree>
  </p:cSld>
  <p:clrMapOvr>
    <a:masterClrMapping/>
  </p:clrMapOvr>
  <p:transition xmlns:p14="http://schemas.microsoft.com/office/powerpoint/2010/main" spd="slow"/>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718" name="Shape 718"/>
          <p:cNvSpPr/>
          <p:nvPr/>
        </p:nvSpPr>
        <p:spPr>
          <a:xfrm>
            <a:off x="1847660" y="2924088"/>
            <a:ext cx="9771180" cy="3672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457200">
              <a:lnSpc>
                <a:spcPct val="100000"/>
              </a:lnSpc>
              <a:defRPr sz="11600"/>
            </a:lvl1pPr>
          </a:lstStyle>
          <a:p>
            <a:r>
              <a:rPr dirty="0"/>
              <a:t>MONITORING </a:t>
            </a:r>
            <a:endParaRPr lang="en-US" dirty="0" smtClean="0"/>
          </a:p>
          <a:p>
            <a:r>
              <a:rPr dirty="0" smtClean="0"/>
              <a:t>AND </a:t>
            </a:r>
            <a:r>
              <a:rPr dirty="0"/>
              <a:t>PPE</a:t>
            </a:r>
          </a:p>
        </p:txBody>
      </p:sp>
    </p:spTree>
  </p:cSld>
  <p:clrMapOvr>
    <a:masterClrMapping/>
  </p:clrMapOvr>
  <p:transition xmlns:p14="http://schemas.microsoft.com/office/powerpoint/2010/mai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FFFFF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TotalTime>
  <Words>3839</Words>
  <Application>Microsoft Macintosh PowerPoint</Application>
  <PresentationFormat>Custom</PresentationFormat>
  <Paragraphs>452</Paragraphs>
  <Slides>47</Slides>
  <Notes>16</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Kris Alberti</cp:lastModifiedBy>
  <cp:revision>9</cp:revision>
  <dcterms:modified xsi:type="dcterms:W3CDTF">2015-12-30T00:35:58Z</dcterms:modified>
</cp:coreProperties>
</file>