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56" r:id="rId2"/>
    <p:sldId id="314" r:id="rId3"/>
    <p:sldId id="315" r:id="rId4"/>
    <p:sldId id="316" r:id="rId5"/>
    <p:sldId id="317" r:id="rId6"/>
    <p:sldId id="318"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88" r:id="rId36"/>
    <p:sldId id="389" r:id="rId37"/>
    <p:sldId id="390" r:id="rId38"/>
    <p:sldId id="391" r:id="rId39"/>
    <p:sldId id="392" r:id="rId40"/>
    <p:sldId id="393" r:id="rId41"/>
    <p:sldId id="394" r:id="rId42"/>
    <p:sldId id="395" r:id="rId43"/>
    <p:sldId id="396" r:id="rId44"/>
    <p:sldId id="397" r:id="rId45"/>
    <p:sldId id="398" r:id="rId46"/>
    <p:sldId id="399" r:id="rId4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1pPr>
    <a:lvl2pPr marL="0" marR="0" indent="4572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2pPr>
    <a:lvl3pPr marL="0" marR="0" indent="9144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3pPr>
    <a:lvl4pPr marL="0" marR="0" indent="13716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4pPr>
    <a:lvl5pPr marL="0" marR="0" indent="18288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5pPr>
    <a:lvl6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6pPr>
    <a:lvl7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7pPr>
    <a:lvl8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8pPr>
    <a:lvl9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63" d="100"/>
          <a:sy n="63" d="100"/>
        </p:scale>
        <p:origin x="-2304" y="-10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2" name="Shape 132"/>
          <p:cNvSpPr>
            <a:spLocks noGrp="1" noRot="1" noChangeAspect="1"/>
          </p:cNvSpPr>
          <p:nvPr>
            <p:ph type="sldImg"/>
          </p:nvPr>
        </p:nvSpPr>
        <p:spPr>
          <a:xfrm>
            <a:off x="1143000" y="685800"/>
            <a:ext cx="4572000" cy="3429000"/>
          </a:xfrm>
          <a:prstGeom prst="rect">
            <a:avLst/>
          </a:prstGeom>
        </p:spPr>
        <p:txBody>
          <a:bodyPr/>
          <a:lstStyle/>
          <a:p>
            <a:endParaRPr/>
          </a:p>
        </p:txBody>
      </p:sp>
      <p:sp>
        <p:nvSpPr>
          <p:cNvPr id="133" name="Shape 13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0609971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lni.wa.gov/TradesLicensing/LicensingReq/Asbestos/default.asp%231" TargetMode="External"/><Relationship Id="rId4" Type="http://schemas.openxmlformats.org/officeDocument/2006/relationships/hyperlink" Target="http://www.ecy.wa.gov/programs/air/local.html"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noRot="1" noChangeAspect="1"/>
          </p:cNvSpPr>
          <p:nvPr>
            <p:ph type="sldImg"/>
          </p:nvPr>
        </p:nvSpPr>
        <p:spPr>
          <a:prstGeom prst="rect">
            <a:avLst/>
          </a:prstGeom>
        </p:spPr>
        <p:txBody>
          <a:bodyPr/>
          <a:lstStyle/>
          <a:p>
            <a:endParaRPr/>
          </a:p>
        </p:txBody>
      </p:sp>
      <p:sp>
        <p:nvSpPr>
          <p:cNvPr id="498" name="Shape 498"/>
          <p:cNvSpPr>
            <a:spLocks noGrp="1"/>
          </p:cNvSpPr>
          <p:nvPr>
            <p:ph type="body" sz="quarter" idx="1"/>
          </p:nvPr>
        </p:nvSpPr>
        <p:spPr>
          <a:prstGeom prst="rect">
            <a:avLst/>
          </a:prstGeom>
        </p:spPr>
        <p:txBody>
          <a:bodyPr/>
          <a:lstStyle/>
          <a:p>
            <a:r>
              <a:t>ASBESTOS SURVEYS REQUIRED ON ALL RENOVATIONS:</a:t>
            </a:r>
          </a:p>
          <a:p>
            <a:r>
              <a:t>Before starting a renovation of any public or private building, regardless of the year built, Building Owners are required to obtain a written asbestos survey completed by an AHERA Building Inspector.</a:t>
            </a:r>
          </a:p>
          <a:p>
            <a:r>
              <a:t>Results of the survey must be shared with any Contractor performing work, so they can determine if their workers will be exposed to Asbestos Containing Materials.</a:t>
            </a:r>
          </a:p>
          <a:p>
            <a:r>
              <a:t>Labor and Industries Fines</a:t>
            </a:r>
          </a:p>
          <a:p>
            <a:r>
              <a:t>L&amp;I can impose a minimum $250 per day fine for failure to obtain an asbestos survey. This fine can be applied to both the contractor and building owner. Additional fines may be applied if employers are not complying with all applicable safety and health standards.</a:t>
            </a:r>
          </a:p>
          <a:p>
            <a:r>
              <a:t>More Information at:</a:t>
            </a:r>
          </a:p>
          <a:p>
            <a:r>
              <a:rPr u="sng">
                <a:hlinkClick r:id="rId3"/>
              </a:rPr>
              <a:t>http://www.lni.wa.gov/TradesLicensing/LicensingReq/Asbestos/default.asp#1</a:t>
            </a:r>
            <a:r>
              <a:t> </a:t>
            </a:r>
          </a:p>
          <a:p>
            <a:endParaRPr/>
          </a:p>
          <a:p>
            <a:r>
              <a:t>EVEN MORE REGULATIONS:</a:t>
            </a:r>
          </a:p>
          <a:p>
            <a:endParaRPr/>
          </a:p>
          <a:p>
            <a:r>
              <a:t>AHERA/ASHARA Asbestos Hazard and Emergency Response Act &amp; Asbestos School Hazards Abatement Reauthorization Act 40 CFR 763:</a:t>
            </a:r>
          </a:p>
          <a:p>
            <a:r>
              <a:t>Mandated identifying Asbestos Containing Materials in Schools</a:t>
            </a:r>
          </a:p>
          <a:p>
            <a:r>
              <a:t>ASHARA defined Asbestos projects regulations in all Public buildings </a:t>
            </a:r>
          </a:p>
          <a:p>
            <a:endParaRPr/>
          </a:p>
          <a:p>
            <a:r>
              <a:t>NESHAP National Emission Standards for Hazardous Air Pollutants (NESHAP) 40 CFR Part 61, Subpart M</a:t>
            </a:r>
          </a:p>
          <a:p>
            <a:r>
              <a:t>AHERA Accredited Inspections for buildings are required in some jurisdictions by Department of Ecology recognized local clean air authority.  </a:t>
            </a:r>
            <a:br/>
            <a:r>
              <a:t>For more information:  </a:t>
            </a:r>
            <a:r>
              <a:rPr u="sng">
                <a:hlinkClick r:id="rId4"/>
              </a:rPr>
              <a:t>http://www.ecy.wa.gov/programs/air/local.html</a:t>
            </a:r>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626"/>
          <p:cNvSpPr>
            <a:spLocks noGrp="1" noRot="1" noChangeAspect="1"/>
          </p:cNvSpPr>
          <p:nvPr>
            <p:ph type="sldImg"/>
          </p:nvPr>
        </p:nvSpPr>
        <p:spPr>
          <a:prstGeom prst="rect">
            <a:avLst/>
          </a:prstGeom>
        </p:spPr>
        <p:txBody>
          <a:bodyPr/>
          <a:lstStyle/>
          <a:p>
            <a:endParaRPr/>
          </a:p>
        </p:txBody>
      </p:sp>
      <p:sp>
        <p:nvSpPr>
          <p:cNvPr id="627" name="Shape 627"/>
          <p:cNvSpPr>
            <a:spLocks noGrp="1"/>
          </p:cNvSpPr>
          <p:nvPr>
            <p:ph type="body" sz="quarter" idx="1"/>
          </p:nvPr>
        </p:nvSpPr>
        <p:spPr>
          <a:prstGeom prst="rect">
            <a:avLst/>
          </a:prstGeom>
        </p:spPr>
        <p:txBody>
          <a:bodyPr/>
          <a:lstStyle/>
          <a:p>
            <a:r>
              <a:t>LEAD BASED PAINT ACTIVITIES* </a:t>
            </a:r>
            <a:br/>
            <a:r>
              <a:t>- WAC 365-230  (commerce.wa.gov/lead)</a:t>
            </a:r>
          </a:p>
          <a:p>
            <a:r>
              <a:t>Abatement means any measure or set of measures specifically designed to permanently eliminate lead-based paint hazards including:  the permanent enclosure or encapsulation of lead-based paint, the replacement of lead-painted surfaces or fixtures, and the removal or covering of lead-contaminated soil.   Worker Safety rules for these projects are covered under WAC 296-155-176.</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p>
            <a:r>
              <a:t>LEAD ABATEMENT PROJECTS REQUIRE:</a:t>
            </a:r>
          </a:p>
          <a:p>
            <a:r>
              <a:t>Notification to Commerce for Projects over $25,000</a:t>
            </a:r>
          </a:p>
          <a:p>
            <a:r>
              <a:t>Construction Firms must be Registered as a </a:t>
            </a:r>
            <a:br/>
            <a:r>
              <a:t>Certified Firm with the WA Department of Commerce</a:t>
            </a:r>
          </a:p>
          <a:p>
            <a:r>
              <a:t>Inspector (3 Day Required, Yearly Refresher): </a:t>
            </a:r>
            <a:br/>
            <a:r>
              <a:t>Can perform inspections and clearance testing.</a:t>
            </a:r>
          </a:p>
          <a:p>
            <a:r>
              <a:t>Risk Assessor (5 Day Required Class, Yearly Refresher): Can perform inspections, clearance testing, lead hazard screens and risk assessments.</a:t>
            </a:r>
          </a:p>
          <a:p>
            <a:r>
              <a:t>Supervisor (4 Day Required Class, Yearly Refresher): Performs supervision of abatement projects, preparation of occupant protection plans, abatement reports, and all abatement activities performed by abatement workers.</a:t>
            </a:r>
          </a:p>
          <a:p>
            <a:r>
              <a:t>Worker (2 Day Required Class, Yearly Refresher): </a:t>
            </a:r>
            <a:br/>
            <a:r>
              <a:t>Performs abatement activities under the direction of a certified abatement supervisor.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Shape 640"/>
          <p:cNvSpPr>
            <a:spLocks noGrp="1" noRot="1" noChangeAspect="1"/>
          </p:cNvSpPr>
          <p:nvPr>
            <p:ph type="sldImg"/>
          </p:nvPr>
        </p:nvSpPr>
        <p:spPr>
          <a:prstGeom prst="rect">
            <a:avLst/>
          </a:prstGeom>
        </p:spPr>
        <p:txBody>
          <a:bodyPr/>
          <a:lstStyle/>
          <a:p>
            <a:endParaRPr/>
          </a:p>
        </p:txBody>
      </p:sp>
      <p:sp>
        <p:nvSpPr>
          <p:cNvPr id="641" name="Shape 641"/>
          <p:cNvSpPr>
            <a:spLocks noGrp="1"/>
          </p:cNvSpPr>
          <p:nvPr>
            <p:ph type="body" sz="quarter" idx="1"/>
          </p:nvPr>
        </p:nvSpPr>
        <p:spPr>
          <a:prstGeom prst="rect">
            <a:avLst/>
          </a:prstGeom>
        </p:spPr>
        <p:txBody>
          <a:bodyPr/>
          <a:lstStyle/>
          <a:p>
            <a:r>
              <a:t>LABOR AND INDUSTRIES TESTING REQUIREMENT FOR WORKER SAFETY</a:t>
            </a:r>
          </a:p>
          <a:p>
            <a:r>
              <a:t>Each employer who has a workplace or operation covered by this standard shall initially determine if any employee may be exposed to lead at or above the action level.</a:t>
            </a:r>
          </a:p>
          <a:p>
            <a:r>
              <a:t>The first step to that is determining if lead is on the job site.  A qualified lead Risk Inspector or Assessor may be used or a Certified Renovator may determine if Lead Based Paint is on the project.</a:t>
            </a:r>
          </a:p>
          <a:p>
            <a:endParaRPr/>
          </a:p>
          <a:p>
            <a:r>
              <a:t>REQUIRED TESTS FOR PRE-1978 HOMES:</a:t>
            </a:r>
          </a:p>
          <a:p>
            <a:r>
              <a:t>You must check for Lead Based Paint using an EPA approved process or assume Lead Based Paint is Present</a:t>
            </a:r>
          </a:p>
          <a:p>
            <a:r>
              <a:t>Give results to owners along with project file within 30 days of the completion of the project. </a:t>
            </a:r>
          </a:p>
          <a:p>
            <a:endParaRPr/>
          </a:p>
          <a:p>
            <a:r>
              <a:t>EPA Approved Lead Test Kits</a:t>
            </a:r>
          </a:p>
          <a:p>
            <a:r>
              <a:t>LeadCheck®</a:t>
            </a:r>
          </a:p>
          <a:p>
            <a:r>
              <a:t>LeadCheck® lead test kit can reliably determine that regulated lead- based paint is not present on wood or ferrous metal (alloys that contain iron). This kit is not recognized for use on plaster and drywall.</a:t>
            </a:r>
          </a:p>
          <a:p>
            <a:r>
              <a:t>D-Lead®</a:t>
            </a:r>
          </a:p>
          <a:p>
            <a:r>
              <a:t>Paint Test Kit manufactured by ESCA Tech, Inc., can reliably determine that regulated lead-based paint is not present on wood ferrous metal (alloys that contain iron), drywall and plaster surfaces.</a:t>
            </a:r>
          </a:p>
          <a:p>
            <a:r>
              <a:t>Paint Chip Sampling</a:t>
            </a:r>
          </a:p>
          <a:p>
            <a:r>
              <a:t>Using an EPA approved process and an NLLP lab, a certified renovator may collect paint chips and send for results.</a:t>
            </a:r>
          </a:p>
          <a:p>
            <a:r>
              <a:t/>
            </a:r>
            <a:br/>
            <a:r>
              <a:t>Procedure for Testing</a:t>
            </a:r>
          </a:p>
          <a:p>
            <a:r>
              <a:t>Test in 3 places in each room you want to rule out Lead. </a:t>
            </a:r>
          </a:p>
          <a:p>
            <a:r>
              <a:t>Document findings.You can always assume lead and document your assumption.</a:t>
            </a:r>
          </a:p>
          <a:p>
            <a:r>
              <a:t>Give results to owners along with project file within 30 days of the completion of the project.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Shape 647"/>
          <p:cNvSpPr>
            <a:spLocks noGrp="1" noRot="1" noChangeAspect="1"/>
          </p:cNvSpPr>
          <p:nvPr>
            <p:ph type="sldImg"/>
          </p:nvPr>
        </p:nvSpPr>
        <p:spPr>
          <a:prstGeom prst="rect">
            <a:avLst/>
          </a:prstGeom>
        </p:spPr>
        <p:txBody>
          <a:bodyPr/>
          <a:lstStyle/>
          <a:p>
            <a:endParaRPr/>
          </a:p>
        </p:txBody>
      </p:sp>
      <p:sp>
        <p:nvSpPr>
          <p:cNvPr id="648" name="Shape 648"/>
          <p:cNvSpPr>
            <a:spLocks noGrp="1"/>
          </p:cNvSpPr>
          <p:nvPr>
            <p:ph type="body" sz="quarter" idx="1"/>
          </p:nvPr>
        </p:nvSpPr>
        <p:spPr>
          <a:prstGeom prst="rect">
            <a:avLst/>
          </a:prstGeom>
        </p:spPr>
        <p:txBody>
          <a:bodyPr/>
          <a:lstStyle/>
          <a:p>
            <a:r>
              <a:t>LABOR AND INDUSTRIES TESTING REQUIREMENT FOR WORKER SAFETY</a:t>
            </a:r>
          </a:p>
          <a:p>
            <a:r>
              <a:t>Each employer who has a workplace or operation covered by this standard shall initially determine if any employee may be exposed to lead at or above the action level.</a:t>
            </a:r>
          </a:p>
          <a:p>
            <a:r>
              <a:t>The first step to that is determining if lead is on the job site.  A qualified lead Risk Inspector or Assessor may be used or a Certified Renovator may determine if Lead Based Paint is on the project.</a:t>
            </a:r>
          </a:p>
          <a:p>
            <a:endParaRPr/>
          </a:p>
          <a:p>
            <a:r>
              <a:t>REQUIRED TESTS FOR PRE-1978 HOMES:</a:t>
            </a:r>
          </a:p>
          <a:p>
            <a:r>
              <a:t>You must check for Lead Based Paint using an EPA approved process or assume Lead Based Paint is Present</a:t>
            </a:r>
          </a:p>
          <a:p>
            <a:r>
              <a:t>Give results to owners along with project file within 30 days of the completion of the project. </a:t>
            </a:r>
          </a:p>
          <a:p>
            <a:endParaRPr/>
          </a:p>
          <a:p>
            <a:r>
              <a:t>EPA Approved Lead Test Kits</a:t>
            </a:r>
          </a:p>
          <a:p>
            <a:r>
              <a:t>LeadCheck®</a:t>
            </a:r>
          </a:p>
          <a:p>
            <a:r>
              <a:t>LeadCheck® lead test kit can reliably determine that regulated lead- based paint is not present on wood or ferrous metal (alloys that contain iron). This kit is not recognized for use on plaster and drywall.</a:t>
            </a:r>
          </a:p>
          <a:p>
            <a:r>
              <a:t>D-Lead®</a:t>
            </a:r>
          </a:p>
          <a:p>
            <a:r>
              <a:t>Paint Test Kit manufactured by ESCA Tech, Inc., can reliably determine that regulated lead-based paint is not present on wood ferrous metal (alloys that contain iron), drywall and plaster surfaces.</a:t>
            </a:r>
          </a:p>
          <a:p>
            <a:r>
              <a:t>Paint Chip Sampling</a:t>
            </a:r>
          </a:p>
          <a:p>
            <a:r>
              <a:t>Using an EPA approved process and an NLLP lab, a certified renovator may collect paint chips and send for results.</a:t>
            </a:r>
          </a:p>
          <a:p>
            <a:r>
              <a:t/>
            </a:r>
            <a:br/>
            <a:r>
              <a:t>Procedure for Testing</a:t>
            </a:r>
          </a:p>
          <a:p>
            <a:r>
              <a:t>Test in 3 places in each room you want to rule out Lead. </a:t>
            </a:r>
          </a:p>
          <a:p>
            <a:r>
              <a:t>Document findings.You can always assume lead and document your assumption.</a:t>
            </a:r>
          </a:p>
          <a:p>
            <a:r>
              <a:t>Give results to owners along with project file within 30 days of the completion of the project.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prstGeom prst="rect">
            <a:avLst/>
          </a:prstGeom>
        </p:spPr>
        <p:txBody>
          <a:bodyPr/>
          <a:lstStyle/>
          <a:p>
            <a:endParaRPr/>
          </a:p>
        </p:txBody>
      </p:sp>
      <p:sp>
        <p:nvSpPr>
          <p:cNvPr id="654" name="Shape 654"/>
          <p:cNvSpPr>
            <a:spLocks noGrp="1"/>
          </p:cNvSpPr>
          <p:nvPr>
            <p:ph type="body" sz="quarter" idx="1"/>
          </p:nvPr>
        </p:nvSpPr>
        <p:spPr>
          <a:prstGeom prst="rect">
            <a:avLst/>
          </a:prstGeom>
        </p:spPr>
        <p:txBody>
          <a:bodyPr/>
          <a:lstStyle/>
          <a:p>
            <a:r>
              <a:t>Under the RRP Rule, Certified Firms MUST:</a:t>
            </a:r>
          </a:p>
          <a:p>
            <a:r>
              <a:t>Give homeowners/residents and child-occupied facility owners/adult representatives copies of the Renovate Right pamphlet. </a:t>
            </a:r>
          </a:p>
          <a:p>
            <a:r>
              <a:t>Let parents/guardians of children using a child-occupied facility know about the renovation and how to get a copy of the Renovate Right pamphlet. </a:t>
            </a:r>
          </a:p>
          <a:p>
            <a:r>
              <a:t>Get confirmation of receipt of the Renovate Right pamphlet from owners, or evidence that the pamphlet was delivered to tenants/residents. </a:t>
            </a:r>
          </a:p>
          <a:p>
            <a:r>
              <a:t>Keep all records for at least 3 years. </a:t>
            </a:r>
          </a:p>
          <a:p>
            <a:endParaRPr/>
          </a:p>
          <a:p>
            <a:r>
              <a:t>In Target Housing – Individual units: </a:t>
            </a:r>
            <a:br/>
            <a:r>
              <a:t>Must acquire either written proof of receipt by an adult occupant or proof of delivery/unsuccessful delivery of Renovate Right, or: </a:t>
            </a:r>
          </a:p>
          <a:p>
            <a:r>
              <a:t>Written proof of receipt of Renovate Right by owner or proof of mailing (if mailing, send 7 days prior to renovation). </a:t>
            </a:r>
          </a:p>
          <a:p>
            <a:endParaRPr/>
          </a:p>
          <a:p>
            <a:r>
              <a:t>In Target Housing - Common Areas (Two Options): </a:t>
            </a:r>
          </a:p>
          <a:p>
            <a:r>
              <a:t>Provide written notification to each affected unit and make Renovate Right pamphlet available on request; </a:t>
            </a:r>
          </a:p>
          <a:p>
            <a:r>
              <a:t>Keep copies or pictures of the signs and notices posted. </a:t>
            </a:r>
          </a:p>
          <a:p>
            <a:endParaRPr/>
          </a:p>
          <a:p>
            <a:r>
              <a:t>In Child-Occupied Facilities </a:t>
            </a:r>
          </a:p>
          <a:p>
            <a:r>
              <a:t>Written proof of receipt of Renovate Right by owner or proof of mailing required </a:t>
            </a:r>
          </a:p>
          <a:p>
            <a:r>
              <a:t>(If mailing, send between 60 and 7 days prior to renovation). </a:t>
            </a:r>
          </a:p>
          <a:p>
            <a:r>
              <a:t>Maintain proof of receipt by owner or adult representative, or certify in writing that the Renovate Right pamphlet has been delivered to facility. </a:t>
            </a:r>
          </a:p>
          <a:p>
            <a:r>
              <a:t>Keep copies or pictures of the signs and notices posted in project file.  </a:t>
            </a:r>
          </a:p>
          <a:p>
            <a:endParaRPr/>
          </a:p>
          <a:p>
            <a:r>
              <a:t>To Order EPA’s Renovate Right </a:t>
            </a:r>
            <a:br/>
            <a:r>
              <a:t>http://bookstore.gpo.gov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Shape 662"/>
          <p:cNvSpPr>
            <a:spLocks noGrp="1" noRot="1" noChangeAspect="1"/>
          </p:cNvSpPr>
          <p:nvPr>
            <p:ph type="sldImg"/>
          </p:nvPr>
        </p:nvSpPr>
        <p:spPr>
          <a:prstGeom prst="rect">
            <a:avLst/>
          </a:prstGeom>
        </p:spPr>
        <p:txBody>
          <a:bodyPr/>
          <a:lstStyle/>
          <a:p>
            <a:endParaRPr/>
          </a:p>
        </p:txBody>
      </p:sp>
      <p:sp>
        <p:nvSpPr>
          <p:cNvPr id="663" name="Shape 663"/>
          <p:cNvSpPr>
            <a:spLocks noGrp="1"/>
          </p:cNvSpPr>
          <p:nvPr>
            <p:ph type="body" sz="quarter" idx="1"/>
          </p:nvPr>
        </p:nvSpPr>
        <p:spPr>
          <a:prstGeom prst="rect">
            <a:avLst/>
          </a:prstGeom>
        </p:spPr>
        <p:txBody>
          <a:bodyPr/>
          <a:lstStyle/>
          <a:p>
            <a:r>
              <a:t>Under the RRP Rule, Certified Firms MUST:</a:t>
            </a:r>
          </a:p>
          <a:p>
            <a:r>
              <a:t>Give homeowners/residents and child-occupied facility owners/adult representatives copies of the Renovate Right pamphlet. </a:t>
            </a:r>
          </a:p>
          <a:p>
            <a:r>
              <a:t>Let parents/guardians of children using a child-occupied facility know about the renovation and how to get a copy of the Renovate Right pamphlet. </a:t>
            </a:r>
          </a:p>
          <a:p>
            <a:r>
              <a:t>Get confirmation of receipt of the Renovate Right pamphlet from owners, or evidence that the pamphlet was delivered to tenants/residents. </a:t>
            </a:r>
          </a:p>
          <a:p>
            <a:r>
              <a:t>Keep all records for at least 3 years. </a:t>
            </a:r>
          </a:p>
          <a:p>
            <a:endParaRPr/>
          </a:p>
          <a:p>
            <a:r>
              <a:t>In Target Housing – Individual units: </a:t>
            </a:r>
            <a:br/>
            <a:r>
              <a:t>Must acquire either written proof of receipt by an adult occupant or proof of delivery/unsuccessful delivery of Renovate Right, or: </a:t>
            </a:r>
          </a:p>
          <a:p>
            <a:r>
              <a:t>Written proof of receipt of Renovate Right by owner or proof of mailing (if mailing, send 7 days prior to renovation). </a:t>
            </a:r>
          </a:p>
          <a:p>
            <a:endParaRPr/>
          </a:p>
          <a:p>
            <a:r>
              <a:t>In Target Housing - Common Areas (Two Options): </a:t>
            </a:r>
          </a:p>
          <a:p>
            <a:r>
              <a:t>Provide written notification to each affected unit and make Renovate Right pamphlet available on request; </a:t>
            </a:r>
          </a:p>
          <a:p>
            <a:r>
              <a:t>Keep copies or pictures of the signs and notices posted. </a:t>
            </a:r>
          </a:p>
          <a:p>
            <a:endParaRPr/>
          </a:p>
          <a:p>
            <a:r>
              <a:t>In Child-Occupied Facilities </a:t>
            </a:r>
          </a:p>
          <a:p>
            <a:r>
              <a:t>Written proof of receipt of Renovate Right by owner or proof of mailing required </a:t>
            </a:r>
          </a:p>
          <a:p>
            <a:r>
              <a:t>(If mailing, send between 60 and 7 days prior to renovation). </a:t>
            </a:r>
          </a:p>
          <a:p>
            <a:r>
              <a:t>Maintain proof of receipt by owner or adult representative, or certify in writing that the Renovate Right pamphlet has been delivered to facility. </a:t>
            </a:r>
          </a:p>
          <a:p>
            <a:r>
              <a:t>Keep copies or pictures of the signs and notices posted in project file.  </a:t>
            </a:r>
          </a:p>
          <a:p>
            <a:endParaRPr/>
          </a:p>
          <a:p>
            <a:r>
              <a:t>To Order EPA’s Renovate Right </a:t>
            </a:r>
            <a:br/>
            <a:r>
              <a:t>http://bookstore.gpo.gov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 name="Shape 914"/>
          <p:cNvSpPr>
            <a:spLocks noGrp="1" noRot="1" noChangeAspect="1"/>
          </p:cNvSpPr>
          <p:nvPr>
            <p:ph type="sldImg"/>
          </p:nvPr>
        </p:nvSpPr>
        <p:spPr>
          <a:prstGeom prst="rect">
            <a:avLst/>
          </a:prstGeom>
        </p:spPr>
        <p:txBody>
          <a:bodyPr/>
          <a:lstStyle/>
          <a:p>
            <a:endParaRPr/>
          </a:p>
        </p:txBody>
      </p:sp>
      <p:sp>
        <p:nvSpPr>
          <p:cNvPr id="915" name="Shape 915"/>
          <p:cNvSpPr>
            <a:spLocks noGrp="1"/>
          </p:cNvSpPr>
          <p:nvPr>
            <p:ph type="body" sz="quarter" idx="1"/>
          </p:nvPr>
        </p:nvSpPr>
        <p:spPr>
          <a:prstGeom prst="rect">
            <a:avLst/>
          </a:prstGeom>
        </p:spPr>
        <p:txBody>
          <a:bodyPr/>
          <a:lstStyle/>
          <a:p>
            <a:r>
              <a:t>Contractors with employees that work around any lead containing materials must keep copies of the following for employment plus a duration of 30 years:</a:t>
            </a:r>
          </a:p>
          <a:p>
            <a:r>
              <a:t>Contractors Completed Lead Safety Plan</a:t>
            </a:r>
          </a:p>
          <a:p>
            <a:r>
              <a:t>Respiratory Protection Program</a:t>
            </a:r>
          </a:p>
          <a:p>
            <a:r>
              <a:t>Medical Surveillance for Employees</a:t>
            </a:r>
          </a:p>
          <a:p>
            <a:r>
              <a:t>Fit Test Records</a:t>
            </a:r>
          </a:p>
          <a:p>
            <a:r>
              <a:t>Hazard Communication Program</a:t>
            </a:r>
          </a:p>
          <a:p>
            <a:r>
              <a:t>Monitoring Data</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8" name="Shape 938"/>
          <p:cNvSpPr>
            <a:spLocks noGrp="1" noRot="1" noChangeAspect="1"/>
          </p:cNvSpPr>
          <p:nvPr>
            <p:ph type="sldImg"/>
          </p:nvPr>
        </p:nvSpPr>
        <p:spPr>
          <a:prstGeom prst="rect">
            <a:avLst/>
          </a:prstGeom>
        </p:spPr>
        <p:txBody>
          <a:bodyPr/>
          <a:lstStyle/>
          <a:p>
            <a:endParaRPr/>
          </a:p>
        </p:txBody>
      </p:sp>
      <p:sp>
        <p:nvSpPr>
          <p:cNvPr id="939" name="Shape 939"/>
          <p:cNvSpPr>
            <a:spLocks noGrp="1"/>
          </p:cNvSpPr>
          <p:nvPr>
            <p:ph type="body" sz="quarter" idx="1"/>
          </p:nvPr>
        </p:nvSpPr>
        <p:spPr>
          <a:prstGeom prst="rect">
            <a:avLst/>
          </a:prstGeom>
        </p:spPr>
        <p:txBody>
          <a:bodyPr/>
          <a:lstStyle/>
          <a:p>
            <a:r>
              <a:t>Follow the regulations and best practices even when not required to build a culture of safety.  It’s more cost effective, efficient, and professional.  The logistics, equipment, and training costs of these regulations must be built into any plan that includes renovations.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noRot="1" noChangeAspect="1"/>
          </p:cNvSpPr>
          <p:nvPr>
            <p:ph type="sldImg"/>
          </p:nvPr>
        </p:nvSpPr>
        <p:spPr>
          <a:prstGeom prst="rect">
            <a:avLst/>
          </a:prstGeom>
        </p:spPr>
        <p:txBody>
          <a:bodyPr/>
          <a:lstStyle/>
          <a:p>
            <a:endParaRPr/>
          </a:p>
        </p:txBody>
      </p:sp>
      <p:sp>
        <p:nvSpPr>
          <p:cNvPr id="504" name="Shape 504"/>
          <p:cNvSpPr>
            <a:spLocks noGrp="1"/>
          </p:cNvSpPr>
          <p:nvPr>
            <p:ph type="body" sz="quarter" idx="1"/>
          </p:nvPr>
        </p:nvSpPr>
        <p:spPr>
          <a:prstGeom prst="rect">
            <a:avLst/>
          </a:prstGeom>
        </p:spPr>
        <p:txBody>
          <a:bodyPr/>
          <a:lstStyle/>
          <a:p>
            <a:r>
              <a:t>ASBESTOS AWARENESS:</a:t>
            </a:r>
          </a:p>
          <a:p>
            <a:r>
              <a:t>All employees that that may come into contact with asbestos or presumed asbestos containing material must attend a two (2) hour Asbestos Awareness course, covering the identification and dangers of asbestos.  |</a:t>
            </a:r>
            <a:br/>
            <a:r>
              <a:t>This course DOES NOT ENTITLE YOU TO DO ANY ASBESTOS RELATED WORK.  </a:t>
            </a:r>
            <a:br/>
            <a:r>
              <a:t>Asbestos related work is fully regulated by class of work and requires a Contractors Registration, Asbestos Contractor Certification, accredited training, and specific equipment mandated by WAC 296-62-077 and WAC 296-65.</a:t>
            </a:r>
          </a:p>
          <a:p>
            <a:endParaRPr/>
          </a:p>
          <a:p>
            <a:r>
              <a:t>ASBESTOS ABATEMENT/DEMOLITION PROJECTS REQUIRE:</a:t>
            </a:r>
          </a:p>
          <a:p>
            <a:r>
              <a:t>Registered Contractors must be certified as an Asbestos Contractor with Labor and Industries (annual renewal) </a:t>
            </a:r>
          </a:p>
          <a:p>
            <a:r>
              <a:t>Notification 10 Day Prior to Work Starting to Labor and Industries for Asbestos Projects over 48 sq2 or with more than 10 lnft of pipe.</a:t>
            </a:r>
          </a:p>
          <a:p>
            <a:r>
              <a:t>Notification 10 Day Prior to Work Starting to local Clean Air Authority for Asbestos Projects over 48 sq2 or with more than 10 lnft of pipe.</a:t>
            </a:r>
          </a:p>
          <a:p>
            <a:r>
              <a:t>Buildings Surveyed by an AHERA Building Inspector (3 Day Training for Inspector’s Required with an Annual Refresher): </a:t>
            </a:r>
            <a:br/>
            <a:r>
              <a:t>Can perform inspections and clearance testing.</a:t>
            </a:r>
          </a:p>
          <a:p>
            <a:r>
              <a:t>Asbestos Supervisor (40 hour required Class,  Annual Refresher):  Supervise asbestos workers and required on all asbestos projects.</a:t>
            </a:r>
          </a:p>
          <a:p>
            <a:r>
              <a:t>Asbestos Worker (32 hour required class,  Annual Refresher): Perform abatement and encapsulation activities under the direction of an Asbestos Supervisor.</a:t>
            </a:r>
          </a:p>
          <a:p>
            <a:r>
              <a:t>Optional Specific Trade Asbestos Worker (Certified Asbestos contractors can utilized workers for specific work who have had 8 hour of training specific to one category of asbestos containing material, examples include flooring, roofing, or cleaning and maintenance).</a:t>
            </a:r>
          </a:p>
          <a:p>
            <a:r>
              <a:t>ASBESTOS CLASSES OF WORK:</a:t>
            </a:r>
          </a:p>
          <a:p>
            <a:r>
              <a:t>Class I asbestos work means activities involving the removal of thermal system insulation or surfacing ACM/PACM.</a:t>
            </a:r>
          </a:p>
          <a:p>
            <a:r>
              <a:t>Class II asbestos work means activities involving the removal of ACM which is not thermal system insulation or surfacing material. This includes, but is not limited to, the removal of asbestos-containing wallboard, floor tile and sheeting, roofing and siding shingles, and construction mastics.</a:t>
            </a:r>
          </a:p>
          <a:p>
            <a:r>
              <a:t>Class III asbestos work means repair and maintenance operations where "ACM," including TSI and surfacing ACM and PACM, may be disturbed.</a:t>
            </a:r>
          </a:p>
          <a:p>
            <a:r>
              <a:t>Class IV asbestos work means maintenance and custodial activities during which employees contact but do not disturb ACM or PACM and activities to clean up dust, waste and debris resulting from Class I, II, and III activities.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Shape 512"/>
          <p:cNvSpPr>
            <a:spLocks noGrp="1" noRot="1" noChangeAspect="1"/>
          </p:cNvSpPr>
          <p:nvPr>
            <p:ph type="sldImg"/>
          </p:nvPr>
        </p:nvSpPr>
        <p:spPr>
          <a:prstGeom prst="rect">
            <a:avLst/>
          </a:prstGeom>
        </p:spPr>
        <p:txBody>
          <a:bodyPr/>
          <a:lstStyle/>
          <a:p>
            <a:endParaRPr/>
          </a:p>
        </p:txBody>
      </p:sp>
      <p:sp>
        <p:nvSpPr>
          <p:cNvPr id="513" name="Shape 513"/>
          <p:cNvSpPr>
            <a:spLocks noGrp="1"/>
          </p:cNvSpPr>
          <p:nvPr>
            <p:ph type="body" sz="quarter" idx="1"/>
          </p:nvPr>
        </p:nvSpPr>
        <p:spPr>
          <a:prstGeom prst="rect">
            <a:avLst/>
          </a:prstGeom>
        </p:spPr>
        <p:txBody>
          <a:bodyPr/>
          <a:lstStyle/>
          <a:p>
            <a:r>
              <a:t>ASBESTOS AWARENESS:</a:t>
            </a:r>
          </a:p>
          <a:p>
            <a:r>
              <a:t>All employees that that may come into contact with asbestos or presumed asbestos containing material must attend a two (2) hour Asbestos Awareness course, covering the identification and dangers of asbestos.  |</a:t>
            </a:r>
            <a:br/>
            <a:r>
              <a:t>This course DOES NOT ENTITLE YOU TO DO ANY ASBESTOS RELATED WORK.  </a:t>
            </a:r>
            <a:br/>
            <a:r>
              <a:t>Asbestos related work is fully regulated by class of work and requires a Contractors Registration, Asbestos Contractor Certification, accredited training, and specific equipment mandated by WAC 296-62-077 and WAC 296-65.</a:t>
            </a:r>
          </a:p>
          <a:p>
            <a:endParaRPr/>
          </a:p>
          <a:p>
            <a:r>
              <a:t>ASBESTOS ABATEMENT/DEMOLITION PROJECTS REQUIRE:</a:t>
            </a:r>
          </a:p>
          <a:p>
            <a:r>
              <a:t>Registered Contractors must be certified as an Asbestos Contractor with Labor and Industries (annual renewal) </a:t>
            </a:r>
          </a:p>
          <a:p>
            <a:r>
              <a:t>Notification 10 Day Prior to Work Starting to Labor and Industries for Asbestos Projects over 48 sq2 or with more than 10 lnft of pipe.</a:t>
            </a:r>
          </a:p>
          <a:p>
            <a:r>
              <a:t>Notification 10 Day Prior to Work Starting to local Clean Air Authority for Asbestos Projects over 48 sq2 or with more than 10 lnft of pipe.</a:t>
            </a:r>
          </a:p>
          <a:p>
            <a:r>
              <a:t>Buildings Surveyed by an AHERA Building Inspector (3 Day Training for Inspector’s Required with an Annual Refresher): </a:t>
            </a:r>
            <a:br/>
            <a:r>
              <a:t>Can perform inspections and clearance testing.</a:t>
            </a:r>
          </a:p>
          <a:p>
            <a:r>
              <a:t>Asbestos Supervisor (40 hour required Class,  Annual Refresher):  Supervise asbestos workers and required on all asbestos projects.</a:t>
            </a:r>
          </a:p>
          <a:p>
            <a:r>
              <a:t>Asbestos Worker (32 hour required class,  Annual Refresher): Perform abatement and encapsulation activities under the direction of an Asbestos Supervisor.</a:t>
            </a:r>
          </a:p>
          <a:p>
            <a:r>
              <a:t>Optional Specific Trade Asbestos Worker (Certified Asbestos contractors can utilized workers for specific work who have had 8 hour of training specific to one category of asbestos containing material, examples include flooring, roofing, or cleaning and maintenance).</a:t>
            </a:r>
          </a:p>
          <a:p>
            <a:r>
              <a:t>ASBESTOS CLASSES OF WORK:</a:t>
            </a:r>
          </a:p>
          <a:p>
            <a:r>
              <a:t>Class I asbestos work means activities involving the removal of thermal system insulation or surfacing ACM/PACM.</a:t>
            </a:r>
          </a:p>
          <a:p>
            <a:r>
              <a:t>Class II asbestos work means activities involving the removal of ACM which is not thermal system insulation or surfacing material. This includes, but is not limited to, the removal of asbestos-containing wallboard, floor tile and sheeting, roofing and siding shingles, and construction mastics.</a:t>
            </a:r>
          </a:p>
          <a:p>
            <a:r>
              <a:t>Class III asbestos work means repair and maintenance operations where "ACM," including TSI and surfacing ACM and PACM, may be disturbed.</a:t>
            </a:r>
          </a:p>
          <a:p>
            <a:r>
              <a:t>Class IV asbestos work means maintenance and custodial activities during which employees contact but do not disturb ACM or PACM and activities to clean up dust, waste and debris resulting from Class I, II, and III activities.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Shape 517"/>
          <p:cNvSpPr>
            <a:spLocks noGrp="1" noRot="1" noChangeAspect="1"/>
          </p:cNvSpPr>
          <p:nvPr>
            <p:ph type="sldImg"/>
          </p:nvPr>
        </p:nvSpPr>
        <p:spPr>
          <a:prstGeom prst="rect">
            <a:avLst/>
          </a:prstGeom>
        </p:spPr>
        <p:txBody>
          <a:bodyPr/>
          <a:lstStyle/>
          <a:p>
            <a:endParaRPr/>
          </a:p>
        </p:txBody>
      </p:sp>
      <p:sp>
        <p:nvSpPr>
          <p:cNvPr id="518" name="Shape 518"/>
          <p:cNvSpPr>
            <a:spLocks noGrp="1"/>
          </p:cNvSpPr>
          <p:nvPr>
            <p:ph type="body" sz="quarter" idx="1"/>
          </p:nvPr>
        </p:nvSpPr>
        <p:spPr>
          <a:prstGeom prst="rect">
            <a:avLst/>
          </a:prstGeom>
        </p:spPr>
        <p:txBody>
          <a:bodyPr/>
          <a:lstStyle/>
          <a:p>
            <a:r>
              <a:t>ASBESTOS AWARENESS:</a:t>
            </a:r>
          </a:p>
          <a:p>
            <a:r>
              <a:t>All employees that that may come into contact with asbestos or presumed asbestos containing material must attend a two (2) hour Asbestos Awareness course, covering the identification and dangers of asbestos.  |</a:t>
            </a:r>
            <a:br/>
            <a:r>
              <a:t>This course DOES NOT ENTITLE YOU TO DO ANY ASBESTOS RELATED WORK.  </a:t>
            </a:r>
            <a:br/>
            <a:r>
              <a:t>Asbestos related work is fully regulated by class of work and requires a Contractors Registration, Asbestos Contractor Certification, accredited training, and specific equipment mandated by WAC 296-62-077 and WAC 296-65.</a:t>
            </a:r>
          </a:p>
          <a:p>
            <a:endParaRPr/>
          </a:p>
          <a:p>
            <a:r>
              <a:t>ASBESTOS ABATEMENT/DEMOLITION PROJECTS REQUIRE:</a:t>
            </a:r>
          </a:p>
          <a:p>
            <a:r>
              <a:t>Registered Contractors must be certified as an Asbestos Contractor with Labor and Industries (annual renewal) </a:t>
            </a:r>
          </a:p>
          <a:p>
            <a:r>
              <a:t>Notification 10 Day Prior to Work Starting to Labor and Industries for Asbestos Projects over 48 sq2 or with more than 10 lnft of pipe.</a:t>
            </a:r>
          </a:p>
          <a:p>
            <a:r>
              <a:t>Notification 10 Day Prior to Work Starting to local Clean Air Authority for Asbestos Projects over 48 sq2 or with more than 10 lnft of pipe.</a:t>
            </a:r>
          </a:p>
          <a:p>
            <a:r>
              <a:t>Buildings Surveyed by an AHERA Building Inspector (3 Day Training for Inspector’s Required with an Annual Refresher): </a:t>
            </a:r>
            <a:br/>
            <a:r>
              <a:t>Can perform inspections and clearance testing.</a:t>
            </a:r>
          </a:p>
          <a:p>
            <a:r>
              <a:t>Asbestos Supervisor (40 hour required Class,  Annual Refresher):  Supervise asbestos workers and required on all asbestos projects.</a:t>
            </a:r>
          </a:p>
          <a:p>
            <a:r>
              <a:t>Asbestos Worker (32 hour required class,  Annual Refresher): Perform abatement and encapsulation activities under the direction of an Asbestos Supervisor.</a:t>
            </a:r>
          </a:p>
          <a:p>
            <a:r>
              <a:t>Optional Specific Trade Asbestos Worker (Certified Asbestos contractors can utilized workers for specific work who have had 8 hour of training specific to one category of asbestos containing material, examples include flooring, roofing, or cleaning and maintenance).</a:t>
            </a:r>
          </a:p>
          <a:p>
            <a:r>
              <a:t>ASBESTOS CLASSES OF WORK:</a:t>
            </a:r>
          </a:p>
          <a:p>
            <a:r>
              <a:t>Class I asbestos work means activities involving the removal of thermal system insulation or surfacing ACM/PACM.</a:t>
            </a:r>
          </a:p>
          <a:p>
            <a:r>
              <a:t>Class II asbestos work means activities involving the removal of ACM which is not thermal system insulation or surfacing material. This includes, but is not limited to, the removal of asbestos-containing wallboard, floor tile and sheeting, roofing and siding shingles, and construction mastics.</a:t>
            </a:r>
          </a:p>
          <a:p>
            <a:r>
              <a:t>Class III asbestos work means repair and maintenance operations where "ACM," including TSI and surfacing ACM and PACM, may be disturbed.</a:t>
            </a:r>
          </a:p>
          <a:p>
            <a:r>
              <a:t>Class IV asbestos work means maintenance and custodial activities during which employees contact but do not disturb ACM or PACM and activities to clean up dust, waste and debris resulting from Class I, II, and III activities.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Shape 550"/>
          <p:cNvSpPr>
            <a:spLocks noGrp="1" noRot="1" noChangeAspect="1"/>
          </p:cNvSpPr>
          <p:nvPr>
            <p:ph type="sldImg"/>
          </p:nvPr>
        </p:nvSpPr>
        <p:spPr>
          <a:prstGeom prst="rect">
            <a:avLst/>
          </a:prstGeom>
        </p:spPr>
        <p:txBody>
          <a:bodyPr/>
          <a:lstStyle/>
          <a:p>
            <a:endParaRPr/>
          </a:p>
        </p:txBody>
      </p:sp>
      <p:sp>
        <p:nvSpPr>
          <p:cNvPr id="551" name="Shape 551"/>
          <p:cNvSpPr>
            <a:spLocks noGrp="1"/>
          </p:cNvSpPr>
          <p:nvPr>
            <p:ph type="body" sz="quarter" idx="1"/>
          </p:nvPr>
        </p:nvSpPr>
        <p:spPr>
          <a:prstGeom prst="rect">
            <a:avLst/>
          </a:prstGeom>
        </p:spPr>
        <p:txBody>
          <a:bodyPr/>
          <a:lstStyle/>
          <a:p>
            <a:r>
              <a:t>WORKER SAFETY RULES - LEAD</a:t>
            </a:r>
          </a:p>
          <a:p>
            <a:r>
              <a:t>WAC 296-155-176 standard applies to workers when they work with any presumed or actual lead containing material at any level.</a:t>
            </a:r>
          </a:p>
          <a:p>
            <a:r>
              <a:t>There is no difference in the worker requirements between doing “abatement” work or “renovation” work when it comes to following the Lead in Construction Standard.  </a:t>
            </a:r>
          </a:p>
          <a:p>
            <a:endParaRPr/>
          </a:p>
          <a:p>
            <a:r>
              <a:t>Companies are required to have a :</a:t>
            </a:r>
          </a:p>
          <a:p>
            <a:r>
              <a:t>WRITTEN COMPLIANCE PLAN FOR LEAD IN CONSTRUCTION</a:t>
            </a:r>
            <a:br/>
            <a:r>
              <a:t>updated every 6 months, that covers your companies plan for: </a:t>
            </a:r>
          </a:p>
          <a:p>
            <a:r>
              <a:t>Company COMPETENT PERSON Training requirements</a:t>
            </a:r>
          </a:p>
          <a:p>
            <a:r>
              <a:t>A description of each activity in which lead is emitted; </a:t>
            </a:r>
          </a:p>
          <a:p>
            <a:r>
              <a:t>A description of the specific means to achieve compliance in keeping workers </a:t>
            </a:r>
          </a:p>
          <a:p>
            <a:r>
              <a:t>A report of the technology considered in meeting the PEL</a:t>
            </a:r>
          </a:p>
          <a:p>
            <a:r>
              <a:t>Air monitoring data which documents the source of lead emissions</a:t>
            </a:r>
          </a:p>
          <a:p>
            <a:r>
              <a:t>A detailed schedule for implementation of the program,</a:t>
            </a:r>
          </a:p>
          <a:p>
            <a:r>
              <a:t>A work practice program</a:t>
            </a:r>
          </a:p>
          <a:p>
            <a:r>
              <a:t>An administrative control schedule, if applicable</a:t>
            </a:r>
          </a:p>
          <a:p>
            <a:r>
              <a:t>Inspections of job sites, materials, and equipment to be made by a competent person</a:t>
            </a:r>
          </a:p>
          <a:p>
            <a:endParaRPr/>
          </a:p>
          <a:p>
            <a:r>
              <a:t>OTHER REQUIREMENTS</a:t>
            </a:r>
          </a:p>
          <a:p>
            <a:r>
              <a:t>Air Monitoring</a:t>
            </a:r>
          </a:p>
          <a:p>
            <a:r>
              <a:t>Initial air monitoring for exposure</a:t>
            </a:r>
          </a:p>
          <a:p>
            <a:r>
              <a:t>Assumed exposure levels</a:t>
            </a:r>
          </a:p>
          <a:p>
            <a:r>
              <a:t>PPE Requirements</a:t>
            </a:r>
          </a:p>
          <a:p>
            <a:r>
              <a:t>Respirator per WAC 296-842</a:t>
            </a:r>
          </a:p>
          <a:p>
            <a:r>
              <a:t>Coveralls, goggles, head and hand protection </a:t>
            </a:r>
          </a:p>
          <a:p>
            <a:r>
              <a:t>Decontamination requirements</a:t>
            </a:r>
          </a:p>
          <a:p>
            <a:r>
              <a:t>change room, hand washing facility</a:t>
            </a:r>
          </a:p>
          <a:p>
            <a:r>
              <a:t>showers where feasible</a:t>
            </a:r>
          </a:p>
          <a:p>
            <a:r>
              <a:t>Designated Eating Areas</a:t>
            </a:r>
          </a:p>
          <a:p>
            <a:r>
              <a:t>Respiratory Protection Program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Shape 558"/>
          <p:cNvSpPr>
            <a:spLocks noGrp="1" noRot="1" noChangeAspect="1"/>
          </p:cNvSpPr>
          <p:nvPr>
            <p:ph type="sldImg"/>
          </p:nvPr>
        </p:nvSpPr>
        <p:spPr>
          <a:prstGeom prst="rect">
            <a:avLst/>
          </a:prstGeom>
        </p:spPr>
        <p:txBody>
          <a:bodyPr/>
          <a:lstStyle/>
          <a:p>
            <a:endParaRPr/>
          </a:p>
        </p:txBody>
      </p:sp>
      <p:sp>
        <p:nvSpPr>
          <p:cNvPr id="559" name="Shape 559"/>
          <p:cNvSpPr>
            <a:spLocks noGrp="1"/>
          </p:cNvSpPr>
          <p:nvPr>
            <p:ph type="body" sz="quarter" idx="1"/>
          </p:nvPr>
        </p:nvSpPr>
        <p:spPr>
          <a:prstGeom prst="rect">
            <a:avLst/>
          </a:prstGeom>
        </p:spPr>
        <p:txBody>
          <a:bodyPr/>
          <a:lstStyle/>
          <a:p>
            <a:r>
              <a:t>LABOR AND INDUSTRIES ‘LEAD IN CONSTRUCTION’ RULE REQUIRES TRAINING FOR WORKERS:</a:t>
            </a:r>
            <a:br/>
            <a:endParaRPr/>
          </a:p>
          <a:p>
            <a:r>
              <a:t>Workers who are exposed to the action level of lead are required to get initial training on the following information and then at least annually after.  No specific hour requirement is listed, but training must include:</a:t>
            </a:r>
          </a:p>
          <a:p>
            <a:r>
              <a:t>The content of WAC 296-155-176 and its appendices;</a:t>
            </a:r>
          </a:p>
          <a:p>
            <a:r>
              <a:t>The work practices which could result in exposure to lead above the action level;</a:t>
            </a:r>
          </a:p>
          <a:p>
            <a:r>
              <a:t>Respiratory protection per WAC 296-842.</a:t>
            </a:r>
          </a:p>
          <a:p>
            <a:r>
              <a:t>Medical Evaluations</a:t>
            </a:r>
          </a:p>
          <a:p>
            <a:r>
              <a:t>Fit Testing</a:t>
            </a:r>
          </a:p>
          <a:p>
            <a:r>
              <a:t>The purpose and a description of the companies medical surveillance program, and the medical removal protection program which requires:</a:t>
            </a:r>
          </a:p>
          <a:p>
            <a:r>
              <a:t>The adverse health effects associated with excessive exposure to lead (with particular attention to the adverse reproductive effects on both males and females and hazards to the fetus and additional precautions for employees who are pregnant); </a:t>
            </a:r>
          </a:p>
          <a:p>
            <a:r>
              <a:t>Initial Baseline Blood Lead Level (BLL) and Zinc Protoporphyrin Levels (ZPP) Test</a:t>
            </a:r>
          </a:p>
          <a:p>
            <a:r>
              <a:t>At least every two months for the first six months and every six months thereafter for employees who are or may be exposed by the employer at or above the action level for more than thirty days in any consecutive twelve months;</a:t>
            </a:r>
          </a:p>
          <a:p>
            <a:r>
              <a:t>Follow up every 60 days for workers with a BLL &gt; 40 μg/dL</a:t>
            </a:r>
          </a:p>
          <a:p>
            <a:r>
              <a:t>Instructions to employees that chelating agents should not routinely be used to remove lead from their bodies and should not be used at all except under the direction of a licensed physician  </a:t>
            </a:r>
          </a:p>
          <a:p>
            <a:r>
              <a:t>Employee must have temporary removal from work place due to elevated blood lead level. The employer shall remove an employee from work having an exposure to lead at or above the action level on each occasion that a periodic and a follow-up blood sampling test conducted pursuant to WAC 296-155-176 indicate that the employee's blood lead level is at or above 50 µg/dl; and return when below 40 µg/dl.</a:t>
            </a:r>
          </a:p>
          <a:p>
            <a:r>
              <a:t>Hazard Communication Training</a:t>
            </a:r>
          </a:p>
          <a:p>
            <a:r>
              <a:t>The engineering controls and work practices associated with the employee's job assignment (Appendix B, WAC 296-155-17652)</a:t>
            </a:r>
          </a:p>
          <a:p>
            <a:r>
              <a:t>The contents of any compliance plan in effect;</a:t>
            </a:r>
          </a:p>
          <a:p>
            <a:r>
              <a:t>The employee's right of access to records</a:t>
            </a:r>
          </a:p>
          <a:p>
            <a:r>
              <a:t>The employer shall make readily available to all affected employees a copy of this standard and its appendices.</a:t>
            </a:r>
          </a:p>
          <a:p>
            <a:r>
              <a:t>The employer shall provide, upon request, all materials relating to the employee information and training program to affected employees and their designated representatives, and the director.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Shape 586"/>
          <p:cNvSpPr>
            <a:spLocks noGrp="1" noRot="1" noChangeAspect="1"/>
          </p:cNvSpPr>
          <p:nvPr>
            <p:ph type="sldImg"/>
          </p:nvPr>
        </p:nvSpPr>
        <p:spPr>
          <a:prstGeom prst="rect">
            <a:avLst/>
          </a:prstGeom>
        </p:spPr>
        <p:txBody>
          <a:bodyPr/>
          <a:lstStyle/>
          <a:p>
            <a:endParaRPr/>
          </a:p>
        </p:txBody>
      </p:sp>
      <p:sp>
        <p:nvSpPr>
          <p:cNvPr id="587" name="Shape 587"/>
          <p:cNvSpPr>
            <a:spLocks noGrp="1"/>
          </p:cNvSpPr>
          <p:nvPr>
            <p:ph type="body" sz="quarter" idx="1"/>
          </p:nvPr>
        </p:nvSpPr>
        <p:spPr>
          <a:prstGeom prst="rect">
            <a:avLst/>
          </a:prstGeom>
        </p:spPr>
        <p:txBody>
          <a:bodyPr/>
          <a:lstStyle/>
          <a:p>
            <a:r>
              <a:t>Appendix A to WAC 296-155-176</a:t>
            </a:r>
          </a:p>
          <a:p>
            <a:r>
              <a:t>BLL measurements show the amount of lead circulating in your blood stream, but do not give any information about the amount of lead stored in your various tissues. BLL measurements merely show current absorption of lead, not the effect that lead is having on your body or the effects that past lead exposure may have already caused. Past research into lead-related diseases, however, has focused heavily on associations between BLLs and various diseases. As a result, your BLL is an important indicator of the likelihood that you will gradually acquire a lead-related health impairment or disease.</a:t>
            </a:r>
          </a:p>
          <a:p>
            <a:r>
              <a:t>Once your blood lead level climbs above 40 µg/dl, your risk of disease increases. There is a wide variability of individual response to lead, thus it is difficult to say that a particular BLL in a given person will cause a particular effect. Studies have associated fatal encephalopathy with BLLs as low as 150 µg/dl. Other studies have shown other forms of diseases in some workers with BLLs well below 80 µg/dl. Your BLL is a crucial indicator of the risks to your health, but one other factor is also extremely important. This factor is the length of time you have had elevated BLLs. The longer you have an elevated BLL, the greater the risk that large quantities of lead are being gradually stored in your organs and tissues (body burden). The greater your overall body burden, the greater the chances of substantial permanent damage. The best way to prevent all forms of lead-related impairments and diseases—both short term and long term—is to maintain your BLL below 40 µg/dl. The provisions of the standard are designed with this end in mind.</a:t>
            </a:r>
          </a:p>
          <a:p>
            <a:r>
              <a:t>Your employer has prime responsibility to assure that the provisions of the standard are complied with both by the company and by individual workers. You, as a worker, however, also have a responsibility to assist your employer in complying with the standard. You can play a key role in protecting your own health by learning about the lead hazards and their control, learning what the standard requires, following the standard where it governs your own actions, and seeing that your employer complies with provisions governing employee actions.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a:spLocks noGrp="1" noRot="1" noChangeAspect="1"/>
          </p:cNvSpPr>
          <p:nvPr>
            <p:ph type="sldImg"/>
          </p:nvPr>
        </p:nvSpPr>
        <p:spPr>
          <a:prstGeom prst="rect">
            <a:avLst/>
          </a:prstGeom>
        </p:spPr>
        <p:txBody>
          <a:bodyPr/>
          <a:lstStyle/>
          <a:p>
            <a:endParaRPr/>
          </a:p>
        </p:txBody>
      </p:sp>
      <p:sp>
        <p:nvSpPr>
          <p:cNvPr id="613" name="Shape 613"/>
          <p:cNvSpPr>
            <a:spLocks noGrp="1"/>
          </p:cNvSpPr>
          <p:nvPr>
            <p:ph type="body" sz="quarter" idx="1"/>
          </p:nvPr>
        </p:nvSpPr>
        <p:spPr>
          <a:prstGeom prst="rect">
            <a:avLst/>
          </a:prstGeom>
        </p:spPr>
        <p:txBody>
          <a:bodyPr/>
          <a:lstStyle/>
          <a:p>
            <a:r>
              <a:t>RENOVATION, REPAIR AND MAINTENANCE (RRP) OF LEAD BASED PAINT (EPA)  </a:t>
            </a:r>
            <a:br/>
            <a:r>
              <a:t>- RRP Rule 40 CFR 745 (epa.gov/lead):</a:t>
            </a:r>
          </a:p>
          <a:p>
            <a:r>
              <a:t>Promulgated the Renovation, Repair, and Painting Program Final Rule. On or after April 22, 2010, any firms, including General Contractors and ALL SUBCONTRACTORS, working in pre-1978 homes and child occupied facilities must be certified firms and use lead-safe work practices during renovations involving Lead Based Paint (LBP).  Those firms found to be non-compliant may be liable for civil penalties of up to $37,500 for each violation according to the 1972 Toxic Substance Control Act (TSCA). </a:t>
            </a:r>
          </a:p>
          <a:p>
            <a:r>
              <a:t>Department of Commerce  </a:t>
            </a:r>
            <a:br/>
            <a:r>
              <a:t>LEAD BASED PAINT ACTIVITIES</a:t>
            </a:r>
            <a:br/>
            <a:r>
              <a:t>- WAC 396-230 (commerce.wa.gov/lead)</a:t>
            </a:r>
            <a:br/>
            <a:r>
              <a:t>Started administrating the Renovation, Repair and Painting program in Washington on March 16, 2011. Maximum fines of $10,000 per violation. </a:t>
            </a:r>
          </a:p>
          <a:p>
            <a:r>
              <a:t>Construction Firms must become a Certified Firm by registering with the Department of Commerce every 5 years to work on Pre-1978 residences or child occupied facilities in Washington State.  Firms must: </a:t>
            </a:r>
          </a:p>
          <a:p>
            <a:r>
              <a:t>Ensure overall compliance with the RRP Rule. </a:t>
            </a:r>
          </a:p>
          <a:p>
            <a:r>
              <a:t>Designate Certified Lead Renovator to be certified through an 8 hour training course approved by Department of Commerce (Refresher every 5 years).</a:t>
            </a:r>
          </a:p>
          <a:p>
            <a:r>
              <a:t>Ensure that all renovation personnel are Certified Renovators or have been trained on-the-job by Certified Renovators.</a:t>
            </a:r>
          </a:p>
          <a:p>
            <a:r>
              <a:t>Deliver pre-renovation education of providing the brochure “Renovate Right” in pre-1978 homes and child-occupied facilities to the owners, tenants, and parents of children.</a:t>
            </a:r>
          </a:p>
          <a:p>
            <a:r>
              <a:t>Meet record keeping requirements.</a:t>
            </a:r>
          </a:p>
          <a:p>
            <a:endParaRPr/>
          </a:p>
          <a:p>
            <a:r>
              <a:t>Certified Renovator Responsibilities include:</a:t>
            </a:r>
          </a:p>
          <a:p>
            <a:r>
              <a:t>Perform work and direct lead-safe work practices, including containment, PPE, cleanup and disposal activities that meet the RRP requirements. </a:t>
            </a:r>
          </a:p>
          <a:p>
            <a:r>
              <a:t>Provide on-the-job training to non-certified workers according to task performed.  Use Steps to Lead Safe Renovation, Repair, and Painting as a guide.</a:t>
            </a:r>
          </a:p>
          <a:p>
            <a:r>
              <a:t>Keep records for the project, including having a copy of the initial and/or refresher training certificates onsite (refresher training required every 5 years). </a:t>
            </a:r>
          </a:p>
          <a:p>
            <a:r>
              <a:t>Use EPA-recognized test kits to identify lead-based paint. </a:t>
            </a:r>
          </a:p>
          <a:p>
            <a:r>
              <a:t>Be physically present while posting signs, containing work areas, and cleaning work areas. Be available by phone at other times.</a:t>
            </a:r>
          </a:p>
          <a:p>
            <a:r>
              <a:t>Implement the cleaning verification procedure.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Shape 618"/>
          <p:cNvSpPr>
            <a:spLocks noGrp="1" noRot="1" noChangeAspect="1"/>
          </p:cNvSpPr>
          <p:nvPr>
            <p:ph type="sldImg"/>
          </p:nvPr>
        </p:nvSpPr>
        <p:spPr>
          <a:prstGeom prst="rect">
            <a:avLst/>
          </a:prstGeom>
        </p:spPr>
        <p:txBody>
          <a:bodyPr/>
          <a:lstStyle/>
          <a:p>
            <a:endParaRPr/>
          </a:p>
        </p:txBody>
      </p:sp>
      <p:sp>
        <p:nvSpPr>
          <p:cNvPr id="619" name="Shape 619"/>
          <p:cNvSpPr>
            <a:spLocks noGrp="1"/>
          </p:cNvSpPr>
          <p:nvPr>
            <p:ph type="body" sz="quarter" idx="1"/>
          </p:nvPr>
        </p:nvSpPr>
        <p:spPr>
          <a:prstGeom prst="rect">
            <a:avLst/>
          </a:prstGeom>
        </p:spPr>
        <p:txBody>
          <a:bodyPr/>
          <a:lstStyle/>
          <a:p>
            <a:r>
              <a:t>LEAD BASED ACTIVITIES IN FEDERALLY FUNDED OR ASSISTED HOUSING </a:t>
            </a:r>
            <a:br/>
            <a:r>
              <a:t>- 24 CFR Part 35, Subparts B through M:</a:t>
            </a:r>
          </a:p>
          <a:p>
            <a:r>
              <a:t>The Department of Commerce administrates the Federal Department of Housing and Urban Development (HUD) Lead Safe Housing Rule for renovation in Federally funded or assisted housing (Section 8).</a:t>
            </a:r>
          </a:p>
          <a:p>
            <a:r>
              <a:t>LSHR Renovation work can be done by Certified Firms with Certified Renovators who are also hold a Supervisor Card and non certified but trained workers.  LSHR Abatement Projects must be done by LEAD Contractor certified firms with Lead Supervisors and Lead Workers only.</a:t>
            </a:r>
          </a:p>
          <a:p>
            <a:r>
              <a:t>As compared to the RRP, LSHR projects include smaller exclusion levels (2 sq2 interior 20 sq2 exterior), additional prohibited practices (dry scraping, heat guns that char, and use of volatile strippers in enclosed space),  specialized cleaning, clearance testing by a Risk Assessor or Inspector, and owners and tenants notification of the presence of lead within 15 days (instead of 30).</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lnSpc>
                <a:spcPct val="100000"/>
              </a:lnSpc>
              <a:buSzTx/>
              <a:buNone/>
              <a:defRPr sz="1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lnSpc>
                <a:spcPct val="100000"/>
              </a:lnSpc>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Title Text</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defTabSz="584200">
              <a:defRPr sz="6000" b="0">
                <a:solidFill>
                  <a:srgbClr val="000000"/>
                </a:solidFill>
                <a:latin typeface="+mn-lt"/>
                <a:ea typeface="+mn-ea"/>
                <a:cs typeface="+mn-cs"/>
                <a:sym typeface="Helvetica Light"/>
              </a:defRPr>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Title Text</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lnSpc>
                <a:spcPct val="100000"/>
              </a:lnSpc>
              <a:spcBef>
                <a:spcPts val="3200"/>
              </a:spcBef>
            </a:lvl1pPr>
            <a:lvl2pPr marL="685800" indent="-342900">
              <a:lnSpc>
                <a:spcPct val="100000"/>
              </a:lnSpc>
              <a:spcBef>
                <a:spcPts val="3200"/>
              </a:spcBef>
            </a:lvl2pPr>
            <a:lvl3pPr marL="1028700" indent="-342900">
              <a:lnSpc>
                <a:spcPct val="100000"/>
              </a:lnSpc>
              <a:spcBef>
                <a:spcPts val="3200"/>
              </a:spcBef>
            </a:lvl3pPr>
            <a:lvl4pPr marL="1371600" indent="-342900">
              <a:lnSpc>
                <a:spcPct val="100000"/>
              </a:lnSpc>
              <a:spcBef>
                <a:spcPts val="3200"/>
              </a:spcBef>
            </a:lvl4pPr>
            <a:lvl5pPr marL="1714500" indent="-342900">
              <a:lnSpc>
                <a:spcPct val="100000"/>
              </a:lnSpc>
              <a:spcBef>
                <a:spcPts val="3200"/>
              </a:spcBef>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lgn="ctr" defTabSz="584200">
              <a:lnSpc>
                <a:spcPct val="100000"/>
              </a:lnSpc>
              <a:defRPr sz="1800" b="0">
                <a:solidFill>
                  <a:srgbClr val="000000"/>
                </a:solidFill>
                <a:latin typeface="+mn-lt"/>
                <a:ea typeface="+mn-ea"/>
                <a:cs typeface="+mn-cs"/>
                <a:sym typeface="Helvetica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xmlns:p14="http://schemas.microsoft.com/office/powerpoint/2010/main" spd="med"/>
  <p:txStyles>
    <p:titleStyle>
      <a:lvl1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1pPr>
      <a:lvl2pPr marL="0" marR="0" indent="4572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2pPr>
      <a:lvl3pPr marL="0" marR="0" indent="9144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3pPr>
      <a:lvl4pPr marL="0" marR="0" indent="13716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4pPr>
      <a:lvl5pPr marL="0" marR="0" indent="18288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5pPr>
      <a:lvl6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6pPr>
      <a:lvl7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7pPr>
      <a:lvl8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8pPr>
      <a:lvl9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9pPr>
    </p:titleStyle>
    <p:bodyStyle>
      <a:lvl1pPr marL="414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1pPr>
      <a:lvl2pPr marL="859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2pPr>
      <a:lvl3pPr marL="1303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3pPr>
      <a:lvl4pPr marL="1748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4pPr>
      <a:lvl5pPr marL="2192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5pPr>
      <a:lvl6pPr marL="2568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6pPr>
      <a:lvl7pPr marL="3012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7pPr>
      <a:lvl8pPr marL="3457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8pPr>
      <a:lvl9pPr marL="3901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www.nicasafety.com" TargetMode="External"/><Relationship Id="rId3"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hyperlink" Target="http://www.nicasafety.com" TargetMode="External"/><Relationship Id="rId4" Type="http://schemas.openxmlformats.org/officeDocument/2006/relationships/image" Target="../media/image11.png"/><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4.png"/><Relationship Id="rId3"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http://HUD.GOV" TargetMode="External"/><Relationship Id="rId4" Type="http://schemas.openxmlformats.org/officeDocument/2006/relationships/hyperlink" Target="http://NICASAFETY.COM" TargetMode="External"/><Relationship Id="rId1" Type="http://schemas.openxmlformats.org/officeDocument/2006/relationships/slideLayout" Target="../slideLayouts/slideLayout12.xml"/><Relationship Id="rId2" Type="http://schemas.openxmlformats.org/officeDocument/2006/relationships/hyperlink" Target="http://ECY.WA.GOV"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1533851" y="3426274"/>
            <a:ext cx="5811395" cy="519246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20000"/>
              </a:lnSpc>
              <a:defRPr sz="3700" b="0">
                <a:solidFill>
                  <a:srgbClr val="000000"/>
                </a:solidFill>
              </a:defRPr>
            </a:pPr>
            <a:r>
              <a:rPr dirty="0"/>
              <a:t>LEAD, ASBESTOS, SILICA, &amp; MOLD</a:t>
            </a:r>
          </a:p>
          <a:p>
            <a:pPr algn="ctr" defTabSz="457200">
              <a:lnSpc>
                <a:spcPct val="120000"/>
              </a:lnSpc>
              <a:defRPr sz="1700" b="0">
                <a:solidFill>
                  <a:srgbClr val="000000"/>
                </a:solidFill>
              </a:defRPr>
            </a:pPr>
            <a:endParaRPr sz="4800" dirty="0"/>
          </a:p>
          <a:p>
            <a:pPr algn="ctr" defTabSz="457200">
              <a:lnSpc>
                <a:spcPct val="120000"/>
              </a:lnSpc>
              <a:defRPr sz="1700" b="0">
                <a:solidFill>
                  <a:srgbClr val="000000"/>
                </a:solidFill>
              </a:defRPr>
            </a:pPr>
            <a:r>
              <a:rPr lang="en-US" sz="4800" dirty="0" smtClean="0"/>
              <a:t>PART 2</a:t>
            </a:r>
            <a:endParaRPr sz="4800" dirty="0"/>
          </a:p>
          <a:p>
            <a:pPr algn="ctr" defTabSz="457200">
              <a:lnSpc>
                <a:spcPct val="120000"/>
              </a:lnSpc>
              <a:defRPr sz="1700" b="0">
                <a:solidFill>
                  <a:srgbClr val="000000"/>
                </a:solidFill>
              </a:defRPr>
            </a:pPr>
            <a:endParaRPr dirty="0"/>
          </a:p>
          <a:p>
            <a:pPr algn="ctr" defTabSz="457200">
              <a:lnSpc>
                <a:spcPct val="120000"/>
              </a:lnSpc>
              <a:defRPr sz="1600" b="0">
                <a:solidFill>
                  <a:srgbClr val="000000"/>
                </a:solidFill>
              </a:defRPr>
            </a:pPr>
            <a:endParaRPr dirty="0"/>
          </a:p>
          <a:p>
            <a:pPr algn="ctr" defTabSz="457200">
              <a:lnSpc>
                <a:spcPct val="120000"/>
              </a:lnSpc>
              <a:defRPr sz="1600" b="0" i="1">
                <a:solidFill>
                  <a:srgbClr val="000000"/>
                </a:solidFill>
              </a:defRPr>
            </a:pPr>
            <a:r>
              <a:rPr dirty="0"/>
              <a:t>Funding and support for this project provided by State of Washington, Department of Labor and Industries, Safety and Health Investments projects.</a:t>
            </a:r>
          </a:p>
        </p:txBody>
      </p:sp>
      <p:sp>
        <p:nvSpPr>
          <p:cNvPr id="136" name="Shape 136"/>
          <p:cNvSpPr/>
          <p:nvPr/>
        </p:nvSpPr>
        <p:spPr>
          <a:xfrm>
            <a:off x="0" y="1177"/>
            <a:ext cx="13004801" cy="520926"/>
          </a:xfrm>
          <a:prstGeom prst="rect">
            <a:avLst/>
          </a:prstGeom>
          <a:solidFill>
            <a:srgbClr val="003E7C"/>
          </a:solidFill>
          <a:ln w="12700">
            <a:miter lim="400000"/>
          </a:ln>
          <a:effectLst>
            <a:outerShdw blurRad="38100" dist="25400" dir="5400000"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7" name="Shape 137"/>
          <p:cNvSpPr/>
          <p:nvPr/>
        </p:nvSpPr>
        <p:spPr>
          <a:xfrm>
            <a:off x="0" y="9234077"/>
            <a:ext cx="13004801" cy="520926"/>
          </a:xfrm>
          <a:prstGeom prst="rect">
            <a:avLst/>
          </a:prstGeom>
          <a:solidFill>
            <a:srgbClr val="003E7C"/>
          </a:solidFill>
          <a:ln w="12700">
            <a:miter lim="400000"/>
          </a:ln>
          <a:effectLst>
            <a:outerShdw blurRad="38100" dist="25400" dir="15821732"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8" name="Shape 138"/>
          <p:cNvSpPr/>
          <p:nvPr/>
        </p:nvSpPr>
        <p:spPr>
          <a:xfrm>
            <a:off x="75887" y="880533"/>
            <a:ext cx="9161559"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457200">
              <a:lnSpc>
                <a:spcPct val="100000"/>
              </a:lnSpc>
              <a:defRPr sz="6000">
                <a:solidFill>
                  <a:srgbClr val="005493"/>
                </a:solidFill>
              </a:defRPr>
            </a:pPr>
            <a:r>
              <a:t>HEALTH HAZARDS </a:t>
            </a:r>
          </a:p>
          <a:p>
            <a:pPr algn="ctr" defTabSz="457200">
              <a:lnSpc>
                <a:spcPct val="100000"/>
              </a:lnSpc>
              <a:defRPr sz="6000">
                <a:solidFill>
                  <a:srgbClr val="005493"/>
                </a:solidFill>
              </a:defRPr>
            </a:pPr>
            <a:r>
              <a:t>IN CONSTRUCTION</a:t>
            </a:r>
          </a:p>
        </p:txBody>
      </p:sp>
      <p:pic>
        <p:nvPicPr>
          <p:cNvPr id="139" name="2015 HH Full Face 3M.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8644610" y="154780"/>
            <a:ext cx="3951560" cy="9446620"/>
          </a:xfrm>
          <a:custGeom>
            <a:avLst/>
            <a:gdLst/>
            <a:ahLst/>
            <a:cxnLst>
              <a:cxn ang="0">
                <a:pos x="wd2" y="hd2"/>
              </a:cxn>
              <a:cxn ang="5400000">
                <a:pos x="wd2" y="hd2"/>
              </a:cxn>
              <a:cxn ang="10800000">
                <a:pos x="wd2" y="hd2"/>
              </a:cxn>
              <a:cxn ang="16200000">
                <a:pos x="wd2" y="hd2"/>
              </a:cxn>
            </a:cxnLst>
            <a:rect l="0" t="0" r="r" b="b"/>
            <a:pathLst>
              <a:path w="20693" h="21429" extrusionOk="0">
                <a:moveTo>
                  <a:pt x="10051" y="0"/>
                </a:moveTo>
                <a:cubicBezTo>
                  <a:pt x="9555" y="161"/>
                  <a:pt x="8738" y="-56"/>
                  <a:pt x="8444" y="253"/>
                </a:cubicBezTo>
                <a:cubicBezTo>
                  <a:pt x="7375" y="498"/>
                  <a:pt x="7449" y="1052"/>
                  <a:pt x="7200" y="1519"/>
                </a:cubicBezTo>
                <a:cubicBezTo>
                  <a:pt x="7553" y="1375"/>
                  <a:pt x="7699" y="1910"/>
                  <a:pt x="7420" y="1962"/>
                </a:cubicBezTo>
                <a:cubicBezTo>
                  <a:pt x="7472" y="2559"/>
                  <a:pt x="7338" y="3090"/>
                  <a:pt x="7493" y="3640"/>
                </a:cubicBezTo>
                <a:cubicBezTo>
                  <a:pt x="6529" y="3837"/>
                  <a:pt x="5505" y="3883"/>
                  <a:pt x="4496" y="4052"/>
                </a:cubicBezTo>
                <a:cubicBezTo>
                  <a:pt x="4518" y="4320"/>
                  <a:pt x="3636" y="4182"/>
                  <a:pt x="3619" y="4400"/>
                </a:cubicBezTo>
                <a:cubicBezTo>
                  <a:pt x="3024" y="4577"/>
                  <a:pt x="2791" y="4905"/>
                  <a:pt x="2301" y="5097"/>
                </a:cubicBezTo>
                <a:cubicBezTo>
                  <a:pt x="2052" y="5431"/>
                  <a:pt x="1127" y="5514"/>
                  <a:pt x="1058" y="5888"/>
                </a:cubicBezTo>
                <a:cubicBezTo>
                  <a:pt x="-401" y="6305"/>
                  <a:pt x="-71" y="7192"/>
                  <a:pt x="402" y="7788"/>
                </a:cubicBezTo>
                <a:cubicBezTo>
                  <a:pt x="1118" y="8052"/>
                  <a:pt x="343" y="8641"/>
                  <a:pt x="1572" y="8674"/>
                </a:cubicBezTo>
                <a:cubicBezTo>
                  <a:pt x="1785" y="9073"/>
                  <a:pt x="2287" y="9451"/>
                  <a:pt x="2960" y="9719"/>
                </a:cubicBezTo>
                <a:cubicBezTo>
                  <a:pt x="3386" y="10146"/>
                  <a:pt x="3715" y="10574"/>
                  <a:pt x="4641" y="10827"/>
                </a:cubicBezTo>
                <a:cubicBezTo>
                  <a:pt x="4316" y="12125"/>
                  <a:pt x="3725" y="13409"/>
                  <a:pt x="3910" y="14721"/>
                </a:cubicBezTo>
                <a:cubicBezTo>
                  <a:pt x="4013" y="15240"/>
                  <a:pt x="4434" y="15817"/>
                  <a:pt x="3910" y="16335"/>
                </a:cubicBezTo>
                <a:cubicBezTo>
                  <a:pt x="3990" y="17146"/>
                  <a:pt x="3310" y="17895"/>
                  <a:pt x="3398" y="18710"/>
                </a:cubicBezTo>
                <a:cubicBezTo>
                  <a:pt x="2894" y="18891"/>
                  <a:pt x="2921" y="19181"/>
                  <a:pt x="2960" y="19438"/>
                </a:cubicBezTo>
                <a:cubicBezTo>
                  <a:pt x="3510" y="19497"/>
                  <a:pt x="3012" y="19815"/>
                  <a:pt x="2742" y="19881"/>
                </a:cubicBezTo>
                <a:cubicBezTo>
                  <a:pt x="2491" y="20346"/>
                  <a:pt x="1774" y="20695"/>
                  <a:pt x="1717" y="21180"/>
                </a:cubicBezTo>
                <a:cubicBezTo>
                  <a:pt x="2546" y="21270"/>
                  <a:pt x="4128" y="21400"/>
                  <a:pt x="4568" y="20990"/>
                </a:cubicBezTo>
                <a:cubicBezTo>
                  <a:pt x="5378" y="20932"/>
                  <a:pt x="5821" y="20596"/>
                  <a:pt x="6397" y="20356"/>
                </a:cubicBezTo>
                <a:cubicBezTo>
                  <a:pt x="6893" y="20091"/>
                  <a:pt x="6619" y="19741"/>
                  <a:pt x="6688" y="19406"/>
                </a:cubicBezTo>
                <a:cubicBezTo>
                  <a:pt x="5960" y="19245"/>
                  <a:pt x="7212" y="19108"/>
                  <a:pt x="6981" y="18900"/>
                </a:cubicBezTo>
                <a:cubicBezTo>
                  <a:pt x="8287" y="18240"/>
                  <a:pt x="7177" y="17285"/>
                  <a:pt x="8151" y="16589"/>
                </a:cubicBezTo>
                <a:cubicBezTo>
                  <a:pt x="8306" y="15553"/>
                  <a:pt x="8651" y="14528"/>
                  <a:pt x="9174" y="13518"/>
                </a:cubicBezTo>
                <a:cubicBezTo>
                  <a:pt x="9587" y="13396"/>
                  <a:pt x="9073" y="12688"/>
                  <a:pt x="10051" y="12980"/>
                </a:cubicBezTo>
                <a:cubicBezTo>
                  <a:pt x="10452" y="13974"/>
                  <a:pt x="10099" y="14993"/>
                  <a:pt x="10783" y="15955"/>
                </a:cubicBezTo>
                <a:cubicBezTo>
                  <a:pt x="10817" y="16594"/>
                  <a:pt x="11672" y="17101"/>
                  <a:pt x="11734" y="17729"/>
                </a:cubicBezTo>
                <a:cubicBezTo>
                  <a:pt x="11754" y="18272"/>
                  <a:pt x="11493" y="19050"/>
                  <a:pt x="12684" y="19375"/>
                </a:cubicBezTo>
                <a:cubicBezTo>
                  <a:pt x="12428" y="19954"/>
                  <a:pt x="13166" y="20437"/>
                  <a:pt x="14072" y="20800"/>
                </a:cubicBezTo>
                <a:cubicBezTo>
                  <a:pt x="14315" y="21325"/>
                  <a:pt x="15946" y="21544"/>
                  <a:pt x="17071" y="21370"/>
                </a:cubicBezTo>
                <a:cubicBezTo>
                  <a:pt x="17496" y="20895"/>
                  <a:pt x="16978" y="20283"/>
                  <a:pt x="16706" y="19818"/>
                </a:cubicBezTo>
                <a:cubicBezTo>
                  <a:pt x="16579" y="19546"/>
                  <a:pt x="15659" y="19605"/>
                  <a:pt x="15829" y="19312"/>
                </a:cubicBezTo>
                <a:cubicBezTo>
                  <a:pt x="16434" y="18864"/>
                  <a:pt x="16244" y="18375"/>
                  <a:pt x="16047" y="17886"/>
                </a:cubicBezTo>
                <a:cubicBezTo>
                  <a:pt x="15222" y="17227"/>
                  <a:pt x="15755" y="16377"/>
                  <a:pt x="15390" y="15639"/>
                </a:cubicBezTo>
                <a:cubicBezTo>
                  <a:pt x="15039" y="15612"/>
                  <a:pt x="14999" y="15313"/>
                  <a:pt x="15390" y="15291"/>
                </a:cubicBezTo>
                <a:cubicBezTo>
                  <a:pt x="16074" y="14122"/>
                  <a:pt x="15059" y="12908"/>
                  <a:pt x="15243" y="11713"/>
                </a:cubicBezTo>
                <a:cubicBezTo>
                  <a:pt x="15342" y="11445"/>
                  <a:pt x="14729" y="11066"/>
                  <a:pt x="15170" y="10859"/>
                </a:cubicBezTo>
                <a:cubicBezTo>
                  <a:pt x="16056" y="10637"/>
                  <a:pt x="16617" y="10278"/>
                  <a:pt x="17071" y="9878"/>
                </a:cubicBezTo>
                <a:cubicBezTo>
                  <a:pt x="17786" y="9750"/>
                  <a:pt x="17652" y="9453"/>
                  <a:pt x="18167" y="9275"/>
                </a:cubicBezTo>
                <a:cubicBezTo>
                  <a:pt x="19166" y="9476"/>
                  <a:pt x="18625" y="9009"/>
                  <a:pt x="18753" y="8832"/>
                </a:cubicBezTo>
                <a:cubicBezTo>
                  <a:pt x="19522" y="8638"/>
                  <a:pt x="19791" y="8261"/>
                  <a:pt x="20068" y="7914"/>
                </a:cubicBezTo>
                <a:cubicBezTo>
                  <a:pt x="19251" y="7880"/>
                  <a:pt x="20300" y="7462"/>
                  <a:pt x="20214" y="7313"/>
                </a:cubicBezTo>
                <a:cubicBezTo>
                  <a:pt x="19520" y="7638"/>
                  <a:pt x="19619" y="6967"/>
                  <a:pt x="20141" y="7028"/>
                </a:cubicBezTo>
                <a:cubicBezTo>
                  <a:pt x="20312" y="6955"/>
                  <a:pt x="21199" y="6692"/>
                  <a:pt x="20289" y="6711"/>
                </a:cubicBezTo>
                <a:cubicBezTo>
                  <a:pt x="20237" y="6485"/>
                  <a:pt x="20289" y="6077"/>
                  <a:pt x="19775" y="5983"/>
                </a:cubicBezTo>
                <a:cubicBezTo>
                  <a:pt x="19484" y="5697"/>
                  <a:pt x="18652" y="5541"/>
                  <a:pt x="18532" y="5223"/>
                </a:cubicBezTo>
                <a:cubicBezTo>
                  <a:pt x="17824" y="5046"/>
                  <a:pt x="17612" y="4715"/>
                  <a:pt x="17217" y="4432"/>
                </a:cubicBezTo>
                <a:cubicBezTo>
                  <a:pt x="16429" y="4291"/>
                  <a:pt x="15811" y="3995"/>
                  <a:pt x="14952" y="3925"/>
                </a:cubicBezTo>
                <a:cubicBezTo>
                  <a:pt x="14536" y="3680"/>
                  <a:pt x="13174" y="3900"/>
                  <a:pt x="13195" y="3482"/>
                </a:cubicBezTo>
                <a:cubicBezTo>
                  <a:pt x="12700" y="3428"/>
                  <a:pt x="13234" y="3091"/>
                  <a:pt x="12684" y="3102"/>
                </a:cubicBezTo>
                <a:cubicBezTo>
                  <a:pt x="12700" y="2638"/>
                  <a:pt x="12776" y="2174"/>
                  <a:pt x="12757" y="1709"/>
                </a:cubicBezTo>
                <a:cubicBezTo>
                  <a:pt x="13341" y="1500"/>
                  <a:pt x="12268" y="1170"/>
                  <a:pt x="12391" y="886"/>
                </a:cubicBezTo>
                <a:cubicBezTo>
                  <a:pt x="12300" y="386"/>
                  <a:pt x="11097" y="36"/>
                  <a:pt x="10051" y="0"/>
                </a:cubicBezTo>
                <a:close/>
              </a:path>
            </a:pathLst>
          </a:custGeom>
          <a:ln w="12700">
            <a:miter lim="400000"/>
          </a:ln>
        </p:spPr>
      </p:pic>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Shape 52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524" name="Shape 524"/>
          <p:cNvSpPr/>
          <p:nvPr/>
        </p:nvSpPr>
        <p:spPr>
          <a:xfrm>
            <a:off x="1314586" y="2426723"/>
            <a:ext cx="11222825" cy="665275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50000"/>
              </a:lnSpc>
              <a:defRPr sz="3000">
                <a:solidFill>
                  <a:srgbClr val="000000"/>
                </a:solidFill>
              </a:defRPr>
            </a:pPr>
            <a:r>
              <a:t>Asbestos Abatement Contractors must have a Medical Surveillance Program:</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For all employees exposed to airborne concentrations of asbestos fibers at or above the PEL</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Includes pulmonary function test, chest roentgenogram, examination of all cardiovascular and gastrointestinal systems</a:t>
            </a:r>
          </a:p>
          <a:p>
            <a:pPr marL="889000" lvl="1" indent="-444500" defTabSz="457200">
              <a:lnSpc>
                <a:spcPct val="150000"/>
              </a:lnSpc>
              <a:buSzPct val="75000"/>
              <a:buChar char="-"/>
              <a:defRPr sz="3000" b="0">
                <a:solidFill>
                  <a:srgbClr val="000000"/>
                </a:solidFill>
                <a:latin typeface="+mn-lt"/>
                <a:ea typeface="+mn-ea"/>
                <a:cs typeface="+mn-cs"/>
                <a:sym typeface="Helvetica Light"/>
              </a:defRPr>
            </a:pPr>
            <a:r>
              <a:t>Yearly Checkups</a:t>
            </a:r>
          </a:p>
          <a:p>
            <a:pPr defTabSz="457200">
              <a:lnSpc>
                <a:spcPct val="150000"/>
              </a:lnSpc>
              <a:defRPr sz="3000" b="0">
                <a:solidFill>
                  <a:srgbClr val="000000"/>
                </a:solidFill>
                <a:latin typeface="+mn-lt"/>
                <a:ea typeface="+mn-ea"/>
                <a:cs typeface="+mn-cs"/>
                <a:sym typeface="Helvetica Light"/>
              </a:defRPr>
            </a:pPr>
            <a:endParaRPr/>
          </a:p>
        </p:txBody>
      </p:sp>
    </p:spTree>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526" name="Shape 526"/>
          <p:cNvSpPr/>
          <p:nvPr/>
        </p:nvSpPr>
        <p:spPr>
          <a:xfrm>
            <a:off x="1124265" y="2944387"/>
            <a:ext cx="11217970"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REGULATIONS:</a:t>
            </a:r>
            <a:br/>
            <a:r>
              <a:t>LEAD</a:t>
            </a:r>
          </a:p>
        </p:txBody>
      </p:sp>
    </p:spTree>
  </p:cSld>
  <p:clrMapOvr>
    <a:masterClrMapping/>
  </p:clrMapOvr>
  <p:transition xmlns:p14="http://schemas.microsoft.com/office/powerpoint/2010/mai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Shape 528"/>
          <p:cNvSpPr/>
          <p:nvPr/>
        </p:nvSpPr>
        <p:spPr>
          <a:xfrm flipV="1">
            <a:off x="9705278" y="4244193"/>
            <a:ext cx="1" cy="1277340"/>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29" name="Shape 529"/>
          <p:cNvSpPr/>
          <p:nvPr/>
        </p:nvSpPr>
        <p:spPr>
          <a:xfrm flipV="1">
            <a:off x="6500229" y="4266442"/>
            <a:ext cx="1" cy="1299196"/>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30" name="Shape 530"/>
          <p:cNvSpPr/>
          <p:nvPr/>
        </p:nvSpPr>
        <p:spPr>
          <a:xfrm>
            <a:off x="5481327" y="3017051"/>
            <a:ext cx="2037805"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EPA</a:t>
            </a:r>
            <a:r>
              <a:rPr sz="1500"/>
              <a:t/>
            </a:r>
            <a:br>
              <a:rPr sz="1500"/>
            </a:br>
            <a:endParaRPr sz="1500"/>
          </a:p>
          <a:p>
            <a:pPr algn="ctr">
              <a:lnSpc>
                <a:spcPct val="100000"/>
              </a:lnSpc>
              <a:defRPr sz="3000">
                <a:solidFill>
                  <a:srgbClr val="000000"/>
                </a:solidFill>
                <a:latin typeface="Arial"/>
                <a:ea typeface="Arial"/>
                <a:cs typeface="Arial"/>
                <a:sym typeface="Arial"/>
              </a:defRPr>
            </a:pPr>
            <a:r>
              <a:rPr sz="1500"/>
              <a:t>ENVIRONMENTAL</a:t>
            </a:r>
          </a:p>
          <a:p>
            <a:pPr algn="ctr">
              <a:lnSpc>
                <a:spcPct val="100000"/>
              </a:lnSpc>
              <a:defRPr sz="3000">
                <a:solidFill>
                  <a:srgbClr val="000000"/>
                </a:solidFill>
                <a:latin typeface="Arial"/>
                <a:ea typeface="Arial"/>
                <a:cs typeface="Arial"/>
                <a:sym typeface="Arial"/>
              </a:defRPr>
            </a:pPr>
            <a:r>
              <a:rPr sz="1500"/>
              <a:t>40 CFR 745</a:t>
            </a:r>
          </a:p>
        </p:txBody>
      </p:sp>
      <p:sp>
        <p:nvSpPr>
          <p:cNvPr id="531" name="Shape 531"/>
          <p:cNvSpPr/>
          <p:nvPr/>
        </p:nvSpPr>
        <p:spPr>
          <a:xfrm>
            <a:off x="2918829" y="3017051"/>
            <a:ext cx="2037805"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HUD</a:t>
            </a:r>
            <a:br/>
            <a:endParaRPr sz="1500"/>
          </a:p>
          <a:p>
            <a:pPr algn="ctr">
              <a:lnSpc>
                <a:spcPct val="100000"/>
              </a:lnSpc>
              <a:defRPr sz="3000">
                <a:solidFill>
                  <a:srgbClr val="000000"/>
                </a:solidFill>
                <a:latin typeface="Arial"/>
                <a:ea typeface="Arial"/>
                <a:cs typeface="Arial"/>
                <a:sym typeface="Arial"/>
              </a:defRPr>
            </a:pPr>
            <a:r>
              <a:rPr sz="1500"/>
              <a:t>HOUSING</a:t>
            </a:r>
          </a:p>
          <a:p>
            <a:pPr algn="ctr">
              <a:lnSpc>
                <a:spcPct val="100000"/>
              </a:lnSpc>
              <a:defRPr sz="3000">
                <a:solidFill>
                  <a:srgbClr val="000000"/>
                </a:solidFill>
                <a:latin typeface="Arial"/>
                <a:ea typeface="Arial"/>
                <a:cs typeface="Arial"/>
                <a:sym typeface="Arial"/>
              </a:defRPr>
            </a:pPr>
            <a:r>
              <a:rPr sz="1500"/>
              <a:t>24 CFR 35</a:t>
            </a:r>
          </a:p>
        </p:txBody>
      </p:sp>
      <p:sp>
        <p:nvSpPr>
          <p:cNvPr id="532" name="Shape 532"/>
          <p:cNvSpPr/>
          <p:nvPr/>
        </p:nvSpPr>
        <p:spPr>
          <a:xfrm>
            <a:off x="8167377" y="3017051"/>
            <a:ext cx="2037805"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OSHA</a:t>
            </a:r>
            <a:br/>
            <a:r>
              <a:rPr sz="1800"/>
              <a:t>(D.O.L)</a:t>
            </a:r>
          </a:p>
          <a:p>
            <a:pPr algn="ctr">
              <a:lnSpc>
                <a:spcPct val="100000"/>
              </a:lnSpc>
              <a:defRPr sz="1500">
                <a:solidFill>
                  <a:srgbClr val="000000"/>
                </a:solidFill>
                <a:latin typeface="Arial"/>
                <a:ea typeface="Arial"/>
                <a:cs typeface="Arial"/>
                <a:sym typeface="Arial"/>
              </a:defRPr>
            </a:pPr>
            <a:r>
              <a:t>WORKER SAFETY 29 CFR 1926.62</a:t>
            </a:r>
          </a:p>
        </p:txBody>
      </p:sp>
      <p:sp>
        <p:nvSpPr>
          <p:cNvPr id="533" name="Shape 533"/>
          <p:cNvSpPr/>
          <p:nvPr/>
        </p:nvSpPr>
        <p:spPr>
          <a:xfrm>
            <a:off x="3937731" y="4319993"/>
            <a:ext cx="1" cy="1299196"/>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34" name="Shape 534"/>
          <p:cNvSpPr/>
          <p:nvPr/>
        </p:nvSpPr>
        <p:spPr>
          <a:xfrm>
            <a:off x="5865229" y="4644480"/>
            <a:ext cx="1270001" cy="1"/>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35" name="Shape 535"/>
          <p:cNvSpPr/>
          <p:nvPr/>
        </p:nvSpPr>
        <p:spPr>
          <a:xfrm flipV="1">
            <a:off x="2800285" y="6470392"/>
            <a:ext cx="1" cy="986256"/>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36" name="Shape 536"/>
          <p:cNvSpPr/>
          <p:nvPr/>
        </p:nvSpPr>
        <p:spPr>
          <a:xfrm>
            <a:off x="5627711" y="7224110"/>
            <a:ext cx="2233523" cy="1400609"/>
          </a:xfrm>
          <a:prstGeom prst="roundRect">
            <a:avLst>
              <a:gd name="adj" fmla="val 12783"/>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2000" b="0">
                <a:solidFill>
                  <a:srgbClr val="000000"/>
                </a:solidFill>
                <a:latin typeface="Arial"/>
                <a:ea typeface="Arial"/>
                <a:cs typeface="Arial"/>
                <a:sym typeface="Arial"/>
              </a:defRPr>
            </a:pPr>
            <a:r>
              <a:t>RENOVATION, REPAIR, AND PAINTING (RRP)</a:t>
            </a:r>
          </a:p>
          <a:p>
            <a:pPr algn="ctr">
              <a:lnSpc>
                <a:spcPct val="100000"/>
              </a:lnSpc>
              <a:defRPr sz="2000" b="0">
                <a:solidFill>
                  <a:srgbClr val="000000"/>
                </a:solidFill>
                <a:latin typeface="Arial"/>
                <a:ea typeface="Arial"/>
                <a:cs typeface="Arial"/>
                <a:sym typeface="Arial"/>
              </a:defRPr>
            </a:pPr>
            <a:r>
              <a:t>WAC 365-230</a:t>
            </a:r>
          </a:p>
        </p:txBody>
      </p:sp>
      <p:sp>
        <p:nvSpPr>
          <p:cNvPr id="537" name="Shape 537"/>
          <p:cNvSpPr/>
          <p:nvPr/>
        </p:nvSpPr>
        <p:spPr>
          <a:xfrm>
            <a:off x="8908276" y="5474005"/>
            <a:ext cx="2886612" cy="1228925"/>
          </a:xfrm>
          <a:prstGeom prst="roundRect">
            <a:avLst>
              <a:gd name="adj" fmla="val 14951"/>
            </a:avLst>
          </a:prstGeom>
          <a:solidFill>
            <a:srgbClr val="305656"/>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1600">
                <a:latin typeface="Arial"/>
                <a:ea typeface="Arial"/>
                <a:cs typeface="Arial"/>
                <a:sym typeface="Arial"/>
              </a:defRPr>
            </a:pPr>
            <a:r>
              <a:t>LABOR AND INDUSTRIES</a:t>
            </a:r>
          </a:p>
          <a:p>
            <a:pPr algn="ctr">
              <a:lnSpc>
                <a:spcPct val="100000"/>
              </a:lnSpc>
              <a:defRPr sz="1600">
                <a:latin typeface="Arial"/>
                <a:ea typeface="Arial"/>
                <a:cs typeface="Arial"/>
                <a:sym typeface="Arial"/>
              </a:defRPr>
            </a:pPr>
            <a:r>
              <a:t>DEPARTMENT OF SAFETY AND HEALTH (DOSH)</a:t>
            </a:r>
          </a:p>
        </p:txBody>
      </p:sp>
      <p:sp>
        <p:nvSpPr>
          <p:cNvPr id="538" name="Shape 538"/>
          <p:cNvSpPr/>
          <p:nvPr/>
        </p:nvSpPr>
        <p:spPr>
          <a:xfrm flipV="1">
            <a:off x="7135229" y="6740195"/>
            <a:ext cx="1" cy="446650"/>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39" name="Shape 539"/>
          <p:cNvSpPr/>
          <p:nvPr/>
        </p:nvSpPr>
        <p:spPr>
          <a:xfrm flipV="1">
            <a:off x="10095327" y="6633984"/>
            <a:ext cx="1" cy="665133"/>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540" name="Shape 540"/>
          <p:cNvSpPr/>
          <p:nvPr/>
        </p:nvSpPr>
        <p:spPr>
          <a:xfrm>
            <a:off x="2963982" y="2363017"/>
            <a:ext cx="7204699" cy="462470"/>
          </a:xfrm>
          <a:prstGeom prst="rect">
            <a:avLst/>
          </a:prstGeom>
          <a:solidFill>
            <a:srgbClr val="FFFFFF"/>
          </a:solidFill>
          <a:ln w="25400">
            <a:solidFill>
              <a:srgbClr val="29CB56"/>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b="0">
                <a:solidFill>
                  <a:srgbClr val="000000"/>
                </a:solidFill>
                <a:latin typeface="Arial"/>
                <a:ea typeface="Arial"/>
                <a:cs typeface="Arial"/>
                <a:sym typeface="Arial"/>
              </a:defRPr>
            </a:lvl1pPr>
          </a:lstStyle>
          <a:p>
            <a:r>
              <a:t>FEDERAL DEPARTMENTS</a:t>
            </a:r>
          </a:p>
        </p:txBody>
      </p:sp>
      <p:sp>
        <p:nvSpPr>
          <p:cNvPr id="541" name="Shape 541"/>
          <p:cNvSpPr/>
          <p:nvPr/>
        </p:nvSpPr>
        <p:spPr>
          <a:xfrm>
            <a:off x="2307823" y="4489808"/>
            <a:ext cx="8508366" cy="525969"/>
          </a:xfrm>
          <a:prstGeom prst="rect">
            <a:avLst/>
          </a:prstGeom>
          <a:solidFill>
            <a:srgbClr val="FFFFFF"/>
          </a:solidFill>
          <a:ln w="88900">
            <a:solidFill>
              <a:srgbClr val="003E7C"/>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a:solidFill>
                  <a:srgbClr val="000000"/>
                </a:solidFill>
                <a:latin typeface="Arial"/>
                <a:ea typeface="Arial"/>
                <a:cs typeface="Arial"/>
                <a:sym typeface="Arial"/>
              </a:defRPr>
            </a:lvl1pPr>
          </a:lstStyle>
          <a:p>
            <a:r>
              <a:t>WASHINGTON STATE ENFORCEMENT</a:t>
            </a:r>
          </a:p>
        </p:txBody>
      </p:sp>
      <p:sp>
        <p:nvSpPr>
          <p:cNvPr id="542" name="Shape 54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AGENCIES REGULATING LEAD</a:t>
            </a:r>
          </a:p>
        </p:txBody>
      </p:sp>
      <p:sp>
        <p:nvSpPr>
          <p:cNvPr id="543" name="Shape 543"/>
          <p:cNvSpPr/>
          <p:nvPr/>
        </p:nvSpPr>
        <p:spPr>
          <a:xfrm>
            <a:off x="5378607" y="5474005"/>
            <a:ext cx="2731080" cy="1228925"/>
          </a:xfrm>
          <a:prstGeom prst="roundRect">
            <a:avLst>
              <a:gd name="adj" fmla="val 14951"/>
            </a:avLst>
          </a:prstGeom>
          <a:solidFill>
            <a:srgbClr val="6885C5"/>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lvl1pPr algn="ctr">
              <a:lnSpc>
                <a:spcPct val="100000"/>
              </a:lnSpc>
              <a:defRPr sz="3000">
                <a:latin typeface="Arial"/>
                <a:ea typeface="Arial"/>
                <a:cs typeface="Arial"/>
                <a:sym typeface="Arial"/>
              </a:defRPr>
            </a:lvl1pPr>
          </a:lstStyle>
          <a:p>
            <a:r>
              <a:t>WA DEPT OF COMMERCE</a:t>
            </a:r>
          </a:p>
        </p:txBody>
      </p:sp>
      <p:sp>
        <p:nvSpPr>
          <p:cNvPr id="544" name="Shape 544"/>
          <p:cNvSpPr/>
          <p:nvPr/>
        </p:nvSpPr>
        <p:spPr>
          <a:xfrm>
            <a:off x="1849590" y="5474005"/>
            <a:ext cx="2731079" cy="1228925"/>
          </a:xfrm>
          <a:prstGeom prst="roundRect">
            <a:avLst>
              <a:gd name="adj" fmla="val 14951"/>
            </a:avLst>
          </a:prstGeom>
          <a:solidFill>
            <a:srgbClr val="6885C5"/>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lvl1pPr algn="ctr">
              <a:lnSpc>
                <a:spcPct val="100000"/>
              </a:lnSpc>
              <a:defRPr sz="3000">
                <a:latin typeface="Arial"/>
                <a:ea typeface="Arial"/>
                <a:cs typeface="Arial"/>
                <a:sym typeface="Arial"/>
              </a:defRPr>
            </a:lvl1pPr>
          </a:lstStyle>
          <a:p>
            <a:r>
              <a:t>WA DEPT OF COMMERCE</a:t>
            </a:r>
          </a:p>
        </p:txBody>
      </p:sp>
      <p:sp>
        <p:nvSpPr>
          <p:cNvPr id="545" name="Shape 545"/>
          <p:cNvSpPr/>
          <p:nvPr/>
        </p:nvSpPr>
        <p:spPr>
          <a:xfrm>
            <a:off x="1631363" y="7399091"/>
            <a:ext cx="2337845" cy="1094359"/>
          </a:xfrm>
          <a:prstGeom prst="roundRect">
            <a:avLst>
              <a:gd name="adj" fmla="val 20004"/>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2000" b="0">
                <a:solidFill>
                  <a:srgbClr val="000000"/>
                </a:solidFill>
                <a:latin typeface="Arial"/>
                <a:ea typeface="Arial"/>
                <a:cs typeface="Arial"/>
                <a:sym typeface="Arial"/>
              </a:defRPr>
            </a:pPr>
            <a:r>
              <a:t>LEAD SAFE HOUSING RULE</a:t>
            </a:r>
            <a:br/>
            <a:r>
              <a:t>WAC 365-230</a:t>
            </a:r>
          </a:p>
        </p:txBody>
      </p:sp>
      <p:sp>
        <p:nvSpPr>
          <p:cNvPr id="546" name="Shape 546"/>
          <p:cNvSpPr/>
          <p:nvPr/>
        </p:nvSpPr>
        <p:spPr>
          <a:xfrm>
            <a:off x="9360096" y="7245967"/>
            <a:ext cx="2337845" cy="1094359"/>
          </a:xfrm>
          <a:prstGeom prst="roundRect">
            <a:avLst>
              <a:gd name="adj" fmla="val 20004"/>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2000" b="0">
                <a:solidFill>
                  <a:srgbClr val="000000"/>
                </a:solidFill>
                <a:latin typeface="Arial"/>
                <a:ea typeface="Arial"/>
                <a:cs typeface="Arial"/>
                <a:sym typeface="Arial"/>
              </a:defRPr>
            </a:pPr>
            <a:r>
              <a:t>LEAD IN CONSTRUCTION</a:t>
            </a:r>
          </a:p>
          <a:p>
            <a:pPr algn="ctr">
              <a:lnSpc>
                <a:spcPct val="100000"/>
              </a:lnSpc>
              <a:defRPr sz="2000" b="0">
                <a:solidFill>
                  <a:srgbClr val="000000"/>
                </a:solidFill>
                <a:latin typeface="Arial"/>
                <a:ea typeface="Arial"/>
                <a:cs typeface="Arial"/>
                <a:sym typeface="Arial"/>
              </a:defRPr>
            </a:pPr>
            <a:r>
              <a:t>WAC 296-155-176</a:t>
            </a:r>
          </a:p>
        </p:txBody>
      </p:sp>
    </p:spTree>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548"/>
          <p:cNvSpPr/>
          <p:nvPr/>
        </p:nvSpPr>
        <p:spPr>
          <a:xfrm>
            <a:off x="-1" y="0"/>
            <a:ext cx="13004801" cy="2047757"/>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300"/>
            </a:lvl1pPr>
          </a:lstStyle>
          <a:p>
            <a:r>
              <a:t>REGULATIONS FOR LEAD WORKER SAFETY - LABOR AND INDUSTRIES</a:t>
            </a:r>
          </a:p>
        </p:txBody>
      </p:sp>
      <p:sp>
        <p:nvSpPr>
          <p:cNvPr id="549" name="Shape 549"/>
          <p:cNvSpPr/>
          <p:nvPr/>
        </p:nvSpPr>
        <p:spPr>
          <a:xfrm>
            <a:off x="773046" y="2446100"/>
            <a:ext cx="11458708" cy="6614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00000"/>
              </a:lnSpc>
              <a:defRPr sz="3000" b="0">
                <a:solidFill>
                  <a:srgbClr val="000000"/>
                </a:solidFill>
                <a:latin typeface="+mn-lt"/>
                <a:ea typeface="+mn-ea"/>
                <a:cs typeface="+mn-cs"/>
                <a:sym typeface="Helvetica Light"/>
              </a:defRPr>
            </a:pPr>
            <a:r>
              <a:rPr b="1">
                <a:latin typeface="+mj-lt"/>
                <a:ea typeface="+mj-ea"/>
                <a:cs typeface="+mj-cs"/>
                <a:sym typeface="Helvetica"/>
              </a:rPr>
              <a:t>Worker Safety Rules</a:t>
            </a:r>
          </a:p>
          <a:p>
            <a:pPr defTabSz="457200">
              <a:lnSpc>
                <a:spcPct val="100000"/>
              </a:lnSpc>
              <a:defRPr sz="3000" b="0">
                <a:solidFill>
                  <a:srgbClr val="000000"/>
                </a:solidFill>
                <a:latin typeface="+mn-lt"/>
                <a:ea typeface="+mn-ea"/>
                <a:cs typeface="+mn-cs"/>
                <a:sym typeface="Helvetica Light"/>
              </a:defRPr>
            </a:pPr>
            <a:r>
              <a:t>WAC 296-155-176 standard applies to workers when they work with any presumed or actual lead containing material at any level.</a:t>
            </a:r>
          </a:p>
          <a:p>
            <a:pPr defTabSz="457200">
              <a:lnSpc>
                <a:spcPct val="100000"/>
              </a:lnSpc>
              <a:defRPr sz="3000" b="0">
                <a:solidFill>
                  <a:srgbClr val="000000"/>
                </a:solidFill>
                <a:latin typeface="+mn-lt"/>
                <a:ea typeface="+mn-ea"/>
                <a:cs typeface="+mn-cs"/>
                <a:sym typeface="Helvetica Light"/>
              </a:defRPr>
            </a:pPr>
            <a:endParaRPr/>
          </a:p>
          <a:p>
            <a:pPr defTabSz="457200">
              <a:lnSpc>
                <a:spcPct val="100000"/>
              </a:lnSpc>
              <a:defRPr sz="3000">
                <a:solidFill>
                  <a:srgbClr val="000000"/>
                </a:solidFill>
              </a:defRPr>
            </a:pPr>
            <a:r>
              <a:t>If employees are exposed to lead in any form, the companies are required to have a: </a:t>
            </a:r>
          </a:p>
          <a:p>
            <a:pPr marL="1130300" indent="-444500" defTabSz="457200">
              <a:lnSpc>
                <a:spcPct val="100000"/>
              </a:lnSpc>
              <a:buSzPct val="75000"/>
              <a:buChar char="•"/>
              <a:defRPr sz="2800" b="0">
                <a:solidFill>
                  <a:srgbClr val="000000"/>
                </a:solidFill>
                <a:latin typeface="+mn-lt"/>
                <a:ea typeface="+mn-ea"/>
                <a:cs typeface="+mn-cs"/>
                <a:sym typeface="Helvetica Light"/>
              </a:defRPr>
            </a:pPr>
            <a:r>
              <a:t>Competent Person Training </a:t>
            </a:r>
          </a:p>
          <a:p>
            <a:pPr marL="1130300" indent="-444500" defTabSz="457200">
              <a:lnSpc>
                <a:spcPct val="100000"/>
              </a:lnSpc>
              <a:buSzPct val="75000"/>
              <a:buChar char="•"/>
              <a:defRPr sz="2800" b="0">
                <a:solidFill>
                  <a:srgbClr val="000000"/>
                </a:solidFill>
                <a:latin typeface="+mn-lt"/>
                <a:ea typeface="+mn-ea"/>
                <a:cs typeface="+mn-cs"/>
                <a:sym typeface="Helvetica Light"/>
              </a:defRPr>
            </a:pPr>
            <a:r>
              <a:t>Written Compliance Plan for Lead in Construction</a:t>
            </a:r>
          </a:p>
          <a:p>
            <a:pPr marL="1130300" indent="-444500" defTabSz="457200">
              <a:lnSpc>
                <a:spcPct val="100000"/>
              </a:lnSpc>
              <a:buSzPct val="75000"/>
              <a:buChar char="•"/>
              <a:defRPr sz="2800" b="0">
                <a:solidFill>
                  <a:srgbClr val="000000"/>
                </a:solidFill>
                <a:latin typeface="+mn-lt"/>
                <a:ea typeface="+mn-ea"/>
                <a:cs typeface="+mn-cs"/>
                <a:sym typeface="Helvetica Light"/>
              </a:defRPr>
            </a:pPr>
            <a:r>
              <a:t>Air Monitoring</a:t>
            </a:r>
          </a:p>
          <a:p>
            <a:pPr marL="1130300" indent="-444500" defTabSz="457200">
              <a:lnSpc>
                <a:spcPct val="100000"/>
              </a:lnSpc>
              <a:buSzPct val="75000"/>
              <a:buChar char="•"/>
              <a:defRPr sz="2800" b="0">
                <a:solidFill>
                  <a:srgbClr val="000000"/>
                </a:solidFill>
                <a:latin typeface="+mn-lt"/>
                <a:ea typeface="+mn-ea"/>
                <a:cs typeface="+mn-cs"/>
                <a:sym typeface="Helvetica Light"/>
              </a:defRPr>
            </a:pPr>
            <a:r>
              <a:t>Appropriate Personal Protective Equipment</a:t>
            </a:r>
          </a:p>
          <a:p>
            <a:pPr marL="1130300" indent="-444500" defTabSz="457200">
              <a:lnSpc>
                <a:spcPct val="100000"/>
              </a:lnSpc>
              <a:buSzPct val="75000"/>
              <a:buChar char="•"/>
              <a:defRPr sz="2800" b="0">
                <a:solidFill>
                  <a:srgbClr val="000000"/>
                </a:solidFill>
                <a:latin typeface="+mn-lt"/>
                <a:ea typeface="+mn-ea"/>
                <a:cs typeface="+mn-cs"/>
                <a:sym typeface="Helvetica Light"/>
              </a:defRPr>
            </a:pPr>
            <a:r>
              <a:t>Decontamination</a:t>
            </a:r>
          </a:p>
          <a:p>
            <a:pPr marL="1130300" indent="-444500" defTabSz="457200">
              <a:lnSpc>
                <a:spcPct val="120000"/>
              </a:lnSpc>
              <a:buSzPct val="75000"/>
              <a:buChar char="•"/>
              <a:defRPr sz="2800" b="0">
                <a:solidFill>
                  <a:srgbClr val="000000"/>
                </a:solidFill>
                <a:latin typeface="+mn-lt"/>
                <a:ea typeface="+mn-ea"/>
                <a:cs typeface="+mn-cs"/>
                <a:sym typeface="Helvetica Light"/>
              </a:defRPr>
            </a:pPr>
            <a:r>
              <a:t>Designated Eating Areas</a:t>
            </a:r>
          </a:p>
          <a:p>
            <a:pPr marL="1130300" indent="-444500" defTabSz="457200">
              <a:lnSpc>
                <a:spcPct val="120000"/>
              </a:lnSpc>
              <a:buSzPct val="75000"/>
              <a:buChar char="•"/>
              <a:defRPr sz="2800" b="0">
                <a:solidFill>
                  <a:srgbClr val="000000"/>
                </a:solidFill>
                <a:latin typeface="+mn-lt"/>
                <a:ea typeface="+mn-ea"/>
                <a:cs typeface="+mn-cs"/>
                <a:sym typeface="Helvetica Light"/>
              </a:defRPr>
            </a:pPr>
            <a:r>
              <a:t>Respiratory Protection Program</a:t>
            </a:r>
          </a:p>
        </p:txBody>
      </p:sp>
    </p:spTree>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WAC 296-155-176 PDF QR Code.png"/>
          <p:cNvPicPr>
            <a:picLocks noChangeAspect="1"/>
          </p:cNvPicPr>
          <p:nvPr/>
        </p:nvPicPr>
        <p:blipFill>
          <a:blip r:embed="rId3">
            <a:extLst/>
          </a:blip>
          <a:stretch>
            <a:fillRect/>
          </a:stretch>
        </p:blipFill>
        <p:spPr>
          <a:xfrm>
            <a:off x="8929219" y="5580470"/>
            <a:ext cx="3615150" cy="3615150"/>
          </a:xfrm>
          <a:prstGeom prst="rect">
            <a:avLst/>
          </a:prstGeom>
          <a:ln w="12700">
            <a:miter lim="400000"/>
          </a:ln>
        </p:spPr>
      </p:pic>
      <p:sp>
        <p:nvSpPr>
          <p:cNvPr id="554" name="Shape 55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LEAD</a:t>
            </a:r>
          </a:p>
        </p:txBody>
      </p:sp>
      <p:sp>
        <p:nvSpPr>
          <p:cNvPr id="555" name="Shape 555"/>
          <p:cNvSpPr/>
          <p:nvPr/>
        </p:nvSpPr>
        <p:spPr>
          <a:xfrm>
            <a:off x="1145007" y="2247350"/>
            <a:ext cx="10714786" cy="56996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Lead in Construction’ Rule Requires Training for Workers:</a:t>
            </a:r>
          </a:p>
          <a:p>
            <a:pPr defTabSz="457200">
              <a:lnSpc>
                <a:spcPct val="120000"/>
              </a:lnSpc>
              <a:defRPr sz="3000" b="0">
                <a:solidFill>
                  <a:srgbClr val="000000"/>
                </a:solidFill>
                <a:latin typeface="+mn-lt"/>
                <a:ea typeface="+mn-ea"/>
                <a:cs typeface="+mn-cs"/>
                <a:sym typeface="Helvetica Light"/>
              </a:defRPr>
            </a:pPr>
            <a:endParaRPr/>
          </a:p>
          <a:p>
            <a:pPr marL="414866" indent="-414866" defTabSz="584200">
              <a:lnSpc>
                <a:spcPct val="120000"/>
              </a:lnSpc>
              <a:buSzPct val="75000"/>
              <a:buChar char="•"/>
              <a:defRPr sz="2800" b="0">
                <a:solidFill>
                  <a:srgbClr val="000000"/>
                </a:solidFill>
                <a:latin typeface="+mn-lt"/>
                <a:ea typeface="+mn-ea"/>
                <a:cs typeface="+mn-cs"/>
                <a:sym typeface="Helvetica Light"/>
              </a:defRPr>
            </a:pPr>
            <a:r>
              <a:t>The employer shall provide the training program as initial training prior to the time </a:t>
            </a:r>
          </a:p>
          <a:p>
            <a:pPr marL="414866" indent="-414866" defTabSz="584200">
              <a:lnSpc>
                <a:spcPct val="120000"/>
              </a:lnSpc>
              <a:buSzPct val="75000"/>
              <a:buChar char="•"/>
              <a:defRPr sz="2800" b="0">
                <a:solidFill>
                  <a:srgbClr val="000000"/>
                </a:solidFill>
                <a:latin typeface="+mn-lt"/>
                <a:ea typeface="+mn-ea"/>
                <a:cs typeface="+mn-cs"/>
                <a:sym typeface="Helvetica Light"/>
              </a:defRPr>
            </a:pPr>
            <a:r>
              <a:t>The employer shall also at least annually for each employee </a:t>
            </a:r>
          </a:p>
          <a:p>
            <a:pPr marL="414866" indent="-414866" defTabSz="584200">
              <a:lnSpc>
                <a:spcPct val="120000"/>
              </a:lnSpc>
              <a:buSzPct val="75000"/>
              <a:buChar char="•"/>
              <a:defRPr sz="2800" b="0">
                <a:solidFill>
                  <a:srgbClr val="000000"/>
                </a:solidFill>
                <a:latin typeface="+mn-lt"/>
                <a:ea typeface="+mn-ea"/>
                <a:cs typeface="+mn-cs"/>
                <a:sym typeface="Helvetica Light"/>
              </a:defRPr>
            </a:pPr>
            <a:r>
              <a:t>The content of WAC 296-155-176 and its appendices (provide links to website)</a:t>
            </a:r>
          </a:p>
          <a:p>
            <a:pPr marL="414866" indent="-414866" defTabSz="584200">
              <a:lnSpc>
                <a:spcPct val="120000"/>
              </a:lnSpc>
              <a:buSzPct val="75000"/>
              <a:buChar char="•"/>
              <a:defRPr sz="2800" b="0">
                <a:solidFill>
                  <a:srgbClr val="000000"/>
                </a:solidFill>
                <a:latin typeface="+mn-lt"/>
                <a:ea typeface="+mn-ea"/>
                <a:cs typeface="+mn-cs"/>
                <a:sym typeface="Helvetica Light"/>
              </a:defRPr>
            </a:pPr>
            <a:r>
              <a:t>Training regarding the specific nature of the </a:t>
            </a:r>
            <a:br/>
            <a:r>
              <a:t>operation and work practices, PPE, </a:t>
            </a:r>
            <a:br/>
            <a:r>
              <a:t>housekeeping, and related plans</a:t>
            </a:r>
          </a:p>
        </p:txBody>
      </p:sp>
      <p:sp>
        <p:nvSpPr>
          <p:cNvPr id="556" name="Shape 55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REGULATIONS FOR LEAD RENOVATION</a:t>
            </a:r>
          </a:p>
        </p:txBody>
      </p:sp>
      <p:sp>
        <p:nvSpPr>
          <p:cNvPr id="557" name="Shape 557"/>
          <p:cNvSpPr/>
          <p:nvPr/>
        </p:nvSpPr>
        <p:spPr>
          <a:xfrm>
            <a:off x="9294670" y="9036869"/>
            <a:ext cx="2884247"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(2)(a) and (b)</a:t>
            </a:r>
          </a:p>
        </p:txBody>
      </p:sp>
    </p:spTree>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1" name="Table 561"/>
          <p:cNvGraphicFramePr/>
          <p:nvPr/>
        </p:nvGraphicFramePr>
        <p:xfrm>
          <a:off x="1150603" y="2380476"/>
          <a:ext cx="11048052" cy="6826402"/>
        </p:xfrm>
        <a:graphic>
          <a:graphicData uri="http://schemas.openxmlformats.org/drawingml/2006/table">
            <a:tbl>
              <a:tblPr firstRow="1">
                <a:tableStyleId>{4C3C2611-4C71-4FC5-86AE-919BDF0F9419}</a:tableStyleId>
              </a:tblPr>
              <a:tblGrid>
                <a:gridCol w="2360296"/>
                <a:gridCol w="1764023"/>
                <a:gridCol w="1848661"/>
                <a:gridCol w="2526180"/>
                <a:gridCol w="2548892"/>
              </a:tblGrid>
              <a:tr h="969555">
                <a:tc>
                  <a:txBody>
                    <a:bodyPr/>
                    <a:lstStyle/>
                    <a:p>
                      <a:pPr algn="l" defTabSz="457200">
                        <a:defRPr b="0">
                          <a:solidFill>
                            <a:srgbClr val="000000"/>
                          </a:solidFill>
                        </a:defRPr>
                      </a:pPr>
                      <a:r>
                        <a:rPr sz="1933" b="1">
                          <a:sym typeface="Helvetica"/>
                        </a:rPr>
                        <a:t>TRIGGER TASKS IN RENOVATIONS   CONSTRUCTION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933" b="1">
                          <a:sym typeface="Helvetica"/>
                        </a:rPr>
                        <a:t>TRAINING REQUIRED</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933" b="1">
                          <a:sym typeface="Helvetica"/>
                        </a:rPr>
                        <a:t>AIR MONITORING</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933" b="1">
                          <a:sym typeface="Helvetica"/>
                        </a:rPr>
                        <a:t>PERSONAL PROTECTIVE EQUIPMENT</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933" b="1">
                          <a:sym typeface="Helvetica"/>
                        </a:rPr>
                        <a:t>DECONTAMINATION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r>
              <a:tr h="5841035">
                <a:tc>
                  <a:txBody>
                    <a:bodyPr/>
                    <a:lstStyle/>
                    <a:p>
                      <a:pPr algn="l" defTabSz="457200">
                        <a:defRPr sz="1833">
                          <a:latin typeface="+mj-lt"/>
                          <a:ea typeface="+mj-ea"/>
                          <a:cs typeface="+mj-cs"/>
                          <a:sym typeface="Helvetica"/>
                        </a:defRPr>
                      </a:pPr>
                      <a:r>
                        <a:t>296-155-176 (2)(a)(i) </a:t>
                      </a:r>
                      <a:br/>
                      <a:r>
                        <a:t>The tasks covered by this requirement are: </a:t>
                      </a:r>
                      <a:r>
                        <a:rPr b="1"/>
                        <a:t>Manual demolition of structure, manual scraping, heat gun applications, power tools with dust collection</a:t>
                      </a:r>
                    </a:p>
                    <a:p>
                      <a:pPr algn="l" defTabSz="457200">
                        <a:defRPr sz="1833">
                          <a:solidFill>
                            <a:schemeClr val="accent5">
                              <a:hueOff val="-522602"/>
                              <a:satOff val="-6700"/>
                              <a:lumOff val="-22320"/>
                            </a:schemeClr>
                          </a:solidFill>
                          <a:latin typeface="+mj-lt"/>
                          <a:ea typeface="+mj-ea"/>
                          <a:cs typeface="+mj-cs"/>
                          <a:sym typeface="Helvetica"/>
                        </a:defRPr>
                      </a:pPr>
                      <a:r>
                        <a:rPr b="1"/>
                        <a:t>(DISTURBING LEAD BASED PAINT UNDER THE RRP)</a:t>
                      </a:r>
                    </a:p>
                    <a:p>
                      <a:pPr algn="l" defTabSz="457200">
                        <a:defRPr sz="1833">
                          <a:latin typeface="+mj-lt"/>
                          <a:ea typeface="+mj-ea"/>
                          <a:cs typeface="+mj-cs"/>
                          <a:sym typeface="Helvetica"/>
                        </a:defRPr>
                      </a:pPr>
                      <a:r>
                        <a:t>(ii) spray painting with lead paint</a:t>
                      </a:r>
                    </a:p>
                    <a:p>
                      <a:pPr defTabSz="457200">
                        <a:defRPr sz="1833">
                          <a:latin typeface="+mj-lt"/>
                          <a:ea typeface="+mj-ea"/>
                          <a:cs typeface="+mj-cs"/>
                          <a:sym typeface="Helvetica"/>
                        </a:defRPr>
                      </a:pPr>
                      <a:r>
                        <a:t>or</a:t>
                      </a:r>
                    </a:p>
                    <a:p>
                      <a:pPr algn="l" defTabSz="457200">
                        <a:defRPr sz="1833">
                          <a:latin typeface="+mj-lt"/>
                          <a:ea typeface="+mj-ea"/>
                          <a:cs typeface="+mj-cs"/>
                          <a:sym typeface="Helvetica"/>
                        </a:defRPr>
                      </a:pPr>
                      <a:r>
                        <a:t>(b) employer has any reason to believe worker performing a task may be exposed over the PEL</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457200">
                        <a:spcBef>
                          <a:spcPts val="1400"/>
                        </a:spcBef>
                      </a:pPr>
                      <a:r>
                        <a:rPr sz="1833">
                          <a:latin typeface="+mj-lt"/>
                          <a:ea typeface="+mj-ea"/>
                          <a:cs typeface="+mj-cs"/>
                          <a:sym typeface="Helvetica"/>
                        </a:rPr>
                        <a:t>WAC 296-155-17625  Lead in Construction Program
WAC 296-901-140, Hazard communication; 
WAC 296-155-17625 Respirator Program; 
WAC 296-155-100 Accident Prevention Program </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457200"/>
                      <a:r>
                        <a:rPr sz="1833">
                          <a:latin typeface="+mj-lt"/>
                          <a:ea typeface="+mj-ea"/>
                          <a:cs typeface="+mj-cs"/>
                          <a:sym typeface="Helvetica"/>
                        </a:rPr>
                        <a:t>Until the employer performs an employee exposure assessment, the employer shall treat the employee as if the employee were exposed above the PEL, and not in excess of ten (10) times the PEL.</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457200">
                        <a:buSzPct val="100000"/>
                        <a:buAutoNum type="romanLcParenBoth"/>
                        <a:defRPr sz="1833">
                          <a:latin typeface="+mj-lt"/>
                          <a:ea typeface="+mj-ea"/>
                          <a:cs typeface="+mj-cs"/>
                          <a:sym typeface="Helvetica"/>
                        </a:defRPr>
                      </a:pPr>
                      <a:r>
                        <a:t>Appropriate respiratory protection in accordance with WAC 296-155-17613.</a:t>
                      </a:r>
                    </a:p>
                    <a:p>
                      <a:pPr algn="l" defTabSz="457200">
                        <a:defRPr sz="1833" b="1">
                          <a:latin typeface="+mj-lt"/>
                          <a:ea typeface="+mj-ea"/>
                          <a:cs typeface="+mj-cs"/>
                          <a:sym typeface="Helvetica"/>
                        </a:defRPr>
                      </a:pPr>
                      <a:r>
                        <a:t>1/2 Mask Respirator with P100 Filters   </a:t>
                      </a:r>
                    </a:p>
                    <a:p>
                      <a:pPr algn="l" defTabSz="457200">
                        <a:defRPr sz="1833">
                          <a:latin typeface="+mj-lt"/>
                          <a:ea typeface="+mj-ea"/>
                          <a:cs typeface="+mj-cs"/>
                          <a:sym typeface="Helvetica"/>
                        </a:defRPr>
                      </a:pPr>
                      <a:endParaRPr/>
                    </a:p>
                    <a:p>
                      <a:pPr algn="l" defTabSz="457200">
                        <a:defRPr sz="1833">
                          <a:latin typeface="+mj-lt"/>
                          <a:ea typeface="+mj-ea"/>
                          <a:cs typeface="+mj-cs"/>
                          <a:sym typeface="Helvetica"/>
                        </a:defRPr>
                      </a:pPr>
                      <a:r>
                        <a:t>(ii) Appropriate personal protective clothing and equipment in accordance with WAC 296-155-17615. </a:t>
                      </a:r>
                    </a:p>
                    <a:p>
                      <a:pPr algn="l" defTabSz="457200">
                        <a:defRPr sz="1833" b="1">
                          <a:latin typeface="+mj-lt"/>
                          <a:ea typeface="+mj-ea"/>
                          <a:cs typeface="+mj-cs"/>
                          <a:sym typeface="Helvetica"/>
                        </a:defRPr>
                      </a:pPr>
                      <a:r>
                        <a:t>Disposable Coveralls or full body work clothing.</a:t>
                      </a:r>
                    </a:p>
                    <a:p>
                      <a:pPr algn="l" defTabSz="457200">
                        <a:defRPr sz="1833" b="1">
                          <a:latin typeface="+mj-lt"/>
                          <a:ea typeface="+mj-ea"/>
                          <a:cs typeface="+mj-cs"/>
                          <a:sym typeface="Helvetica"/>
                        </a:defRPr>
                      </a:pPr>
                      <a:r>
                        <a:t>Gloves, hats, and disposable shoe covers Face Shields or vented goggles.</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l" defTabSz="457200"/>
                      <a:r>
                        <a:rPr sz="1833">
                          <a:latin typeface="+mj-lt"/>
                          <a:ea typeface="+mj-ea"/>
                          <a:cs typeface="+mj-cs"/>
                          <a:sym typeface="Helvetica"/>
                        </a:rPr>
                        <a:t>(iii) Change areas in accordance with WAC 296-155-17619(2).
(iv) Hand washing facilities in accordance with WAC 296-155-17619(5).</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
        <p:nvSpPr>
          <p:cNvPr id="562" name="Shape 562"/>
          <p:cNvSpPr/>
          <p:nvPr/>
        </p:nvSpPr>
        <p:spPr>
          <a:xfrm>
            <a:off x="-1" y="339611"/>
            <a:ext cx="13004801" cy="1708146"/>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00000"/>
              </a:lnSpc>
              <a:defRPr sz="5500"/>
            </a:pPr>
            <a:r>
              <a:t>NATURE OF OPERATIONS</a:t>
            </a:r>
          </a:p>
          <a:p>
            <a:pPr algn="ctr" defTabSz="457200">
              <a:lnSpc>
                <a:spcPct val="100000"/>
              </a:lnSpc>
              <a:defRPr sz="5500"/>
            </a:pPr>
            <a:r>
              <a:t>RENOVATION</a:t>
            </a:r>
          </a:p>
        </p:txBody>
      </p:sp>
      <p:sp>
        <p:nvSpPr>
          <p:cNvPr id="563" name="Shape 563"/>
          <p:cNvSpPr/>
          <p:nvPr/>
        </p:nvSpPr>
        <p:spPr>
          <a:xfrm>
            <a:off x="9518424" y="9286788"/>
            <a:ext cx="2884248"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(2)(b) and (e)</a:t>
            </a:r>
          </a:p>
        </p:txBody>
      </p:sp>
    </p:spTree>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5" name="Table 565"/>
          <p:cNvGraphicFramePr/>
          <p:nvPr/>
        </p:nvGraphicFramePr>
        <p:xfrm>
          <a:off x="1084514" y="2430325"/>
          <a:ext cx="11166727" cy="7004180"/>
        </p:xfrm>
        <a:graphic>
          <a:graphicData uri="http://schemas.openxmlformats.org/drawingml/2006/table">
            <a:tbl>
              <a:tblPr firstRow="1">
                <a:tableStyleId>{4C3C2611-4C71-4FC5-86AE-919BDF0F9419}</a:tableStyleId>
              </a:tblPr>
              <a:tblGrid>
                <a:gridCol w="2360296"/>
                <a:gridCol w="2227908"/>
                <a:gridCol w="2300041"/>
                <a:gridCol w="2526180"/>
                <a:gridCol w="1752302"/>
              </a:tblGrid>
              <a:tr h="1010800">
                <a:tc>
                  <a:txBody>
                    <a:bodyPr/>
                    <a:lstStyle/>
                    <a:p>
                      <a:pPr algn="l" defTabSz="457200">
                        <a:defRPr b="0">
                          <a:solidFill>
                            <a:srgbClr val="000000"/>
                          </a:solidFill>
                        </a:defRPr>
                      </a:pPr>
                      <a:r>
                        <a:rPr sz="1833" b="1">
                          <a:sym typeface="Helvetica"/>
                        </a:rPr>
                        <a:t>TRIGGER TASKS IN RENOVATIONS   CONSTRUCTION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833" b="1">
                          <a:sym typeface="Helvetica"/>
                        </a:rPr>
                        <a:t>TRAINING REQUIRED</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833" b="1">
                          <a:sym typeface="Helvetica"/>
                        </a:rPr>
                        <a:t>AIR MONITORING</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833" b="1">
                          <a:sym typeface="Helvetica"/>
                        </a:rPr>
                        <a:t>PERSONAL PROTECTIVE EQUIPMENT</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833" b="1">
                          <a:sym typeface="Helvetica"/>
                        </a:rPr>
                        <a:t>DECONTAMINATION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r>
              <a:tr h="5956300">
                <a:tc>
                  <a:txBody>
                    <a:bodyPr/>
                    <a:lstStyle/>
                    <a:p>
                      <a:pPr algn="l" defTabSz="457200"/>
                      <a:r>
                        <a:rPr sz="1933">
                          <a:latin typeface="+mj-lt"/>
                          <a:ea typeface="+mj-ea"/>
                          <a:cs typeface="+mj-cs"/>
                          <a:sym typeface="Helvetica"/>
                        </a:rPr>
                        <a:t>296-155-176 (2)(c) The tasks covered by this requirement are: (i) Using lead containing mortar; lead burning;
(ii) Where lead containing coatings or paint are present: Rivet busting; power tool cleaning without dust collection systems; cleanup activities where dry expendable abrasives are used; and abrasive blasting enclosure movement and removal. </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r>
                        <a:rPr sz="1933">
                          <a:latin typeface="+mj-lt"/>
                          <a:ea typeface="+mj-ea"/>
                          <a:cs typeface="+mj-cs"/>
                          <a:sym typeface="Helvetica"/>
                        </a:rPr>
                        <a:t>WAC 296-155-17625  Lead in Construction Program
WAC 296-901-140, Hazard communication; 
WAC 296-155-17625 Respirator Program; 
WAC 296-155-100 Accident Prevention Program </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defRPr sz="1933">
                          <a:latin typeface="+mj-lt"/>
                          <a:ea typeface="+mj-ea"/>
                          <a:cs typeface="+mj-cs"/>
                          <a:sym typeface="Helvetica"/>
                        </a:defRPr>
                      </a:pPr>
                      <a:r>
                        <a:t>Exposure Monitoring Required</a:t>
                      </a:r>
                    </a:p>
                    <a:p>
                      <a:pPr algn="l" defTabSz="457200">
                        <a:defRPr sz="1933">
                          <a:latin typeface="+mj-lt"/>
                          <a:ea typeface="+mj-ea"/>
                          <a:cs typeface="+mj-cs"/>
                          <a:sym typeface="Helvetica"/>
                        </a:defRPr>
                      </a:pPr>
                      <a:endParaRPr/>
                    </a:p>
                    <a:p>
                      <a:pPr algn="l" defTabSz="457200">
                        <a:defRPr sz="1933">
                          <a:latin typeface="+mj-lt"/>
                          <a:ea typeface="+mj-ea"/>
                          <a:cs typeface="+mj-cs"/>
                          <a:sym typeface="Helvetica"/>
                        </a:defRPr>
                      </a:pPr>
                      <a:r>
                        <a:t>Until such assessment the Employer assumes the exposure is above 500 mg/m</a:t>
                      </a:r>
                      <a:r>
                        <a:rPr baseline="31999"/>
                        <a:t>3`</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defRPr sz="1933">
                          <a:latin typeface="+mj-lt"/>
                          <a:ea typeface="+mj-ea"/>
                          <a:cs typeface="+mj-cs"/>
                          <a:sym typeface="Helvetica"/>
                        </a:defRPr>
                      </a:pPr>
                      <a:r>
                        <a:t>Appropriate respiratory protection in accordance with WAC 296-155-17613.</a:t>
                      </a:r>
                    </a:p>
                    <a:p>
                      <a:pPr algn="l" defTabSz="457200">
                        <a:defRPr sz="1933" b="1">
                          <a:latin typeface="+mj-lt"/>
                          <a:ea typeface="+mj-ea"/>
                          <a:cs typeface="+mj-cs"/>
                          <a:sym typeface="Helvetica"/>
                        </a:defRPr>
                      </a:pPr>
                      <a:r>
                        <a:t>Full Face Respirator with P100 Filters   </a:t>
                      </a:r>
                    </a:p>
                    <a:p>
                      <a:pPr algn="l" defTabSz="457200">
                        <a:defRPr sz="1933">
                          <a:latin typeface="+mj-lt"/>
                          <a:ea typeface="+mj-ea"/>
                          <a:cs typeface="+mj-cs"/>
                          <a:sym typeface="Helvetica"/>
                        </a:defRPr>
                      </a:pPr>
                      <a:endParaRPr/>
                    </a:p>
                    <a:p>
                      <a:pPr algn="l" defTabSz="457200">
                        <a:defRPr sz="1933">
                          <a:latin typeface="+mj-lt"/>
                          <a:ea typeface="+mj-ea"/>
                          <a:cs typeface="+mj-cs"/>
                          <a:sym typeface="Helvetica"/>
                        </a:defRPr>
                      </a:pPr>
                      <a:r>
                        <a:t>(ii) Appropriate personal protective clothing and equipment in accordance with WAC 296-155-17615. </a:t>
                      </a:r>
                    </a:p>
                    <a:p>
                      <a:pPr algn="l" defTabSz="457200">
                        <a:defRPr sz="1933" b="1">
                          <a:latin typeface="+mj-lt"/>
                          <a:ea typeface="+mj-ea"/>
                          <a:cs typeface="+mj-cs"/>
                          <a:sym typeface="Helvetica"/>
                        </a:defRPr>
                      </a:pPr>
                      <a:r>
                        <a:t>Disposable Coveralls or full body work clothing.</a:t>
                      </a:r>
                    </a:p>
                    <a:p>
                      <a:pPr algn="l" defTabSz="457200">
                        <a:defRPr sz="1933" b="1">
                          <a:latin typeface="+mj-lt"/>
                          <a:ea typeface="+mj-ea"/>
                          <a:cs typeface="+mj-cs"/>
                          <a:sym typeface="Helvetica"/>
                        </a:defRPr>
                      </a:pPr>
                      <a:r>
                        <a:t>Gloves, hats, and disposable shoe covers.</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r>
                        <a:rPr sz="1933">
                          <a:latin typeface="+mj-lt"/>
                          <a:ea typeface="+mj-ea"/>
                          <a:cs typeface="+mj-cs"/>
                          <a:sym typeface="Helvetica"/>
                        </a:rPr>
                        <a:t>(iii) Change areas in accordance with WAC 296-155-17619(2).
(iv) Hand washing facilities in accordance with WAC 296-155-17619(5)</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r>
            </a:tbl>
          </a:graphicData>
        </a:graphic>
      </p:graphicFrame>
      <p:sp>
        <p:nvSpPr>
          <p:cNvPr id="566" name="Shape 566"/>
          <p:cNvSpPr/>
          <p:nvPr/>
        </p:nvSpPr>
        <p:spPr>
          <a:xfrm>
            <a:off x="-1" y="339611"/>
            <a:ext cx="13004801" cy="1708146"/>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00000"/>
              </a:lnSpc>
              <a:defRPr sz="5500"/>
            </a:pPr>
            <a:r>
              <a:t>NATURE OF OPERATIONS</a:t>
            </a:r>
          </a:p>
          <a:p>
            <a:pPr algn="ctr" defTabSz="457200">
              <a:lnSpc>
                <a:spcPct val="100000"/>
              </a:lnSpc>
              <a:defRPr sz="5500"/>
            </a:pPr>
            <a:r>
              <a:t>RENOVATION</a:t>
            </a:r>
          </a:p>
        </p:txBody>
      </p:sp>
      <p:sp>
        <p:nvSpPr>
          <p:cNvPr id="567" name="Shape 567"/>
          <p:cNvSpPr/>
          <p:nvPr/>
        </p:nvSpPr>
        <p:spPr>
          <a:xfrm>
            <a:off x="9373346" y="9403775"/>
            <a:ext cx="2884248"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(2)(b) and (e)</a:t>
            </a:r>
          </a:p>
        </p:txBody>
      </p:sp>
    </p:spTree>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9" name="Table 569"/>
          <p:cNvGraphicFramePr/>
          <p:nvPr/>
        </p:nvGraphicFramePr>
        <p:xfrm>
          <a:off x="785050" y="2679565"/>
          <a:ext cx="11850455" cy="5822507"/>
        </p:xfrm>
        <a:graphic>
          <a:graphicData uri="http://schemas.openxmlformats.org/drawingml/2006/table">
            <a:tbl>
              <a:tblPr firstRow="1">
                <a:tableStyleId>{4C3C2611-4C71-4FC5-86AE-919BDF0F9419}</a:tableStyleId>
              </a:tblPr>
              <a:tblGrid>
                <a:gridCol w="3165329"/>
                <a:gridCol w="1944311"/>
                <a:gridCol w="1516762"/>
                <a:gridCol w="3125330"/>
                <a:gridCol w="2098723"/>
              </a:tblGrid>
              <a:tr h="1231053">
                <a:tc>
                  <a:txBody>
                    <a:bodyPr/>
                    <a:lstStyle/>
                    <a:p>
                      <a:pPr algn="l" defTabSz="457200">
                        <a:defRPr b="0">
                          <a:solidFill>
                            <a:srgbClr val="000000"/>
                          </a:solidFill>
                        </a:defRPr>
                      </a:pPr>
                      <a:r>
                        <a:rPr sz="1533" b="1">
                          <a:sym typeface="Helvetica"/>
                        </a:rPr>
                        <a:t>TRIGGER TASKS IN RENOVATIONS   CONSTRUCTION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TRAINING REQUIRED</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AIR MONITORING</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PERSONAL PROTECTIVE EQUIPMENT</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DECONTAMINATION</a:t>
                      </a:r>
                    </a:p>
                  </a:txBody>
                  <a:tcPr marL="50800" marR="50800" marT="50800" marB="50800" horzOverflow="overflow">
                    <a:lnL w="12700">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solidFill>
                      <a:srgbClr val="BEC0BF"/>
                    </a:solidFill>
                  </a:tcPr>
                </a:tc>
              </a:tr>
              <a:tr h="4506973">
                <a:tc>
                  <a:txBody>
                    <a:bodyPr/>
                    <a:lstStyle/>
                    <a:p>
                      <a:pPr algn="l" defTabSz="457200"/>
                      <a:r>
                        <a:rPr sz="1733">
                          <a:latin typeface="+mj-lt"/>
                          <a:ea typeface="+mj-ea"/>
                          <a:cs typeface="+mj-cs"/>
                          <a:sym typeface="Helvetica"/>
                        </a:rPr>
                        <a:t>296-155-176 (2)(c) Protection described in this section is required where lead containing coatings or paint are present on structures when performing:
(i) Abrasive blasting;
(ii) Welding;
(iii) Cutting; and
(iv) Torch burning.</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r>
                        <a:rPr sz="1733">
                          <a:latin typeface="+mj-lt"/>
                          <a:ea typeface="+mj-ea"/>
                          <a:cs typeface="+mj-cs"/>
                          <a:sym typeface="Helvetica"/>
                        </a:rPr>
                        <a:t>WAC 296-155-17625  Lead in Construction Program
WAC 296-901-140, Hazard communication; 
WAC 296-155-17625 Respirator Program; 
WAC 296-155-100 Accident Prevention Program </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r>
                        <a:rPr sz="1733">
                          <a:latin typeface="+mj-lt"/>
                          <a:ea typeface="+mj-ea"/>
                          <a:cs typeface="+mj-cs"/>
                          <a:sym typeface="Helvetica"/>
                        </a:rPr>
                        <a:t>Exposure Monitoring Required
Until such assessment the Employer assumes the employee were exposed to lead in excess of 2,500 µg/m3</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defRPr sz="1733">
                          <a:latin typeface="+mj-lt"/>
                          <a:ea typeface="+mj-ea"/>
                          <a:cs typeface="+mj-cs"/>
                          <a:sym typeface="Helvetica"/>
                        </a:defRPr>
                      </a:pPr>
                      <a:r>
                        <a:t>Appropriate respiratory protection in accordance with WAC 296-155-17613.</a:t>
                      </a:r>
                    </a:p>
                    <a:p>
                      <a:pPr algn="l" defTabSz="457200">
                        <a:defRPr sz="1733" b="1">
                          <a:latin typeface="+mj-lt"/>
                          <a:ea typeface="+mj-ea"/>
                          <a:cs typeface="+mj-cs"/>
                          <a:sym typeface="Helvetica"/>
                        </a:defRPr>
                      </a:pPr>
                      <a:r>
                        <a:t>Supplied Air Respirator with Grade D Air   </a:t>
                      </a:r>
                    </a:p>
                    <a:p>
                      <a:pPr algn="l" defTabSz="457200">
                        <a:defRPr sz="1733" b="1">
                          <a:latin typeface="+mj-lt"/>
                          <a:ea typeface="+mj-ea"/>
                          <a:cs typeface="+mj-cs"/>
                          <a:sym typeface="Helvetica"/>
                        </a:defRPr>
                      </a:pPr>
                      <a:endParaRPr/>
                    </a:p>
                    <a:p>
                      <a:pPr algn="l" defTabSz="457200">
                        <a:defRPr sz="1733">
                          <a:latin typeface="+mj-lt"/>
                          <a:ea typeface="+mj-ea"/>
                          <a:cs typeface="+mj-cs"/>
                          <a:sym typeface="Helvetica"/>
                        </a:defRPr>
                      </a:pPr>
                      <a:r>
                        <a:t>(ii) Appropriate personal protective clothing and equipment in accordance with WAC 296-155-17615. </a:t>
                      </a:r>
                    </a:p>
                    <a:p>
                      <a:pPr algn="l" defTabSz="457200">
                        <a:defRPr sz="1733" b="1">
                          <a:latin typeface="+mj-lt"/>
                          <a:ea typeface="+mj-ea"/>
                          <a:cs typeface="+mj-cs"/>
                          <a:sym typeface="Helvetica"/>
                        </a:defRPr>
                      </a:pPr>
                      <a:r>
                        <a:t>Disposable Coveralls or full body work clothing.</a:t>
                      </a:r>
                    </a:p>
                    <a:p>
                      <a:pPr algn="l" defTabSz="457200">
                        <a:defRPr sz="1733" b="1">
                          <a:latin typeface="+mj-lt"/>
                          <a:ea typeface="+mj-ea"/>
                          <a:cs typeface="+mj-cs"/>
                          <a:sym typeface="Helvetica"/>
                        </a:defRPr>
                      </a:pPr>
                      <a:r>
                        <a:t>Gloves, hats, and disposable shoe covers.</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c>
                  <a:txBody>
                    <a:bodyPr/>
                    <a:lstStyle/>
                    <a:p>
                      <a:pPr algn="l" defTabSz="457200"/>
                      <a:r>
                        <a:rPr sz="1733">
                          <a:latin typeface="+mj-lt"/>
                          <a:ea typeface="+mj-ea"/>
                          <a:cs typeface="+mj-cs"/>
                          <a:sym typeface="Helvetica"/>
                        </a:rPr>
                        <a:t>(iii) Change areas in accordance with WAC 296-155-17619(2).
(iv) Hand washing facilities in accordance with WAC 296-155-17619(5).</a:t>
                      </a:r>
                    </a:p>
                  </a:txBody>
                  <a:tcPr marL="50800" marR="50800" marT="50800" marB="5080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solidFill>
                      <a:srgbClr val="BFBFBF"/>
                    </a:solidFill>
                  </a:tcPr>
                </a:tc>
              </a:tr>
            </a:tbl>
          </a:graphicData>
        </a:graphic>
      </p:graphicFrame>
      <p:sp>
        <p:nvSpPr>
          <p:cNvPr id="570" name="Shape 570"/>
          <p:cNvSpPr/>
          <p:nvPr/>
        </p:nvSpPr>
        <p:spPr>
          <a:xfrm>
            <a:off x="-1" y="339611"/>
            <a:ext cx="13004801" cy="1708146"/>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00000"/>
              </a:lnSpc>
              <a:defRPr sz="5500"/>
            </a:pPr>
            <a:r>
              <a:t>NATURE OF OPERATIONS</a:t>
            </a:r>
          </a:p>
          <a:p>
            <a:pPr algn="ctr" defTabSz="457200">
              <a:lnSpc>
                <a:spcPct val="100000"/>
              </a:lnSpc>
              <a:defRPr sz="5500"/>
            </a:pPr>
            <a:r>
              <a:t>RENOVATION</a:t>
            </a:r>
          </a:p>
        </p:txBody>
      </p:sp>
      <p:sp>
        <p:nvSpPr>
          <p:cNvPr id="571" name="Shape 571"/>
          <p:cNvSpPr/>
          <p:nvPr/>
        </p:nvSpPr>
        <p:spPr>
          <a:xfrm>
            <a:off x="9518424" y="9286788"/>
            <a:ext cx="2884248"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(2)(b) and (e)</a:t>
            </a:r>
          </a:p>
        </p:txBody>
      </p:sp>
    </p:spTree>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 name="Table 573"/>
          <p:cNvGraphicFramePr/>
          <p:nvPr/>
        </p:nvGraphicFramePr>
        <p:xfrm>
          <a:off x="1089650" y="2746029"/>
          <a:ext cx="10493178" cy="5293826"/>
        </p:xfrm>
        <a:graphic>
          <a:graphicData uri="http://schemas.openxmlformats.org/drawingml/2006/table">
            <a:tbl>
              <a:tblPr firstRow="1">
                <a:tableStyleId>{4C3C2611-4C71-4FC5-86AE-919BDF0F9419}</a:tableStyleId>
              </a:tblPr>
              <a:tblGrid>
                <a:gridCol w="2360296"/>
                <a:gridCol w="1991217"/>
                <a:gridCol w="1516762"/>
                <a:gridCol w="2526180"/>
                <a:gridCol w="2098723"/>
              </a:tblGrid>
              <a:tr h="1074646">
                <a:tc>
                  <a:txBody>
                    <a:bodyPr/>
                    <a:lstStyle/>
                    <a:p>
                      <a:pPr algn="l" defTabSz="457200">
                        <a:defRPr b="0">
                          <a:solidFill>
                            <a:srgbClr val="000000"/>
                          </a:solidFill>
                        </a:defRPr>
                      </a:pPr>
                      <a:r>
                        <a:rPr sz="1533" b="1">
                          <a:sym typeface="Helvetica"/>
                        </a:rPr>
                        <a:t>TRIGGER TASKS IN RENOVATIONS   CONSTRUCTION</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635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TRAINING REQUIRED</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635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AIR MONITORING</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635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PERSONAL PROTECTIVE EQUIPMENT</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6350">
                      <a:solidFill>
                        <a:srgbClr val="000000"/>
                      </a:solidFill>
                      <a:miter lim="400000"/>
                    </a:lnB>
                    <a:solidFill>
                      <a:srgbClr val="BEC0BF"/>
                    </a:solidFill>
                  </a:tcPr>
                </a:tc>
                <a:tc>
                  <a:txBody>
                    <a:bodyPr/>
                    <a:lstStyle/>
                    <a:p>
                      <a:pPr algn="l" defTabSz="457200">
                        <a:defRPr b="0">
                          <a:solidFill>
                            <a:srgbClr val="000000"/>
                          </a:solidFill>
                        </a:defRPr>
                      </a:pPr>
                      <a:r>
                        <a:rPr sz="1533" b="1">
                          <a:sym typeface="Helvetica"/>
                        </a:rPr>
                        <a:t>DECONTAMINATION</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6350">
                      <a:solidFill>
                        <a:srgbClr val="000000"/>
                      </a:solidFill>
                      <a:miter lim="400000"/>
                    </a:lnB>
                    <a:solidFill>
                      <a:srgbClr val="BEC0BF"/>
                    </a:solidFill>
                  </a:tcPr>
                </a:tc>
              </a:tr>
              <a:tr h="2341562">
                <a:tc gridSpan="5">
                  <a:txBody>
                    <a:bodyPr/>
                    <a:lstStyle/>
                    <a:p>
                      <a:pPr algn="l" defTabSz="457200">
                        <a:defRPr sz="1833" b="1">
                          <a:latin typeface="+mj-lt"/>
                          <a:ea typeface="+mj-ea"/>
                          <a:cs typeface="+mj-cs"/>
                          <a:sym typeface="Helvetica"/>
                        </a:defRPr>
                      </a:pPr>
                      <a:r>
                        <a:t>Objective or Statistical Data: </a:t>
                      </a:r>
                    </a:p>
                    <a:p>
                      <a:pPr algn="l" defTabSz="457200">
                        <a:defRPr sz="1833">
                          <a:latin typeface="+mj-lt"/>
                          <a:ea typeface="+mj-ea"/>
                          <a:cs typeface="+mj-cs"/>
                          <a:sym typeface="Helvetica"/>
                        </a:defRPr>
                      </a:pPr>
                      <a:r>
                        <a:t>Where the employer has previously monitored for lead exposures, and the data were obtained within the past twelve months during work operations conducted under workplace conditions closely resembling the processes, type of material, control methods, work practices, and environmental conditions used and prevailing in the employer's current operations, the employer may rely on such earlier monitoring results to satisfy the requirements air monitoring if the sampling and analytical methods meet the accuracy required in WAC 296-155-17609.</a:t>
                      </a:r>
                    </a:p>
                  </a:txBody>
                  <a:tcPr marL="50800" marR="50800" marT="50800" marB="50800" horzOverflow="overflow">
                    <a:lnL w="3175">
                      <a:solidFill>
                        <a:srgbClr val="000000"/>
                      </a:solidFill>
                      <a:miter lim="400000"/>
                    </a:lnL>
                    <a:lnR w="3175">
                      <a:solidFill>
                        <a:srgbClr val="000000"/>
                      </a:solidFill>
                      <a:miter lim="400000"/>
                    </a:lnR>
                    <a:lnT w="6350">
                      <a:solidFill>
                        <a:srgbClr val="000000"/>
                      </a:solidFill>
                      <a:miter lim="400000"/>
                    </a:lnT>
                    <a:lnB w="3175">
                      <a:solidFill>
                        <a:srgbClr val="000000"/>
                      </a:solidFill>
                      <a:miter lim="400000"/>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77618">
                <a:tc gridSpan="5">
                  <a:txBody>
                    <a:bodyPr/>
                    <a:lstStyle/>
                    <a:p>
                      <a:pPr algn="l" defTabSz="457200">
                        <a:defRPr sz="1833" b="1">
                          <a:latin typeface="+mj-lt"/>
                          <a:ea typeface="+mj-ea"/>
                          <a:cs typeface="+mj-cs"/>
                          <a:sym typeface="Helvetica"/>
                        </a:defRPr>
                      </a:pPr>
                      <a:r>
                        <a:t>Employee notification.</a:t>
                      </a:r>
                    </a:p>
                    <a:p>
                      <a:pPr algn="l" defTabSz="457200">
                        <a:defRPr sz="1833">
                          <a:latin typeface="+mj-lt"/>
                          <a:ea typeface="+mj-ea"/>
                          <a:cs typeface="+mj-cs"/>
                          <a:sym typeface="Helvetica"/>
                        </a:defRPr>
                      </a:pPr>
                      <a:r>
                        <a:t>Within five working days after completion of the exposure assessment the employer shall notify each employee in writing of the results which represent that employee's exposure and the employer shall include in the written notice a statement if the employees exposure was at or above that level and a description of the corrective action taken or to be taken to reduce exposure to below that level.</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74" name="Shape 574"/>
          <p:cNvSpPr/>
          <p:nvPr/>
        </p:nvSpPr>
        <p:spPr>
          <a:xfrm>
            <a:off x="116311" y="489155"/>
            <a:ext cx="13004801" cy="1708146"/>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00000"/>
              </a:lnSpc>
              <a:defRPr sz="5500"/>
            </a:pPr>
            <a:r>
              <a:t>NATURE OF OPERATIONS</a:t>
            </a:r>
          </a:p>
          <a:p>
            <a:pPr algn="ctr" defTabSz="457200">
              <a:lnSpc>
                <a:spcPct val="100000"/>
              </a:lnSpc>
              <a:defRPr sz="5500"/>
            </a:pPr>
            <a:r>
              <a:t>RENOVATION</a:t>
            </a:r>
          </a:p>
        </p:txBody>
      </p:sp>
      <p:sp>
        <p:nvSpPr>
          <p:cNvPr id="575" name="Shape 575"/>
          <p:cNvSpPr/>
          <p:nvPr/>
        </p:nvSpPr>
        <p:spPr>
          <a:xfrm>
            <a:off x="9979208" y="9270847"/>
            <a:ext cx="226176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(2)(b)</a:t>
            </a:r>
          </a:p>
        </p:txBody>
      </p:sp>
    </p:spTree>
  </p:cSld>
  <p:clrMapOvr>
    <a:masterClrMapping/>
  </p:clrMapOvr>
  <p:transition xmlns:p14="http://schemas.microsoft.com/office/powerpoint/2010/mai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Shape 57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MEDICAL SURVEILLANCE</a:t>
            </a:r>
          </a:p>
        </p:txBody>
      </p:sp>
      <p:sp>
        <p:nvSpPr>
          <p:cNvPr id="578" name="Shape 578"/>
          <p:cNvSpPr/>
          <p:nvPr/>
        </p:nvSpPr>
        <p:spPr>
          <a:xfrm>
            <a:off x="656506" y="2560501"/>
            <a:ext cx="11691789" cy="6197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685800" indent="-685800" defTabSz="584200">
              <a:lnSpc>
                <a:spcPct val="140000"/>
              </a:lnSpc>
              <a:buSzPct val="75000"/>
              <a:buChar char="•"/>
              <a:defRPr sz="2700" b="0">
                <a:solidFill>
                  <a:srgbClr val="000000"/>
                </a:solidFill>
                <a:latin typeface="+mn-lt"/>
                <a:ea typeface="+mn-ea"/>
                <a:cs typeface="+mn-cs"/>
                <a:sym typeface="Helvetica Light"/>
              </a:defRPr>
            </a:pPr>
            <a:r>
              <a:t>The purpose of our company’s medical surveillance program is to see if protective equipment and engineering practices are protecting workers.  The medical removal program is to protect workers from damaging effects of lead once in their system.</a:t>
            </a:r>
          </a:p>
          <a:p>
            <a:pPr marL="685800" indent="-685800" defTabSz="584200">
              <a:lnSpc>
                <a:spcPct val="140000"/>
              </a:lnSpc>
              <a:buSzPct val="75000"/>
              <a:buChar char="•"/>
              <a:defRPr sz="2700" b="0">
                <a:solidFill>
                  <a:srgbClr val="000000"/>
                </a:solidFill>
                <a:latin typeface="+mn-lt"/>
                <a:ea typeface="+mn-ea"/>
                <a:cs typeface="+mn-cs"/>
                <a:sym typeface="Helvetica Light"/>
              </a:defRPr>
            </a:pPr>
            <a:r>
              <a:t>Initial Baseline Blood Lead Level (BLL) </a:t>
            </a:r>
            <a:r>
              <a:rPr i="1"/>
              <a:t>(or Zinc Protoporphyrin Levels (ZPP) Test)</a:t>
            </a:r>
          </a:p>
          <a:p>
            <a:pPr marL="1219200" indent="-406400" defTabSz="584200">
              <a:lnSpc>
                <a:spcPct val="140000"/>
              </a:lnSpc>
              <a:buSzPct val="75000"/>
              <a:buChar char="•"/>
              <a:defRPr sz="2700" b="0">
                <a:solidFill>
                  <a:srgbClr val="000000"/>
                </a:solidFill>
                <a:latin typeface="+mn-lt"/>
                <a:ea typeface="+mn-ea"/>
                <a:cs typeface="+mn-cs"/>
                <a:sym typeface="Helvetica Light"/>
              </a:defRPr>
            </a:pPr>
            <a:r>
              <a:t>Workers will be tested at least every two months for the first six months, and every six months thereafter for employees who are or may be exposed by the employer at or above the action level for more than thirty days in any consecutive twelve months</a:t>
            </a:r>
          </a:p>
          <a:p>
            <a:pPr marL="1219200" indent="-406400" defTabSz="584200">
              <a:lnSpc>
                <a:spcPct val="140000"/>
              </a:lnSpc>
              <a:buSzPct val="75000"/>
              <a:buChar char="•"/>
              <a:defRPr sz="2700" b="0">
                <a:solidFill>
                  <a:srgbClr val="000000"/>
                </a:solidFill>
                <a:latin typeface="+mn-lt"/>
                <a:ea typeface="+mn-ea"/>
                <a:cs typeface="+mn-cs"/>
                <a:sym typeface="Helvetica Light"/>
              </a:defRPr>
            </a:pPr>
            <a:r>
              <a:t>Follow up every 60 days for workers with a BLL &gt; 40 μg/dL</a:t>
            </a:r>
          </a:p>
        </p:txBody>
      </p:sp>
      <p:sp>
        <p:nvSpPr>
          <p:cNvPr id="579" name="Shape 579"/>
          <p:cNvSpPr/>
          <p:nvPr/>
        </p:nvSpPr>
        <p:spPr>
          <a:xfrm>
            <a:off x="7969217" y="9270847"/>
            <a:ext cx="4271760" cy="31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(2)(d), WAC 296-155-17623</a:t>
            </a:r>
          </a:p>
        </p:txBody>
      </p:sp>
    </p:spTree>
  </p:cSld>
  <p:clrMapOvr>
    <a:masterClrMapping/>
  </p:clrMapOvr>
  <p:transition xmlns:p14="http://schemas.microsoft.com/office/powerpoint/2010/main" spd="slow"/>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477" name="Shape 477"/>
          <p:cNvSpPr/>
          <p:nvPr/>
        </p:nvSpPr>
        <p:spPr>
          <a:xfrm>
            <a:off x="1124265" y="2944387"/>
            <a:ext cx="11217970"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REGULATIONS:</a:t>
            </a:r>
            <a:br/>
            <a:r>
              <a:t>ABSBESTOS </a:t>
            </a:r>
          </a:p>
        </p:txBody>
      </p:sp>
    </p:spTree>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 name="Shape 581"/>
          <p:cNvSpPr/>
          <p:nvPr/>
        </p:nvSpPr>
        <p:spPr>
          <a:xfrm>
            <a:off x="420746" y="2358022"/>
            <a:ext cx="5965343" cy="69469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552008" indent="-323408" defTabSz="584200">
              <a:lnSpc>
                <a:spcPct val="120000"/>
              </a:lnSpc>
              <a:buSzPct val="75000"/>
              <a:buChar char="•"/>
              <a:defRPr sz="2900" b="0">
                <a:solidFill>
                  <a:srgbClr val="000000"/>
                </a:solidFill>
                <a:latin typeface="+mn-lt"/>
                <a:ea typeface="+mn-ea"/>
                <a:cs typeface="+mn-cs"/>
                <a:sym typeface="Helvetica Light"/>
              </a:defRPr>
            </a:pPr>
            <a:r>
              <a:t>Chelating agents should not routinely be used to remove lead from your bodies and should not be used at all except under the direction of a licensed physician  </a:t>
            </a:r>
          </a:p>
          <a:p>
            <a:pPr marL="552008" indent="-323408" defTabSz="584200">
              <a:lnSpc>
                <a:spcPct val="120000"/>
              </a:lnSpc>
              <a:buSzPct val="75000"/>
              <a:buChar char="•"/>
              <a:defRPr sz="2900" b="0">
                <a:solidFill>
                  <a:srgbClr val="000000"/>
                </a:solidFill>
                <a:latin typeface="+mn-lt"/>
                <a:ea typeface="+mn-ea"/>
                <a:cs typeface="+mn-cs"/>
                <a:sym typeface="Helvetica Light"/>
              </a:defRPr>
            </a:pPr>
            <a:r>
              <a:t>Workers with elevated blood lead levels above 50 µg/dl temporarily will be “medically removed” from work place.   The worker can return when below 40 µg/dl.</a:t>
            </a:r>
          </a:p>
        </p:txBody>
      </p:sp>
      <p:sp>
        <p:nvSpPr>
          <p:cNvPr id="582" name="Shape 58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MEDICAL SURVEILLANCE</a:t>
            </a:r>
          </a:p>
        </p:txBody>
      </p:sp>
      <p:sp>
        <p:nvSpPr>
          <p:cNvPr id="583" name="Shape 583"/>
          <p:cNvSpPr/>
          <p:nvPr/>
        </p:nvSpPr>
        <p:spPr>
          <a:xfrm>
            <a:off x="5801933" y="9270847"/>
            <a:ext cx="6722627" cy="31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(2)(d) and (g), WAC 296-155-17621 (8), WAC 296-155-17623</a:t>
            </a:r>
          </a:p>
        </p:txBody>
      </p:sp>
      <p:pic>
        <p:nvPicPr>
          <p:cNvPr id="584" name="blooddraw.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3983" y="2648629"/>
            <a:ext cx="5590577" cy="3727506"/>
          </a:xfrm>
          <a:prstGeom prst="rect">
            <a:avLst/>
          </a:prstGeom>
          <a:ln w="12700">
            <a:miter lim="400000"/>
          </a:ln>
        </p:spPr>
      </p:pic>
      <p:sp>
        <p:nvSpPr>
          <p:cNvPr id="585" name="Shape 585"/>
          <p:cNvSpPr/>
          <p:nvPr/>
        </p:nvSpPr>
        <p:spPr>
          <a:xfrm>
            <a:off x="6502400" y="6680490"/>
            <a:ext cx="6218736"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3600">
                <a:solidFill>
                  <a:srgbClr val="000000"/>
                </a:solidFill>
              </a:defRPr>
            </a:lvl1pPr>
          </a:lstStyle>
          <a:p>
            <a:r>
              <a:t>Elevated BLLs mean low dust work practices and PPE are not being used properly!</a:t>
            </a:r>
          </a:p>
        </p:txBody>
      </p:sp>
    </p:spTree>
  </p:cSld>
  <p:clrMapOvr>
    <a:masterClrMapping/>
  </p:clrMapOvr>
  <p:transition xmlns:p14="http://schemas.microsoft.com/office/powerpoint/2010/mai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Shape 58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ACCIDENT PREVENTION PLAN</a:t>
            </a:r>
          </a:p>
        </p:txBody>
      </p:sp>
      <p:sp>
        <p:nvSpPr>
          <p:cNvPr id="590" name="Shape 590"/>
          <p:cNvSpPr/>
          <p:nvPr/>
        </p:nvSpPr>
        <p:spPr>
          <a:xfrm>
            <a:off x="7218527" y="3604712"/>
            <a:ext cx="5198117" cy="3124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14866" indent="-414866" defTabSz="584200">
              <a:lnSpc>
                <a:spcPct val="120000"/>
              </a:lnSpc>
              <a:buSzPct val="75000"/>
              <a:buChar char="•"/>
              <a:defRPr sz="2800" b="0">
                <a:solidFill>
                  <a:srgbClr val="000000"/>
                </a:solidFill>
                <a:latin typeface="+mn-lt"/>
                <a:ea typeface="+mn-ea"/>
                <a:cs typeface="+mn-cs"/>
                <a:sym typeface="Helvetica Light"/>
              </a:defRPr>
            </a:pPr>
            <a:r>
              <a:t>Companies working around lead must have an accident prevention and respiratory protection plan</a:t>
            </a:r>
          </a:p>
          <a:p>
            <a:pPr marL="414866" indent="-414866" defTabSz="584200">
              <a:lnSpc>
                <a:spcPct val="120000"/>
              </a:lnSpc>
              <a:buSzPct val="75000"/>
              <a:buChar char="•"/>
              <a:defRPr sz="2800" b="0">
                <a:solidFill>
                  <a:srgbClr val="000000"/>
                </a:solidFill>
                <a:latin typeface="+mn-lt"/>
                <a:ea typeface="+mn-ea"/>
                <a:cs typeface="+mn-cs"/>
                <a:sym typeface="Helvetica Light"/>
              </a:defRPr>
            </a:pPr>
            <a:r>
              <a:t>Visit </a:t>
            </a:r>
            <a:r>
              <a:rPr u="sng">
                <a:hlinkClick r:id="rId2"/>
              </a:rPr>
              <a:t>www.nicasafety.com</a:t>
            </a:r>
            <a:r>
              <a:t> for more information.</a:t>
            </a:r>
          </a:p>
        </p:txBody>
      </p:sp>
      <p:sp>
        <p:nvSpPr>
          <p:cNvPr id="591" name="Shape 591"/>
          <p:cNvSpPr/>
          <p:nvPr/>
        </p:nvSpPr>
        <p:spPr>
          <a:xfrm>
            <a:off x="10211832" y="9258475"/>
            <a:ext cx="2261770"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(2)(d)</a:t>
            </a:r>
          </a:p>
        </p:txBody>
      </p:sp>
      <p:pic>
        <p:nvPicPr>
          <p:cNvPr id="592" name="2014 Safety Plan Cove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6862" y="3163244"/>
            <a:ext cx="5846366" cy="4383347"/>
          </a:xfrm>
          <a:prstGeom prst="rect">
            <a:avLst/>
          </a:prstGeom>
          <a:ln w="25400">
            <a:miter lim="400000"/>
          </a:ln>
          <a:effectLst>
            <a:outerShdw blurRad="254000" dist="127000" dir="5400000" rotWithShape="0">
              <a:srgbClr val="000000">
                <a:alpha val="70000"/>
              </a:srgbClr>
            </a:outerShdw>
          </a:effectLst>
        </p:spPr>
      </p:pic>
    </p:spTree>
  </p:cSld>
  <p:clrMapOvr>
    <a:masterClrMapping/>
  </p:clrMapOvr>
  <p:transition xmlns:p14="http://schemas.microsoft.com/office/powerpoint/2010/mai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Shape 59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HAZARD COMMUNICATION TRAINING</a:t>
            </a:r>
          </a:p>
        </p:txBody>
      </p:sp>
      <p:pic>
        <p:nvPicPr>
          <p:cNvPr id="595" name="2014 GHS HAZCOM COVER.pdf"/>
          <p:cNvPicPr>
            <a:picLocks noChangeAspect="1"/>
          </p:cNvPicPr>
          <p:nvPr/>
        </p:nvPicPr>
        <p:blipFill>
          <a:blip r:embed="rId2">
            <a:extLst/>
          </a:blip>
          <a:stretch>
            <a:fillRect/>
          </a:stretch>
        </p:blipFill>
        <p:spPr>
          <a:xfrm>
            <a:off x="1345853" y="2447465"/>
            <a:ext cx="4247797" cy="6564776"/>
          </a:xfrm>
          <a:prstGeom prst="rect">
            <a:avLst/>
          </a:prstGeom>
          <a:ln w="25400">
            <a:miter lim="400000"/>
          </a:ln>
          <a:effectLst>
            <a:outerShdw blurRad="254000" dist="127000" dir="5400000" rotWithShape="0">
              <a:srgbClr val="000000">
                <a:alpha val="70000"/>
              </a:srgbClr>
            </a:outerShdw>
          </a:effectLst>
        </p:spPr>
      </p:pic>
      <p:sp>
        <p:nvSpPr>
          <p:cNvPr id="596" name="Shape 596"/>
          <p:cNvSpPr/>
          <p:nvPr/>
        </p:nvSpPr>
        <p:spPr>
          <a:xfrm>
            <a:off x="6437602" y="2297459"/>
            <a:ext cx="5198117" cy="51968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14866" indent="-414866" defTabSz="584200">
              <a:lnSpc>
                <a:spcPct val="120000"/>
              </a:lnSpc>
              <a:buSzPct val="75000"/>
              <a:buChar char="•"/>
              <a:defRPr sz="2800" b="0">
                <a:solidFill>
                  <a:srgbClr val="000000"/>
                </a:solidFill>
                <a:latin typeface="+mn-lt"/>
                <a:ea typeface="+mn-ea"/>
                <a:cs typeface="+mn-cs"/>
                <a:sym typeface="Helvetica Light"/>
              </a:defRPr>
            </a:pPr>
            <a:r>
              <a:t>Hazard Communication Program including the Globally Harmonized System (GHS) of Classification and Labeling of Chemicals for Washington Employers is a separate class offered by NICA. </a:t>
            </a:r>
          </a:p>
          <a:p>
            <a:pPr marL="414866" indent="-414866" defTabSz="584200">
              <a:lnSpc>
                <a:spcPct val="120000"/>
              </a:lnSpc>
              <a:buSzPct val="75000"/>
              <a:buChar char="•"/>
              <a:defRPr sz="2800" b="0">
                <a:solidFill>
                  <a:srgbClr val="000000"/>
                </a:solidFill>
                <a:latin typeface="+mn-lt"/>
                <a:ea typeface="+mn-ea"/>
                <a:cs typeface="+mn-cs"/>
                <a:sym typeface="Helvetica Light"/>
              </a:defRPr>
            </a:pPr>
            <a:r>
              <a:t>Visit </a:t>
            </a:r>
            <a:r>
              <a:rPr u="sng">
                <a:hlinkClick r:id="rId3"/>
              </a:rPr>
              <a:t>www.nicasafety.com</a:t>
            </a:r>
            <a:r>
              <a:t> for more information.</a:t>
            </a:r>
          </a:p>
        </p:txBody>
      </p:sp>
      <p:pic>
        <p:nvPicPr>
          <p:cNvPr id="597" name="droppedImag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50905" y="7518787"/>
            <a:ext cx="4351178" cy="1739690"/>
          </a:xfrm>
          <a:prstGeom prst="rect">
            <a:avLst/>
          </a:prstGeom>
          <a:ln w="12700">
            <a:miter lim="400000"/>
          </a:ln>
        </p:spPr>
      </p:pic>
      <p:sp>
        <p:nvSpPr>
          <p:cNvPr id="598" name="Shape 598"/>
          <p:cNvSpPr/>
          <p:nvPr/>
        </p:nvSpPr>
        <p:spPr>
          <a:xfrm>
            <a:off x="10211832" y="9258475"/>
            <a:ext cx="2261770"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(2)(d)</a:t>
            </a:r>
          </a:p>
        </p:txBody>
      </p:sp>
    </p:spTree>
  </p:cSld>
  <p:clrMapOvr>
    <a:masterClrMapping/>
  </p:clrMapOvr>
  <p:transition xmlns:p14="http://schemas.microsoft.com/office/powerpoint/2010/mai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Shape 60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 COMPLIANCE PLAN</a:t>
            </a:r>
          </a:p>
        </p:txBody>
      </p:sp>
      <p:pic>
        <p:nvPicPr>
          <p:cNvPr id="601" name="2012-Lead-Saftey-Plan-LNI.pdf"/>
          <p:cNvPicPr>
            <a:picLocks noChangeAspect="1"/>
          </p:cNvPicPr>
          <p:nvPr/>
        </p:nvPicPr>
        <p:blipFill>
          <a:blip r:embed="rId2">
            <a:extLst/>
          </a:blip>
          <a:stretch>
            <a:fillRect/>
          </a:stretch>
        </p:blipFill>
        <p:spPr>
          <a:xfrm>
            <a:off x="939263" y="2155478"/>
            <a:ext cx="5559962" cy="7195244"/>
          </a:xfrm>
          <a:prstGeom prst="rect">
            <a:avLst/>
          </a:prstGeom>
          <a:ln w="6350">
            <a:solidFill>
              <a:srgbClr val="000000"/>
            </a:solidFill>
            <a:miter lim="400000"/>
          </a:ln>
        </p:spPr>
      </p:pic>
      <p:sp>
        <p:nvSpPr>
          <p:cNvPr id="602" name="Shape 602"/>
          <p:cNvSpPr/>
          <p:nvPr/>
        </p:nvSpPr>
        <p:spPr>
          <a:xfrm>
            <a:off x="6984264" y="3114404"/>
            <a:ext cx="5177217" cy="4813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4400">
                <a:solidFill>
                  <a:srgbClr val="000000"/>
                </a:solidFill>
              </a:defRPr>
            </a:lvl1pPr>
          </a:lstStyle>
          <a:p>
            <a:r>
              <a:t>Written Lead Safety Compliance Plan per WAC 296-155-17611 which needs to be updated every 6 months.</a:t>
            </a:r>
          </a:p>
        </p:txBody>
      </p:sp>
      <p:sp>
        <p:nvSpPr>
          <p:cNvPr id="603" name="Shape 603"/>
          <p:cNvSpPr/>
          <p:nvPr/>
        </p:nvSpPr>
        <p:spPr>
          <a:xfrm>
            <a:off x="9859267" y="9286788"/>
            <a:ext cx="2202562"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(2)(f)</a:t>
            </a:r>
          </a:p>
        </p:txBody>
      </p:sp>
    </p:spTree>
  </p:cSld>
  <p:clrMapOvr>
    <a:masterClrMapping/>
  </p:clrMapOvr>
  <p:transition xmlns:p14="http://schemas.microsoft.com/office/powerpoint/2010/mai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5" name="imgres.jpg"/>
          <p:cNvPicPr>
            <a:picLocks noChangeAspect="1"/>
          </p:cNvPicPr>
          <p:nvPr/>
        </p:nvPicPr>
        <p:blipFill>
          <a:blip r:embed="rId3">
            <a:extLst/>
          </a:blip>
          <a:stretch>
            <a:fillRect/>
          </a:stretch>
        </p:blipFill>
        <p:spPr>
          <a:xfrm>
            <a:off x="1614776" y="2099080"/>
            <a:ext cx="2529799" cy="1705066"/>
          </a:xfrm>
          <a:prstGeom prst="rect">
            <a:avLst/>
          </a:prstGeom>
          <a:ln w="12700">
            <a:miter lim="400000"/>
          </a:ln>
        </p:spPr>
      </p:pic>
      <p:grpSp>
        <p:nvGrpSpPr>
          <p:cNvPr id="608" name="Group 608"/>
          <p:cNvGrpSpPr/>
          <p:nvPr/>
        </p:nvGrpSpPr>
        <p:grpSpPr>
          <a:xfrm>
            <a:off x="7042587" y="2510130"/>
            <a:ext cx="5192311" cy="882966"/>
            <a:chOff x="0" y="0"/>
            <a:chExt cx="5192310" cy="882964"/>
          </a:xfrm>
        </p:grpSpPr>
        <p:pic>
          <p:nvPicPr>
            <p:cNvPr id="607" name="pasted-imag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0" y="50800"/>
              <a:ext cx="5090711" cy="781365"/>
            </a:xfrm>
            <a:prstGeom prst="rect">
              <a:avLst/>
            </a:prstGeom>
            <a:ln>
              <a:noFill/>
            </a:ln>
            <a:effectLst/>
          </p:spPr>
        </p:pic>
        <p:pic>
          <p:nvPicPr>
            <p:cNvPr id="606" name="Picture 605"/>
            <p:cNvPicPr>
              <a:picLocks/>
            </p:cNvPicPr>
            <p:nvPr/>
          </p:nvPicPr>
          <p:blipFill>
            <a:blip r:embed="rId5">
              <a:extLst/>
            </a:blip>
            <a:stretch>
              <a:fillRect/>
            </a:stretch>
          </p:blipFill>
          <p:spPr>
            <a:xfrm>
              <a:off x="0" y="0"/>
              <a:ext cx="5192311" cy="882965"/>
            </a:xfrm>
            <a:prstGeom prst="rect">
              <a:avLst/>
            </a:prstGeom>
            <a:effectLst/>
          </p:spPr>
        </p:pic>
      </p:grpSp>
      <p:sp>
        <p:nvSpPr>
          <p:cNvPr id="609" name="Shape 609"/>
          <p:cNvSpPr/>
          <p:nvPr/>
        </p:nvSpPr>
        <p:spPr>
          <a:xfrm>
            <a:off x="621712" y="3855469"/>
            <a:ext cx="4969557" cy="5288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defRPr sz="3000">
                <a:solidFill>
                  <a:srgbClr val="000000"/>
                </a:solidFill>
              </a:defRPr>
            </a:pPr>
            <a:r>
              <a:t>Renovation, Repair and Painting (RRP) of Lead- Based Paint (EPA)</a:t>
            </a:r>
          </a:p>
          <a:p>
            <a:pPr marL="444500" indent="-444500" defTabSz="457200">
              <a:lnSpc>
                <a:spcPct val="120000"/>
              </a:lnSpc>
              <a:buSzPct val="75000"/>
              <a:buChar char="•"/>
              <a:defRPr sz="2800" b="0">
                <a:solidFill>
                  <a:srgbClr val="000000"/>
                </a:solidFill>
                <a:latin typeface="+mn-lt"/>
                <a:ea typeface="+mn-ea"/>
                <a:cs typeface="+mn-cs"/>
                <a:sym typeface="Helvetica Light"/>
              </a:defRPr>
            </a:pPr>
            <a:r>
              <a:t>RRP Rule 40 CFR 745</a:t>
            </a:r>
          </a:p>
          <a:p>
            <a:pPr marL="444500" indent="-444500" defTabSz="457200">
              <a:lnSpc>
                <a:spcPct val="120000"/>
              </a:lnSpc>
              <a:buSzPct val="75000"/>
              <a:buChar char="•"/>
              <a:defRPr sz="2800" b="0">
                <a:solidFill>
                  <a:srgbClr val="000000"/>
                </a:solidFill>
                <a:latin typeface="+mn-lt"/>
                <a:ea typeface="+mn-ea"/>
                <a:cs typeface="+mn-cs"/>
                <a:sym typeface="Helvetica Light"/>
              </a:defRPr>
            </a:pPr>
            <a:r>
              <a:t>Any firms (including General and Subcontractors) working in pre-1978 homes must be certified and use lead-safe work practices.</a:t>
            </a:r>
          </a:p>
        </p:txBody>
      </p:sp>
      <p:sp>
        <p:nvSpPr>
          <p:cNvPr id="610" name="Shape 610"/>
          <p:cNvSpPr/>
          <p:nvPr/>
        </p:nvSpPr>
        <p:spPr>
          <a:xfrm>
            <a:off x="6701730" y="3779899"/>
            <a:ext cx="5874025" cy="500634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spcBef>
                <a:spcPts val="700"/>
              </a:spcBef>
              <a:defRPr sz="3000">
                <a:solidFill>
                  <a:srgbClr val="000000"/>
                </a:solidFill>
              </a:defRPr>
            </a:pPr>
            <a:r>
              <a:t>Lead-Based Paint Activities WAC 365-230</a:t>
            </a:r>
          </a:p>
          <a:p>
            <a:pPr marL="444500" indent="-444500" defTabSz="457200">
              <a:lnSpc>
                <a:spcPct val="120000"/>
              </a:lnSpc>
              <a:spcBef>
                <a:spcPts val="700"/>
              </a:spcBef>
              <a:buSzPct val="75000"/>
              <a:buChar char="•"/>
              <a:defRPr sz="2800" b="0">
                <a:solidFill>
                  <a:srgbClr val="000000"/>
                </a:solidFill>
                <a:latin typeface="+mn-lt"/>
                <a:ea typeface="+mn-ea"/>
                <a:cs typeface="+mn-cs"/>
                <a:sym typeface="Helvetica Light"/>
              </a:defRPr>
            </a:pPr>
            <a:r>
              <a:t>Must register with the Dept. of Commerce every 5 years to work on pre-1978 homes in WA</a:t>
            </a:r>
          </a:p>
          <a:p>
            <a:pPr marL="444500" indent="-444500" defTabSz="457200">
              <a:lnSpc>
                <a:spcPct val="120000"/>
              </a:lnSpc>
              <a:spcBef>
                <a:spcPts val="700"/>
              </a:spcBef>
              <a:buSzPct val="75000"/>
              <a:buChar char="•"/>
              <a:defRPr sz="2800" b="0">
                <a:solidFill>
                  <a:srgbClr val="000000"/>
                </a:solidFill>
                <a:latin typeface="+mn-lt"/>
                <a:ea typeface="+mn-ea"/>
                <a:cs typeface="+mn-cs"/>
                <a:sym typeface="Helvetica Light"/>
              </a:defRPr>
            </a:pPr>
            <a:r>
              <a:t>Ensure overall compliance with the RRP Rule</a:t>
            </a:r>
          </a:p>
          <a:p>
            <a:pPr marL="444500" indent="-444500" defTabSz="457200">
              <a:lnSpc>
                <a:spcPct val="120000"/>
              </a:lnSpc>
              <a:spcBef>
                <a:spcPts val="700"/>
              </a:spcBef>
              <a:buSzPct val="75000"/>
              <a:buChar char="•"/>
              <a:defRPr sz="2800" b="0">
                <a:solidFill>
                  <a:srgbClr val="000000"/>
                </a:solidFill>
                <a:latin typeface="+mn-lt"/>
                <a:ea typeface="+mn-ea"/>
                <a:cs typeface="+mn-cs"/>
                <a:sym typeface="Helvetica Light"/>
              </a:defRPr>
            </a:pPr>
            <a:r>
              <a:t>Have a Certified Lead Renovator on staff (8 hour training course) </a:t>
            </a:r>
          </a:p>
        </p:txBody>
      </p:sp>
      <p:sp>
        <p:nvSpPr>
          <p:cNvPr id="611" name="Shape 611"/>
          <p:cNvSpPr/>
          <p:nvPr/>
        </p:nvSpPr>
        <p:spPr>
          <a:xfrm>
            <a:off x="-1" y="0"/>
            <a:ext cx="13004801" cy="2047757"/>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REGULATIONS FOR LEAD RENOVATION - EPA AND DEPT. OF COMMERCE</a:t>
            </a:r>
          </a:p>
        </p:txBody>
      </p:sp>
    </p:spTree>
  </p:cSld>
  <p:clrMapOvr>
    <a:masterClrMapping/>
  </p:clrMapOvr>
  <p:transition xmlns:p14="http://schemas.microsoft.com/office/powerpoint/2010/mai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hape 615"/>
          <p:cNvSpPr/>
          <p:nvPr/>
        </p:nvSpPr>
        <p:spPr>
          <a:xfrm>
            <a:off x="0" y="-1"/>
            <a:ext cx="13004800" cy="2068708"/>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REGULATIONS FOR LEAD RENOVATION - HUD</a:t>
            </a:r>
          </a:p>
        </p:txBody>
      </p:sp>
      <p:sp>
        <p:nvSpPr>
          <p:cNvPr id="616" name="Shape 616"/>
          <p:cNvSpPr/>
          <p:nvPr/>
        </p:nvSpPr>
        <p:spPr>
          <a:xfrm>
            <a:off x="1992097" y="2112750"/>
            <a:ext cx="10881129" cy="73199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Lead-Based Activities in Federally Funded or Assisted Housing are under the LEAD SAFE HOUSING RULE (LSHR):</a:t>
            </a:r>
          </a:p>
          <a:p>
            <a:pPr defTabSz="457200">
              <a:lnSpc>
                <a:spcPct val="100000"/>
              </a:lnSpc>
              <a:defRPr sz="2000">
                <a:solidFill>
                  <a:srgbClr val="000000"/>
                </a:solidFill>
              </a:defRPr>
            </a:pPr>
            <a:endParaRP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24 CFR Part 35, Subparts B through M:</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Dept of Commerce administrates the Federal Department of Housing and Urban Development (HUD) Lead Safe Housing Rule</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rPr i="1"/>
              <a:t>LSHR Renovation</a:t>
            </a:r>
            <a:r>
              <a:t> work can be done by Certified Firms with Certified Renovators</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rPr i="1"/>
              <a:t>LSHR Abatement</a:t>
            </a:r>
            <a:r>
              <a:t> Projects must be done by LEAD Contractor certified firms with Lead Supervisors and Lead Workers only</a:t>
            </a:r>
          </a:p>
        </p:txBody>
      </p:sp>
      <p:pic>
        <p:nvPicPr>
          <p:cNvPr id="617" name="imgres.png"/>
          <p:cNvPicPr>
            <a:picLocks noChangeAspect="1"/>
          </p:cNvPicPr>
          <p:nvPr/>
        </p:nvPicPr>
        <p:blipFill>
          <a:blip r:embed="rId3">
            <a:extLst/>
          </a:blip>
          <a:stretch>
            <a:fillRect/>
          </a:stretch>
        </p:blipFill>
        <p:spPr>
          <a:xfrm>
            <a:off x="439452" y="5048680"/>
            <a:ext cx="2326437" cy="2326437"/>
          </a:xfrm>
          <a:prstGeom prst="rect">
            <a:avLst/>
          </a:prstGeom>
          <a:ln w="12700">
            <a:miter lim="400000"/>
          </a:ln>
        </p:spPr>
      </p:pic>
    </p:spTree>
  </p:cSld>
  <p:clrMapOvr>
    <a:masterClrMapping/>
  </p:clrMapOvr>
  <p:transition xmlns:p14="http://schemas.microsoft.com/office/powerpoint/2010/mai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3" name="Group 623"/>
          <p:cNvGrpSpPr/>
          <p:nvPr/>
        </p:nvGrpSpPr>
        <p:grpSpPr>
          <a:xfrm>
            <a:off x="991856" y="2581417"/>
            <a:ext cx="5332446" cy="904474"/>
            <a:chOff x="0" y="0"/>
            <a:chExt cx="5332444" cy="904473"/>
          </a:xfrm>
        </p:grpSpPr>
        <p:pic>
          <p:nvPicPr>
            <p:cNvPr id="622" name="pasted-image.png"/>
            <p:cNvPicPr>
              <a:picLocks noChangeAspect="1"/>
            </p:cNvPicPr>
            <p:nvPr/>
          </p:nvPicPr>
          <p:blipFill>
            <a:blip r:embed="rId3">
              <a:extLst/>
            </a:blip>
            <a:stretch>
              <a:fillRect/>
            </a:stretch>
          </p:blipFill>
          <p:spPr>
            <a:xfrm>
              <a:off x="50800" y="50800"/>
              <a:ext cx="5230845" cy="802874"/>
            </a:xfrm>
            <a:prstGeom prst="rect">
              <a:avLst/>
            </a:prstGeom>
            <a:ln>
              <a:noFill/>
            </a:ln>
            <a:effectLst/>
          </p:spPr>
        </p:pic>
        <p:pic>
          <p:nvPicPr>
            <p:cNvPr id="621" name="Picture 620"/>
            <p:cNvPicPr>
              <a:picLocks/>
            </p:cNvPicPr>
            <p:nvPr/>
          </p:nvPicPr>
          <p:blipFill>
            <a:blip r:embed="rId4">
              <a:extLst/>
            </a:blip>
            <a:stretch>
              <a:fillRect/>
            </a:stretch>
          </p:blipFill>
          <p:spPr>
            <a:xfrm>
              <a:off x="0" y="0"/>
              <a:ext cx="5332445" cy="904474"/>
            </a:xfrm>
            <a:prstGeom prst="rect">
              <a:avLst/>
            </a:prstGeom>
            <a:effectLst/>
          </p:spPr>
        </p:pic>
      </p:grpSp>
      <p:sp>
        <p:nvSpPr>
          <p:cNvPr id="624" name="Shape 624"/>
          <p:cNvSpPr/>
          <p:nvPr/>
        </p:nvSpPr>
        <p:spPr>
          <a:xfrm>
            <a:off x="1093569" y="3954091"/>
            <a:ext cx="10817662" cy="465228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Abatement:</a:t>
            </a:r>
          </a:p>
          <a:p>
            <a:pPr defTabSz="457200">
              <a:lnSpc>
                <a:spcPct val="100000"/>
              </a:lnSpc>
              <a:defRPr sz="2000">
                <a:solidFill>
                  <a:srgbClr val="000000"/>
                </a:solidFill>
              </a:defRPr>
            </a:pPr>
            <a:endParaRP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Abatement means any measure or set of measures specifically </a:t>
            </a:r>
            <a:r>
              <a:rPr i="1"/>
              <a:t>designed to permanently eliminate lead-based paint hazards</a:t>
            </a:r>
            <a:r>
              <a:t> including:</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permanent enclosure or encapsulation</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replacement of lead-painted surfaces</a:t>
            </a:r>
          </a:p>
          <a:p>
            <a:pPr marL="2222500" lvl="4" indent="-444500" defTabSz="457200">
              <a:lnSpc>
                <a:spcPct val="120000"/>
              </a:lnSpc>
              <a:buSzPct val="75000"/>
              <a:buChar char="-"/>
              <a:defRPr sz="3000" b="0">
                <a:solidFill>
                  <a:srgbClr val="000000"/>
                </a:solidFill>
                <a:latin typeface="+mn-lt"/>
                <a:ea typeface="+mn-ea"/>
                <a:cs typeface="+mn-cs"/>
                <a:sym typeface="Helvetica Light"/>
              </a:defRPr>
            </a:pPr>
            <a:r>
              <a:t>the removal or covering of lead-contaminated soil</a:t>
            </a:r>
          </a:p>
        </p:txBody>
      </p:sp>
      <p:sp>
        <p:nvSpPr>
          <p:cNvPr id="625" name="Shape 625"/>
          <p:cNvSpPr/>
          <p:nvPr/>
        </p:nvSpPr>
        <p:spPr>
          <a:xfrm>
            <a:off x="0" y="-1"/>
            <a:ext cx="13004801" cy="2230431"/>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REGULATIONS FOR LEAD ABATEMENT - DEPT OF COMMERCE</a:t>
            </a:r>
          </a:p>
        </p:txBody>
      </p:sp>
    </p:spTree>
  </p:cSld>
  <p:clrMapOvr>
    <a:masterClrMapping/>
  </p:clrMapOvr>
  <p:transition xmlns:p14="http://schemas.microsoft.com/office/powerpoint/2010/mai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Shape 629"/>
          <p:cNvSpPr/>
          <p:nvPr/>
        </p:nvSpPr>
        <p:spPr>
          <a:xfrm>
            <a:off x="760713" y="2221334"/>
            <a:ext cx="9390782" cy="635948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Abatement Projects require:</a:t>
            </a:r>
          </a:p>
          <a:p>
            <a:pPr defTabSz="457200">
              <a:lnSpc>
                <a:spcPct val="100000"/>
              </a:lnSpc>
              <a:defRPr sz="2000">
                <a:solidFill>
                  <a:srgbClr val="000000"/>
                </a:solidFill>
              </a:defRPr>
            </a:pPr>
            <a:endParaRP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Notification to Commerce for Projects over $25,000</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Registration as a Certified Firm with the Department of Commerce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Inspector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Risk Assessor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Supervisor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Worker</a:t>
            </a:r>
          </a:p>
        </p:txBody>
      </p:sp>
      <p:pic>
        <p:nvPicPr>
          <p:cNvPr id="630" name="Screen Shot 2015-06-25 at 4.22.46 P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32872" y="5548362"/>
            <a:ext cx="5763305" cy="3720229"/>
          </a:xfrm>
          <a:prstGeom prst="rect">
            <a:avLst/>
          </a:prstGeom>
          <a:ln w="12700">
            <a:miter lim="400000"/>
          </a:ln>
        </p:spPr>
      </p:pic>
      <p:sp>
        <p:nvSpPr>
          <p:cNvPr id="631" name="Shape 631"/>
          <p:cNvSpPr/>
          <p:nvPr/>
        </p:nvSpPr>
        <p:spPr>
          <a:xfrm>
            <a:off x="0" y="-1"/>
            <a:ext cx="13004801" cy="2230431"/>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000"/>
            </a:lvl1pPr>
          </a:lstStyle>
          <a:p>
            <a:r>
              <a:t>REGULATIONS FOR LEAD ABATEMENT - DEPT OF COMMERCE</a:t>
            </a:r>
          </a:p>
        </p:txBody>
      </p:sp>
    </p:spTree>
  </p:cSld>
  <p:clrMapOvr>
    <a:masterClrMapping/>
  </p:clrMapOvr>
  <p:transition xmlns:p14="http://schemas.microsoft.com/office/powerpoint/2010/mai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Shape 63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TESTING FOR LEAD</a:t>
            </a:r>
          </a:p>
        </p:txBody>
      </p:sp>
      <p:sp>
        <p:nvSpPr>
          <p:cNvPr id="636" name="Shape 636"/>
          <p:cNvSpPr/>
          <p:nvPr/>
        </p:nvSpPr>
        <p:spPr>
          <a:xfrm>
            <a:off x="653736" y="2289101"/>
            <a:ext cx="5688540" cy="716437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40000"/>
              </a:lnSpc>
              <a:defRPr sz="3000">
                <a:solidFill>
                  <a:srgbClr val="000000"/>
                </a:solidFill>
              </a:defRPr>
            </a:pPr>
            <a:r>
              <a:t>Required Tests for Pre-1978 Homes:</a:t>
            </a:r>
          </a:p>
          <a:p>
            <a:pPr marL="889000" lvl="1" indent="-444500" defTabSz="457200">
              <a:lnSpc>
                <a:spcPct val="140000"/>
              </a:lnSpc>
              <a:buSzPct val="75000"/>
              <a:buChar char="•"/>
              <a:defRPr sz="3000" b="0">
                <a:solidFill>
                  <a:srgbClr val="000000"/>
                </a:solidFill>
                <a:latin typeface="+mn-lt"/>
                <a:ea typeface="+mn-ea"/>
                <a:cs typeface="+mn-cs"/>
                <a:sym typeface="Helvetica Light"/>
              </a:defRPr>
            </a:pPr>
            <a:r>
              <a:t>You must check for Lead Based Paint using and EPA approved process or assume Lead Based Paint is present</a:t>
            </a:r>
          </a:p>
          <a:p>
            <a:pPr marL="889000" lvl="1" indent="-444500" defTabSz="457200">
              <a:lnSpc>
                <a:spcPct val="140000"/>
              </a:lnSpc>
              <a:buSzPct val="75000"/>
              <a:buChar char="•"/>
              <a:defRPr sz="3000" b="0">
                <a:solidFill>
                  <a:srgbClr val="000000"/>
                </a:solidFill>
                <a:latin typeface="+mn-lt"/>
                <a:ea typeface="+mn-ea"/>
                <a:cs typeface="+mn-cs"/>
                <a:sym typeface="Helvetica Light"/>
              </a:defRPr>
            </a:pPr>
            <a:r>
              <a:t>Give results to owners within 30 days of the completion of the project</a:t>
            </a:r>
          </a:p>
        </p:txBody>
      </p:sp>
      <p:grpSp>
        <p:nvGrpSpPr>
          <p:cNvPr id="639" name="Group 639"/>
          <p:cNvGrpSpPr/>
          <p:nvPr/>
        </p:nvGrpSpPr>
        <p:grpSpPr>
          <a:xfrm>
            <a:off x="7270505" y="2289101"/>
            <a:ext cx="5082023" cy="7164373"/>
            <a:chOff x="0" y="0"/>
            <a:chExt cx="5082021" cy="7164371"/>
          </a:xfrm>
        </p:grpSpPr>
        <p:pic>
          <p:nvPicPr>
            <p:cNvPr id="637" name="Screen Shot 2015-06-25 at 3.34.13 PM-filtere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5082022" cy="3569437"/>
            </a:xfrm>
            <a:prstGeom prst="rect">
              <a:avLst/>
            </a:prstGeom>
            <a:ln w="12700" cap="flat">
              <a:noFill/>
              <a:miter lim="400000"/>
            </a:ln>
            <a:effectLst/>
          </p:spPr>
        </p:pic>
        <p:pic>
          <p:nvPicPr>
            <p:cNvPr id="638" name="Screen Shot 2015-06-25 at 3.37.28 PM-filtered.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3658113"/>
              <a:ext cx="5082022" cy="3506259"/>
            </a:xfrm>
            <a:prstGeom prst="rect">
              <a:avLst/>
            </a:prstGeom>
            <a:ln w="12700" cap="flat">
              <a:noFill/>
              <a:miter lim="400000"/>
            </a:ln>
            <a:effectLst/>
          </p:spPr>
        </p:pic>
      </p:grpSp>
    </p:spTree>
  </p:cSld>
  <p:clrMapOvr>
    <a:masterClrMapping/>
  </p:clrMapOvr>
  <p:transition xmlns:p14="http://schemas.microsoft.com/office/powerpoint/2010/mai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TESTING FOR LEAD</a:t>
            </a:r>
          </a:p>
        </p:txBody>
      </p:sp>
      <p:sp>
        <p:nvSpPr>
          <p:cNvPr id="644" name="Shape 644"/>
          <p:cNvSpPr/>
          <p:nvPr/>
        </p:nvSpPr>
        <p:spPr>
          <a:xfrm>
            <a:off x="668196" y="2382454"/>
            <a:ext cx="6257424" cy="5914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EPA Approved Lead Test Kits and Procedure</a:t>
            </a:r>
            <a:r>
              <a:t>:</a:t>
            </a:r>
          </a:p>
          <a:p>
            <a:pPr marL="444500" indent="-444500" defTabSz="457200">
              <a:lnSpc>
                <a:spcPct val="150000"/>
              </a:lnSpc>
              <a:buSzPct val="75000"/>
              <a:buChar char="•"/>
              <a:defRPr sz="3000" b="0">
                <a:solidFill>
                  <a:srgbClr val="000000"/>
                </a:solidFill>
                <a:latin typeface="+mn-lt"/>
                <a:ea typeface="+mn-ea"/>
                <a:cs typeface="+mn-cs"/>
                <a:sym typeface="Helvetica Light"/>
              </a:defRPr>
            </a:pPr>
            <a:r>
              <a:t>LeadCheck®</a:t>
            </a:r>
          </a:p>
          <a:p>
            <a:pPr marL="444500" indent="-444500" defTabSz="457200">
              <a:lnSpc>
                <a:spcPct val="150000"/>
              </a:lnSpc>
              <a:buSzPct val="75000"/>
              <a:buChar char="•"/>
              <a:defRPr sz="3000" b="0">
                <a:solidFill>
                  <a:srgbClr val="000000"/>
                </a:solidFill>
                <a:latin typeface="+mn-lt"/>
                <a:ea typeface="+mn-ea"/>
                <a:cs typeface="+mn-cs"/>
                <a:sym typeface="Helvetica Light"/>
              </a:defRPr>
            </a:pPr>
            <a:r>
              <a:t>D-Lead®</a:t>
            </a:r>
          </a:p>
          <a:p>
            <a:pPr marL="444500" indent="-444500" defTabSz="457200">
              <a:lnSpc>
                <a:spcPct val="150000"/>
              </a:lnSpc>
              <a:buSzPct val="75000"/>
              <a:buChar char="•"/>
              <a:defRPr sz="3000" b="0">
                <a:solidFill>
                  <a:srgbClr val="000000"/>
                </a:solidFill>
                <a:latin typeface="+mn-lt"/>
                <a:ea typeface="+mn-ea"/>
                <a:cs typeface="+mn-cs"/>
                <a:sym typeface="Helvetica Light"/>
              </a:defRPr>
            </a:pPr>
            <a:r>
              <a:t>Paint Chip Sampling</a:t>
            </a:r>
          </a:p>
          <a:p>
            <a:pPr marL="444500" indent="-444500" defTabSz="457200">
              <a:lnSpc>
                <a:spcPct val="150000"/>
              </a:lnSpc>
              <a:buSzPct val="75000"/>
              <a:buChar char="•"/>
              <a:defRPr sz="3000" b="0">
                <a:solidFill>
                  <a:srgbClr val="000000"/>
                </a:solidFill>
                <a:latin typeface="+mn-lt"/>
                <a:ea typeface="+mn-ea"/>
                <a:cs typeface="+mn-cs"/>
                <a:sym typeface="Helvetica Light"/>
              </a:defRPr>
            </a:pPr>
            <a:r>
              <a:t>Test in 3 places for each room you want to rule out Lead and document your findings</a:t>
            </a:r>
          </a:p>
        </p:txBody>
      </p:sp>
      <p:pic>
        <p:nvPicPr>
          <p:cNvPr id="645" name="Screen Shot 2015-06-25 at 3.22.09 PM-filtere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78429" y="2435651"/>
            <a:ext cx="5146038" cy="3496541"/>
          </a:xfrm>
          <a:prstGeom prst="rect">
            <a:avLst/>
          </a:prstGeom>
          <a:ln w="12700">
            <a:miter lim="400000"/>
          </a:ln>
        </p:spPr>
      </p:pic>
      <p:pic>
        <p:nvPicPr>
          <p:cNvPr id="646" name="Screen Shot 2015-06-25 at 3.25.48 PM-filtered.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7304347" y="6059848"/>
            <a:ext cx="5146026" cy="3211391"/>
          </a:xfrm>
          <a:prstGeom prst="rect">
            <a:avLst/>
          </a:prstGeom>
          <a:ln w="12700">
            <a:miter lim="400000"/>
          </a:ln>
        </p:spPr>
      </p:pic>
    </p:spTree>
  </p:cSld>
  <p:clrMapOvr>
    <a:masterClrMapping/>
  </p:clrMapOvr>
  <p:transition xmlns:p14="http://schemas.microsoft.com/office/powerpoint/2010/mai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Shape 479"/>
          <p:cNvSpPr/>
          <p:nvPr/>
        </p:nvSpPr>
        <p:spPr>
          <a:xfrm flipV="1">
            <a:off x="4184731" y="4200850"/>
            <a:ext cx="1" cy="3877875"/>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480" name="Shape 480"/>
          <p:cNvSpPr/>
          <p:nvPr/>
        </p:nvSpPr>
        <p:spPr>
          <a:xfrm flipV="1">
            <a:off x="9186279" y="4200850"/>
            <a:ext cx="1" cy="3114132"/>
          </a:xfrm>
          <a:prstGeom prst="line">
            <a:avLst/>
          </a:prstGeom>
          <a:ln w="127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481" name="Shape 48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AGENCIES REGULATING ASBESTOS</a:t>
            </a:r>
          </a:p>
        </p:txBody>
      </p:sp>
      <p:sp>
        <p:nvSpPr>
          <p:cNvPr id="482" name="Shape 482"/>
          <p:cNvSpPr/>
          <p:nvPr/>
        </p:nvSpPr>
        <p:spPr>
          <a:xfrm>
            <a:off x="3015809" y="3004437"/>
            <a:ext cx="2337845"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EPA</a:t>
            </a:r>
            <a:r>
              <a:rPr sz="1500"/>
              <a:t/>
            </a:r>
            <a:br>
              <a:rPr sz="1500"/>
            </a:br>
            <a:endParaRPr sz="1500"/>
          </a:p>
          <a:p>
            <a:pPr algn="ctr">
              <a:lnSpc>
                <a:spcPct val="100000"/>
              </a:lnSpc>
              <a:defRPr sz="3000">
                <a:solidFill>
                  <a:srgbClr val="000000"/>
                </a:solidFill>
                <a:latin typeface="Arial"/>
                <a:ea typeface="Arial"/>
                <a:cs typeface="Arial"/>
                <a:sym typeface="Arial"/>
              </a:defRPr>
            </a:pPr>
            <a:r>
              <a:rPr sz="1500"/>
              <a:t>ENVIRONMENTAL</a:t>
            </a:r>
          </a:p>
          <a:p>
            <a:pPr algn="ctr">
              <a:lnSpc>
                <a:spcPct val="100000"/>
              </a:lnSpc>
              <a:defRPr sz="3000">
                <a:solidFill>
                  <a:srgbClr val="000000"/>
                </a:solidFill>
                <a:latin typeface="Arial"/>
                <a:ea typeface="Arial"/>
                <a:cs typeface="Arial"/>
                <a:sym typeface="Arial"/>
              </a:defRPr>
            </a:pPr>
            <a:r>
              <a:rPr sz="1500"/>
              <a:t>40 CFR 763 / 40 CFR 61</a:t>
            </a:r>
          </a:p>
        </p:txBody>
      </p:sp>
      <p:sp>
        <p:nvSpPr>
          <p:cNvPr id="483" name="Shape 483"/>
          <p:cNvSpPr/>
          <p:nvPr/>
        </p:nvSpPr>
        <p:spPr>
          <a:xfrm>
            <a:off x="8161027" y="3004437"/>
            <a:ext cx="2037805"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OSHA</a:t>
            </a:r>
            <a:br/>
            <a:r>
              <a:rPr sz="1800"/>
              <a:t>(D.O.L)</a:t>
            </a:r>
          </a:p>
          <a:p>
            <a:pPr algn="ctr">
              <a:lnSpc>
                <a:spcPct val="100000"/>
              </a:lnSpc>
              <a:defRPr sz="1500">
                <a:solidFill>
                  <a:srgbClr val="000000"/>
                </a:solidFill>
                <a:latin typeface="Arial"/>
                <a:ea typeface="Arial"/>
                <a:cs typeface="Arial"/>
                <a:sym typeface="Arial"/>
              </a:defRPr>
            </a:pPr>
            <a:r>
              <a:t>WORKER SAFETY 29 CFR 1926.1101</a:t>
            </a:r>
          </a:p>
        </p:txBody>
      </p:sp>
      <p:sp>
        <p:nvSpPr>
          <p:cNvPr id="484" name="Shape 484"/>
          <p:cNvSpPr/>
          <p:nvPr/>
        </p:nvSpPr>
        <p:spPr>
          <a:xfrm>
            <a:off x="5865229" y="4644480"/>
            <a:ext cx="1270001" cy="1"/>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485" name="Shape 485"/>
          <p:cNvSpPr/>
          <p:nvPr/>
        </p:nvSpPr>
        <p:spPr>
          <a:xfrm>
            <a:off x="2942909" y="7833491"/>
            <a:ext cx="2233522" cy="1400609"/>
          </a:xfrm>
          <a:prstGeom prst="roundRect">
            <a:avLst>
              <a:gd name="adj" fmla="val 12783"/>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2000" b="0">
                <a:solidFill>
                  <a:srgbClr val="000000"/>
                </a:solidFill>
                <a:latin typeface="Arial"/>
                <a:ea typeface="Arial"/>
                <a:cs typeface="Arial"/>
                <a:sym typeface="Arial"/>
              </a:defRPr>
            </a:pPr>
            <a:r>
              <a:t>AHERA</a:t>
            </a:r>
            <a:br/>
            <a:r>
              <a:t>ASHARA</a:t>
            </a:r>
            <a:br/>
            <a:r>
              <a:t>NESHAP</a:t>
            </a:r>
          </a:p>
        </p:txBody>
      </p:sp>
      <p:sp>
        <p:nvSpPr>
          <p:cNvPr id="486" name="Shape 486"/>
          <p:cNvSpPr/>
          <p:nvPr/>
        </p:nvSpPr>
        <p:spPr>
          <a:xfrm>
            <a:off x="7742974" y="5525325"/>
            <a:ext cx="2886612" cy="1228926"/>
          </a:xfrm>
          <a:prstGeom prst="roundRect">
            <a:avLst>
              <a:gd name="adj" fmla="val 14951"/>
            </a:avLst>
          </a:prstGeom>
          <a:solidFill>
            <a:srgbClr val="305656"/>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1600">
                <a:latin typeface="Arial"/>
                <a:ea typeface="Arial"/>
                <a:cs typeface="Arial"/>
                <a:sym typeface="Arial"/>
              </a:defRPr>
            </a:pPr>
            <a:r>
              <a:t>LABOR AND INDUSTRIES</a:t>
            </a:r>
          </a:p>
          <a:p>
            <a:pPr algn="ctr">
              <a:lnSpc>
                <a:spcPct val="100000"/>
              </a:lnSpc>
              <a:defRPr sz="1600">
                <a:latin typeface="Arial"/>
                <a:ea typeface="Arial"/>
                <a:cs typeface="Arial"/>
                <a:sym typeface="Arial"/>
              </a:defRPr>
            </a:pPr>
            <a:r>
              <a:t>DEPARTMENT OF SAFETY AND HEALTH (DOSH)</a:t>
            </a:r>
          </a:p>
        </p:txBody>
      </p:sp>
      <p:sp>
        <p:nvSpPr>
          <p:cNvPr id="487" name="Shape 487"/>
          <p:cNvSpPr/>
          <p:nvPr/>
        </p:nvSpPr>
        <p:spPr>
          <a:xfrm>
            <a:off x="2963982" y="2363017"/>
            <a:ext cx="7204699" cy="462470"/>
          </a:xfrm>
          <a:prstGeom prst="rect">
            <a:avLst/>
          </a:prstGeom>
          <a:solidFill>
            <a:srgbClr val="FFFFFF"/>
          </a:solidFill>
          <a:ln w="25400">
            <a:solidFill>
              <a:srgbClr val="29CB56"/>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b="0">
                <a:solidFill>
                  <a:srgbClr val="000000"/>
                </a:solidFill>
                <a:latin typeface="Arial"/>
                <a:ea typeface="Arial"/>
                <a:cs typeface="Arial"/>
                <a:sym typeface="Arial"/>
              </a:defRPr>
            </a:lvl1pPr>
          </a:lstStyle>
          <a:p>
            <a:r>
              <a:t>FEDERAL DEPARTMENTS</a:t>
            </a:r>
          </a:p>
        </p:txBody>
      </p:sp>
      <p:sp>
        <p:nvSpPr>
          <p:cNvPr id="488" name="Shape 488"/>
          <p:cNvSpPr/>
          <p:nvPr/>
        </p:nvSpPr>
        <p:spPr>
          <a:xfrm>
            <a:off x="2307823" y="4489808"/>
            <a:ext cx="8517017" cy="525969"/>
          </a:xfrm>
          <a:prstGeom prst="rect">
            <a:avLst/>
          </a:prstGeom>
          <a:solidFill>
            <a:srgbClr val="FFFFFF"/>
          </a:solidFill>
          <a:ln w="88900">
            <a:solidFill>
              <a:srgbClr val="003E7C"/>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a:solidFill>
                  <a:srgbClr val="000000"/>
                </a:solidFill>
                <a:latin typeface="Arial"/>
                <a:ea typeface="Arial"/>
                <a:cs typeface="Arial"/>
                <a:sym typeface="Arial"/>
              </a:defRPr>
            </a:lvl1pPr>
          </a:lstStyle>
          <a:p>
            <a:r>
              <a:t>WASHINGTON STATE ENFORCEMENT</a:t>
            </a:r>
          </a:p>
        </p:txBody>
      </p:sp>
      <p:sp>
        <p:nvSpPr>
          <p:cNvPr id="489" name="Shape 489"/>
          <p:cNvSpPr/>
          <p:nvPr/>
        </p:nvSpPr>
        <p:spPr>
          <a:xfrm>
            <a:off x="2694130" y="5441836"/>
            <a:ext cx="2720169" cy="1665358"/>
          </a:xfrm>
          <a:prstGeom prst="roundRect">
            <a:avLst>
              <a:gd name="adj" fmla="val 11033"/>
            </a:avLst>
          </a:prstGeom>
          <a:solidFill>
            <a:srgbClr val="7194B6"/>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2000">
                <a:latin typeface="Arial"/>
                <a:ea typeface="Arial"/>
                <a:cs typeface="Arial"/>
                <a:sym typeface="Arial"/>
              </a:defRPr>
            </a:pPr>
            <a:r>
              <a:t>WA DEPT OF ECOLOGY</a:t>
            </a:r>
          </a:p>
          <a:p>
            <a:pPr algn="ctr">
              <a:lnSpc>
                <a:spcPct val="100000"/>
              </a:lnSpc>
              <a:defRPr sz="2000">
                <a:latin typeface="Arial"/>
                <a:ea typeface="Arial"/>
                <a:cs typeface="Arial"/>
                <a:sym typeface="Arial"/>
              </a:defRPr>
            </a:pPr>
            <a:r>
              <a:t>LOCAL CLEAN AIR AUTHORITY</a:t>
            </a:r>
          </a:p>
        </p:txBody>
      </p:sp>
      <p:sp>
        <p:nvSpPr>
          <p:cNvPr id="490" name="Shape 490"/>
          <p:cNvSpPr/>
          <p:nvPr/>
        </p:nvSpPr>
        <p:spPr>
          <a:xfrm>
            <a:off x="6651909" y="7245967"/>
            <a:ext cx="5068742" cy="2043014"/>
          </a:xfrm>
          <a:prstGeom prst="roundRect">
            <a:avLst>
              <a:gd name="adj" fmla="val 17176"/>
            </a:avLst>
          </a:prstGeom>
          <a:gradFill>
            <a:gsLst>
              <a:gs pos="0">
                <a:srgbClr val="BABABA"/>
              </a:gs>
              <a:gs pos="35000">
                <a:srgbClr val="CFCFCF"/>
              </a:gs>
              <a:gs pos="100000">
                <a:srgbClr val="EDEDED"/>
              </a:gs>
            </a:gsLst>
            <a:path>
              <a:fillToRect l="50000" t="101160" r="50000" b="-1160"/>
            </a:path>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2000" b="0">
                <a:solidFill>
                  <a:srgbClr val="000000"/>
                </a:solidFill>
                <a:latin typeface="Arial"/>
                <a:ea typeface="Arial"/>
                <a:cs typeface="Arial"/>
                <a:sym typeface="Arial"/>
              </a:defRPr>
            </a:pPr>
            <a:r>
              <a:t>ASBESTOS</a:t>
            </a:r>
          </a:p>
          <a:p>
            <a:pPr algn="ctr">
              <a:lnSpc>
                <a:spcPct val="100000"/>
              </a:lnSpc>
              <a:defRPr sz="2000" b="0">
                <a:solidFill>
                  <a:srgbClr val="000000"/>
                </a:solidFill>
                <a:latin typeface="Arial"/>
                <a:ea typeface="Arial"/>
                <a:cs typeface="Arial"/>
                <a:sym typeface="Arial"/>
              </a:defRPr>
            </a:pPr>
            <a:r>
              <a:t>WAC 296-62-077</a:t>
            </a:r>
          </a:p>
          <a:p>
            <a:pPr algn="ctr">
              <a:lnSpc>
                <a:spcPct val="100000"/>
              </a:lnSpc>
              <a:defRPr sz="2000" b="0">
                <a:solidFill>
                  <a:srgbClr val="000000"/>
                </a:solidFill>
                <a:latin typeface="Arial"/>
                <a:ea typeface="Arial"/>
                <a:cs typeface="Arial"/>
                <a:sym typeface="Arial"/>
              </a:defRPr>
            </a:pPr>
            <a:endParaRPr/>
          </a:p>
          <a:p>
            <a:pPr algn="ctr">
              <a:lnSpc>
                <a:spcPct val="100000"/>
              </a:lnSpc>
              <a:defRPr sz="2000" b="0">
                <a:solidFill>
                  <a:srgbClr val="000000"/>
                </a:solidFill>
                <a:latin typeface="Arial"/>
                <a:ea typeface="Arial"/>
                <a:cs typeface="Arial"/>
                <a:sym typeface="Arial"/>
              </a:defRPr>
            </a:pPr>
            <a:r>
              <a:t>SAFETY STANDARDS FOR ASBESTOS REMOVAL &amp; ENCAPSULATION</a:t>
            </a:r>
            <a:br/>
            <a:r>
              <a:t>WAC 296-65</a:t>
            </a:r>
          </a:p>
        </p:txBody>
      </p:sp>
    </p:spTree>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Shape 65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 EDUCATION</a:t>
            </a:r>
          </a:p>
        </p:txBody>
      </p:sp>
      <p:sp>
        <p:nvSpPr>
          <p:cNvPr id="651" name="Shape 651"/>
          <p:cNvSpPr/>
          <p:nvPr/>
        </p:nvSpPr>
        <p:spPr>
          <a:xfrm>
            <a:off x="498790" y="2192237"/>
            <a:ext cx="7479975" cy="73002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The RRP Pre-Renovation Education Rule:</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Requires Renovation Firms to provide the Renovate Right pamphlet to owner/residents prior to renovation activities in pre-1978 housing and child-occupied facilities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Specifies requirements for educating residents/occupants and delivering the Renovate Right pamphlet that vary by type of property and the area being renovated</a:t>
            </a:r>
          </a:p>
        </p:txBody>
      </p:sp>
      <p:pic>
        <p:nvPicPr>
          <p:cNvPr id="652" name="Screen Shot 2015-06-25 at 3.40.1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234754" y="2267526"/>
            <a:ext cx="4451543" cy="7149654"/>
          </a:xfrm>
          <a:prstGeom prst="rect">
            <a:avLst/>
          </a:prstGeom>
          <a:ln w="12700">
            <a:miter lim="400000"/>
          </a:ln>
        </p:spPr>
      </p:pic>
    </p:spTree>
  </p:cSld>
  <p:clrMapOvr>
    <a:masterClrMapping/>
  </p:clrMapOvr>
  <p:transition xmlns:p14="http://schemas.microsoft.com/office/powerpoint/2010/mai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Shape 65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RENOVATION, REPAIR, PAINTING</a:t>
            </a:r>
          </a:p>
        </p:txBody>
      </p:sp>
      <p:sp>
        <p:nvSpPr>
          <p:cNvPr id="657" name="Shape 657"/>
          <p:cNvSpPr/>
          <p:nvPr/>
        </p:nvSpPr>
        <p:spPr>
          <a:xfrm>
            <a:off x="674100" y="2590669"/>
            <a:ext cx="7479975" cy="7300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Summary:</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All Firms who work in  pre-1978 housing and child-occupied facilities must be certified with WA DEPT OF COMMERCE</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Whether or not there is lead</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All subcontractors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Work must be supervised by a Certified Renovator (8 Hour Class)</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All workers must have non-certified worker training documented</a:t>
            </a:r>
          </a:p>
        </p:txBody>
      </p:sp>
      <p:pic>
        <p:nvPicPr>
          <p:cNvPr id="658" name="pasted-image.png"/>
          <p:cNvPicPr>
            <a:picLocks noChangeAspect="1"/>
          </p:cNvPicPr>
          <p:nvPr/>
        </p:nvPicPr>
        <p:blipFill>
          <a:blip r:embed="rId3">
            <a:extLst/>
          </a:blip>
          <a:stretch>
            <a:fillRect/>
          </a:stretch>
        </p:blipFill>
        <p:spPr>
          <a:xfrm>
            <a:off x="1471780" y="2321871"/>
            <a:ext cx="6555044" cy="1006124"/>
          </a:xfrm>
          <a:prstGeom prst="rect">
            <a:avLst/>
          </a:prstGeom>
          <a:ln w="25400">
            <a:miter lim="400000"/>
          </a:ln>
          <a:effectLst>
            <a:reflection stA="50000" endPos="40000" dir="5400000" sy="-100000" algn="bl" rotWithShape="0"/>
          </a:effectLst>
        </p:spPr>
      </p:pic>
      <p:grpSp>
        <p:nvGrpSpPr>
          <p:cNvPr id="661" name="Group 661"/>
          <p:cNvGrpSpPr/>
          <p:nvPr/>
        </p:nvGrpSpPr>
        <p:grpSpPr>
          <a:xfrm>
            <a:off x="8073234" y="2968070"/>
            <a:ext cx="4513983" cy="5966803"/>
            <a:chOff x="0" y="0"/>
            <a:chExt cx="4513982" cy="5966802"/>
          </a:xfrm>
        </p:grpSpPr>
        <p:pic>
          <p:nvPicPr>
            <p:cNvPr id="659" name="Screen Shot 2015-08-03 at 9.25.44 AM.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2286589"/>
              <a:ext cx="4513983" cy="3680214"/>
            </a:xfrm>
            <a:prstGeom prst="rect">
              <a:avLst/>
            </a:prstGeom>
            <a:ln w="12700" cap="flat">
              <a:noFill/>
              <a:miter lim="400000"/>
            </a:ln>
            <a:effectLst/>
          </p:spPr>
        </p:pic>
        <p:pic>
          <p:nvPicPr>
            <p:cNvPr id="660" name="Screen Shot 2015-09-30 at 1.12.43 PM.png"/>
            <p:cNvPicPr>
              <a:picLocks noChangeAspect="1"/>
            </p:cNvPicPr>
            <p:nvPr/>
          </p:nvPicPr>
          <p:blipFill>
            <a:blip r:embed="rId5">
              <a:extLst/>
            </a:blip>
            <a:stretch>
              <a:fillRect/>
            </a:stretch>
          </p:blipFill>
          <p:spPr>
            <a:xfrm>
              <a:off x="174683" y="0"/>
              <a:ext cx="4164712" cy="2195939"/>
            </a:xfrm>
            <a:prstGeom prst="rect">
              <a:avLst/>
            </a:prstGeom>
            <a:ln w="9525" cap="flat">
              <a:solidFill>
                <a:srgbClr val="000000"/>
              </a:solidFill>
              <a:prstDash val="solid"/>
              <a:round/>
            </a:ln>
            <a:effectLst/>
          </p:spPr>
        </p:pic>
      </p:grpSp>
    </p:spTree>
  </p:cSld>
  <p:clrMapOvr>
    <a:masterClrMapping/>
  </p:clrMapOvr>
  <p:transition xmlns:p14="http://schemas.microsoft.com/office/powerpoint/2010/main" spd="slow"/>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665" name="Shape 665"/>
          <p:cNvSpPr/>
          <p:nvPr/>
        </p:nvSpPr>
        <p:spPr>
          <a:xfrm>
            <a:off x="1124265" y="2944387"/>
            <a:ext cx="11217970"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REGULATIONS:</a:t>
            </a:r>
            <a:br/>
            <a:r>
              <a:t>SILICA / MOLD </a:t>
            </a:r>
          </a:p>
        </p:txBody>
      </p:sp>
    </p:spTree>
  </p:cSld>
  <p:clrMapOvr>
    <a:masterClrMapping/>
  </p:clrMapOvr>
  <p:transition xmlns:p14="http://schemas.microsoft.com/office/powerpoint/2010/mai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 name="Shape 66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300"/>
            </a:lvl1pPr>
          </a:lstStyle>
          <a:p>
            <a:pPr>
              <a:defRPr sz="5500"/>
            </a:pPr>
            <a:r>
              <a:rPr sz="5300"/>
              <a:t>AGENCIES REGULATING SILICA/MOLD</a:t>
            </a:r>
          </a:p>
        </p:txBody>
      </p:sp>
      <p:sp>
        <p:nvSpPr>
          <p:cNvPr id="668" name="Shape 668"/>
          <p:cNvSpPr/>
          <p:nvPr/>
        </p:nvSpPr>
        <p:spPr>
          <a:xfrm>
            <a:off x="5483497" y="3004437"/>
            <a:ext cx="2037806" cy="1274671"/>
          </a:xfrm>
          <a:prstGeom prst="rect">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3000">
                <a:solidFill>
                  <a:srgbClr val="000000"/>
                </a:solidFill>
                <a:latin typeface="Arial"/>
                <a:ea typeface="Arial"/>
                <a:cs typeface="Arial"/>
                <a:sym typeface="Arial"/>
              </a:defRPr>
            </a:pPr>
            <a:r>
              <a:t>OSHA</a:t>
            </a:r>
            <a:br/>
            <a:r>
              <a:rPr sz="1800"/>
              <a:t>(D.O.L)</a:t>
            </a:r>
          </a:p>
          <a:p>
            <a:pPr algn="ctr">
              <a:lnSpc>
                <a:spcPct val="100000"/>
              </a:lnSpc>
              <a:defRPr sz="1500">
                <a:solidFill>
                  <a:srgbClr val="000000"/>
                </a:solidFill>
                <a:latin typeface="Arial"/>
                <a:ea typeface="Arial"/>
                <a:cs typeface="Arial"/>
                <a:sym typeface="Arial"/>
              </a:defRPr>
            </a:pPr>
            <a:r>
              <a:t>WORKER SAFETY</a:t>
            </a:r>
          </a:p>
        </p:txBody>
      </p:sp>
      <p:sp>
        <p:nvSpPr>
          <p:cNvPr id="669" name="Shape 669"/>
          <p:cNvSpPr/>
          <p:nvPr/>
        </p:nvSpPr>
        <p:spPr>
          <a:xfrm flipV="1">
            <a:off x="6502399" y="4632407"/>
            <a:ext cx="1" cy="2904996"/>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670" name="Shape 670"/>
          <p:cNvSpPr/>
          <p:nvPr/>
        </p:nvSpPr>
        <p:spPr>
          <a:xfrm flipV="1">
            <a:off x="6500229" y="4266442"/>
            <a:ext cx="1" cy="321351"/>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671" name="Shape 671"/>
          <p:cNvSpPr/>
          <p:nvPr/>
        </p:nvSpPr>
        <p:spPr>
          <a:xfrm>
            <a:off x="5865229" y="4644480"/>
            <a:ext cx="1270001" cy="1"/>
          </a:xfrm>
          <a:prstGeom prst="line">
            <a:avLst/>
          </a:prstGeom>
          <a:ln w="25400">
            <a:solidFill>
              <a:srgbClr val="000000"/>
            </a:solidFill>
            <a:bevel/>
          </a:ln>
          <a:effectLst>
            <a:outerShdw blurRad="38100" dist="20000" dir="5400000" rotWithShape="0">
              <a:srgbClr val="000000">
                <a:alpha val="38000"/>
              </a:srgbClr>
            </a:outerShdw>
          </a:effectLst>
        </p:spPr>
        <p:txBody>
          <a:bodyPr lIns="45719" rIns="45719"/>
          <a:lstStyle/>
          <a:p>
            <a:pPr defTabSz="457200">
              <a:lnSpc>
                <a:spcPct val="100000"/>
              </a:lnSpc>
              <a:defRPr sz="1200" b="0">
                <a:solidFill>
                  <a:srgbClr val="000000"/>
                </a:solidFill>
              </a:defRPr>
            </a:pPr>
            <a:endParaRPr/>
          </a:p>
        </p:txBody>
      </p:sp>
      <p:sp>
        <p:nvSpPr>
          <p:cNvPr id="672" name="Shape 672"/>
          <p:cNvSpPr/>
          <p:nvPr/>
        </p:nvSpPr>
        <p:spPr>
          <a:xfrm>
            <a:off x="5123026" y="5706659"/>
            <a:ext cx="2886611" cy="1228926"/>
          </a:xfrm>
          <a:prstGeom prst="roundRect">
            <a:avLst>
              <a:gd name="adj" fmla="val 14951"/>
            </a:avLst>
          </a:prstGeom>
          <a:solidFill>
            <a:srgbClr val="305656"/>
          </a:solidFill>
          <a:ln>
            <a:solidFill>
              <a:srgbClr val="000000"/>
            </a:solidFill>
          </a:ln>
          <a:effectLst>
            <a:outerShdw blurRad="38100" dist="23000" dir="5400000" rotWithShape="0">
              <a:srgbClr val="000000">
                <a:alpha val="35000"/>
              </a:srgbClr>
            </a:outerShdw>
          </a:effectLst>
          <a:extLst>
            <a:ext uri="{C572A759-6A51-4108-AA02-DFA0A04FC94B}">
              <ma14:wrappingTextBoxFlag xmlns:ma14="http://schemas.microsoft.com/office/mac/drawingml/2011/main" val="1"/>
            </a:ext>
          </a:extLst>
        </p:spPr>
        <p:txBody>
          <a:bodyPr lIns="45719" rIns="45719" anchor="ctr"/>
          <a:lstStyle/>
          <a:p>
            <a:pPr algn="ctr">
              <a:lnSpc>
                <a:spcPct val="100000"/>
              </a:lnSpc>
              <a:defRPr sz="1600">
                <a:latin typeface="Arial"/>
                <a:ea typeface="Arial"/>
                <a:cs typeface="Arial"/>
                <a:sym typeface="Arial"/>
              </a:defRPr>
            </a:pPr>
            <a:r>
              <a:t>LABOR AND INDUSTRIES</a:t>
            </a:r>
          </a:p>
          <a:p>
            <a:pPr algn="ctr">
              <a:lnSpc>
                <a:spcPct val="100000"/>
              </a:lnSpc>
              <a:defRPr sz="1600">
                <a:latin typeface="Arial"/>
                <a:ea typeface="Arial"/>
                <a:cs typeface="Arial"/>
                <a:sym typeface="Arial"/>
              </a:defRPr>
            </a:pPr>
            <a:r>
              <a:t>DEPARTMENT OF SAFETY AND HEALTH (DOSH)</a:t>
            </a:r>
          </a:p>
        </p:txBody>
      </p:sp>
      <p:sp>
        <p:nvSpPr>
          <p:cNvPr id="673" name="Shape 673"/>
          <p:cNvSpPr/>
          <p:nvPr/>
        </p:nvSpPr>
        <p:spPr>
          <a:xfrm>
            <a:off x="2963982" y="2363017"/>
            <a:ext cx="7204699" cy="462470"/>
          </a:xfrm>
          <a:prstGeom prst="rect">
            <a:avLst/>
          </a:prstGeom>
          <a:solidFill>
            <a:srgbClr val="FFFFFF"/>
          </a:solidFill>
          <a:ln w="25400">
            <a:solidFill>
              <a:srgbClr val="29CB56"/>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b="0">
                <a:solidFill>
                  <a:srgbClr val="000000"/>
                </a:solidFill>
                <a:latin typeface="Arial"/>
                <a:ea typeface="Arial"/>
                <a:cs typeface="Arial"/>
                <a:sym typeface="Arial"/>
              </a:defRPr>
            </a:lvl1pPr>
          </a:lstStyle>
          <a:p>
            <a:r>
              <a:t>FEDERAL DEPARTMENTS</a:t>
            </a:r>
          </a:p>
        </p:txBody>
      </p:sp>
      <p:sp>
        <p:nvSpPr>
          <p:cNvPr id="674" name="Shape 674"/>
          <p:cNvSpPr/>
          <p:nvPr/>
        </p:nvSpPr>
        <p:spPr>
          <a:xfrm>
            <a:off x="2307823" y="4489808"/>
            <a:ext cx="8389154" cy="525969"/>
          </a:xfrm>
          <a:prstGeom prst="rect">
            <a:avLst/>
          </a:prstGeom>
          <a:solidFill>
            <a:srgbClr val="FFFFFF"/>
          </a:solidFill>
          <a:ln w="88900">
            <a:solidFill>
              <a:srgbClr val="003E7C"/>
            </a:solidFill>
            <a:bevel/>
          </a:ln>
          <a:extLst>
            <a:ext uri="{C572A759-6A51-4108-AA02-DFA0A04FC94B}">
              <ma14:wrappingTextBoxFlag xmlns:ma14="http://schemas.microsoft.com/office/mac/drawingml/2011/main" val="1"/>
            </a:ext>
          </a:extLst>
        </p:spPr>
        <p:txBody>
          <a:bodyPr lIns="45719" rIns="45719">
            <a:spAutoFit/>
          </a:bodyPr>
          <a:lstStyle>
            <a:lvl1pPr algn="ctr">
              <a:lnSpc>
                <a:spcPct val="100000"/>
              </a:lnSpc>
              <a:defRPr sz="2400">
                <a:solidFill>
                  <a:srgbClr val="000000"/>
                </a:solidFill>
                <a:latin typeface="Arial"/>
                <a:ea typeface="Arial"/>
                <a:cs typeface="Arial"/>
                <a:sym typeface="Arial"/>
              </a:defRPr>
            </a:lvl1pPr>
          </a:lstStyle>
          <a:p>
            <a:r>
              <a:t>WASHINGTON STATE ENFORCEMENT</a:t>
            </a:r>
          </a:p>
        </p:txBody>
      </p:sp>
      <p:sp>
        <p:nvSpPr>
          <p:cNvPr id="675" name="Shape 675"/>
          <p:cNvSpPr/>
          <p:nvPr/>
        </p:nvSpPr>
        <p:spPr>
          <a:xfrm>
            <a:off x="5397409" y="7462591"/>
            <a:ext cx="2337845" cy="1094359"/>
          </a:xfrm>
          <a:prstGeom prst="roundRect">
            <a:avLst>
              <a:gd name="adj" fmla="val 20004"/>
            </a:avLst>
          </a:prstGeom>
          <a:gradFill>
            <a:gsLst>
              <a:gs pos="0">
                <a:srgbClr val="BABABA"/>
              </a:gs>
              <a:gs pos="35000">
                <a:srgbClr val="CFCFCF"/>
              </a:gs>
              <a:gs pos="100000">
                <a:srgbClr val="EDEDED"/>
              </a:gs>
            </a:gsLst>
            <a:lin ang="16200000"/>
          </a:gradFill>
          <a:ln>
            <a:solidFill>
              <a:srgbClr val="000000"/>
            </a:solidFill>
            <a:bevel/>
          </a:ln>
          <a:effectLst>
            <a:outerShdw blurRad="38100" dist="20000" dir="5400000" rotWithShape="0">
              <a:srgbClr val="000000">
                <a:alpha val="38000"/>
              </a:srgbClr>
            </a:outerShdw>
          </a:effectLst>
          <a:extLst>
            <a:ext uri="{C572A759-6A51-4108-AA02-DFA0A04FC94B}">
              <ma14:wrappingTextBoxFlag xmlns:ma14="http://schemas.microsoft.com/office/mac/drawingml/2011/main" val="1"/>
            </a:ext>
          </a:extLst>
        </p:spPr>
        <p:txBody>
          <a:bodyPr lIns="45719" rIns="45719"/>
          <a:lstStyle/>
          <a:p>
            <a:pPr algn="ctr">
              <a:lnSpc>
                <a:spcPct val="100000"/>
              </a:lnSpc>
              <a:defRPr sz="2000" b="0">
                <a:solidFill>
                  <a:srgbClr val="000000"/>
                </a:solidFill>
                <a:latin typeface="Arial"/>
                <a:ea typeface="Arial"/>
                <a:cs typeface="Arial"/>
                <a:sym typeface="Arial"/>
              </a:defRPr>
            </a:pPr>
            <a:r>
              <a:t>AIRBORNE</a:t>
            </a:r>
            <a:br/>
            <a:r>
              <a:t>CONTAMINANTS</a:t>
            </a:r>
          </a:p>
          <a:p>
            <a:pPr algn="ctr">
              <a:lnSpc>
                <a:spcPct val="100000"/>
              </a:lnSpc>
              <a:defRPr sz="2000" b="0">
                <a:solidFill>
                  <a:srgbClr val="000000"/>
                </a:solidFill>
                <a:latin typeface="Arial"/>
                <a:ea typeface="Arial"/>
                <a:cs typeface="Arial"/>
                <a:sym typeface="Arial"/>
              </a:defRPr>
            </a:pPr>
            <a:r>
              <a:t>WAC 296-841</a:t>
            </a:r>
          </a:p>
        </p:txBody>
      </p:sp>
    </p:spTree>
  </p:cSld>
  <p:clrMapOvr>
    <a:masterClrMapping/>
  </p:clrMapOvr>
  <p:transition xmlns:p14="http://schemas.microsoft.com/office/powerpoint/2010/mai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 name="Shape 67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SILICA / MOLD REGULATIONS</a:t>
            </a:r>
          </a:p>
        </p:txBody>
      </p:sp>
      <p:sp>
        <p:nvSpPr>
          <p:cNvPr id="678" name="Shape 678"/>
          <p:cNvSpPr/>
          <p:nvPr/>
        </p:nvSpPr>
        <p:spPr>
          <a:xfrm>
            <a:off x="583335" y="2308764"/>
            <a:ext cx="11838129" cy="70967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50000"/>
              </a:lnSpc>
              <a:defRPr sz="2800" b="0">
                <a:solidFill>
                  <a:srgbClr val="000000"/>
                </a:solidFill>
                <a:latin typeface="+mn-lt"/>
                <a:ea typeface="+mn-ea"/>
                <a:cs typeface="+mn-cs"/>
                <a:sym typeface="Helvetica Light"/>
              </a:defRPr>
            </a:pPr>
            <a:r>
              <a:rPr b="1">
                <a:latin typeface="+mj-lt"/>
                <a:ea typeface="+mj-ea"/>
                <a:cs typeface="+mj-cs"/>
                <a:sym typeface="Helvetica"/>
              </a:rPr>
              <a:t>Airborne Contaminants Rule</a:t>
            </a:r>
          </a:p>
          <a:p>
            <a:pPr marL="414866" indent="-414866" defTabSz="584200">
              <a:lnSpc>
                <a:spcPct val="130000"/>
              </a:lnSpc>
              <a:buSzPct val="75000"/>
              <a:buChar char="•"/>
              <a:defRPr sz="2800" b="0">
                <a:solidFill>
                  <a:srgbClr val="000000"/>
                </a:solidFill>
                <a:latin typeface="+mn-lt"/>
                <a:ea typeface="+mn-ea"/>
                <a:cs typeface="+mn-cs"/>
                <a:sym typeface="Helvetica Light"/>
              </a:defRPr>
            </a:pPr>
            <a:r>
              <a:t>WAC 296-841 requires sampling for exposures when your employees are potentially exposed above the PEL. Monitoring must be continued until the employer can demonstrate that exposures are no longer at or above the action level.</a:t>
            </a:r>
            <a:br/>
            <a:endParaRPr/>
          </a:p>
          <a:p>
            <a:pPr defTabSz="584200">
              <a:lnSpc>
                <a:spcPct val="120000"/>
              </a:lnSpc>
              <a:defRPr sz="2800">
                <a:solidFill>
                  <a:srgbClr val="000000"/>
                </a:solidFill>
              </a:defRPr>
            </a:pPr>
            <a:r>
              <a:rPr i="1"/>
              <a:t>Proposed</a:t>
            </a:r>
            <a:r>
              <a:t> OSHA Silica Rules</a:t>
            </a:r>
          </a:p>
          <a:p>
            <a:pPr marL="414866" indent="-414866" defTabSz="584200">
              <a:lnSpc>
                <a:spcPct val="120000"/>
              </a:lnSpc>
              <a:buSzPct val="75000"/>
              <a:buChar char="•"/>
              <a:defRPr sz="2800" b="0">
                <a:solidFill>
                  <a:srgbClr val="000000"/>
                </a:solidFill>
                <a:latin typeface="+mn-lt"/>
                <a:ea typeface="+mn-ea"/>
                <a:cs typeface="+mn-cs"/>
                <a:sym typeface="Helvetica Light"/>
              </a:defRPr>
            </a:pPr>
            <a:r>
              <a:t>OSHA is reviewing the construction and general industry PELs for silica in its ongoing silica rule making.  The new proposed rule by OSHA is 50 μg/m</a:t>
            </a:r>
            <a:r>
              <a:rPr baseline="31999"/>
              <a:t>3. </a:t>
            </a:r>
            <a:r>
              <a:t>for all industries and types of silica. It will also include an ‘action level’ of 25 μg/m</a:t>
            </a:r>
            <a:r>
              <a:rPr baseline="31999"/>
              <a:t>3</a:t>
            </a:r>
            <a:r>
              <a:t> that requires employers to institute protective measures. Labor and Industries will be required to adopt the new levels if passed by OSHA.</a:t>
            </a:r>
          </a:p>
        </p:txBody>
      </p:sp>
    </p:spTree>
  </p:cSld>
  <p:clrMapOvr>
    <a:masterClrMapping/>
  </p:clrMapOvr>
  <p:transition xmlns:p14="http://schemas.microsoft.com/office/powerpoint/2010/main" spd="slow"/>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905" name="Shape 905"/>
          <p:cNvSpPr/>
          <p:nvPr/>
        </p:nvSpPr>
        <p:spPr>
          <a:xfrm>
            <a:off x="3360680" y="2944387"/>
            <a:ext cx="6745140"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RECORD</a:t>
            </a:r>
            <a:br/>
            <a:r>
              <a:t>KEEPING</a:t>
            </a:r>
          </a:p>
        </p:txBody>
      </p:sp>
    </p:spTree>
  </p:cSld>
  <p:clrMapOvr>
    <a:masterClrMapping/>
  </p:clrMapOvr>
  <p:transition xmlns:p14="http://schemas.microsoft.com/office/powerpoint/2010/mai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 name="Shape 90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RECORD KEEPING L&amp;I</a:t>
            </a:r>
          </a:p>
        </p:txBody>
      </p:sp>
      <p:sp>
        <p:nvSpPr>
          <p:cNvPr id="908" name="Shape 908"/>
          <p:cNvSpPr/>
          <p:nvPr/>
        </p:nvSpPr>
        <p:spPr>
          <a:xfrm>
            <a:off x="5580264" y="2197101"/>
            <a:ext cx="7216754" cy="67741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30000"/>
              </a:lnSpc>
              <a:defRPr sz="3000">
                <a:solidFill>
                  <a:srgbClr val="000000"/>
                </a:solidFill>
              </a:defRPr>
            </a:pPr>
            <a:r>
              <a:t>The employee's right of access to records</a:t>
            </a:r>
          </a:p>
          <a:p>
            <a:pPr marL="673768" indent="-673768" defTabSz="584200">
              <a:lnSpc>
                <a:spcPct val="130000"/>
              </a:lnSpc>
              <a:buSzPct val="75000"/>
              <a:buChar char="•"/>
              <a:defRPr sz="2800" b="0">
                <a:solidFill>
                  <a:srgbClr val="000000"/>
                </a:solidFill>
                <a:latin typeface="+mn-lt"/>
                <a:ea typeface="+mn-ea"/>
                <a:cs typeface="+mn-cs"/>
                <a:sym typeface="Helvetica Light"/>
              </a:defRPr>
            </a:pPr>
            <a:r>
              <a:t>The employer shall make readily available to all affected employees a copy of this standard and its appendices</a:t>
            </a:r>
          </a:p>
          <a:p>
            <a:pPr marL="673768" indent="-673768" defTabSz="584200">
              <a:lnSpc>
                <a:spcPct val="130000"/>
              </a:lnSpc>
              <a:buSzPct val="75000"/>
              <a:buChar char="•"/>
              <a:defRPr sz="2800" b="0">
                <a:solidFill>
                  <a:srgbClr val="000000"/>
                </a:solidFill>
                <a:latin typeface="+mn-lt"/>
                <a:ea typeface="+mn-ea"/>
                <a:cs typeface="+mn-cs"/>
                <a:sym typeface="Helvetica Light"/>
              </a:defRPr>
            </a:pPr>
            <a:r>
              <a:t>The employer shall provide, upon request, all materials relating to the employee information and training program to affected employees and their designated representatives, and to L&amp;I</a:t>
            </a:r>
          </a:p>
        </p:txBody>
      </p:sp>
      <p:sp>
        <p:nvSpPr>
          <p:cNvPr id="909" name="Shape 909"/>
          <p:cNvSpPr/>
          <p:nvPr/>
        </p:nvSpPr>
        <p:spPr>
          <a:xfrm>
            <a:off x="8519979" y="9120627"/>
            <a:ext cx="3993102" cy="317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(2)(h), WAC 296-155-17629</a:t>
            </a:r>
          </a:p>
        </p:txBody>
      </p:sp>
      <p:pic>
        <p:nvPicPr>
          <p:cNvPr id="910" name="Screen Shot 2015-09-30 at 1.15.01 PM.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228597" y="2418518"/>
            <a:ext cx="5199937" cy="6331528"/>
          </a:xfrm>
          <a:prstGeom prst="rect">
            <a:avLst/>
          </a:prstGeom>
          <a:ln w="12700">
            <a:miter lim="400000"/>
          </a:ln>
        </p:spPr>
      </p:pic>
    </p:spTree>
  </p:cSld>
  <p:clrMapOvr>
    <a:masterClrMapping/>
  </p:clrMapOvr>
  <p:transition xmlns:p14="http://schemas.microsoft.com/office/powerpoint/2010/mai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 name="Shape 91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RECORD KEEPING L&amp;I</a:t>
            </a:r>
          </a:p>
        </p:txBody>
      </p:sp>
      <p:sp>
        <p:nvSpPr>
          <p:cNvPr id="913" name="Shape 913"/>
          <p:cNvSpPr/>
          <p:nvPr/>
        </p:nvSpPr>
        <p:spPr>
          <a:xfrm>
            <a:off x="987611" y="2368452"/>
            <a:ext cx="11395131" cy="6578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40000"/>
              </a:lnSpc>
              <a:defRPr sz="2800">
                <a:solidFill>
                  <a:srgbClr val="000000"/>
                </a:solidFill>
              </a:defRPr>
            </a:pPr>
            <a:r>
              <a:t>Labor and Industries (WAC 296-155-17629) requires employers with employees that work above the action level of Lead to:</a:t>
            </a:r>
          </a:p>
          <a:p>
            <a:pPr marL="872066" indent="-414866" defTabSz="584200">
              <a:lnSpc>
                <a:spcPct val="140000"/>
              </a:lnSpc>
              <a:buSzPct val="75000"/>
              <a:buChar char="•"/>
              <a:defRPr sz="2800" b="0">
                <a:solidFill>
                  <a:srgbClr val="000000"/>
                </a:solidFill>
                <a:latin typeface="+mn-lt"/>
                <a:ea typeface="+mn-ea"/>
                <a:cs typeface="+mn-cs"/>
                <a:sym typeface="Helvetica Light"/>
              </a:defRPr>
            </a:pPr>
            <a:r>
              <a:t>Establish and maintain an accurate record of all monitoring and other data used in conducting employee exposure assessments as required in WAC 296-155-17609. </a:t>
            </a:r>
          </a:p>
          <a:p>
            <a:pPr marL="872066" indent="-414866" defTabSz="584200">
              <a:lnSpc>
                <a:spcPct val="140000"/>
              </a:lnSpc>
              <a:buSzPct val="75000"/>
              <a:buChar char="•"/>
              <a:defRPr sz="2800" b="0">
                <a:solidFill>
                  <a:srgbClr val="000000"/>
                </a:solidFill>
                <a:latin typeface="+mn-lt"/>
                <a:ea typeface="+mn-ea"/>
                <a:cs typeface="+mn-cs"/>
                <a:sym typeface="Helvetica Light"/>
              </a:defRPr>
            </a:pPr>
            <a:r>
              <a:t>Establish and maintain an accurate record for each employee subject to medical surveillance as required by WAC 296-155-17621.</a:t>
            </a:r>
          </a:p>
          <a:p>
            <a:pPr marL="872066" indent="-414866" defTabSz="584200">
              <a:lnSpc>
                <a:spcPct val="140000"/>
              </a:lnSpc>
              <a:buSzPct val="75000"/>
              <a:buChar char="•"/>
              <a:defRPr sz="2800" b="0">
                <a:solidFill>
                  <a:srgbClr val="000000"/>
                </a:solidFill>
                <a:latin typeface="+mn-lt"/>
                <a:ea typeface="+mn-ea"/>
                <a:cs typeface="+mn-cs"/>
                <a:sym typeface="Helvetica Light"/>
              </a:defRPr>
            </a:pPr>
            <a:r>
              <a:t>Establish and maintain an accurate record for each employee removed from current exposure to lead pursuant to WAC 296-155-17623.</a:t>
            </a:r>
          </a:p>
        </p:txBody>
      </p:sp>
    </p:spTree>
  </p:cSld>
  <p:clrMapOvr>
    <a:masterClrMapping/>
  </p:clrMapOvr>
  <p:transition xmlns:p14="http://schemas.microsoft.com/office/powerpoint/2010/mai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Shape 91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500"/>
            </a:lvl1pPr>
          </a:lstStyle>
          <a:p>
            <a:r>
              <a:t>RECORD KEEPING EPA/DEPT OF COMMERCE</a:t>
            </a:r>
          </a:p>
        </p:txBody>
      </p:sp>
      <p:sp>
        <p:nvSpPr>
          <p:cNvPr id="918" name="Shape 918"/>
          <p:cNvSpPr/>
          <p:nvPr/>
        </p:nvSpPr>
        <p:spPr>
          <a:xfrm>
            <a:off x="537974" y="2474498"/>
            <a:ext cx="7648740" cy="5359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50000"/>
              </a:lnSpc>
              <a:defRPr sz="3000">
                <a:solidFill>
                  <a:srgbClr val="000000"/>
                </a:solidFill>
              </a:defRPr>
            </a:pPr>
            <a:r>
              <a:t>EPA/Department of Commerce requires the following records be available at the work site:</a:t>
            </a:r>
            <a:endParaRPr b="0">
              <a:latin typeface="+mn-lt"/>
              <a:ea typeface="+mn-ea"/>
              <a:cs typeface="+mn-cs"/>
              <a:sym typeface="Helvetica Light"/>
            </a:endParaRPr>
          </a:p>
          <a:p>
            <a:pPr marL="640079" indent="-640079" defTabSz="584200">
              <a:lnSpc>
                <a:spcPct val="150000"/>
              </a:lnSpc>
              <a:buSzPct val="75000"/>
              <a:buChar char="•"/>
              <a:defRPr sz="3000" b="0">
                <a:solidFill>
                  <a:srgbClr val="000000"/>
                </a:solidFill>
                <a:latin typeface="+mn-lt"/>
                <a:ea typeface="+mn-ea"/>
                <a:cs typeface="+mn-cs"/>
                <a:sym typeface="Helvetica Light"/>
              </a:defRPr>
            </a:pPr>
            <a:r>
              <a:t>Certified Renovator Certificate</a:t>
            </a:r>
          </a:p>
          <a:p>
            <a:pPr marL="640079" indent="-640079" defTabSz="584200">
              <a:lnSpc>
                <a:spcPct val="150000"/>
              </a:lnSpc>
              <a:buSzPct val="75000"/>
              <a:buChar char="•"/>
              <a:defRPr sz="3000" b="0">
                <a:solidFill>
                  <a:srgbClr val="000000"/>
                </a:solidFill>
                <a:latin typeface="+mn-lt"/>
                <a:ea typeface="+mn-ea"/>
                <a:cs typeface="+mn-cs"/>
                <a:sym typeface="Helvetica Light"/>
              </a:defRPr>
            </a:pPr>
            <a:r>
              <a:t>Certified Firm Certificate (EPA and/or WA Dept of Commerce) </a:t>
            </a:r>
          </a:p>
          <a:p>
            <a:pPr marL="640079" indent="-640079" defTabSz="584200">
              <a:lnSpc>
                <a:spcPct val="150000"/>
              </a:lnSpc>
              <a:buSzPct val="75000"/>
              <a:buChar char="•"/>
              <a:defRPr sz="3000" b="0">
                <a:solidFill>
                  <a:srgbClr val="000000"/>
                </a:solidFill>
                <a:latin typeface="+mn-lt"/>
                <a:ea typeface="+mn-ea"/>
                <a:cs typeface="+mn-cs"/>
                <a:sym typeface="Helvetica Light"/>
              </a:defRPr>
            </a:pPr>
            <a:r>
              <a:t>Non-Certified Worker Training Documentation</a:t>
            </a:r>
          </a:p>
        </p:txBody>
      </p:sp>
      <p:grpSp>
        <p:nvGrpSpPr>
          <p:cNvPr id="921" name="Group 921"/>
          <p:cNvGrpSpPr/>
          <p:nvPr/>
        </p:nvGrpSpPr>
        <p:grpSpPr>
          <a:xfrm>
            <a:off x="8025422" y="2744948"/>
            <a:ext cx="4513983" cy="5966803"/>
            <a:chOff x="0" y="0"/>
            <a:chExt cx="4513982" cy="5966802"/>
          </a:xfrm>
        </p:grpSpPr>
        <p:pic>
          <p:nvPicPr>
            <p:cNvPr id="919" name="Screen Shot 2015-08-03 at 9.25.44 AM.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2286589"/>
              <a:ext cx="4513983" cy="3680214"/>
            </a:xfrm>
            <a:prstGeom prst="rect">
              <a:avLst/>
            </a:prstGeom>
            <a:ln w="12700" cap="flat">
              <a:noFill/>
              <a:miter lim="400000"/>
            </a:ln>
            <a:effectLst/>
          </p:spPr>
        </p:pic>
        <p:pic>
          <p:nvPicPr>
            <p:cNvPr id="920" name="Screen Shot 2015-09-30 at 1.12.43 PM.png"/>
            <p:cNvPicPr>
              <a:picLocks noChangeAspect="1"/>
            </p:cNvPicPr>
            <p:nvPr/>
          </p:nvPicPr>
          <p:blipFill>
            <a:blip r:embed="rId3">
              <a:extLst/>
            </a:blip>
            <a:stretch>
              <a:fillRect/>
            </a:stretch>
          </p:blipFill>
          <p:spPr>
            <a:xfrm>
              <a:off x="174683" y="0"/>
              <a:ext cx="4164712" cy="2195939"/>
            </a:xfrm>
            <a:prstGeom prst="rect">
              <a:avLst/>
            </a:prstGeom>
            <a:ln w="9525" cap="flat">
              <a:solidFill>
                <a:srgbClr val="000000"/>
              </a:solidFill>
              <a:prstDash val="solid"/>
              <a:round/>
            </a:ln>
            <a:effectLst/>
          </p:spPr>
        </p:pic>
      </p:grpSp>
    </p:spTree>
  </p:cSld>
  <p:clrMapOvr>
    <a:masterClrMapping/>
  </p:clrMapOvr>
  <p:transition xmlns:p14="http://schemas.microsoft.com/office/powerpoint/2010/mai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 name="Shape 92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500"/>
            </a:lvl1pPr>
          </a:lstStyle>
          <a:p>
            <a:r>
              <a:t>RECORDKEEPING FOR CERTIFIED FIRMS</a:t>
            </a:r>
          </a:p>
        </p:txBody>
      </p:sp>
      <p:sp>
        <p:nvSpPr>
          <p:cNvPr id="924" name="Shape 924"/>
          <p:cNvSpPr/>
          <p:nvPr/>
        </p:nvSpPr>
        <p:spPr>
          <a:xfrm>
            <a:off x="741243" y="2209069"/>
            <a:ext cx="11522313" cy="709676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2800">
                <a:solidFill>
                  <a:srgbClr val="000000"/>
                </a:solidFill>
              </a:defRPr>
            </a:pPr>
            <a:r>
              <a:t>Certified Firms must retain all project records for at least 3 years after completion of the renovation, including:</a:t>
            </a:r>
            <a:endParaRPr b="0">
              <a:latin typeface="+mn-lt"/>
              <a:ea typeface="+mn-ea"/>
              <a:cs typeface="+mn-cs"/>
              <a:sym typeface="Helvetica Light"/>
            </a:endParaRPr>
          </a:p>
          <a:p>
            <a:pPr marL="750570" indent="-293370" defTabSz="584200">
              <a:lnSpc>
                <a:spcPct val="130000"/>
              </a:lnSpc>
              <a:buSzPct val="75000"/>
              <a:buChar char="•"/>
              <a:defRPr sz="2800" b="0">
                <a:solidFill>
                  <a:srgbClr val="000000"/>
                </a:solidFill>
                <a:latin typeface="+mn-lt"/>
                <a:ea typeface="+mn-ea"/>
                <a:cs typeface="+mn-cs"/>
                <a:sym typeface="Helvetica Light"/>
              </a:defRPr>
            </a:pPr>
            <a:r>
              <a:t>Certified Renovator Certificate</a:t>
            </a:r>
          </a:p>
          <a:p>
            <a:pPr marL="750570" indent="-293370" defTabSz="584200">
              <a:lnSpc>
                <a:spcPct val="130000"/>
              </a:lnSpc>
              <a:buSzPct val="75000"/>
              <a:buChar char="•"/>
              <a:defRPr sz="2800" b="0">
                <a:solidFill>
                  <a:srgbClr val="000000"/>
                </a:solidFill>
                <a:latin typeface="+mn-lt"/>
                <a:ea typeface="+mn-ea"/>
                <a:cs typeface="+mn-cs"/>
                <a:sym typeface="Helvetica Light"/>
              </a:defRPr>
            </a:pPr>
            <a:r>
              <a:t>Certified Firm Certificate</a:t>
            </a:r>
          </a:p>
          <a:p>
            <a:pPr marL="750570" indent="-293370" defTabSz="584200">
              <a:lnSpc>
                <a:spcPct val="130000"/>
              </a:lnSpc>
              <a:buSzPct val="75000"/>
              <a:buChar char="•"/>
              <a:defRPr sz="2800" b="0">
                <a:solidFill>
                  <a:srgbClr val="000000"/>
                </a:solidFill>
                <a:latin typeface="+mn-lt"/>
                <a:ea typeface="+mn-ea"/>
                <a:cs typeface="+mn-cs"/>
                <a:sym typeface="Helvetica Light"/>
              </a:defRPr>
            </a:pPr>
            <a:r>
              <a:t>Record Keeping Checklist</a:t>
            </a:r>
          </a:p>
          <a:p>
            <a:pPr marL="750570" indent="-293370" defTabSz="584200">
              <a:lnSpc>
                <a:spcPct val="130000"/>
              </a:lnSpc>
              <a:buSzPct val="75000"/>
              <a:buChar char="•"/>
              <a:defRPr sz="2800" b="0">
                <a:solidFill>
                  <a:srgbClr val="000000"/>
                </a:solidFill>
                <a:latin typeface="+mn-lt"/>
                <a:ea typeface="+mn-ea"/>
                <a:cs typeface="+mn-cs"/>
                <a:sym typeface="Helvetica Light"/>
              </a:defRPr>
            </a:pPr>
            <a:r>
              <a:t>Pre-Renovation Notification Documentation </a:t>
            </a:r>
          </a:p>
          <a:p>
            <a:pPr marL="750570" indent="-293370" defTabSz="584200">
              <a:lnSpc>
                <a:spcPct val="130000"/>
              </a:lnSpc>
              <a:buSzPct val="75000"/>
              <a:buChar char="•"/>
              <a:defRPr sz="2800" b="0">
                <a:solidFill>
                  <a:srgbClr val="000000"/>
                </a:solidFill>
                <a:latin typeface="+mn-lt"/>
                <a:ea typeface="+mn-ea"/>
                <a:cs typeface="+mn-cs"/>
                <a:sym typeface="Helvetica Light"/>
              </a:defRPr>
            </a:pPr>
            <a:r>
              <a:t>Lead Test Results</a:t>
            </a:r>
          </a:p>
          <a:p>
            <a:pPr marL="750570" indent="-293370" defTabSz="584200">
              <a:lnSpc>
                <a:spcPct val="130000"/>
              </a:lnSpc>
              <a:buSzPct val="75000"/>
              <a:buChar char="•"/>
              <a:defRPr sz="2800" b="0">
                <a:solidFill>
                  <a:srgbClr val="000000"/>
                </a:solidFill>
                <a:latin typeface="+mn-lt"/>
                <a:ea typeface="+mn-ea"/>
                <a:cs typeface="+mn-cs"/>
                <a:sym typeface="Helvetica Light"/>
              </a:defRPr>
            </a:pPr>
            <a:r>
              <a:t>Non-Certified Worker Training Documentation</a:t>
            </a:r>
          </a:p>
          <a:p>
            <a:pPr marL="750570" indent="-293370" defTabSz="584200">
              <a:lnSpc>
                <a:spcPct val="130000"/>
              </a:lnSpc>
              <a:buSzPct val="75000"/>
              <a:buChar char="•"/>
              <a:defRPr sz="2800" b="0">
                <a:solidFill>
                  <a:srgbClr val="000000"/>
                </a:solidFill>
                <a:latin typeface="+mn-lt"/>
                <a:ea typeface="+mn-ea"/>
                <a:cs typeface="+mn-cs"/>
                <a:sym typeface="Helvetica Light"/>
              </a:defRPr>
            </a:pPr>
            <a:r>
              <a:t>Dust Clearance Examination if done by a third party </a:t>
            </a:r>
          </a:p>
          <a:p>
            <a:pPr marL="750570" indent="-293370" defTabSz="584200">
              <a:lnSpc>
                <a:spcPct val="130000"/>
              </a:lnSpc>
              <a:buSzPct val="75000"/>
              <a:buChar char="•"/>
              <a:defRPr sz="2800" b="0">
                <a:solidFill>
                  <a:srgbClr val="000000"/>
                </a:solidFill>
                <a:latin typeface="+mn-lt"/>
                <a:ea typeface="+mn-ea"/>
                <a:cs typeface="+mn-cs"/>
                <a:sym typeface="Helvetica Light"/>
              </a:defRPr>
            </a:pPr>
            <a:r>
              <a:t>Photo documentation of practices (optional)</a:t>
            </a:r>
          </a:p>
          <a:p>
            <a:pPr defTabSz="584200">
              <a:lnSpc>
                <a:spcPct val="120000"/>
              </a:lnSpc>
              <a:defRPr sz="2800" b="0">
                <a:solidFill>
                  <a:srgbClr val="000000"/>
                </a:solidFill>
                <a:latin typeface="+mn-lt"/>
                <a:ea typeface="+mn-ea"/>
                <a:cs typeface="+mn-cs"/>
                <a:sym typeface="Helvetica Light"/>
              </a:defRPr>
            </a:pPr>
            <a:endParaRPr/>
          </a:p>
          <a:p>
            <a:pPr defTabSz="584200">
              <a:lnSpc>
                <a:spcPct val="120000"/>
              </a:lnSpc>
              <a:defRPr sz="2800" b="0">
                <a:solidFill>
                  <a:srgbClr val="000000"/>
                </a:solidFill>
                <a:latin typeface="+mn-lt"/>
                <a:ea typeface="+mn-ea"/>
                <a:cs typeface="+mn-cs"/>
                <a:sym typeface="Helvetica Light"/>
              </a:defRPr>
            </a:pPr>
            <a:r>
              <a:t>A copy of the project records must be given to the owner within 30 days of the completion of the job.</a:t>
            </a:r>
          </a:p>
        </p:txBody>
      </p:sp>
    </p:spTree>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493" name="Shape 493"/>
          <p:cNvSpPr/>
          <p:nvPr/>
        </p:nvSpPr>
        <p:spPr>
          <a:xfrm>
            <a:off x="257097" y="2031418"/>
            <a:ext cx="6945191" cy="790313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Asbestos “Good Faith” Surveys </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Required on all renovations to determine if it is an Asbestos Project</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Completed by an AHERA Building Inspector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Results of the survey must be shared with any contractor on the job site </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L&amp;I can impose a minimum $250/day fine for not having a survey</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Local clean air authority $1000s</a:t>
            </a:r>
          </a:p>
          <a:p>
            <a:pPr defTabSz="457200">
              <a:lnSpc>
                <a:spcPct val="120000"/>
              </a:lnSpc>
              <a:defRPr sz="3000" b="0">
                <a:solidFill>
                  <a:srgbClr val="000000"/>
                </a:solidFill>
                <a:latin typeface="+mn-lt"/>
                <a:ea typeface="+mn-ea"/>
                <a:cs typeface="+mn-cs"/>
                <a:sym typeface="Helvetica Light"/>
              </a:defRPr>
            </a:pPr>
            <a:endParaRPr/>
          </a:p>
        </p:txBody>
      </p:sp>
      <p:pic>
        <p:nvPicPr>
          <p:cNvPr id="494" name="Screen Shot 2015-06-25 at 3.09.37 P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1202" y="2322275"/>
            <a:ext cx="5413021" cy="3060162"/>
          </a:xfrm>
          <a:prstGeom prst="rect">
            <a:avLst/>
          </a:prstGeom>
          <a:ln w="12700">
            <a:miter lim="400000"/>
          </a:ln>
        </p:spPr>
      </p:pic>
      <p:pic>
        <p:nvPicPr>
          <p:cNvPr id="495" name="Screen Shot 2015-09-30 at 11.57.42 AM-filtered.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7339359" y="5656956"/>
            <a:ext cx="5396526" cy="3385716"/>
          </a:xfrm>
          <a:prstGeom prst="rect">
            <a:avLst/>
          </a:prstGeom>
          <a:ln w="12700">
            <a:miter lim="400000"/>
          </a:ln>
        </p:spPr>
      </p:pic>
      <p:sp>
        <p:nvSpPr>
          <p:cNvPr id="496" name="Shape 496"/>
          <p:cNvSpPr/>
          <p:nvPr/>
        </p:nvSpPr>
        <p:spPr>
          <a:xfrm rot="19320000">
            <a:off x="-1744849" y="4117125"/>
            <a:ext cx="16494498" cy="1270001"/>
          </a:xfrm>
          <a:prstGeom prst="rect">
            <a:avLst/>
          </a:prstGeom>
          <a:blipFill>
            <a:blip r:embed="rId5"/>
          </a:blip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584200">
              <a:lnSpc>
                <a:spcPct val="100000"/>
              </a:lnSpc>
              <a:defRPr sz="4400">
                <a:solidFill>
                  <a:srgbClr val="000000"/>
                </a:solidFill>
              </a:defRPr>
            </a:lvl1pPr>
          </a:lstStyle>
          <a:p>
            <a:r>
              <a:t>REQUIRED ALL RENOVATIONS/  ALL CONTRACORS</a:t>
            </a:r>
          </a:p>
        </p:txBody>
      </p:sp>
    </p:spTree>
  </p:cSld>
  <p:clrMapOvr>
    <a:masterClrMapping/>
  </p:clrMapOvr>
  <p:transition xmlns:p14="http://schemas.microsoft.com/office/powerpoint/2010/main" spd="slow"/>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496"/>
                                        </p:tgtEl>
                                        <p:attrNameLst>
                                          <p:attrName>style.visibility</p:attrName>
                                        </p:attrNameLst>
                                      </p:cBhvr>
                                      <p:to>
                                        <p:strVal val="visible"/>
                                      </p:to>
                                    </p:set>
                                    <p:anim calcmode="lin" valueType="num">
                                      <p:cBhvr>
                                        <p:cTn id="7" dur="1000" fill="hold"/>
                                        <p:tgtEl>
                                          <p:spTgt spid="496"/>
                                        </p:tgtEl>
                                        <p:attrNameLst>
                                          <p:attrName>ppt_w</p:attrName>
                                        </p:attrNameLst>
                                      </p:cBhvr>
                                      <p:tavLst>
                                        <p:tav tm="0">
                                          <p:val>
                                            <p:fltVal val="0"/>
                                          </p:val>
                                        </p:tav>
                                        <p:tav tm="100000">
                                          <p:val>
                                            <p:strVal val="#ppt_w"/>
                                          </p:val>
                                        </p:tav>
                                      </p:tavLst>
                                    </p:anim>
                                    <p:anim calcmode="lin" valueType="num">
                                      <p:cBhvr>
                                        <p:cTn id="8" dur="1000" fill="hold"/>
                                        <p:tgtEl>
                                          <p:spTgt spid="4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1" animBg="1"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 name="Shape 92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500"/>
            </a:lvl1pPr>
          </a:lstStyle>
          <a:p>
            <a:r>
              <a:t>RECORDKEEPING FOR CONTRACTORS</a:t>
            </a:r>
          </a:p>
        </p:txBody>
      </p:sp>
      <p:sp>
        <p:nvSpPr>
          <p:cNvPr id="927" name="Shape 927"/>
          <p:cNvSpPr/>
          <p:nvPr/>
        </p:nvSpPr>
        <p:spPr>
          <a:xfrm>
            <a:off x="591699" y="2330927"/>
            <a:ext cx="11522313" cy="58445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2800">
                <a:solidFill>
                  <a:srgbClr val="000000"/>
                </a:solidFill>
              </a:defRPr>
            </a:pPr>
            <a:r>
              <a:t>Contractors with employees that work around any lead containing materials must keep copies of the following for length of employment plus a duration of 30 years:</a:t>
            </a:r>
            <a:br/>
            <a:endParaRPr b="0">
              <a:latin typeface="+mn-lt"/>
              <a:ea typeface="+mn-ea"/>
              <a:cs typeface="+mn-cs"/>
              <a:sym typeface="Helvetica Light"/>
            </a:endParaRPr>
          </a:p>
          <a:p>
            <a:pPr marL="609600" indent="-342900" defTabSz="584200">
              <a:lnSpc>
                <a:spcPct val="150000"/>
              </a:lnSpc>
              <a:buSzPct val="75000"/>
              <a:buChar char="•"/>
              <a:defRPr sz="2800" b="0">
                <a:solidFill>
                  <a:srgbClr val="000000"/>
                </a:solidFill>
                <a:latin typeface="+mn-lt"/>
                <a:ea typeface="+mn-ea"/>
                <a:cs typeface="+mn-cs"/>
                <a:sym typeface="Helvetica Light"/>
              </a:defRPr>
            </a:pPr>
            <a:r>
              <a:t>Contractors Completed Lead Safety Plan</a:t>
            </a:r>
          </a:p>
          <a:p>
            <a:pPr marL="609600" indent="-342900" defTabSz="584200">
              <a:lnSpc>
                <a:spcPct val="150000"/>
              </a:lnSpc>
              <a:buSzPct val="75000"/>
              <a:buChar char="•"/>
              <a:defRPr sz="2800" b="0">
                <a:solidFill>
                  <a:srgbClr val="000000"/>
                </a:solidFill>
                <a:latin typeface="+mn-lt"/>
                <a:ea typeface="+mn-ea"/>
                <a:cs typeface="+mn-cs"/>
                <a:sym typeface="Helvetica Light"/>
              </a:defRPr>
            </a:pPr>
            <a:r>
              <a:t>Respiratory Protection Program</a:t>
            </a:r>
          </a:p>
          <a:p>
            <a:pPr marL="609600" indent="-342900" defTabSz="584200">
              <a:lnSpc>
                <a:spcPct val="150000"/>
              </a:lnSpc>
              <a:buSzPct val="75000"/>
              <a:buChar char="•"/>
              <a:defRPr sz="2800" b="0">
                <a:solidFill>
                  <a:srgbClr val="000000"/>
                </a:solidFill>
                <a:latin typeface="+mn-lt"/>
                <a:ea typeface="+mn-ea"/>
                <a:cs typeface="+mn-cs"/>
                <a:sym typeface="Helvetica Light"/>
              </a:defRPr>
            </a:pPr>
            <a:r>
              <a:t>Medical Surveillance for Employees</a:t>
            </a:r>
          </a:p>
          <a:p>
            <a:pPr marL="609600" indent="-342900" defTabSz="584200">
              <a:lnSpc>
                <a:spcPct val="150000"/>
              </a:lnSpc>
              <a:buSzPct val="75000"/>
              <a:buChar char="•"/>
              <a:defRPr sz="2800" b="0">
                <a:solidFill>
                  <a:srgbClr val="000000"/>
                </a:solidFill>
                <a:latin typeface="+mn-lt"/>
                <a:ea typeface="+mn-ea"/>
                <a:cs typeface="+mn-cs"/>
                <a:sym typeface="Helvetica Light"/>
              </a:defRPr>
            </a:pPr>
            <a:r>
              <a:t>Fit Test Records</a:t>
            </a:r>
          </a:p>
          <a:p>
            <a:pPr marL="609600" indent="-342900" defTabSz="584200">
              <a:lnSpc>
                <a:spcPct val="150000"/>
              </a:lnSpc>
              <a:buSzPct val="75000"/>
              <a:buChar char="•"/>
              <a:defRPr sz="2800" b="0">
                <a:solidFill>
                  <a:srgbClr val="000000"/>
                </a:solidFill>
                <a:latin typeface="+mn-lt"/>
                <a:ea typeface="+mn-ea"/>
                <a:cs typeface="+mn-cs"/>
                <a:sym typeface="Helvetica Light"/>
              </a:defRPr>
            </a:pPr>
            <a:r>
              <a:t>Hazard Communication Program</a:t>
            </a:r>
          </a:p>
          <a:p>
            <a:pPr marL="609600" indent="-342900" defTabSz="584200">
              <a:lnSpc>
                <a:spcPct val="150000"/>
              </a:lnSpc>
              <a:buSzPct val="75000"/>
              <a:buChar char="•"/>
              <a:defRPr sz="2800" b="0">
                <a:solidFill>
                  <a:srgbClr val="000000"/>
                </a:solidFill>
                <a:latin typeface="+mn-lt"/>
                <a:ea typeface="+mn-ea"/>
                <a:cs typeface="+mn-cs"/>
                <a:sym typeface="Helvetica Light"/>
              </a:defRPr>
            </a:pPr>
            <a:r>
              <a:t>Monitoring Data</a:t>
            </a:r>
          </a:p>
        </p:txBody>
      </p:sp>
      <p:pic>
        <p:nvPicPr>
          <p:cNvPr id="928" name="2014 Monthly Respiratory.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415933" y="5453230"/>
            <a:ext cx="5321424" cy="3991068"/>
          </a:xfrm>
          <a:prstGeom prst="rect">
            <a:avLst/>
          </a:prstGeom>
          <a:ln w="3175">
            <a:solidFill>
              <a:srgbClr val="7E786C"/>
            </a:solidFill>
            <a:miter lim="400000"/>
          </a:ln>
          <a:effectLst>
            <a:outerShdw blurRad="25400" dist="12700" dir="4080000" rotWithShape="0">
              <a:srgbClr val="000000">
                <a:alpha val="50000"/>
              </a:srgbClr>
            </a:outerShdw>
          </a:effectLst>
        </p:spPr>
      </p:pic>
    </p:spTree>
  </p:cSld>
  <p:clrMapOvr>
    <a:masterClrMapping/>
  </p:clrMapOvr>
  <p:transition xmlns:p14="http://schemas.microsoft.com/office/powerpoint/2010/mai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Shape 93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500"/>
            </a:lvl1pPr>
          </a:lstStyle>
          <a:p>
            <a:r>
              <a:t>ASBESTOS ABATEMENT RECORDKEEPING</a:t>
            </a:r>
          </a:p>
        </p:txBody>
      </p:sp>
      <p:sp>
        <p:nvSpPr>
          <p:cNvPr id="931" name="Shape 931"/>
          <p:cNvSpPr/>
          <p:nvPr/>
        </p:nvSpPr>
        <p:spPr>
          <a:xfrm>
            <a:off x="325844" y="2230531"/>
            <a:ext cx="12678957" cy="72694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2800">
                <a:solidFill>
                  <a:srgbClr val="000000"/>
                </a:solidFill>
              </a:defRPr>
            </a:pPr>
            <a:r>
              <a:t>Certified Asbestos Abatement Contractors must have the following records available at the work site:</a:t>
            </a:r>
            <a:endParaRPr b="0">
              <a:latin typeface="+mn-lt"/>
              <a:ea typeface="+mn-ea"/>
              <a:cs typeface="+mn-cs"/>
              <a:sym typeface="Helvetica Light"/>
            </a:endParaRPr>
          </a:p>
          <a:p>
            <a:pPr marL="748145" indent="-290945" defTabSz="584200">
              <a:lnSpc>
                <a:spcPct val="120000"/>
              </a:lnSpc>
              <a:buSzPct val="75000"/>
              <a:buChar char="•"/>
              <a:defRPr sz="2800" b="0">
                <a:solidFill>
                  <a:srgbClr val="000000"/>
                </a:solidFill>
                <a:latin typeface="+mn-lt"/>
                <a:ea typeface="+mn-ea"/>
                <a:cs typeface="+mn-cs"/>
                <a:sym typeface="Helvetica Light"/>
              </a:defRPr>
            </a:pPr>
            <a:r>
              <a:t>Contractor’s Registration</a:t>
            </a:r>
          </a:p>
          <a:p>
            <a:pPr marL="748145" indent="-290945" defTabSz="584200">
              <a:lnSpc>
                <a:spcPct val="120000"/>
              </a:lnSpc>
              <a:buSzPct val="75000"/>
              <a:buChar char="•"/>
              <a:defRPr sz="2800" b="0">
                <a:solidFill>
                  <a:srgbClr val="000000"/>
                </a:solidFill>
                <a:latin typeface="+mn-lt"/>
                <a:ea typeface="+mn-ea"/>
                <a:cs typeface="+mn-cs"/>
                <a:sym typeface="Helvetica Light"/>
              </a:defRPr>
            </a:pPr>
            <a:r>
              <a:t>Asbestos Contractor Certification</a:t>
            </a:r>
          </a:p>
          <a:p>
            <a:pPr marL="748145" indent="-290945" defTabSz="584200">
              <a:lnSpc>
                <a:spcPct val="120000"/>
              </a:lnSpc>
              <a:buSzPct val="75000"/>
              <a:buChar char="•"/>
              <a:defRPr sz="2800" b="0">
                <a:solidFill>
                  <a:srgbClr val="000000"/>
                </a:solidFill>
                <a:latin typeface="+mn-lt"/>
                <a:ea typeface="+mn-ea"/>
                <a:cs typeface="+mn-cs"/>
                <a:sym typeface="Helvetica Light"/>
              </a:defRPr>
            </a:pPr>
            <a:r>
              <a:t>Asbestos Supervisor Cards</a:t>
            </a:r>
          </a:p>
          <a:p>
            <a:pPr marL="748145" indent="-290945" defTabSz="584200">
              <a:lnSpc>
                <a:spcPct val="120000"/>
              </a:lnSpc>
              <a:buSzPct val="75000"/>
              <a:buChar char="•"/>
              <a:defRPr sz="2800" b="0">
                <a:solidFill>
                  <a:srgbClr val="000000"/>
                </a:solidFill>
                <a:latin typeface="+mn-lt"/>
                <a:ea typeface="+mn-ea"/>
                <a:cs typeface="+mn-cs"/>
                <a:sym typeface="Helvetica Light"/>
              </a:defRPr>
            </a:pPr>
            <a:r>
              <a:t>Asbestos Worker or Specialty Training Card </a:t>
            </a:r>
          </a:p>
          <a:p>
            <a:pPr marL="748145" indent="-290945" defTabSz="584200">
              <a:lnSpc>
                <a:spcPct val="120000"/>
              </a:lnSpc>
              <a:buSzPct val="75000"/>
              <a:buChar char="•"/>
              <a:defRPr sz="2800" b="0">
                <a:solidFill>
                  <a:srgbClr val="000000"/>
                </a:solidFill>
                <a:latin typeface="+mn-lt"/>
                <a:ea typeface="+mn-ea"/>
                <a:cs typeface="+mn-cs"/>
                <a:sym typeface="Helvetica Light"/>
              </a:defRPr>
            </a:pPr>
            <a:r>
              <a:t>Respirator Fit Test Card</a:t>
            </a:r>
          </a:p>
          <a:p>
            <a:pPr defTabSz="584200">
              <a:lnSpc>
                <a:spcPct val="120000"/>
              </a:lnSpc>
              <a:defRPr sz="2800">
                <a:solidFill>
                  <a:srgbClr val="000000"/>
                </a:solidFill>
              </a:defRPr>
            </a:pPr>
            <a:r>
              <a:t>Contractors with employees that work around any asbestos containing materials must keep copies of the following for 30 years:</a:t>
            </a:r>
          </a:p>
          <a:p>
            <a:pPr marL="723900" indent="-266700" defTabSz="584200">
              <a:lnSpc>
                <a:spcPct val="120000"/>
              </a:lnSpc>
              <a:buSzPct val="75000"/>
              <a:buChar char="•"/>
              <a:defRPr sz="2800" b="0">
                <a:solidFill>
                  <a:srgbClr val="000000"/>
                </a:solidFill>
                <a:latin typeface="+mn-lt"/>
                <a:ea typeface="+mn-ea"/>
                <a:cs typeface="+mn-cs"/>
                <a:sym typeface="Helvetica Light"/>
              </a:defRPr>
            </a:pPr>
            <a:r>
              <a:t>Medical Surveillance for Employees</a:t>
            </a:r>
          </a:p>
          <a:p>
            <a:pPr marL="723900" indent="-266700" defTabSz="584200">
              <a:lnSpc>
                <a:spcPct val="120000"/>
              </a:lnSpc>
              <a:buSzPct val="75000"/>
              <a:buChar char="•"/>
              <a:defRPr sz="2800" b="0">
                <a:solidFill>
                  <a:srgbClr val="000000"/>
                </a:solidFill>
                <a:latin typeface="+mn-lt"/>
                <a:ea typeface="+mn-ea"/>
                <a:cs typeface="+mn-cs"/>
                <a:sym typeface="Helvetica Light"/>
              </a:defRPr>
            </a:pPr>
            <a:r>
              <a:t>Respiratory Protection Program</a:t>
            </a:r>
          </a:p>
          <a:p>
            <a:pPr marL="723900" indent="-266700" defTabSz="584200">
              <a:lnSpc>
                <a:spcPct val="120000"/>
              </a:lnSpc>
              <a:buSzPct val="75000"/>
              <a:buChar char="•"/>
              <a:defRPr sz="2800" b="0">
                <a:solidFill>
                  <a:srgbClr val="000000"/>
                </a:solidFill>
                <a:latin typeface="+mn-lt"/>
                <a:ea typeface="+mn-ea"/>
                <a:cs typeface="+mn-cs"/>
                <a:sym typeface="Helvetica Light"/>
              </a:defRPr>
            </a:pPr>
            <a:r>
              <a:t>Fit Test Records</a:t>
            </a:r>
          </a:p>
          <a:p>
            <a:pPr marL="723900" indent="-266700" defTabSz="584200">
              <a:lnSpc>
                <a:spcPct val="120000"/>
              </a:lnSpc>
              <a:buSzPct val="75000"/>
              <a:buChar char="•"/>
              <a:defRPr sz="2800" b="0">
                <a:solidFill>
                  <a:srgbClr val="000000"/>
                </a:solidFill>
                <a:latin typeface="+mn-lt"/>
                <a:ea typeface="+mn-ea"/>
                <a:cs typeface="+mn-cs"/>
                <a:sym typeface="Helvetica Light"/>
              </a:defRPr>
            </a:pPr>
            <a:r>
              <a:t>Hazard Communication Program</a:t>
            </a:r>
          </a:p>
          <a:p>
            <a:pPr marL="723900" indent="-266700" defTabSz="584200">
              <a:lnSpc>
                <a:spcPct val="120000"/>
              </a:lnSpc>
              <a:buSzPct val="75000"/>
              <a:buChar char="•"/>
              <a:defRPr sz="2800" b="0">
                <a:solidFill>
                  <a:srgbClr val="000000"/>
                </a:solidFill>
                <a:latin typeface="+mn-lt"/>
                <a:ea typeface="+mn-ea"/>
                <a:cs typeface="+mn-cs"/>
                <a:sym typeface="Helvetica Light"/>
              </a:defRPr>
            </a:pPr>
            <a:r>
              <a:t>Monitoring Data</a:t>
            </a:r>
          </a:p>
        </p:txBody>
      </p:sp>
      <p:pic>
        <p:nvPicPr>
          <p:cNvPr id="932" name="pasted-image.png"/>
          <p:cNvPicPr>
            <a:picLocks noChangeAspect="1"/>
          </p:cNvPicPr>
          <p:nvPr/>
        </p:nvPicPr>
        <p:blipFill>
          <a:blip r:embed="rId2">
            <a:extLst/>
          </a:blip>
          <a:stretch>
            <a:fillRect/>
          </a:stretch>
        </p:blipFill>
        <p:spPr>
          <a:xfrm>
            <a:off x="8226255" y="2922420"/>
            <a:ext cx="4416345" cy="2594603"/>
          </a:xfrm>
          <a:prstGeom prst="rect">
            <a:avLst/>
          </a:prstGeom>
          <a:ln w="3175">
            <a:solidFill>
              <a:srgbClr val="7E786C"/>
            </a:solidFill>
            <a:miter lim="400000"/>
          </a:ln>
          <a:effectLst>
            <a:outerShdw blurRad="25400" dist="12700" dir="4080000" rotWithShape="0">
              <a:srgbClr val="000000">
                <a:alpha val="50000"/>
              </a:srgbClr>
            </a:outerShdw>
          </a:effectLst>
        </p:spPr>
      </p:pic>
    </p:spTree>
  </p:cSld>
  <p:clrMapOvr>
    <a:masterClrMapping/>
  </p:clrMapOvr>
  <p:transition xmlns:p14="http://schemas.microsoft.com/office/powerpoint/2010/main" spd="slow"/>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934" name="Shape 934"/>
          <p:cNvSpPr/>
          <p:nvPr/>
        </p:nvSpPr>
        <p:spPr>
          <a:xfrm>
            <a:off x="3074744" y="2944387"/>
            <a:ext cx="7317012" cy="3632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1600"/>
            </a:pPr>
            <a:r>
              <a:t>YOU CAN </a:t>
            </a:r>
            <a:br/>
            <a:r>
              <a:t>DO THIS</a:t>
            </a:r>
          </a:p>
        </p:txBody>
      </p:sp>
    </p:spTree>
  </p:cSld>
  <p:clrMapOvr>
    <a:masterClrMapping/>
  </p:clrMapOvr>
  <p:transition xmlns:p14="http://schemas.microsoft.com/office/powerpoint/2010/mai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Shape 93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CONSISTENT IS EFFICIENT</a:t>
            </a:r>
          </a:p>
        </p:txBody>
      </p:sp>
      <p:sp>
        <p:nvSpPr>
          <p:cNvPr id="937" name="Shape 937"/>
          <p:cNvSpPr/>
          <p:nvPr/>
        </p:nvSpPr>
        <p:spPr>
          <a:xfrm>
            <a:off x="760574" y="2155771"/>
            <a:ext cx="11483652" cy="64990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584200">
              <a:lnSpc>
                <a:spcPct val="100000"/>
              </a:lnSpc>
              <a:defRPr sz="4400">
                <a:solidFill>
                  <a:srgbClr val="000000"/>
                </a:solidFill>
              </a:defRPr>
            </a:pPr>
            <a:r>
              <a:t>Follow the regulations and best practices even when not required to build a culture of safety.  It’s more cost effective, efficient, and professional.</a:t>
            </a:r>
            <a:br/>
            <a:endParaRPr/>
          </a:p>
          <a:p>
            <a:pPr algn="ctr" defTabSz="584200">
              <a:lnSpc>
                <a:spcPct val="100000"/>
              </a:lnSpc>
              <a:defRPr sz="4400">
                <a:solidFill>
                  <a:srgbClr val="000000"/>
                </a:solidFill>
              </a:defRPr>
            </a:pPr>
            <a:r>
              <a:t>Having the training, equipment, and PPE will enable your company to cost effectively deal with health hazards.</a:t>
            </a:r>
          </a:p>
        </p:txBody>
      </p:sp>
    </p:spTree>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 name="Shape 941"/>
          <p:cNvSpPr/>
          <p:nvPr/>
        </p:nvSpPr>
        <p:spPr>
          <a:xfrm>
            <a:off x="1096235" y="2788908"/>
            <a:ext cx="11660327" cy="581843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4400">
                <a:solidFill>
                  <a:srgbClr val="000000"/>
                </a:solidFill>
              </a:defRPr>
            </a:pPr>
            <a:r>
              <a:t>CONTAINMENT</a:t>
            </a:r>
          </a:p>
          <a:p>
            <a:pPr marL="651933" indent="-651933" defTabSz="584200">
              <a:lnSpc>
                <a:spcPct val="130000"/>
              </a:lnSpc>
              <a:buSzPct val="75000"/>
              <a:buChar char="•"/>
              <a:defRPr sz="4400">
                <a:solidFill>
                  <a:srgbClr val="000000"/>
                </a:solidFill>
              </a:defRPr>
            </a:pPr>
            <a:r>
              <a:t>PERSONAL PROTECTIVE EQUIPMENT</a:t>
            </a:r>
          </a:p>
          <a:p>
            <a:pPr marL="651933" indent="-651933" defTabSz="584200">
              <a:lnSpc>
                <a:spcPct val="130000"/>
              </a:lnSpc>
              <a:buSzPct val="75000"/>
              <a:buChar char="•"/>
              <a:defRPr sz="4400">
                <a:solidFill>
                  <a:srgbClr val="000000"/>
                </a:solidFill>
              </a:defRPr>
            </a:pPr>
            <a:r>
              <a:t>LOW DUST WORK PRACTICES</a:t>
            </a:r>
          </a:p>
          <a:p>
            <a:pPr marL="651933" indent="-651933" defTabSz="584200">
              <a:lnSpc>
                <a:spcPct val="130000"/>
              </a:lnSpc>
              <a:buSzPct val="75000"/>
              <a:buChar char="•"/>
              <a:defRPr sz="4400">
                <a:solidFill>
                  <a:srgbClr val="000000"/>
                </a:solidFill>
              </a:defRPr>
            </a:pPr>
            <a:r>
              <a:t>DECONTAMINATION</a:t>
            </a:r>
          </a:p>
          <a:p>
            <a:pPr defTabSz="584200">
              <a:lnSpc>
                <a:spcPct val="130000"/>
              </a:lnSpc>
              <a:defRPr sz="4400">
                <a:solidFill>
                  <a:srgbClr val="000000"/>
                </a:solidFill>
              </a:defRPr>
            </a:pPr>
            <a:endParaRPr/>
          </a:p>
          <a:p>
            <a:pPr defTabSz="584200">
              <a:lnSpc>
                <a:spcPct val="130000"/>
              </a:lnSpc>
              <a:defRPr sz="4400">
                <a:solidFill>
                  <a:srgbClr val="000000"/>
                </a:solidFill>
              </a:defRPr>
            </a:pPr>
            <a:r>
              <a:t>PROTECT WORKERS!</a:t>
            </a:r>
          </a:p>
        </p:txBody>
      </p:sp>
      <p:sp>
        <p:nvSpPr>
          <p:cNvPr id="942" name="Shape 94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FOUR PRINCIPALS OF PROTECTION</a:t>
            </a:r>
          </a:p>
        </p:txBody>
      </p:sp>
    </p:spTree>
  </p:cSld>
  <p:clrMapOvr>
    <a:masterClrMapping/>
  </p:clrMapOvr>
  <p:transition xmlns:p14="http://schemas.microsoft.com/office/powerpoint/2010/mai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944"/>
          <p:cNvSpPr/>
          <p:nvPr/>
        </p:nvSpPr>
        <p:spPr>
          <a:xfrm>
            <a:off x="862736" y="2788908"/>
            <a:ext cx="11713810" cy="640564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4400">
                <a:solidFill>
                  <a:srgbClr val="000000"/>
                </a:solidFill>
              </a:defRPr>
            </a:pPr>
            <a:r>
              <a:t>LNI.WA.GOV</a:t>
            </a:r>
          </a:p>
          <a:p>
            <a:pPr marL="651933" indent="-651933" defTabSz="584200">
              <a:lnSpc>
                <a:spcPct val="130000"/>
              </a:lnSpc>
              <a:buSzPct val="75000"/>
              <a:buChar char="•"/>
              <a:defRPr sz="4400">
                <a:solidFill>
                  <a:srgbClr val="000000"/>
                </a:solidFill>
              </a:defRPr>
            </a:pPr>
            <a:r>
              <a:t>COMMERCE.WA.GOV</a:t>
            </a:r>
          </a:p>
          <a:p>
            <a:pPr marL="651933" indent="-651933" defTabSz="584200">
              <a:lnSpc>
                <a:spcPct val="130000"/>
              </a:lnSpc>
              <a:buSzPct val="75000"/>
              <a:buChar char="•"/>
              <a:defRPr sz="4400">
                <a:solidFill>
                  <a:srgbClr val="000000"/>
                </a:solidFill>
              </a:defRPr>
            </a:pPr>
            <a:r>
              <a:t>EPA.GOV</a:t>
            </a:r>
          </a:p>
          <a:p>
            <a:pPr marL="651933" indent="-651933" defTabSz="584200">
              <a:lnSpc>
                <a:spcPct val="130000"/>
              </a:lnSpc>
              <a:buSzPct val="75000"/>
              <a:buChar char="•"/>
              <a:defRPr sz="4400">
                <a:solidFill>
                  <a:srgbClr val="000000"/>
                </a:solidFill>
              </a:defRPr>
            </a:pPr>
            <a:r>
              <a:rPr u="sng">
                <a:hlinkClick r:id="rId2"/>
              </a:rPr>
              <a:t>ECY.WA.GOV</a:t>
            </a:r>
            <a:r>
              <a:t> - (LOCAL CLEAN AIR)</a:t>
            </a:r>
          </a:p>
          <a:p>
            <a:pPr marL="651933" indent="-651933" defTabSz="584200">
              <a:lnSpc>
                <a:spcPct val="130000"/>
              </a:lnSpc>
              <a:buSzPct val="75000"/>
              <a:buChar char="•"/>
              <a:defRPr sz="4400">
                <a:solidFill>
                  <a:srgbClr val="000000"/>
                </a:solidFill>
              </a:defRPr>
            </a:pPr>
            <a:r>
              <a:rPr u="sng">
                <a:hlinkClick r:id="rId3"/>
              </a:rPr>
              <a:t>HUD.GOV</a:t>
            </a:r>
          </a:p>
          <a:p>
            <a:pPr marL="651933" indent="-651933" defTabSz="584200">
              <a:lnSpc>
                <a:spcPct val="130000"/>
              </a:lnSpc>
              <a:buSzPct val="75000"/>
              <a:buChar char="•"/>
              <a:defRPr sz="4400">
                <a:solidFill>
                  <a:srgbClr val="000000"/>
                </a:solidFill>
              </a:defRPr>
            </a:pPr>
            <a:r>
              <a:rPr u="sng">
                <a:hlinkClick r:id="rId4"/>
              </a:rPr>
              <a:t>NICASAFETY.COM</a:t>
            </a:r>
          </a:p>
        </p:txBody>
      </p:sp>
      <p:sp>
        <p:nvSpPr>
          <p:cNvPr id="945" name="Shape 94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RESOURCES</a:t>
            </a:r>
          </a:p>
        </p:txBody>
      </p:sp>
    </p:spTree>
  </p:cSld>
  <p:clrMapOvr>
    <a:masterClrMapping/>
  </p:clrMapOvr>
  <p:transition xmlns:p14="http://schemas.microsoft.com/office/powerpoint/2010/main" spd="slow"/>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947" name="Shape 947"/>
          <p:cNvSpPr/>
          <p:nvPr/>
        </p:nvSpPr>
        <p:spPr>
          <a:xfrm>
            <a:off x="2539611" y="3551231"/>
            <a:ext cx="7547499" cy="15544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a:endParaRPr/>
          </a:p>
          <a:p>
            <a:pPr algn="ctr"/>
            <a:endParaRPr/>
          </a:p>
          <a:p>
            <a:pPr algn="ctr"/>
            <a:r>
              <a:t>Funding and support for this project provided by State of Washington, Department of Labor and Industries, Safety and Health Investments projects.</a:t>
            </a:r>
          </a:p>
        </p:txBody>
      </p:sp>
    </p:spTree>
  </p:cSld>
  <p:clrMapOvr>
    <a:masterClrMapping/>
  </p:clrMapOvr>
  <p:transition xmlns:p14="http://schemas.microsoft.com/office/powerpoint/2010/mai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501" name="Shape 501"/>
          <p:cNvSpPr/>
          <p:nvPr/>
        </p:nvSpPr>
        <p:spPr>
          <a:xfrm>
            <a:off x="382256" y="2231033"/>
            <a:ext cx="5177327" cy="716384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Asbestos Awareness: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All employees that may come into contact with asbestos must attend a 2-hour Asbestos Awareness course covering identification and dangers of asbestos</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This course </a:t>
            </a:r>
            <a:r>
              <a:rPr b="1">
                <a:latin typeface="+mj-lt"/>
                <a:ea typeface="+mj-ea"/>
                <a:cs typeface="+mj-cs"/>
                <a:sym typeface="Helvetica"/>
              </a:rPr>
              <a:t>does not</a:t>
            </a:r>
            <a:r>
              <a:t> entitle you to do any asbestos related work!</a:t>
            </a:r>
          </a:p>
        </p:txBody>
      </p:sp>
      <p:pic>
        <p:nvPicPr>
          <p:cNvPr id="502" name="Screen Shot 2015-09-30 at 12.21.18 PM.png"/>
          <p:cNvPicPr>
            <a:picLocks noChangeAspect="1"/>
          </p:cNvPicPr>
          <p:nvPr/>
        </p:nvPicPr>
        <p:blipFill>
          <a:blip r:embed="rId3">
            <a:extLst/>
          </a:blip>
          <a:stretch>
            <a:fillRect/>
          </a:stretch>
        </p:blipFill>
        <p:spPr>
          <a:xfrm>
            <a:off x="5713853" y="2880641"/>
            <a:ext cx="6920602" cy="4431614"/>
          </a:xfrm>
          <a:prstGeom prst="rect">
            <a:avLst/>
          </a:prstGeom>
          <a:ln w="12700">
            <a:miter lim="400000"/>
          </a:ln>
        </p:spPr>
      </p:pic>
    </p:spTree>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Shape 50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507" name="Shape 507"/>
          <p:cNvSpPr/>
          <p:nvPr/>
        </p:nvSpPr>
        <p:spPr>
          <a:xfrm>
            <a:off x="1330771" y="2276083"/>
            <a:ext cx="10759888" cy="69540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What is an “Asbestos Project” ?</a:t>
            </a:r>
          </a:p>
          <a:p>
            <a:pPr marL="254000" defTabSz="457200">
              <a:lnSpc>
                <a:spcPct val="120000"/>
              </a:lnSpc>
              <a:defRPr sz="3000" b="0">
                <a:solidFill>
                  <a:srgbClr val="000000"/>
                </a:solidFill>
                <a:latin typeface="+mn-lt"/>
                <a:ea typeface="+mn-ea"/>
                <a:cs typeface="+mn-cs"/>
                <a:sym typeface="Helvetica Light"/>
              </a:defRPr>
            </a:pPr>
            <a:r>
              <a:t>Includes the construction, demolition, repair, remodeling, maintenance or renovation of any public or private building or structure, mechanical piping equipment or system involving the demolition, removal, encapsulation, salvage, or disposal of material or outdoor activity releasing or likely to release asbestos fibers into the air.</a:t>
            </a:r>
          </a:p>
          <a:p>
            <a:pPr marL="254000"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Agencies that Regulate Asbestos in WA State: </a:t>
            </a:r>
            <a:r>
              <a:t> </a:t>
            </a:r>
          </a:p>
          <a:p>
            <a:pPr marL="698500" indent="-444500" defTabSz="457200">
              <a:lnSpc>
                <a:spcPct val="120000"/>
              </a:lnSpc>
              <a:buSzPct val="75000"/>
              <a:buChar char="•"/>
              <a:defRPr sz="3000" b="0">
                <a:solidFill>
                  <a:srgbClr val="000000"/>
                </a:solidFill>
                <a:latin typeface="+mn-lt"/>
                <a:ea typeface="+mn-ea"/>
                <a:cs typeface="+mn-cs"/>
                <a:sym typeface="Helvetica Light"/>
              </a:defRPr>
            </a:pPr>
            <a:r>
              <a:t>Labor and Industries</a:t>
            </a:r>
          </a:p>
          <a:p>
            <a:pPr marL="698500" indent="-444500" defTabSz="457200">
              <a:lnSpc>
                <a:spcPct val="120000"/>
              </a:lnSpc>
              <a:buSzPct val="75000"/>
              <a:buChar char="•"/>
              <a:defRPr sz="3000" b="0">
                <a:solidFill>
                  <a:srgbClr val="000000"/>
                </a:solidFill>
                <a:latin typeface="+mn-lt"/>
                <a:ea typeface="+mn-ea"/>
                <a:cs typeface="+mn-cs"/>
                <a:sym typeface="Helvetica Light"/>
              </a:defRPr>
            </a:pPr>
            <a:r>
              <a:t>Dept of Ecology - Local Clean Air Authorities</a:t>
            </a:r>
          </a:p>
        </p:txBody>
      </p:sp>
      <p:sp>
        <p:nvSpPr>
          <p:cNvPr id="508" name="Shape 508"/>
          <p:cNvSpPr/>
          <p:nvPr/>
        </p:nvSpPr>
        <p:spPr>
          <a:xfrm rot="19320000">
            <a:off x="-1744849" y="4117125"/>
            <a:ext cx="16494498" cy="1270001"/>
          </a:xfrm>
          <a:prstGeom prst="rect">
            <a:avLst/>
          </a:prstGeom>
          <a:blipFill>
            <a:blip r:embed="rId2"/>
          </a:blip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584200">
              <a:lnSpc>
                <a:spcPct val="100000"/>
              </a:lnSpc>
              <a:defRPr sz="3600">
                <a:solidFill>
                  <a:srgbClr val="000000"/>
                </a:solidFill>
              </a:defRPr>
            </a:lvl1pPr>
          </a:lstStyle>
          <a:p>
            <a:r>
              <a:t>FOR ASBESTOS CONTRACTORS ONLY!!</a:t>
            </a:r>
          </a:p>
        </p:txBody>
      </p:sp>
    </p:spTree>
  </p:cSld>
  <p:clrMapOvr>
    <a:masterClrMapping/>
  </p:clrMapOvr>
  <p:transition xmlns:p14="http://schemas.microsoft.com/office/powerpoint/2010/main" spd="slow"/>
  <p:timing>
    <p:tnLst>
      <p:par>
        <p:cTn xmlns:p14="http://schemas.microsoft.com/office/powerpoint/2010/mai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508"/>
                                        </p:tgtEl>
                                        <p:attrNameLst>
                                          <p:attrName>style.visibility</p:attrName>
                                        </p:attrNameLst>
                                      </p:cBhvr>
                                      <p:to>
                                        <p:strVal val="visible"/>
                                      </p:to>
                                    </p:set>
                                    <p:anim calcmode="lin" valueType="num">
                                      <p:cBhvr>
                                        <p:cTn id="7" dur="1000" fill="hold"/>
                                        <p:tgtEl>
                                          <p:spTgt spid="508"/>
                                        </p:tgtEl>
                                        <p:attrNameLst>
                                          <p:attrName>ppt_w</p:attrName>
                                        </p:attrNameLst>
                                      </p:cBhvr>
                                      <p:tavLst>
                                        <p:tav tm="0">
                                          <p:val>
                                            <p:fltVal val="0"/>
                                          </p:val>
                                        </p:tav>
                                        <p:tav tm="100000">
                                          <p:val>
                                            <p:strVal val="#ppt_w"/>
                                          </p:val>
                                        </p:tav>
                                      </p:tavLst>
                                    </p:anim>
                                    <p:anim calcmode="lin" valueType="num">
                                      <p:cBhvr>
                                        <p:cTn id="8" dur="1000" fill="hold"/>
                                        <p:tgtEl>
                                          <p:spTgt spid="50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 grpId="1"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Shape 51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511" name="Shape 511"/>
          <p:cNvSpPr/>
          <p:nvPr/>
        </p:nvSpPr>
        <p:spPr>
          <a:xfrm>
            <a:off x="925999" y="1117259"/>
            <a:ext cx="11715345" cy="841634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endParaRP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a:solidFill>
                  <a:srgbClr val="000000"/>
                </a:solidFill>
              </a:defRPr>
            </a:pPr>
            <a:r>
              <a:t>Asbestos Abatement/Demolition Projects Require:</a:t>
            </a:r>
          </a:p>
          <a:p>
            <a:pPr marL="444500" indent="-444500" defTabSz="457200">
              <a:lnSpc>
                <a:spcPct val="120000"/>
              </a:lnSpc>
              <a:buSzPct val="75000"/>
              <a:buChar char="•"/>
              <a:defRPr sz="3000" b="0">
                <a:solidFill>
                  <a:srgbClr val="000000"/>
                </a:solidFill>
                <a:latin typeface="+mn-lt"/>
                <a:ea typeface="+mn-ea"/>
                <a:cs typeface="+mn-cs"/>
                <a:sym typeface="Helvetica Light"/>
              </a:defRPr>
            </a:pPr>
            <a:r>
              <a:t>Contractors must be </a:t>
            </a:r>
            <a:r>
              <a:rPr b="1">
                <a:latin typeface="+mj-lt"/>
                <a:ea typeface="+mj-ea"/>
                <a:cs typeface="+mj-cs"/>
                <a:sym typeface="Helvetica"/>
              </a:rPr>
              <a:t>certified as an Asbestos Contractor with Labor and Industries</a:t>
            </a:r>
          </a:p>
          <a:p>
            <a:pPr marL="444500" indent="-444500" defTabSz="457200">
              <a:lnSpc>
                <a:spcPct val="120000"/>
              </a:lnSpc>
              <a:buSzPct val="75000"/>
              <a:buChar char="•"/>
              <a:defRPr sz="3000" b="0">
                <a:solidFill>
                  <a:srgbClr val="000000"/>
                </a:solidFill>
                <a:latin typeface="+mn-lt"/>
                <a:ea typeface="+mn-ea"/>
                <a:cs typeface="+mn-cs"/>
                <a:sym typeface="Helvetica Light"/>
              </a:defRPr>
            </a:pPr>
            <a:r>
              <a:t>Must have an Asbestos Supervisor on Staff</a:t>
            </a:r>
          </a:p>
          <a:p>
            <a:pPr marL="444500" indent="-444500" defTabSz="457200">
              <a:lnSpc>
                <a:spcPct val="120000"/>
              </a:lnSpc>
              <a:buSzPct val="75000"/>
              <a:buChar char="•"/>
              <a:defRPr sz="3000" b="0">
                <a:solidFill>
                  <a:srgbClr val="000000"/>
                </a:solidFill>
                <a:latin typeface="+mn-lt"/>
                <a:ea typeface="+mn-ea"/>
                <a:cs typeface="+mn-cs"/>
                <a:sym typeface="Helvetica Light"/>
              </a:defRPr>
            </a:pPr>
            <a:r>
              <a:t>Must use Asbestos Workers or Optional Specific trade workers</a:t>
            </a:r>
            <a:endParaRPr b="1">
              <a:latin typeface="+mj-lt"/>
              <a:ea typeface="+mj-ea"/>
              <a:cs typeface="+mj-cs"/>
              <a:sym typeface="Helvetica"/>
            </a:endParaRPr>
          </a:p>
          <a:p>
            <a:pPr defTabSz="457200">
              <a:lnSpc>
                <a:spcPct val="120000"/>
              </a:lnSpc>
              <a:defRPr sz="3000" b="0">
                <a:solidFill>
                  <a:srgbClr val="000000"/>
                </a:solidFill>
                <a:latin typeface="+mn-lt"/>
                <a:ea typeface="+mn-ea"/>
                <a:cs typeface="+mn-cs"/>
                <a:sym typeface="Helvetica Light"/>
              </a:defRPr>
            </a:pPr>
            <a:endParaRPr b="1">
              <a:latin typeface="+mj-lt"/>
              <a:ea typeface="+mj-ea"/>
              <a:cs typeface="+mj-cs"/>
              <a:sym typeface="Helvetica"/>
            </a:endParaRPr>
          </a:p>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Must notify if project is greater than 48 soft or 10 lnft</a:t>
            </a:r>
          </a:p>
          <a:p>
            <a:pPr marL="444500" indent="-444500" defTabSz="457200">
              <a:lnSpc>
                <a:spcPct val="120000"/>
              </a:lnSpc>
              <a:buSzPct val="75000"/>
              <a:buChar char="•"/>
              <a:defRPr sz="3000" b="0">
                <a:solidFill>
                  <a:srgbClr val="000000"/>
                </a:solidFill>
                <a:latin typeface="+mn-lt"/>
                <a:ea typeface="+mn-ea"/>
                <a:cs typeface="+mn-cs"/>
                <a:sym typeface="Helvetica Light"/>
              </a:defRPr>
            </a:pPr>
            <a:r>
              <a:t>Notification 10 days prior to work starting to L&amp;I </a:t>
            </a:r>
          </a:p>
          <a:p>
            <a:pPr marL="444500" indent="-444500" defTabSz="457200">
              <a:lnSpc>
                <a:spcPct val="120000"/>
              </a:lnSpc>
              <a:buSzPct val="75000"/>
              <a:buChar char="•"/>
              <a:defRPr sz="3000" b="0">
                <a:solidFill>
                  <a:srgbClr val="000000"/>
                </a:solidFill>
                <a:latin typeface="+mn-lt"/>
                <a:ea typeface="+mn-ea"/>
                <a:cs typeface="+mn-cs"/>
                <a:sym typeface="Helvetica Light"/>
              </a:defRPr>
            </a:pPr>
            <a:r>
              <a:t>Notification 10 days prior to work to local Clean Air Authority</a:t>
            </a:r>
          </a:p>
        </p:txBody>
      </p:sp>
    </p:spTree>
  </p:cSld>
  <p:clrMapOvr>
    <a:masterClrMapping/>
  </p:clrMapOvr>
  <p:transition xmlns:p14="http://schemas.microsoft.com/office/powerpoint/2010/mai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Shape 51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
        <p:nvSpPr>
          <p:cNvPr id="516" name="Shape 516"/>
          <p:cNvSpPr/>
          <p:nvPr/>
        </p:nvSpPr>
        <p:spPr>
          <a:xfrm>
            <a:off x="925999" y="1117259"/>
            <a:ext cx="11715345" cy="841634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endParaRP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a:solidFill>
                  <a:srgbClr val="000000"/>
                </a:solidFill>
              </a:defRPr>
            </a:pPr>
            <a:r>
              <a:t>Even more regulations for Schools and Public Buildings: </a:t>
            </a:r>
          </a:p>
          <a:p>
            <a:pPr marL="444500" indent="-444500" defTabSz="457200">
              <a:lnSpc>
                <a:spcPct val="120000"/>
              </a:lnSpc>
              <a:buSzPct val="75000"/>
              <a:buChar char="•"/>
              <a:defRPr sz="3000" b="0">
                <a:solidFill>
                  <a:srgbClr val="000000"/>
                </a:solidFill>
                <a:latin typeface="+mn-lt"/>
                <a:ea typeface="+mn-ea"/>
                <a:cs typeface="+mn-cs"/>
                <a:sym typeface="Helvetica Light"/>
              </a:defRPr>
            </a:pPr>
            <a:r>
              <a:t>AHERA Asbestos Hazard and Emergency Response Act</a:t>
            </a:r>
          </a:p>
          <a:p>
            <a:pPr marL="444500" indent="-444500" defTabSz="457200">
              <a:lnSpc>
                <a:spcPct val="120000"/>
              </a:lnSpc>
              <a:buSzPct val="75000"/>
              <a:buChar char="•"/>
              <a:defRPr sz="3000" b="0">
                <a:solidFill>
                  <a:srgbClr val="000000"/>
                </a:solidFill>
                <a:latin typeface="+mn-lt"/>
                <a:ea typeface="+mn-ea"/>
                <a:cs typeface="+mn-cs"/>
                <a:sym typeface="Helvetica Light"/>
              </a:defRPr>
            </a:pPr>
            <a:r>
              <a:t>AHSARA Asbestos School Hazards Abatement Reauthorization Act</a:t>
            </a:r>
          </a:p>
          <a:p>
            <a:pPr marL="444500" indent="-444500" defTabSz="457200">
              <a:lnSpc>
                <a:spcPct val="120000"/>
              </a:lnSpc>
              <a:buSzPct val="75000"/>
              <a:buChar char="•"/>
              <a:defRPr sz="3000" b="0">
                <a:solidFill>
                  <a:srgbClr val="000000"/>
                </a:solidFill>
                <a:latin typeface="+mn-lt"/>
                <a:ea typeface="+mn-ea"/>
                <a:cs typeface="+mn-cs"/>
                <a:sym typeface="Helvetica Light"/>
              </a:defRPr>
            </a:pPr>
            <a:r>
              <a:t>NESHAP National Emission Standards for Hazardous Air Pollutants</a:t>
            </a:r>
          </a:p>
        </p:txBody>
      </p:sp>
    </p:spTree>
  </p:cSld>
  <p:clrMapOvr>
    <a:masterClrMapping/>
  </p:clrMapOvr>
  <p:transition xmlns:p14="http://schemas.microsoft.com/office/powerpoint/2010/mai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Shape 520"/>
          <p:cNvSpPr/>
          <p:nvPr/>
        </p:nvSpPr>
        <p:spPr>
          <a:xfrm>
            <a:off x="699881" y="2475639"/>
            <a:ext cx="11605038" cy="649988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spcBef>
                <a:spcPts val="2300"/>
              </a:spcBef>
              <a:defRPr sz="2400">
                <a:solidFill>
                  <a:srgbClr val="000000"/>
                </a:solidFill>
              </a:defRPr>
            </a:pPr>
            <a:r>
              <a:t>ASBESTOS CLASSES OF WORK:</a:t>
            </a:r>
          </a:p>
          <a:p>
            <a:pPr defTabSz="584200">
              <a:lnSpc>
                <a:spcPct val="120000"/>
              </a:lnSpc>
              <a:spcBef>
                <a:spcPts val="2300"/>
              </a:spcBef>
              <a:defRPr sz="2400" b="0">
                <a:solidFill>
                  <a:srgbClr val="000000"/>
                </a:solidFill>
                <a:latin typeface="+mn-lt"/>
                <a:ea typeface="+mn-ea"/>
                <a:cs typeface="+mn-cs"/>
                <a:sym typeface="Helvetica Light"/>
              </a:defRPr>
            </a:pPr>
            <a:r>
              <a:rPr b="1">
                <a:latin typeface="+mj-lt"/>
                <a:ea typeface="+mj-ea"/>
                <a:cs typeface="+mj-cs"/>
                <a:sym typeface="Helvetica"/>
              </a:rPr>
              <a:t>Class I </a:t>
            </a:r>
            <a:r>
              <a:t>asbestos work means activities involving the removal of thermal system insulation or surfacing ACM/PACM.</a:t>
            </a:r>
          </a:p>
          <a:p>
            <a:pPr defTabSz="584200">
              <a:lnSpc>
                <a:spcPct val="120000"/>
              </a:lnSpc>
              <a:spcBef>
                <a:spcPts val="2300"/>
              </a:spcBef>
              <a:defRPr sz="2400" b="0">
                <a:solidFill>
                  <a:srgbClr val="000000"/>
                </a:solidFill>
                <a:latin typeface="+mn-lt"/>
                <a:ea typeface="+mn-ea"/>
                <a:cs typeface="+mn-cs"/>
                <a:sym typeface="Helvetica Light"/>
              </a:defRPr>
            </a:pPr>
            <a:r>
              <a:rPr b="1">
                <a:latin typeface="+mj-lt"/>
                <a:ea typeface="+mj-ea"/>
                <a:cs typeface="+mj-cs"/>
                <a:sym typeface="Helvetica"/>
              </a:rPr>
              <a:t>Class II</a:t>
            </a:r>
            <a:r>
              <a:t> asbestos work means activities involving the removal of ACM which is not thermal system insulation or surfacing material. This includes, but is not limited to, the removal of asbestos-containing wallboard, floor tile and sheeting, roofing and siding shingles, and construction mastics.</a:t>
            </a:r>
          </a:p>
          <a:p>
            <a:pPr defTabSz="584200">
              <a:lnSpc>
                <a:spcPct val="120000"/>
              </a:lnSpc>
              <a:spcBef>
                <a:spcPts val="2300"/>
              </a:spcBef>
              <a:defRPr sz="2400" b="0">
                <a:solidFill>
                  <a:srgbClr val="000000"/>
                </a:solidFill>
                <a:latin typeface="+mn-lt"/>
                <a:ea typeface="+mn-ea"/>
                <a:cs typeface="+mn-cs"/>
                <a:sym typeface="Helvetica Light"/>
              </a:defRPr>
            </a:pPr>
            <a:r>
              <a:rPr b="1">
                <a:latin typeface="+mj-lt"/>
                <a:ea typeface="+mj-ea"/>
                <a:cs typeface="+mj-cs"/>
                <a:sym typeface="Helvetica"/>
              </a:rPr>
              <a:t>Class III </a:t>
            </a:r>
            <a:r>
              <a:t>asbestos work means repair and maintenance operations where "ACM," including TSI and surfacing ACM and PACM, may be disturbed.</a:t>
            </a:r>
          </a:p>
          <a:p>
            <a:pPr defTabSz="584200">
              <a:lnSpc>
                <a:spcPct val="120000"/>
              </a:lnSpc>
              <a:spcBef>
                <a:spcPts val="2300"/>
              </a:spcBef>
              <a:defRPr sz="2400" b="0">
                <a:solidFill>
                  <a:srgbClr val="000000"/>
                </a:solidFill>
                <a:latin typeface="+mn-lt"/>
                <a:ea typeface="+mn-ea"/>
                <a:cs typeface="+mn-cs"/>
                <a:sym typeface="Helvetica Light"/>
              </a:defRPr>
            </a:pPr>
            <a:r>
              <a:rPr b="1">
                <a:latin typeface="+mj-lt"/>
                <a:ea typeface="+mj-ea"/>
                <a:cs typeface="+mj-cs"/>
                <a:sym typeface="Helvetica"/>
              </a:rPr>
              <a:t>Class IV </a:t>
            </a:r>
            <a:r>
              <a:t>asbestos work means maintenance and custodial activities during which employees contact but do not disturb ACM or PACM and activities to clean up dust, waste and debris resulting from Class I, II, and III activities.</a:t>
            </a:r>
          </a:p>
        </p:txBody>
      </p:sp>
      <p:sp>
        <p:nvSpPr>
          <p:cNvPr id="521" name="Shape 521"/>
          <p:cNvSpPr/>
          <p:nvPr/>
        </p:nvSpPr>
        <p:spPr>
          <a:xfrm>
            <a:off x="0" y="784235"/>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REGULATIONS FOR ASBESTOS</a:t>
            </a:r>
          </a:p>
        </p:txBody>
      </p:sp>
    </p:spTree>
  </p:cSld>
  <p:clrMapOvr>
    <a:masterClrMapping/>
  </p:clrMapOvr>
  <p:transition xmlns:p14="http://schemas.microsoft.com/office/powerpoint/2010/mai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FFFFF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TotalTime>
  <Words>4572</Words>
  <Application>Microsoft Macintosh PowerPoint</Application>
  <PresentationFormat>Custom</PresentationFormat>
  <Paragraphs>581</Paragraphs>
  <Slides>46</Slides>
  <Notes>17</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Kris Alberti</cp:lastModifiedBy>
  <cp:revision>10</cp:revision>
  <dcterms:modified xsi:type="dcterms:W3CDTF">2015-12-30T00:34:38Z</dcterms:modified>
</cp:coreProperties>
</file>