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7" r:id="rId2"/>
    <p:sldId id="256" r:id="rId3"/>
    <p:sldId id="262" r:id="rId4"/>
    <p:sldId id="263" r:id="rId5"/>
    <p:sldId id="264" r:id="rId6"/>
    <p:sldId id="265" r:id="rId7"/>
    <p:sldId id="266" r:id="rId8"/>
    <p:sldId id="267" r:id="rId9"/>
    <p:sldId id="268" r:id="rId10"/>
    <p:sldId id="269" r:id="rId11"/>
    <p:sldId id="270" r:id="rId12"/>
    <p:sldId id="286" r:id="rId13"/>
    <p:sldId id="289" r:id="rId14"/>
    <p:sldId id="288" r:id="rId15"/>
    <p:sldId id="287" r:id="rId16"/>
    <p:sldId id="290" r:id="rId17"/>
    <p:sldId id="291" r:id="rId18"/>
    <p:sldId id="292" r:id="rId19"/>
    <p:sldId id="259" r:id="rId20"/>
    <p:sldId id="260" r:id="rId21"/>
    <p:sldId id="261" r:id="rId22"/>
    <p:sldId id="258" r:id="rId23"/>
    <p:sldId id="299" r:id="rId24"/>
    <p:sldId id="294" r:id="rId25"/>
    <p:sldId id="295" r:id="rId26"/>
    <p:sldId id="296" r:id="rId27"/>
    <p:sldId id="271" r:id="rId28"/>
    <p:sldId id="272" r:id="rId29"/>
    <p:sldId id="273" r:id="rId30"/>
    <p:sldId id="274" r:id="rId31"/>
    <p:sldId id="275" r:id="rId32"/>
    <p:sldId id="276" r:id="rId33"/>
    <p:sldId id="277" r:id="rId34"/>
    <p:sldId id="278" r:id="rId35"/>
    <p:sldId id="279" r:id="rId36"/>
    <p:sldId id="293" r:id="rId37"/>
    <p:sldId id="280" r:id="rId38"/>
    <p:sldId id="297" r:id="rId39"/>
    <p:sldId id="298" r:id="rId40"/>
    <p:sldId id="281" r:id="rId41"/>
    <p:sldId id="285" r:id="rId42"/>
    <p:sldId id="284" r:id="rId43"/>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fld id="{A9D6C825-3790-45BB-94FC-9F619EAC5787}" type="datetimeFigureOut">
              <a:rPr lang="en-US" smtClean="0"/>
              <a:t>10/11/2016</a:t>
            </a:fld>
            <a:endParaRPr lang="en-US" dirty="0"/>
          </a:p>
        </p:txBody>
      </p:sp>
      <p:sp>
        <p:nvSpPr>
          <p:cNvPr id="4" name="Footer Placeholder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A46E5A73-C5F8-4096-9A32-669B7ECE8296}" type="slidenum">
              <a:rPr lang="en-US" smtClean="0"/>
              <a:t>‹#›</a:t>
            </a:fld>
            <a:endParaRPr lang="en-US" dirty="0"/>
          </a:p>
        </p:txBody>
      </p:sp>
    </p:spTree>
    <p:extLst>
      <p:ext uri="{BB962C8B-B14F-4D97-AF65-F5344CB8AC3E}">
        <p14:creationId xmlns:p14="http://schemas.microsoft.com/office/powerpoint/2010/main" val="123323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vl1pPr>
          </a:lstStyle>
          <a:p>
            <a:fld id="{0DABD256-C0F1-435F-ABDA-344D8A2ACDF4}" type="datetimeFigureOut">
              <a:rPr lang="en-US" smtClean="0"/>
              <a:t>10/11/2016</a:t>
            </a:fld>
            <a:endParaRPr lang="en-US" dirty="0"/>
          </a:p>
        </p:txBody>
      </p:sp>
      <p:sp>
        <p:nvSpPr>
          <p:cNvPr id="4" name="Slide Image Placeholder 3"/>
          <p:cNvSpPr>
            <a:spLocks noGrp="1" noRot="1" noChangeAspect="1"/>
          </p:cNvSpPr>
          <p:nvPr>
            <p:ph type="sldImg" idx="2"/>
          </p:nvPr>
        </p:nvSpPr>
        <p:spPr>
          <a:xfrm>
            <a:off x="2881313" y="520700"/>
            <a:ext cx="34734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vl1pPr>
          </a:lstStyle>
          <a:p>
            <a:fld id="{B27341BB-7E8E-4E24-9547-D98B10246259}" type="slidenum">
              <a:rPr lang="en-US" smtClean="0"/>
              <a:t>‹#›</a:t>
            </a:fld>
            <a:endParaRPr lang="en-US" dirty="0"/>
          </a:p>
        </p:txBody>
      </p:sp>
    </p:spTree>
    <p:extLst>
      <p:ext uri="{BB962C8B-B14F-4D97-AF65-F5344CB8AC3E}">
        <p14:creationId xmlns:p14="http://schemas.microsoft.com/office/powerpoint/2010/main" val="21141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TPM as a whole,</a:t>
            </a:r>
            <a:r>
              <a:rPr lang="en-US" baseline="0" dirty="0" smtClean="0"/>
              <a:t> 100 Year anniversary providing Safety</a:t>
            </a:r>
            <a:r>
              <a:rPr lang="en-US" dirty="0" smtClean="0"/>
              <a:t> and other Services like HR and Legal to the wood products industry. </a:t>
            </a:r>
          </a:p>
          <a:p>
            <a:endParaRPr lang="en-US" dirty="0"/>
          </a:p>
          <a:p>
            <a:endParaRPr lang="en-US" dirty="0"/>
          </a:p>
        </p:txBody>
      </p:sp>
      <p:sp>
        <p:nvSpPr>
          <p:cNvPr id="4" name="Slide Number Placeholder 3"/>
          <p:cNvSpPr>
            <a:spLocks noGrp="1"/>
          </p:cNvSpPr>
          <p:nvPr>
            <p:ph type="sldNum" sz="quarter" idx="10"/>
          </p:nvPr>
        </p:nvSpPr>
        <p:spPr/>
        <p:txBody>
          <a:bodyPr/>
          <a:lstStyle/>
          <a:p>
            <a:fld id="{1ADFE7BC-AC77-4810-940C-65FEB2835B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7866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F6A07E1-514D-46AB-827E-6763ECB299A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6474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21C3A9C-21F6-454B-8836-F65CC188C41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2608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B253F56-8B27-4BF1-996E-53A20BCB161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6779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F69A777-4FDE-45C6-8615-9FB36827DEC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3962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E3D8071-AACC-4ED1-8455-687D02A16F7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79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A14673A-7C0B-472F-A58E-159C76CDE1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475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A27CDBC-E0A8-49AE-9DA1-C05668D26E9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85276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E053C98-5A8A-470C-AB8A-7065E4CB225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5653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1A10442-CF23-46E6-B6C7-7B2F6B31AF9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C0A6D48-169E-4311-9DB2-1BA0A69C842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0262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DD2D094-20FF-4B56-8947-4AE65BD8071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3030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84997"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5468B67-CC10-4B99-8FAF-F012521FAEFF}"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pic>
        <p:nvPicPr>
          <p:cNvPr id="1029" name="Picture 6" descr="TPM logo small"/>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61722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Text Box 8"/>
          <p:cNvSpPr txBox="1">
            <a:spLocks noChangeArrowheads="1"/>
          </p:cNvSpPr>
          <p:nvPr userDrawn="1"/>
        </p:nvSpPr>
        <p:spPr bwMode="auto">
          <a:xfrm>
            <a:off x="838200" y="6400800"/>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1400" b="1" dirty="0">
                <a:solidFill>
                  <a:srgbClr val="336600"/>
                </a:solidFill>
                <a:effectLst>
                  <a:outerShdw blurRad="38100" dist="38100" dir="2700000" algn="tl">
                    <a:srgbClr val="C0C0C0"/>
                  </a:outerShdw>
                </a:effectLst>
              </a:rPr>
              <a:t>Timber Products Manufacturers Association</a:t>
            </a:r>
          </a:p>
        </p:txBody>
      </p:sp>
    </p:spTree>
    <p:extLst>
      <p:ext uri="{BB962C8B-B14F-4D97-AF65-F5344CB8AC3E}">
        <p14:creationId xmlns:p14="http://schemas.microsoft.com/office/powerpoint/2010/main" val="4179937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rgbClr val="FFFF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FFFF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FFFF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FFFF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FFFFCC"/>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rgbClr val="FFFFCC"/>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rgbClr val="FFFF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rgbClr val="FFFF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10000"/>
        </a:spcAft>
        <a:buClr>
          <a:schemeClr val="tx1"/>
        </a:buClr>
        <a:buSzPct val="120000"/>
        <a:buChar char="•"/>
        <a:defRPr sz="2800">
          <a:solidFill>
            <a:srgbClr val="336600"/>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rgbClr val="336600"/>
          </a:solidFill>
          <a:latin typeface="+mn-lt"/>
        </a:defRPr>
      </a:lvl2pPr>
      <a:lvl3pPr marL="1143000" indent="-228600" algn="l" rtl="0" eaLnBrk="0" fontAlgn="base" hangingPunct="0">
        <a:spcBef>
          <a:spcPct val="20000"/>
        </a:spcBef>
        <a:spcAft>
          <a:spcPct val="0"/>
        </a:spcAft>
        <a:buClr>
          <a:schemeClr val="tx1"/>
        </a:buClr>
        <a:buSzPct val="120000"/>
        <a:buChar char="•"/>
        <a:defRPr sz="2000">
          <a:solidFill>
            <a:srgbClr val="3366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oleObject" Target="file:///\\Tpms01\users\MSandoval\My%20Documents\03-COMBUSTIBLE%20DUST-CD\00-BB-Quarter%202-Grant%20Work%20Products\Q2-PowerPoint-Handout%20&amp;%20Booklet\Combustible%20Dust%20in%20the%20Timber%20Products%20Industry-GENERAL%20OVERVIEW-V1.vsd\Drawing\~Page-1\Pentagon"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43000"/>
            <a:ext cx="7696200" cy="1107996"/>
          </a:xfrm>
          <a:prstGeom prst="rect">
            <a:avLst/>
          </a:prstGeom>
          <a:noFill/>
        </p:spPr>
        <p:txBody>
          <a:bodyPr wrap="square" lIns="91440" tIns="45720" rIns="91440" bIns="45720">
            <a:spAutoFit/>
          </a:bodyPr>
          <a:lstStyle/>
          <a:p>
            <a:pPr algn="ctr"/>
            <a:r>
              <a:rPr lang="en-US" sz="6600" b="1" spc="50" dirty="0" smtClean="0">
                <a:ln w="12700" cmpd="sng">
                  <a:solidFill>
                    <a:srgbClr val="2D2D8A">
                      <a:satMod val="120000"/>
                      <a:shade val="80000"/>
                    </a:srgbClr>
                  </a:solidFill>
                  <a:prstDash val="solid"/>
                </a:ln>
                <a:solidFill>
                  <a:srgbClr val="00FF00"/>
                </a:solidFill>
                <a:effectLst>
                  <a:glow rad="53100">
                    <a:srgbClr val="2D2D8A">
                      <a:satMod val="180000"/>
                      <a:alpha val="30000"/>
                    </a:srgbClr>
                  </a:glow>
                </a:effectLst>
              </a:rPr>
              <a:t>Combustible Dust </a:t>
            </a:r>
            <a:endParaRPr lang="en-US" sz="6600" b="1" spc="50" dirty="0">
              <a:ln w="12700" cmpd="sng">
                <a:solidFill>
                  <a:srgbClr val="2D2D8A">
                    <a:satMod val="120000"/>
                    <a:shade val="80000"/>
                  </a:srgbClr>
                </a:solidFill>
                <a:prstDash val="solid"/>
              </a:ln>
              <a:solidFill>
                <a:srgbClr val="00FF00"/>
              </a:solidFill>
              <a:effectLst>
                <a:glow rad="53100">
                  <a:srgbClr val="2D2D8A">
                    <a:satMod val="180000"/>
                    <a:alpha val="30000"/>
                  </a:srgbClr>
                </a:glow>
              </a:effectLst>
            </a:endParaRPr>
          </a:p>
        </p:txBody>
      </p:sp>
      <p:sp>
        <p:nvSpPr>
          <p:cNvPr id="5" name="Rectangle 4"/>
          <p:cNvSpPr/>
          <p:nvPr/>
        </p:nvSpPr>
        <p:spPr>
          <a:xfrm>
            <a:off x="910087" y="2590800"/>
            <a:ext cx="7696200" cy="1815882"/>
          </a:xfrm>
          <a:prstGeom prst="rect">
            <a:avLst/>
          </a:prstGeom>
          <a:noFill/>
        </p:spPr>
        <p:txBody>
          <a:bodyPr wrap="square" lIns="91440" tIns="45720" rIns="91440" bIns="45720">
            <a:spAutoFit/>
          </a:bodyPr>
          <a:lstStyle/>
          <a:p>
            <a:pPr algn="ctr"/>
            <a:r>
              <a:rPr lang="en-US" sz="2800" b="1" spc="50" dirty="0" smtClean="0">
                <a:ln w="12700" cmpd="sng">
                  <a:solidFill>
                    <a:srgbClr val="2D2D8A">
                      <a:satMod val="120000"/>
                      <a:shade val="80000"/>
                    </a:srgbClr>
                  </a:solidFill>
                  <a:prstDash val="solid"/>
                </a:ln>
                <a:solidFill>
                  <a:srgbClr val="00FF00"/>
                </a:solidFill>
                <a:effectLst>
                  <a:glow rad="53100">
                    <a:srgbClr val="2D2D8A">
                      <a:satMod val="180000"/>
                      <a:alpha val="30000"/>
                    </a:srgbClr>
                  </a:glow>
                </a:effectLst>
              </a:rPr>
              <a:t>Overview and Mitigation Solutions</a:t>
            </a:r>
          </a:p>
          <a:p>
            <a:pPr algn="ctr"/>
            <a:endParaRPr lang="en-US" sz="2800" b="1" spc="50" dirty="0">
              <a:ln w="12700" cmpd="sng">
                <a:solidFill>
                  <a:srgbClr val="2D2D8A">
                    <a:satMod val="120000"/>
                    <a:shade val="80000"/>
                  </a:srgbClr>
                </a:solidFill>
                <a:prstDash val="solid"/>
              </a:ln>
              <a:solidFill>
                <a:srgbClr val="00FF00"/>
              </a:solidFill>
              <a:effectLst>
                <a:glow rad="53100">
                  <a:srgbClr val="2D2D8A">
                    <a:satMod val="180000"/>
                    <a:alpha val="30000"/>
                  </a:srgbClr>
                </a:glow>
              </a:effectLst>
            </a:endParaRPr>
          </a:p>
          <a:p>
            <a:pPr algn="ctr"/>
            <a:r>
              <a:rPr lang="en-US" sz="2800" b="1" spc="50" dirty="0" smtClean="0">
                <a:ln w="12700" cmpd="sng">
                  <a:solidFill>
                    <a:srgbClr val="2D2D8A">
                      <a:satMod val="120000"/>
                      <a:shade val="80000"/>
                    </a:srgbClr>
                  </a:solidFill>
                  <a:prstDash val="solid"/>
                </a:ln>
                <a:solidFill>
                  <a:srgbClr val="00FF00"/>
                </a:solidFill>
                <a:effectLst>
                  <a:glow rad="53100">
                    <a:srgbClr val="2D2D8A">
                      <a:satMod val="180000"/>
                      <a:alpha val="30000"/>
                    </a:srgbClr>
                  </a:glow>
                </a:effectLst>
              </a:rPr>
              <a:t>DOSH Directive 12.85</a:t>
            </a:r>
          </a:p>
          <a:p>
            <a:pPr algn="ctr"/>
            <a:r>
              <a:rPr lang="en-US" sz="2800" b="1" spc="50" dirty="0" smtClean="0">
                <a:ln w="12700" cmpd="sng">
                  <a:solidFill>
                    <a:srgbClr val="2D2D8A">
                      <a:satMod val="120000"/>
                      <a:shade val="80000"/>
                    </a:srgbClr>
                  </a:solidFill>
                  <a:prstDash val="solid"/>
                </a:ln>
                <a:solidFill>
                  <a:srgbClr val="00FF00"/>
                </a:solidFill>
                <a:effectLst>
                  <a:glow rad="53100">
                    <a:srgbClr val="2D2D8A">
                      <a:satMod val="180000"/>
                      <a:alpha val="30000"/>
                    </a:srgbClr>
                  </a:glow>
                </a:effectLst>
              </a:rPr>
              <a:t>&amp; App Training</a:t>
            </a:r>
            <a:endParaRPr lang="en-US" sz="2800" b="1" spc="50" dirty="0">
              <a:ln w="12700" cmpd="sng">
                <a:solidFill>
                  <a:srgbClr val="2D2D8A">
                    <a:satMod val="120000"/>
                    <a:shade val="80000"/>
                  </a:srgbClr>
                </a:solidFill>
                <a:prstDash val="solid"/>
              </a:ln>
              <a:solidFill>
                <a:srgbClr val="00FF00"/>
              </a:solidFill>
              <a:effectLst>
                <a:glow rad="53100">
                  <a:srgbClr val="2D2D8A">
                    <a:satMod val="180000"/>
                    <a:alpha val="30000"/>
                  </a:srgbClr>
                </a:glo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5410200"/>
            <a:ext cx="3505200" cy="1094402"/>
          </a:xfrm>
          <a:prstGeom prst="rect">
            <a:avLst/>
          </a:prstGeom>
        </p:spPr>
      </p:pic>
    </p:spTree>
    <p:extLst>
      <p:ext uri="{BB962C8B-B14F-4D97-AF65-F5344CB8AC3E}">
        <p14:creationId xmlns:p14="http://schemas.microsoft.com/office/powerpoint/2010/main" val="38128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II L</a:t>
            </a:r>
            <a:r>
              <a:rPr lang="en-US" dirty="0" smtClean="0"/>
              <a:t>ocations </a:t>
            </a:r>
            <a:endParaRPr lang="en-US" dirty="0"/>
          </a:p>
        </p:txBody>
      </p:sp>
      <p:sp>
        <p:nvSpPr>
          <p:cNvPr id="6" name="Content Placeholder 5"/>
          <p:cNvSpPr>
            <a:spLocks noGrp="1"/>
          </p:cNvSpPr>
          <p:nvPr>
            <p:ph idx="1"/>
          </p:nvPr>
        </p:nvSpPr>
        <p:spPr/>
        <p:txBody>
          <a:bodyPr/>
          <a:lstStyle/>
          <a:p>
            <a:pPr marL="0" indent="0">
              <a:buNone/>
            </a:pPr>
            <a:r>
              <a:rPr lang="en-US" sz="1800" dirty="0"/>
              <a:t>Class II locations with combustible dust atmospheres further divide by the type of dust into the following groups:</a:t>
            </a:r>
          </a:p>
          <a:p>
            <a:pPr marL="0" indent="0">
              <a:buNone/>
            </a:pPr>
            <a:endParaRPr lang="en-US" sz="1800" dirty="0"/>
          </a:p>
          <a:p>
            <a:r>
              <a:rPr lang="en-US" sz="1800" dirty="0"/>
              <a:t>Group E. Atmospheres containing combustible metal dusts, including aluminum, magnesium, and their commercial alloys, and other combustible dusts whose particle size, abrasiveness, and conductivity present similar hazards in the use of electrical equipment.</a:t>
            </a:r>
          </a:p>
          <a:p>
            <a:r>
              <a:rPr lang="en-US" sz="1800" dirty="0"/>
              <a:t>Group F. Atmospheres containing combustible carbonaceous dusts that have more than 8 percent total entrapped volatiles (see ASTM D 3175, Standard Test Method for Volatile Matter in the Analysis Sample of Coal and Coke, for coal and coke dusts) or that have been sensitized by other materials so that they present an explosion hazard. Coal, carbon black, charcoal, and coke dusts are examples of carbonaceous dusts.</a:t>
            </a:r>
          </a:p>
          <a:p>
            <a:pPr marL="0" indent="0">
              <a:buNone/>
            </a:pPr>
            <a:endParaRPr lang="en-US" sz="1800" dirty="0"/>
          </a:p>
          <a:p>
            <a:r>
              <a:rPr lang="en-US" sz="1800" b="1" u="sng" dirty="0"/>
              <a:t>Group G. </a:t>
            </a:r>
            <a:r>
              <a:rPr lang="en-US" sz="1800" dirty="0"/>
              <a:t>Atmospheres containing other combustible dusts, including flour, grain, wood flour, plastic and chemicals.</a:t>
            </a:r>
          </a:p>
        </p:txBody>
      </p:sp>
    </p:spTree>
    <p:extLst>
      <p:ext uri="{BB962C8B-B14F-4D97-AF65-F5344CB8AC3E}">
        <p14:creationId xmlns:p14="http://schemas.microsoft.com/office/powerpoint/2010/main" val="368955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a:t>Combustible </a:t>
            </a:r>
            <a:r>
              <a:rPr lang="en-US" sz="1600" b="1" dirty="0" smtClean="0"/>
              <a:t>dust: </a:t>
            </a:r>
            <a:r>
              <a:rPr lang="en-US" sz="1600" dirty="0" smtClean="0"/>
              <a:t>A </a:t>
            </a:r>
            <a:r>
              <a:rPr lang="en-US" sz="1600" dirty="0"/>
              <a:t>combustible particulate solid that presents a fire or deflagration hazard when suspended in air or some other oxidizing medium over a range of concentrations, regardless of particle size or shape</a:t>
            </a:r>
            <a:r>
              <a:rPr lang="en-US" sz="1600" dirty="0" smtClean="0"/>
              <a:t>.</a:t>
            </a:r>
          </a:p>
          <a:p>
            <a:pPr lvl="1"/>
            <a:r>
              <a:rPr lang="en-US" sz="1200" dirty="0" smtClean="0"/>
              <a:t>Less than 420 microns – flour or powder sugar.</a:t>
            </a:r>
            <a:endParaRPr lang="en-US" sz="1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312" y="2819400"/>
            <a:ext cx="40481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2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Combustible </a:t>
            </a:r>
            <a:r>
              <a:rPr lang="en-US" sz="1600" b="1" dirty="0"/>
              <a:t>Particulate </a:t>
            </a:r>
            <a:r>
              <a:rPr lang="en-US" sz="1600" b="1" dirty="0" smtClean="0"/>
              <a:t>Solid: </a:t>
            </a:r>
            <a:r>
              <a:rPr lang="en-US" sz="1600" dirty="0" smtClean="0"/>
              <a:t>Any </a:t>
            </a:r>
            <a:r>
              <a:rPr lang="en-US" sz="1600" dirty="0"/>
              <a:t>combustible solid material composed of distinct particles or pieces, regardless of size, shape, or chemical composition</a:t>
            </a:r>
            <a:r>
              <a:rPr lang="en-US" sz="1600" dirty="0" smtClean="0"/>
              <a:t>.</a:t>
            </a: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2895600"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1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Deflagration: </a:t>
            </a:r>
            <a:r>
              <a:rPr lang="en-US" sz="1600" dirty="0" smtClean="0"/>
              <a:t>Propagation </a:t>
            </a:r>
            <a:r>
              <a:rPr lang="en-US" sz="1600" dirty="0"/>
              <a:t>of a combustion zone at a speed that is less than the speed of sound in the un-reacted medium</a:t>
            </a:r>
            <a:r>
              <a:rPr lang="en-US" sz="1600" dirty="0" smtClean="0"/>
              <a:t>.</a:t>
            </a:r>
            <a:endParaRPr lang="en-US" sz="1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81200"/>
            <a:ext cx="5193996" cy="241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206815"/>
            <a:ext cx="5475287" cy="222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98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Deflagration Isolation: </a:t>
            </a:r>
            <a:r>
              <a:rPr lang="en-US" sz="1600" dirty="0"/>
              <a:t>A method employing equipment and procedures that interrupts the propagation of a deflagration flame front, past a predetermined point</a:t>
            </a:r>
            <a:r>
              <a:rPr lang="en-US" sz="1600" dirty="0" smtClean="0"/>
              <a:t>.</a:t>
            </a:r>
            <a:endParaRPr lang="en-US" sz="1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31520"/>
            <a:ext cx="5943600" cy="418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27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Deflagration Suppression: </a:t>
            </a:r>
            <a:r>
              <a:rPr lang="en-US" sz="1600" dirty="0"/>
              <a:t>The technique of detecting and arresting combustion in a confined space while the combustion is still in its incipient stage, thus preventing the development of pressures that could result in an explosion</a:t>
            </a:r>
            <a:r>
              <a:rPr lang="en-US" sz="1600" dirty="0" smtClean="0"/>
              <a: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4876800" cy="361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60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Explosion: </a:t>
            </a:r>
            <a:r>
              <a:rPr lang="en-US" sz="1600" dirty="0" smtClean="0"/>
              <a:t>The bursting or rupture of an enclosure or a container due to the development of internal pressure from deflagration.</a:t>
            </a:r>
            <a:endParaRPr lang="en-US"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4510087" cy="337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9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1600" b="1" dirty="0" smtClean="0"/>
              <a:t>Minimum Explosible Concentration (MEC): </a:t>
            </a:r>
            <a:r>
              <a:rPr lang="en-US" sz="1600" dirty="0" smtClean="0"/>
              <a:t>The minimum concentration of combustible dust suspended in air, measured in mass per unit volume that will support a deflagration.</a:t>
            </a:r>
            <a:endParaRPr lang="en-U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17986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23653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806489"/>
            <a:ext cx="4038600" cy="202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69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EXPLOSION PENTAGON</a:t>
            </a:r>
          </a:p>
        </p:txBody>
      </p:sp>
      <p:sp>
        <p:nvSpPr>
          <p:cNvPr id="4099" name="Content Placeholder 2"/>
          <p:cNvSpPr>
            <a:spLocks noGrp="1"/>
          </p:cNvSpPr>
          <p:nvPr>
            <p:ph idx="1"/>
          </p:nvPr>
        </p:nvSpPr>
        <p:spPr>
          <a:xfrm>
            <a:off x="533400" y="1600200"/>
            <a:ext cx="8153400" cy="4525963"/>
          </a:xfrm>
        </p:spPr>
        <p:txBody>
          <a:bodyPr/>
          <a:lstStyle/>
          <a:p>
            <a:pPr eaLnBrk="1" hangingPunct="1">
              <a:defRPr/>
            </a:pPr>
            <a:endParaRPr lang="en-US" altLang="en-US" sz="2800" dirty="0" smtClean="0">
              <a:solidFill>
                <a:srgbClr val="339933"/>
              </a:solidFill>
            </a:endParaRPr>
          </a:p>
          <a:p>
            <a:pPr eaLnBrk="1" hangingPunct="1">
              <a:defRPr/>
            </a:pPr>
            <a:r>
              <a:rPr lang="en-US" altLang="en-US" sz="2800" dirty="0" smtClean="0">
                <a:solidFill>
                  <a:srgbClr val="339933"/>
                </a:solidFill>
              </a:rPr>
              <a:t>1. Oxygen</a:t>
            </a:r>
          </a:p>
          <a:p>
            <a:pPr eaLnBrk="1" hangingPunct="1">
              <a:defRPr/>
            </a:pPr>
            <a:r>
              <a:rPr lang="en-US" altLang="en-US" sz="2800" dirty="0" smtClean="0">
                <a:solidFill>
                  <a:srgbClr val="339933"/>
                </a:solidFill>
              </a:rPr>
              <a:t>2. Fuel</a:t>
            </a:r>
          </a:p>
          <a:p>
            <a:pPr eaLnBrk="1" hangingPunct="1">
              <a:defRPr/>
            </a:pPr>
            <a:r>
              <a:rPr lang="en-US" altLang="en-US" sz="2800" dirty="0" smtClean="0">
                <a:solidFill>
                  <a:srgbClr val="339933"/>
                </a:solidFill>
              </a:rPr>
              <a:t>3. Ignition		</a:t>
            </a:r>
          </a:p>
          <a:p>
            <a:pPr eaLnBrk="1" hangingPunct="1">
              <a:defRPr/>
            </a:pPr>
            <a:r>
              <a:rPr lang="en-US" altLang="en-US" sz="2800" dirty="0" smtClean="0">
                <a:solidFill>
                  <a:srgbClr val="339933"/>
                </a:solidFill>
              </a:rPr>
              <a:t>4. Dispersion</a:t>
            </a:r>
          </a:p>
          <a:p>
            <a:pPr eaLnBrk="1" hangingPunct="1">
              <a:defRPr/>
            </a:pPr>
            <a:r>
              <a:rPr lang="en-US" altLang="en-US" sz="2800" dirty="0" smtClean="0">
                <a:solidFill>
                  <a:srgbClr val="339933"/>
                </a:solidFill>
              </a:rPr>
              <a:t>5. Confinement </a:t>
            </a:r>
          </a:p>
        </p:txBody>
      </p:sp>
      <p:graphicFrame>
        <p:nvGraphicFramePr>
          <p:cNvPr id="27652" name="Object 3"/>
          <p:cNvGraphicFramePr>
            <a:graphicFrameLocks noChangeAspect="1"/>
          </p:cNvGraphicFramePr>
          <p:nvPr>
            <p:extLst>
              <p:ext uri="{D42A27DB-BD31-4B8C-83A1-F6EECF244321}">
                <p14:modId xmlns:p14="http://schemas.microsoft.com/office/powerpoint/2010/main" val="2833131723"/>
              </p:ext>
            </p:extLst>
          </p:nvPr>
        </p:nvGraphicFramePr>
        <p:xfrm>
          <a:off x="4343400" y="1447800"/>
          <a:ext cx="4529138" cy="4314825"/>
        </p:xfrm>
        <a:graphic>
          <a:graphicData uri="http://schemas.openxmlformats.org/presentationml/2006/ole">
            <mc:AlternateContent xmlns:mc="http://schemas.openxmlformats.org/markup-compatibility/2006">
              <mc:Choice xmlns:v="urn:schemas-microsoft-com:vml" Requires="v">
                <p:oleObj spid="_x0000_s4110" name="Visio" r:id="rId3" imgW="1750771" imgH="1668475" progId="Visio.Drawing.11">
                  <p:link updateAutomatic="1"/>
                </p:oleObj>
              </mc:Choice>
              <mc:Fallback>
                <p:oleObj name="Visio" r:id="rId3" imgW="1750771" imgH="1668475" progId="Visio.Drawing.11">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800"/>
                        <a:ext cx="4529138"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14728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20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20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2000"/>
                                        <p:tgtEl>
                                          <p:spTgt spid="4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2000"/>
                                        <p:tgtEl>
                                          <p:spTgt spid="4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lstStyle/>
          <a:p>
            <a:r>
              <a:rPr lang="en-US" dirty="0" smtClean="0"/>
              <a:t>Federal OSHA National Emphasis Program (NEP) OSHA CLP 03-00-008</a:t>
            </a:r>
          </a:p>
          <a:p>
            <a:r>
              <a:rPr lang="en-US" dirty="0" smtClean="0"/>
              <a:t>DOSH Directive 12.85</a:t>
            </a:r>
          </a:p>
          <a:p>
            <a:r>
              <a:rPr lang="en-US" dirty="0" smtClean="0"/>
              <a:t>WAC 296-24-95601</a:t>
            </a:r>
          </a:p>
          <a:p>
            <a:r>
              <a:rPr lang="en-US" dirty="0" smtClean="0"/>
              <a:t>OSHA 1910.22 Housekeeping</a:t>
            </a:r>
          </a:p>
          <a:p>
            <a:r>
              <a:rPr lang="en-US" dirty="0" smtClean="0"/>
              <a:t>WAC 296-800-22005 Housekeeping</a:t>
            </a:r>
          </a:p>
          <a:p>
            <a:r>
              <a:rPr lang="en-US" dirty="0" smtClean="0"/>
              <a:t>WAC 296-800-11010 Safe Place </a:t>
            </a:r>
          </a:p>
          <a:p>
            <a:pPr lvl="1"/>
            <a:r>
              <a:rPr lang="en-US" dirty="0" smtClean="0"/>
              <a:t>Reference NFPA provides evidence of industry recognition of the hazard.</a:t>
            </a: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38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p>
        </p:txBody>
      </p:sp>
      <p:sp>
        <p:nvSpPr>
          <p:cNvPr id="5" name="Content Placeholder 4"/>
          <p:cNvSpPr>
            <a:spLocks noGrp="1"/>
          </p:cNvSpPr>
          <p:nvPr>
            <p:ph idx="1"/>
          </p:nvPr>
        </p:nvSpPr>
        <p:spPr/>
        <p:txBody>
          <a:bodyPr/>
          <a:lstStyle/>
          <a:p>
            <a:r>
              <a:rPr lang="en-US" dirty="0" smtClean="0"/>
              <a:t>Dust has the potential to cause dust deflagrations</a:t>
            </a:r>
          </a:p>
          <a:p>
            <a:r>
              <a:rPr lang="en-US" dirty="0" smtClean="0"/>
              <a:t>Fires</a:t>
            </a:r>
          </a:p>
          <a:p>
            <a:r>
              <a:rPr lang="en-US" dirty="0" smtClean="0"/>
              <a:t>Explosions</a:t>
            </a:r>
          </a:p>
          <a:p>
            <a:r>
              <a:rPr lang="en-US" dirty="0" smtClean="0"/>
              <a:t>Injury</a:t>
            </a:r>
          </a:p>
          <a:p>
            <a:r>
              <a:rPr lang="en-US" dirty="0" smtClean="0"/>
              <a:t>Death</a:t>
            </a:r>
          </a:p>
          <a:p>
            <a:r>
              <a:rPr lang="en-US" dirty="0" smtClean="0"/>
              <a:t>Stories, Examples, Videos,</a:t>
            </a:r>
          </a:p>
          <a:p>
            <a:r>
              <a:rPr lang="en-US" dirty="0" smtClean="0"/>
              <a:t>Discussion</a:t>
            </a:r>
          </a:p>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559" r="26698" b="7318"/>
          <a:stretch/>
        </p:blipFill>
        <p:spPr bwMode="auto">
          <a:xfrm>
            <a:off x="4372155" y="2133600"/>
            <a:ext cx="39100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10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National Fire Protection Association (NFPA)</a:t>
            </a:r>
          </a:p>
        </p:txBody>
      </p:sp>
      <p:sp>
        <p:nvSpPr>
          <p:cNvPr id="3" name="Content Placeholder 2"/>
          <p:cNvSpPr>
            <a:spLocks noGrp="1"/>
          </p:cNvSpPr>
          <p:nvPr>
            <p:ph idx="1"/>
          </p:nvPr>
        </p:nvSpPr>
        <p:spPr>
          <a:xfrm>
            <a:off x="0" y="1524000"/>
            <a:ext cx="8382000" cy="5791200"/>
          </a:xfrm>
        </p:spPr>
        <p:txBody>
          <a:bodyPr/>
          <a:lstStyle/>
          <a:p>
            <a:r>
              <a:rPr lang="en-US" sz="2000" dirty="0" smtClean="0"/>
              <a:t>NFPA </a:t>
            </a:r>
            <a:r>
              <a:rPr lang="en-US" sz="2000" dirty="0"/>
              <a:t>61, Standard for the Prevention of Fires and Dust Explosions in Agricultural and Food Processing Facilities (2002 Edition</a:t>
            </a:r>
            <a:r>
              <a:rPr lang="en-US" sz="2000" dirty="0" smtClean="0"/>
              <a:t>).</a:t>
            </a:r>
          </a:p>
          <a:p>
            <a:r>
              <a:rPr lang="en-US" sz="2000" dirty="0" smtClean="0"/>
              <a:t>NFPA </a:t>
            </a:r>
            <a:r>
              <a:rPr lang="en-US" sz="2000" dirty="0"/>
              <a:t>68, Guide for Venting of Deflagrations (2002 Edition</a:t>
            </a:r>
            <a:r>
              <a:rPr lang="en-US" sz="2000" dirty="0" smtClean="0"/>
              <a:t>).</a:t>
            </a:r>
          </a:p>
          <a:p>
            <a:r>
              <a:rPr lang="en-US" sz="2000" dirty="0" smtClean="0"/>
              <a:t>NFPA </a:t>
            </a:r>
            <a:r>
              <a:rPr lang="en-US" sz="2000" dirty="0"/>
              <a:t>69, Standard on Explosion Prevention Systems (2002 Edition</a:t>
            </a:r>
            <a:r>
              <a:rPr lang="en-US" sz="2000" dirty="0" smtClean="0"/>
              <a:t>).</a:t>
            </a:r>
          </a:p>
          <a:p>
            <a:r>
              <a:rPr lang="en-US" sz="2000" dirty="0" smtClean="0"/>
              <a:t>NFPA </a:t>
            </a:r>
            <a:r>
              <a:rPr lang="en-US" sz="2000" dirty="0"/>
              <a:t>70, National Electrical Code (2005</a:t>
            </a:r>
            <a:r>
              <a:rPr lang="en-US" sz="2000" dirty="0" smtClean="0"/>
              <a:t>).</a:t>
            </a:r>
          </a:p>
          <a:p>
            <a:r>
              <a:rPr lang="en-US" sz="2000" dirty="0" smtClean="0"/>
              <a:t>NFPA </a:t>
            </a:r>
            <a:r>
              <a:rPr lang="en-US" sz="2000" dirty="0"/>
              <a:t>77, Recommended Practice on Static </a:t>
            </a:r>
            <a:r>
              <a:rPr lang="en-US" sz="2000" dirty="0" smtClean="0"/>
              <a:t>Electricity.</a:t>
            </a:r>
          </a:p>
          <a:p>
            <a:r>
              <a:rPr lang="en-US" sz="2000" dirty="0" smtClean="0"/>
              <a:t>NFPA </a:t>
            </a:r>
            <a:r>
              <a:rPr lang="en-US" sz="2000" dirty="0"/>
              <a:t>85, Boiler and Combustion Systems Hazards Code (2007 Edition</a:t>
            </a:r>
            <a:r>
              <a:rPr lang="en-US" sz="2000" dirty="0" smtClean="0"/>
              <a:t>).</a:t>
            </a:r>
          </a:p>
          <a:p>
            <a:r>
              <a:rPr lang="en-US" sz="2000" dirty="0"/>
              <a:t>NFPA 91, Standard for Exhaust Systems for Air Conveying of Vapors, Gases, Mists, and Noncombustible Particulate Solids (2004 Edition).</a:t>
            </a:r>
          </a:p>
          <a:p>
            <a:endParaRPr lang="en-US" sz="2400"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96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143000"/>
          </a:xfrm>
        </p:spPr>
        <p:txBody>
          <a:bodyPr/>
          <a:lstStyle/>
          <a:p>
            <a:r>
              <a:rPr lang="en-US" sz="3600" dirty="0" smtClean="0"/>
              <a:t>NFPA </a:t>
            </a:r>
            <a:endParaRPr lang="en-US" sz="3600" dirty="0"/>
          </a:p>
        </p:txBody>
      </p:sp>
      <p:sp>
        <p:nvSpPr>
          <p:cNvPr id="3" name="Content Placeholder 2"/>
          <p:cNvSpPr>
            <a:spLocks noGrp="1"/>
          </p:cNvSpPr>
          <p:nvPr>
            <p:ph idx="1"/>
          </p:nvPr>
        </p:nvSpPr>
        <p:spPr/>
        <p:txBody>
          <a:bodyPr/>
          <a:lstStyle/>
          <a:p>
            <a:r>
              <a:rPr lang="en-US" sz="2000" dirty="0"/>
              <a:t>NFPA 86, Standard for Ovens and Furnaces.</a:t>
            </a:r>
          </a:p>
          <a:p>
            <a:r>
              <a:rPr lang="en-US" sz="2000" dirty="0" smtClean="0"/>
              <a:t>NFPA </a:t>
            </a:r>
            <a:r>
              <a:rPr lang="en-US" sz="2000" dirty="0"/>
              <a:t>484, Standard for Combustible Metals, Metal Powders, and Metal Dusts (2006 Edition).</a:t>
            </a:r>
          </a:p>
          <a:p>
            <a:r>
              <a:rPr lang="en-US" sz="2000" dirty="0"/>
              <a:t>NFPA 499, Recommended Practice for the Classification of Combustible Dusts and of Hazardous (Classified) Locations for Electrical Installations in Chemicals Process Areas (2004 Edition).</a:t>
            </a:r>
          </a:p>
          <a:p>
            <a:r>
              <a:rPr lang="en-US" sz="2000" dirty="0"/>
              <a:t>NFPA 654, Standard for the Prevention of Fires and Dust Explosions from the Manufacturing, Processing, and Handling of Combustible Particulate Solids (2006 Edition).</a:t>
            </a:r>
          </a:p>
          <a:p>
            <a:r>
              <a:rPr lang="en-US" sz="2000" dirty="0"/>
              <a:t>NFPA 664, Standard for the Prevention of Fires and Explosions in Wood Processing and Woodworking Facilities (2007 Edition</a:t>
            </a:r>
            <a:r>
              <a:rPr lang="en-US" sz="2000" dirty="0" smtClean="0"/>
              <a:t>).</a:t>
            </a:r>
          </a:p>
          <a:p>
            <a:r>
              <a:rPr lang="en-US" sz="2000" dirty="0"/>
              <a:t>NFPA 2113, Standard on Selection, Care, Use and Maintenance of Flame-Resistant Garments for Protection of Industrial Personnel Against Flash Fire.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28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Combustible Dust Hazard</a:t>
            </a:r>
            <a:endParaRPr lang="en-US" dirty="0"/>
          </a:p>
        </p:txBody>
      </p:sp>
      <p:sp>
        <p:nvSpPr>
          <p:cNvPr id="5" name="Content Placeholder 4"/>
          <p:cNvSpPr>
            <a:spLocks noGrp="1"/>
          </p:cNvSpPr>
          <p:nvPr>
            <p:ph idx="1"/>
          </p:nvPr>
        </p:nvSpPr>
        <p:spPr/>
        <p:txBody>
          <a:bodyPr/>
          <a:lstStyle/>
          <a:p>
            <a:r>
              <a:rPr lang="en-US" dirty="0" smtClean="0"/>
              <a:t>Reduce the risk of combustible dust incidents:</a:t>
            </a:r>
          </a:p>
          <a:p>
            <a:endParaRPr lang="en-US" dirty="0" smtClean="0"/>
          </a:p>
          <a:p>
            <a:r>
              <a:rPr lang="en-US" dirty="0" smtClean="0"/>
              <a:t>Establish a Hazard Assessment</a:t>
            </a:r>
          </a:p>
          <a:p>
            <a:pPr lvl="1"/>
            <a:r>
              <a:rPr lang="en-US" dirty="0" smtClean="0"/>
              <a:t>What are we looking for?</a:t>
            </a:r>
          </a:p>
          <a:p>
            <a:pPr lvl="1"/>
            <a:endParaRPr lang="en-US" dirty="0" smtClean="0"/>
          </a:p>
          <a:p>
            <a:r>
              <a:rPr lang="en-US" dirty="0" smtClean="0"/>
              <a:t>Establish Hazard Controls</a:t>
            </a:r>
          </a:p>
          <a:p>
            <a:pPr lvl="1"/>
            <a:r>
              <a:rPr lang="en-US" dirty="0" smtClean="0"/>
              <a:t>Engineering Controls</a:t>
            </a:r>
          </a:p>
          <a:p>
            <a:pPr lvl="1"/>
            <a:r>
              <a:rPr lang="en-US" dirty="0" smtClean="0"/>
              <a:t>Administrative Controls</a:t>
            </a:r>
          </a:p>
          <a:p>
            <a:pPr lvl="1"/>
            <a:r>
              <a:rPr lang="en-US" dirty="0" smtClean="0"/>
              <a:t>Personal Protective Equipment</a:t>
            </a:r>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314012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9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Assessment </a:t>
            </a:r>
            <a:endParaRPr lang="en-US" dirty="0"/>
          </a:p>
        </p:txBody>
      </p:sp>
      <p:sp>
        <p:nvSpPr>
          <p:cNvPr id="4" name="Rectangle 3"/>
          <p:cNvSpPr/>
          <p:nvPr/>
        </p:nvSpPr>
        <p:spPr>
          <a:xfrm>
            <a:off x="1568745" y="1447800"/>
            <a:ext cx="600651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Technology Tools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66" y="264795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736" y="2514600"/>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1960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44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143000"/>
          </a:xfrm>
        </p:spPr>
        <p:txBody>
          <a:bodyPr/>
          <a:lstStyle/>
          <a:p>
            <a:r>
              <a:rPr lang="en-US" dirty="0" smtClean="0"/>
              <a:t>Smart Phone &amp; Tablet Application</a:t>
            </a:r>
            <a:endParaRPr lang="en-US" dirty="0"/>
          </a:p>
        </p:txBody>
      </p:sp>
      <p:sp>
        <p:nvSpPr>
          <p:cNvPr id="3" name="Content Placeholder 2"/>
          <p:cNvSpPr>
            <a:spLocks noGrp="1"/>
          </p:cNvSpPr>
          <p:nvPr>
            <p:ph idx="1"/>
          </p:nvPr>
        </p:nvSpPr>
        <p:spPr>
          <a:xfrm>
            <a:off x="457200" y="1295400"/>
            <a:ext cx="6096000" cy="4525963"/>
          </a:xfrm>
        </p:spPr>
        <p:txBody>
          <a:bodyPr/>
          <a:lstStyle/>
          <a:p>
            <a:r>
              <a:rPr lang="en-US" dirty="0" smtClean="0"/>
              <a:t>TPM Built a smart phone and tablet application w/ SHIP grant</a:t>
            </a:r>
          </a:p>
          <a:p>
            <a:r>
              <a:rPr lang="en-US" dirty="0" smtClean="0"/>
              <a:t>Combustible Dust Hazard Assessment</a:t>
            </a:r>
          </a:p>
          <a:p>
            <a:pPr lvl="1"/>
            <a:r>
              <a:rPr lang="en-US" dirty="0" smtClean="0"/>
              <a:t>30 Questions</a:t>
            </a:r>
          </a:p>
          <a:p>
            <a:pPr lvl="1"/>
            <a:r>
              <a:rPr lang="en-US" dirty="0" smtClean="0"/>
              <a:t>Enter Hazard Specifics</a:t>
            </a:r>
          </a:p>
          <a:p>
            <a:pPr lvl="1"/>
            <a:r>
              <a:rPr lang="en-US" dirty="0" smtClean="0"/>
              <a:t>Add Photos</a:t>
            </a:r>
          </a:p>
          <a:p>
            <a:pPr lvl="1"/>
            <a:r>
              <a:rPr lang="en-US" dirty="0" smtClean="0"/>
              <a:t>Publish Report as time and date stamped PDF</a:t>
            </a:r>
          </a:p>
          <a:p>
            <a:pPr lvl="1"/>
            <a:r>
              <a:rPr lang="en-US" dirty="0" smtClean="0"/>
              <a:t>Mitigation Techniques for identified hazards</a:t>
            </a:r>
            <a:endParaRPr lang="en-US" dirty="0"/>
          </a:p>
        </p:txBody>
      </p:sp>
      <p:pic>
        <p:nvPicPr>
          <p:cNvPr id="10242" name="Picture 2" descr="C:\Users\jzeman\Desktop\App Training COMDUST\Screen Shots\Screenshot_2015-11-24-13-11-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177" y="1066800"/>
            <a:ext cx="2895600"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37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143000"/>
          </a:xfrm>
        </p:spPr>
        <p:txBody>
          <a:bodyPr/>
          <a:lstStyle/>
          <a:p>
            <a:r>
              <a:rPr lang="en-US" dirty="0" smtClean="0"/>
              <a:t>Smart Phone &amp; Tablet Application</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4999"/>
            <a:ext cx="2286000" cy="405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4999"/>
            <a:ext cx="2290955" cy="406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93275"/>
            <a:ext cx="2286000" cy="405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96133" y="965480"/>
            <a:ext cx="160813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Icon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5" name="Rectangle 14"/>
          <p:cNvSpPr/>
          <p:nvPr/>
        </p:nvSpPr>
        <p:spPr>
          <a:xfrm>
            <a:off x="3082007" y="942034"/>
            <a:ext cx="245451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Splash</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Rectangle 15"/>
          <p:cNvSpPr/>
          <p:nvPr/>
        </p:nvSpPr>
        <p:spPr>
          <a:xfrm>
            <a:off x="6434191" y="982926"/>
            <a:ext cx="176202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Main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5204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143000"/>
          </a:xfrm>
        </p:spPr>
        <p:txBody>
          <a:bodyPr/>
          <a:lstStyle/>
          <a:p>
            <a:r>
              <a:rPr lang="en-US" dirty="0" smtClean="0"/>
              <a:t>Smart Phone &amp; Tablet Application</a:t>
            </a:r>
            <a:endParaRPr lang="en-US" dirty="0"/>
          </a:p>
        </p:txBody>
      </p:sp>
      <p:pic>
        <p:nvPicPr>
          <p:cNvPr id="6146" name="Picture 2" descr="Screenshot_2015-11-24-13-1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81200"/>
            <a:ext cx="2152650" cy="382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07360"/>
            <a:ext cx="2155825" cy="38247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908" y="2277988"/>
            <a:ext cx="2155825" cy="38247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89635" y="1219200"/>
            <a:ext cx="2262158"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More Info</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3" name="Rectangle 12"/>
          <p:cNvSpPr/>
          <p:nvPr/>
        </p:nvSpPr>
        <p:spPr>
          <a:xfrm>
            <a:off x="3462244" y="942200"/>
            <a:ext cx="2287806" cy="120032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Company</a:t>
            </a:r>
          </a:p>
          <a:p>
            <a:pPr algn="ctr"/>
            <a:r>
              <a:rPr lang="en-US"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Info</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4" name="Rectangle 13"/>
          <p:cNvSpPr/>
          <p:nvPr/>
        </p:nvSpPr>
        <p:spPr>
          <a:xfrm>
            <a:off x="6311032" y="1658034"/>
            <a:ext cx="2441695"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Questions</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47914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Assessment</a:t>
            </a:r>
            <a:endParaRPr lang="en-US" dirty="0"/>
          </a:p>
        </p:txBody>
      </p:sp>
      <p:sp>
        <p:nvSpPr>
          <p:cNvPr id="5" name="Content Placeholder 4"/>
          <p:cNvSpPr>
            <a:spLocks noGrp="1"/>
          </p:cNvSpPr>
          <p:nvPr>
            <p:ph idx="1"/>
          </p:nvPr>
        </p:nvSpPr>
        <p:spPr/>
        <p:txBody>
          <a:bodyPr/>
          <a:lstStyle/>
          <a:p>
            <a:pPr marL="0" indent="0">
              <a:buNone/>
            </a:pPr>
            <a:r>
              <a:rPr lang="en-US" dirty="0" smtClean="0"/>
              <a:t>1. Any </a:t>
            </a:r>
            <a:r>
              <a:rPr lang="en-US" dirty="0"/>
              <a:t>suspended dust in air? </a:t>
            </a:r>
            <a:r>
              <a:rPr lang="en-US" dirty="0" smtClean="0"/>
              <a:t>Where?</a:t>
            </a:r>
          </a:p>
          <a:p>
            <a:pPr lvl="1" indent="-342900">
              <a:buFont typeface="Arial" panose="020B0604020202020204" pitchFamily="34" charset="0"/>
              <a:buChar char="•"/>
            </a:pPr>
            <a:r>
              <a:rPr lang="en-US" dirty="0" smtClean="0"/>
              <a:t>	Control </a:t>
            </a:r>
            <a:r>
              <a:rPr lang="en-US" dirty="0"/>
              <a:t>accumulation and apply housekeeping. </a:t>
            </a:r>
            <a:endParaRPr lang="en-US" dirty="0" smtClean="0"/>
          </a:p>
          <a:p>
            <a:pPr lvl="1" indent="-342900">
              <a:buFont typeface="Arial" panose="020B0604020202020204" pitchFamily="34" charset="0"/>
              <a:buChar char="•"/>
            </a:pPr>
            <a:r>
              <a:rPr lang="en-US" dirty="0"/>
              <a:t>	</a:t>
            </a:r>
            <a:r>
              <a:rPr lang="en-US" dirty="0" smtClean="0"/>
              <a:t>NFPA </a:t>
            </a:r>
            <a:r>
              <a:rPr lang="en-US" dirty="0"/>
              <a:t>664 or </a:t>
            </a:r>
            <a:r>
              <a:rPr lang="en-US" dirty="0" smtClean="0"/>
              <a:t>654.</a:t>
            </a:r>
          </a:p>
          <a:p>
            <a:pPr marL="0" indent="0">
              <a:buNone/>
            </a:pPr>
            <a:r>
              <a:rPr lang="en-US" dirty="0" smtClean="0"/>
              <a:t>2. Is equipment </a:t>
            </a:r>
            <a:r>
              <a:rPr lang="en-US" dirty="0"/>
              <a:t>electrically grounded</a:t>
            </a:r>
            <a:r>
              <a:rPr lang="en-US" dirty="0" smtClean="0"/>
              <a:t>?</a:t>
            </a:r>
          </a:p>
          <a:p>
            <a:pPr lvl="1" indent="-342900">
              <a:buFont typeface="Arial" panose="020B0604020202020204" pitchFamily="34" charset="0"/>
              <a:buChar char="•"/>
            </a:pPr>
            <a:r>
              <a:rPr lang="en-US" dirty="0"/>
              <a:t>	Test &amp; Ground all electrical equipment as needed. </a:t>
            </a:r>
            <a:r>
              <a:rPr lang="en-US" dirty="0" smtClean="0"/>
              <a:t>	NFPA </a:t>
            </a:r>
            <a:r>
              <a:rPr lang="en-US" dirty="0"/>
              <a:t>664 or 654</a:t>
            </a:r>
            <a:r>
              <a:rPr lang="en-US" dirty="0" smtClean="0"/>
              <a:t>.</a:t>
            </a:r>
          </a:p>
          <a:p>
            <a:pPr marL="0" indent="0">
              <a:buNone/>
            </a:pPr>
            <a:r>
              <a:rPr lang="en-US" dirty="0" smtClean="0"/>
              <a:t>3. Any </a:t>
            </a:r>
            <a:r>
              <a:rPr lang="en-US" dirty="0"/>
              <a:t>energized damaged electrical conduits</a:t>
            </a:r>
            <a:r>
              <a:rPr lang="en-US" dirty="0" smtClean="0"/>
              <a:t>?</a:t>
            </a:r>
          </a:p>
          <a:p>
            <a:pPr lvl="1" indent="-342900">
              <a:buFont typeface="Arial" panose="020B0604020202020204" pitchFamily="34" charset="0"/>
              <a:buChar char="•"/>
            </a:pPr>
            <a:r>
              <a:rPr lang="en-US" dirty="0"/>
              <a:t>	Repair or Replace.</a:t>
            </a:r>
            <a:endParaRPr lang="en-US" dirty="0" smtClean="0"/>
          </a:p>
          <a:p>
            <a:pPr marL="0" indent="0">
              <a:buNone/>
            </a:pPr>
            <a:r>
              <a:rPr lang="en-US" dirty="0"/>
              <a:t>	</a:t>
            </a:r>
            <a:r>
              <a:rPr lang="en-US" dirty="0" smtClean="0"/>
              <a:t> </a:t>
            </a:r>
          </a:p>
          <a:p>
            <a:pPr marL="514350" indent="-514350">
              <a:buFont typeface="+mj-lt"/>
              <a:buAutoNum type="arabicPeriod"/>
            </a:pPr>
            <a:endParaRPr lang="en-US" dirty="0" smtClean="0"/>
          </a:p>
          <a:p>
            <a:pPr lvl="1"/>
            <a:endParaRPr lang="en-US"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00600"/>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76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Assessment</a:t>
            </a:r>
            <a:endParaRPr lang="en-US" dirty="0"/>
          </a:p>
        </p:txBody>
      </p:sp>
      <p:sp>
        <p:nvSpPr>
          <p:cNvPr id="5" name="Content Placeholder 4"/>
          <p:cNvSpPr>
            <a:spLocks noGrp="1"/>
          </p:cNvSpPr>
          <p:nvPr>
            <p:ph idx="1"/>
          </p:nvPr>
        </p:nvSpPr>
        <p:spPr/>
        <p:txBody>
          <a:bodyPr/>
          <a:lstStyle/>
          <a:p>
            <a:pPr marL="0" indent="0">
              <a:buNone/>
            </a:pPr>
            <a:r>
              <a:rPr lang="en-US" sz="2600" dirty="0" smtClean="0"/>
              <a:t>4. Any </a:t>
            </a:r>
            <a:r>
              <a:rPr lang="en-US" sz="2600" dirty="0"/>
              <a:t>exposed wiring that could short, or cause a </a:t>
            </a:r>
            <a:r>
              <a:rPr lang="en-US" sz="2600" dirty="0" smtClean="0"/>
              <a:t>spark.</a:t>
            </a:r>
          </a:p>
          <a:p>
            <a:r>
              <a:rPr lang="en-US" sz="2600" dirty="0" smtClean="0"/>
              <a:t>Repair </a:t>
            </a:r>
            <a:r>
              <a:rPr lang="en-US" sz="2600" dirty="0"/>
              <a:t>and Upgrade to Code</a:t>
            </a:r>
            <a:r>
              <a:rPr lang="en-US" sz="2600" dirty="0" smtClean="0"/>
              <a:t>.	</a:t>
            </a:r>
          </a:p>
          <a:p>
            <a:pPr marL="0" indent="0">
              <a:buNone/>
            </a:pPr>
            <a:r>
              <a:rPr lang="en-US" sz="2600" dirty="0" smtClean="0"/>
              <a:t>5</a:t>
            </a:r>
            <a:r>
              <a:rPr lang="en-US" sz="2600" dirty="0"/>
              <a:t>. Is HOT WORK controlled by a permit </a:t>
            </a:r>
            <a:r>
              <a:rPr lang="en-US" sz="2600" dirty="0" smtClean="0"/>
              <a:t>system?</a:t>
            </a:r>
          </a:p>
          <a:p>
            <a:pPr>
              <a:buFont typeface="Arial" panose="020B0604020202020204" pitchFamily="34" charset="0"/>
              <a:buChar char="•"/>
            </a:pPr>
            <a:r>
              <a:rPr lang="en-US" sz="2600" dirty="0" smtClean="0"/>
              <a:t>Implement </a:t>
            </a:r>
            <a:r>
              <a:rPr lang="en-US" sz="2600" dirty="0"/>
              <a:t>written program, formulate </a:t>
            </a:r>
            <a:r>
              <a:rPr lang="en-US" sz="2600" dirty="0" smtClean="0"/>
              <a:t>procedures, acquire </a:t>
            </a:r>
            <a:r>
              <a:rPr lang="en-US" sz="2600" dirty="0"/>
              <a:t>equipment &amp; </a:t>
            </a:r>
            <a:r>
              <a:rPr lang="en-US" sz="2600" dirty="0" smtClean="0"/>
              <a:t>train employees.</a:t>
            </a:r>
          </a:p>
          <a:p>
            <a:pPr marL="0" indent="0">
              <a:buNone/>
            </a:pPr>
            <a:r>
              <a:rPr lang="en-US" sz="2600" dirty="0"/>
              <a:t>6. Are there any ENCLOSURES where combustible dust is </a:t>
            </a:r>
            <a:r>
              <a:rPr lang="en-US" sz="2600" dirty="0" smtClean="0"/>
              <a:t>present.</a:t>
            </a:r>
          </a:p>
          <a:p>
            <a:r>
              <a:rPr lang="en-US" sz="2600" dirty="0" smtClean="0"/>
              <a:t>Review </a:t>
            </a:r>
            <a:r>
              <a:rPr lang="en-US" sz="2600" dirty="0"/>
              <a:t>NFPA 68, 69, 664, 654 depending on dust type.</a:t>
            </a:r>
            <a:r>
              <a:rPr lang="en-US" dirty="0"/>
              <a:t>	</a:t>
            </a:r>
            <a:r>
              <a:rPr lang="en-US" dirty="0" smtClean="0"/>
              <a:t> </a:t>
            </a:r>
          </a:p>
          <a:p>
            <a:pPr marL="514350" indent="-514350">
              <a:buFont typeface="+mj-lt"/>
              <a:buAutoNum type="arabicPeriod"/>
            </a:pPr>
            <a:endParaRPr lang="en-US" dirty="0" smtClean="0"/>
          </a:p>
          <a:p>
            <a:pPr lvl="1"/>
            <a:endParaRPr lang="en-US" dirty="0" smtClean="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5526545"/>
            <a:ext cx="2800350" cy="133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248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Assessment</a:t>
            </a:r>
            <a:endParaRPr lang="en-US" dirty="0"/>
          </a:p>
        </p:txBody>
      </p:sp>
      <p:sp>
        <p:nvSpPr>
          <p:cNvPr id="5" name="Content Placeholder 4"/>
          <p:cNvSpPr>
            <a:spLocks noGrp="1"/>
          </p:cNvSpPr>
          <p:nvPr>
            <p:ph idx="1"/>
          </p:nvPr>
        </p:nvSpPr>
        <p:spPr>
          <a:xfrm>
            <a:off x="457200" y="1295400"/>
            <a:ext cx="8686800" cy="4525963"/>
          </a:xfrm>
        </p:spPr>
        <p:txBody>
          <a:bodyPr/>
          <a:lstStyle/>
          <a:p>
            <a:pPr marL="0" indent="0">
              <a:buNone/>
            </a:pPr>
            <a:r>
              <a:rPr lang="en-US" sz="2200" dirty="0" smtClean="0"/>
              <a:t>7. Are </a:t>
            </a:r>
            <a:r>
              <a:rPr lang="en-US" sz="2200" dirty="0"/>
              <a:t>there </a:t>
            </a:r>
            <a:r>
              <a:rPr lang="en-US" sz="2200" dirty="0" smtClean="0"/>
              <a:t>any ignition sources that </a:t>
            </a:r>
            <a:r>
              <a:rPr lang="en-US" sz="2200" dirty="0"/>
              <a:t>can possibly reach the inside of </a:t>
            </a:r>
            <a:r>
              <a:rPr lang="en-US" sz="2200" dirty="0" smtClean="0"/>
              <a:t>a process enclosure?</a:t>
            </a:r>
          </a:p>
          <a:p>
            <a:r>
              <a:rPr lang="en-US" sz="2200" dirty="0" smtClean="0"/>
              <a:t>NFPA </a:t>
            </a:r>
            <a:r>
              <a:rPr lang="en-US" sz="2200" dirty="0"/>
              <a:t>664 for methods of preventing ignition source transmission</a:t>
            </a:r>
            <a:r>
              <a:rPr lang="en-US" sz="2200" dirty="0" smtClean="0"/>
              <a:t>.</a:t>
            </a:r>
          </a:p>
          <a:p>
            <a:pPr marL="457200" lvl="1" indent="0">
              <a:buNone/>
            </a:pPr>
            <a:endParaRPr lang="en-US" sz="2200" dirty="0"/>
          </a:p>
          <a:p>
            <a:pPr marL="57150" indent="0">
              <a:buNone/>
            </a:pPr>
            <a:r>
              <a:rPr lang="en-US" sz="2200" dirty="0"/>
              <a:t>8. </a:t>
            </a:r>
            <a:r>
              <a:rPr lang="en-US" sz="2200" dirty="0" smtClean="0"/>
              <a:t>In the past has there been a </a:t>
            </a:r>
            <a:r>
              <a:rPr lang="en-US" sz="2200" dirty="0"/>
              <a:t>deflagration or </a:t>
            </a:r>
            <a:r>
              <a:rPr lang="en-US" sz="2200" dirty="0" smtClean="0"/>
              <a:t>explosion </a:t>
            </a:r>
            <a:r>
              <a:rPr lang="en-US" sz="2200" dirty="0"/>
              <a:t>event </a:t>
            </a:r>
            <a:r>
              <a:rPr lang="en-US" sz="2200" dirty="0" smtClean="0"/>
              <a:t>involving combustible </a:t>
            </a:r>
            <a:r>
              <a:rPr lang="en-US" sz="2200" dirty="0"/>
              <a:t>dust</a:t>
            </a:r>
            <a:r>
              <a:rPr lang="en-US" sz="2200" dirty="0" smtClean="0"/>
              <a:t>?</a:t>
            </a:r>
          </a:p>
          <a:p>
            <a:pPr marL="400050"/>
            <a:r>
              <a:rPr lang="en-US" sz="2200" dirty="0" smtClean="0"/>
              <a:t>Implement </a:t>
            </a:r>
            <a:r>
              <a:rPr lang="en-US" sz="2200" dirty="0"/>
              <a:t>controls specified under NFPA 664 and other codes</a:t>
            </a:r>
            <a:r>
              <a:rPr lang="en-US" sz="2200" dirty="0" smtClean="0"/>
              <a:t>.</a:t>
            </a:r>
          </a:p>
          <a:p>
            <a:pPr marL="57150" indent="0">
              <a:buNone/>
            </a:pPr>
            <a:endParaRPr lang="en-US" sz="2200" dirty="0" smtClean="0"/>
          </a:p>
          <a:p>
            <a:pPr marL="57150" indent="0">
              <a:buNone/>
            </a:pPr>
            <a:r>
              <a:rPr lang="en-US" sz="2200" dirty="0"/>
              <a:t>9. Do you have engineering controls in place for combustible dust</a:t>
            </a:r>
            <a:r>
              <a:rPr lang="en-US" sz="2200" dirty="0" smtClean="0"/>
              <a:t>?</a:t>
            </a:r>
          </a:p>
          <a:p>
            <a:pPr marL="400050"/>
            <a:r>
              <a:rPr lang="en-US" sz="2200" dirty="0" smtClean="0"/>
              <a:t>Engineering </a:t>
            </a:r>
            <a:r>
              <a:rPr lang="en-US" sz="2200" dirty="0"/>
              <a:t>should be used to control an explosion and to collect dust. </a:t>
            </a:r>
            <a:r>
              <a:rPr lang="en-US" sz="2200" dirty="0" smtClean="0"/>
              <a:t>They must </a:t>
            </a:r>
            <a:r>
              <a:rPr lang="en-US" sz="2200" dirty="0"/>
              <a:t>be on a periodic maintenance and testing schedule.</a:t>
            </a:r>
            <a:endParaRPr lang="en-US" sz="2200" dirty="0" smtClean="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589" y="0"/>
            <a:ext cx="1640411"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40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0" y="1295400"/>
            <a:ext cx="8686800" cy="4724400"/>
          </a:xfrm>
        </p:spPr>
        <p:txBody>
          <a:bodyPr/>
          <a:lstStyle/>
          <a:p>
            <a:r>
              <a:rPr lang="en-US" dirty="0"/>
              <a:t>E</a:t>
            </a:r>
            <a:r>
              <a:rPr lang="en-US" dirty="0" smtClean="0"/>
              <a:t>mployer </a:t>
            </a:r>
            <a:r>
              <a:rPr lang="en-US" dirty="0"/>
              <a:t>did not recognize the hazards posed by combustible dust</a:t>
            </a:r>
            <a:r>
              <a:rPr lang="en-US" dirty="0" smtClean="0"/>
              <a:t>.</a:t>
            </a:r>
          </a:p>
          <a:p>
            <a:r>
              <a:rPr lang="en-US" dirty="0"/>
              <a:t>A number of recent combustible dust incidents </a:t>
            </a:r>
            <a:r>
              <a:rPr lang="en-US" dirty="0" smtClean="0"/>
              <a:t>have </a:t>
            </a:r>
            <a:r>
              <a:rPr lang="en-US" dirty="0"/>
              <a:t>resulted in deaths and serious injuries. </a:t>
            </a:r>
            <a:endParaRPr lang="en-US" dirty="0" smtClean="0"/>
          </a:p>
          <a:p>
            <a:r>
              <a:rPr lang="en-US" dirty="0"/>
              <a:t>A dust deflagration occurs when the right concentration of finely divided dust suspended in air contacts a source of ignition. If the deflagration is in a confined area, an explosion potential exists.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157490"/>
            <a:ext cx="4038600" cy="170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9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Assessment</a:t>
            </a:r>
            <a:endParaRPr lang="en-US" dirty="0"/>
          </a:p>
        </p:txBody>
      </p:sp>
      <p:sp>
        <p:nvSpPr>
          <p:cNvPr id="5" name="Content Placeholder 4"/>
          <p:cNvSpPr>
            <a:spLocks noGrp="1"/>
          </p:cNvSpPr>
          <p:nvPr>
            <p:ph idx="1"/>
          </p:nvPr>
        </p:nvSpPr>
        <p:spPr>
          <a:xfrm>
            <a:off x="457200" y="1295400"/>
            <a:ext cx="8686800" cy="4525963"/>
          </a:xfrm>
        </p:spPr>
        <p:txBody>
          <a:bodyPr/>
          <a:lstStyle/>
          <a:p>
            <a:pPr marL="0" indent="0">
              <a:buNone/>
            </a:pPr>
            <a:r>
              <a:rPr lang="en-US" sz="2400" dirty="0" smtClean="0"/>
              <a:t>10</a:t>
            </a:r>
            <a:r>
              <a:rPr lang="en-US" sz="2400" dirty="0"/>
              <a:t>. Do you have administrative controls in place for combustible </a:t>
            </a:r>
            <a:r>
              <a:rPr lang="en-US" sz="2400" dirty="0" smtClean="0"/>
              <a:t>dust?</a:t>
            </a:r>
          </a:p>
          <a:p>
            <a:r>
              <a:rPr lang="en-US" sz="2400" dirty="0" smtClean="0"/>
              <a:t>Perform </a:t>
            </a:r>
            <a:r>
              <a:rPr lang="en-US" sz="2400" dirty="0"/>
              <a:t>a dust accumulation rate assessment and set up </a:t>
            </a:r>
            <a:r>
              <a:rPr lang="en-US" sz="2400" dirty="0" smtClean="0"/>
              <a:t>a housekeeping </a:t>
            </a:r>
            <a:r>
              <a:rPr lang="en-US" sz="2400" dirty="0"/>
              <a:t>plan </a:t>
            </a:r>
            <a:r>
              <a:rPr lang="en-US" sz="2400" dirty="0" smtClean="0"/>
              <a:t>to control </a:t>
            </a:r>
            <a:r>
              <a:rPr lang="en-US" sz="2400" dirty="0"/>
              <a:t>the dust according to NFPA code 664 or 654</a:t>
            </a:r>
            <a:r>
              <a:rPr lang="en-US" sz="2400" dirty="0" smtClean="0"/>
              <a:t>.</a:t>
            </a:r>
          </a:p>
          <a:p>
            <a:pPr marL="0" indent="0">
              <a:buNone/>
            </a:pPr>
            <a:r>
              <a:rPr lang="en-US" sz="2400" dirty="0"/>
              <a:t>11. Does a DEFLAGRATION hazard exist</a:t>
            </a:r>
            <a:r>
              <a:rPr lang="en-US" sz="2400" dirty="0" smtClean="0"/>
              <a:t>?</a:t>
            </a:r>
          </a:p>
          <a:p>
            <a:r>
              <a:rPr lang="en-US" sz="2400" dirty="0"/>
              <a:t>Review and implement NFPA 69</a:t>
            </a:r>
            <a:r>
              <a:rPr lang="en-US" sz="2400" dirty="0" smtClean="0"/>
              <a:t>.</a:t>
            </a:r>
          </a:p>
          <a:p>
            <a:pPr marL="0" indent="0">
              <a:buNone/>
            </a:pPr>
            <a:r>
              <a:rPr lang="en-US" sz="2400" dirty="0"/>
              <a:t>12. Are deflagration suppression and explosion venting components used</a:t>
            </a:r>
            <a:r>
              <a:rPr lang="en-US" sz="2400" dirty="0" smtClean="0"/>
              <a:t>?</a:t>
            </a:r>
          </a:p>
          <a:p>
            <a:r>
              <a:rPr lang="en-US" sz="2400" dirty="0"/>
              <a:t>Component indicated as present-verify if appropriate, Check NFPA 69 to </a:t>
            </a:r>
            <a:r>
              <a:rPr lang="en-US" sz="2400" dirty="0" smtClean="0"/>
              <a:t>verify if </a:t>
            </a:r>
            <a:r>
              <a:rPr lang="en-US" sz="2400" dirty="0"/>
              <a:t>component is needed.</a:t>
            </a:r>
            <a:endParaRPr lang="en-US" sz="2400"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97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p:txBody>
          <a:bodyPr/>
          <a:lstStyle/>
          <a:p>
            <a:pPr marL="0" indent="0">
              <a:buNone/>
            </a:pPr>
            <a:r>
              <a:rPr lang="en-US" sz="2000" dirty="0"/>
              <a:t>13. MANAGEMENT of CHANGE (MOC) - Are there written procedures to </a:t>
            </a:r>
            <a:r>
              <a:rPr lang="en-US" sz="2000" dirty="0" smtClean="0"/>
              <a:t>manage the </a:t>
            </a:r>
            <a:r>
              <a:rPr lang="en-US" sz="2000" dirty="0"/>
              <a:t>change of process materials, technology, equipment, procedures, </a:t>
            </a:r>
            <a:r>
              <a:rPr lang="en-US" sz="2000" dirty="0" smtClean="0"/>
              <a:t>and facilities?</a:t>
            </a:r>
          </a:p>
          <a:p>
            <a:r>
              <a:rPr lang="en-US" sz="2000" dirty="0" smtClean="0"/>
              <a:t>Establish an MOC Program &amp; Training.</a:t>
            </a:r>
          </a:p>
          <a:p>
            <a:pPr marL="0" indent="0">
              <a:buNone/>
            </a:pPr>
            <a:r>
              <a:rPr lang="en-US" sz="2000" dirty="0"/>
              <a:t>14. HOT SURFACES - Are exterior surfaces of heated process equipment </a:t>
            </a:r>
            <a:r>
              <a:rPr lang="en-US" sz="2000" dirty="0" smtClean="0"/>
              <a:t>in contact </a:t>
            </a:r>
            <a:r>
              <a:rPr lang="en-US" sz="2000" dirty="0"/>
              <a:t>with wood prevented from a MAXIMUM allowable temperature of </a:t>
            </a:r>
            <a:r>
              <a:rPr lang="en-US" sz="2000" dirty="0" smtClean="0"/>
              <a:t>400 degrees?</a:t>
            </a:r>
          </a:p>
          <a:p>
            <a:r>
              <a:rPr lang="en-US" sz="2000" dirty="0"/>
              <a:t>Dust exposed to HOT SURFACES exceeding the auto-ignition temperature </a:t>
            </a:r>
            <a:r>
              <a:rPr lang="en-US" sz="2000" dirty="0" smtClean="0"/>
              <a:t>of dust </a:t>
            </a:r>
            <a:r>
              <a:rPr lang="en-US" sz="2000" dirty="0"/>
              <a:t>at 399 degrees </a:t>
            </a:r>
            <a:r>
              <a:rPr lang="en-US" sz="2000" dirty="0" smtClean="0"/>
              <a:t>may </a:t>
            </a:r>
            <a:r>
              <a:rPr lang="en-US" sz="2000" dirty="0"/>
              <a:t>ignite</a:t>
            </a:r>
            <a:r>
              <a:rPr lang="en-US" sz="2000" dirty="0" smtClean="0"/>
              <a:t>.</a:t>
            </a:r>
          </a:p>
          <a:p>
            <a:pPr marL="0" indent="0">
              <a:buNone/>
            </a:pPr>
            <a:r>
              <a:rPr lang="en-US" sz="2000" dirty="0"/>
              <a:t>15. BEARINGS - Are they monitored for adequate lubrication and excessive wear</a:t>
            </a:r>
            <a:r>
              <a:rPr lang="en-US" sz="2000" dirty="0" smtClean="0"/>
              <a:t>?</a:t>
            </a:r>
          </a:p>
          <a:p>
            <a:r>
              <a:rPr lang="en-US" sz="2000" dirty="0"/>
              <a:t>Inadequate lubrication &amp; wear leads to frictional heating and </a:t>
            </a:r>
            <a:r>
              <a:rPr lang="en-US" sz="2000" dirty="0" smtClean="0"/>
              <a:t>auto-ignition dust</a:t>
            </a:r>
            <a:r>
              <a:rPr lang="en-US" sz="2000" dirty="0"/>
              <a: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771" y="5605462"/>
            <a:ext cx="1882229" cy="12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90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p:txBody>
          <a:bodyPr/>
          <a:lstStyle/>
          <a:p>
            <a:pPr marL="0" indent="0">
              <a:buNone/>
            </a:pPr>
            <a:r>
              <a:rPr lang="en-US" sz="2000" dirty="0" smtClean="0"/>
              <a:t>16. POWERED </a:t>
            </a:r>
            <a:r>
              <a:rPr lang="en-US" sz="2000" dirty="0"/>
              <a:t>INDUSTRIAL TRUCKS - If they operate in areas with </a:t>
            </a:r>
            <a:r>
              <a:rPr lang="en-US" sz="2000" dirty="0" smtClean="0"/>
              <a:t>a deflagration </a:t>
            </a:r>
            <a:r>
              <a:rPr lang="en-US" sz="2000" dirty="0"/>
              <a:t>hazard, are they the correct classification</a:t>
            </a:r>
            <a:r>
              <a:rPr lang="en-US" sz="2000" dirty="0" smtClean="0"/>
              <a:t>?</a:t>
            </a:r>
          </a:p>
          <a:p>
            <a:r>
              <a:rPr lang="en-US" sz="2000" dirty="0" smtClean="0"/>
              <a:t>Powered </a:t>
            </a:r>
            <a:r>
              <a:rPr lang="en-US" sz="2000" dirty="0"/>
              <a:t>Industrial Trucks are sources of ignition-CHECK Classification</a:t>
            </a:r>
            <a:r>
              <a:rPr lang="en-US" sz="2000" dirty="0" smtClean="0"/>
              <a:t>. NFPA 505</a:t>
            </a:r>
          </a:p>
          <a:p>
            <a:pPr marL="0" indent="0">
              <a:buNone/>
            </a:pPr>
            <a:r>
              <a:rPr lang="en-US" sz="2000" dirty="0"/>
              <a:t>17. STATIC ELECTRICITY - Does equipment contain design features </a:t>
            </a:r>
            <a:r>
              <a:rPr lang="en-US" sz="2000" dirty="0" smtClean="0"/>
              <a:t>that include </a:t>
            </a:r>
            <a:r>
              <a:rPr lang="en-US" sz="2000" dirty="0"/>
              <a:t>- Conductivity, bonding &amp; grounding, grounded metal combs, </a:t>
            </a:r>
            <a:r>
              <a:rPr lang="en-US" sz="2000" dirty="0" smtClean="0"/>
              <a:t>other effective </a:t>
            </a:r>
            <a:r>
              <a:rPr lang="en-US" sz="2000" dirty="0"/>
              <a:t>controls</a:t>
            </a:r>
            <a:r>
              <a:rPr lang="en-US" sz="2000" dirty="0" smtClean="0"/>
              <a:t>?</a:t>
            </a:r>
          </a:p>
          <a:p>
            <a:r>
              <a:rPr lang="en-US" sz="2000" dirty="0"/>
              <a:t>Consult electrician for Static Electricity minimizations</a:t>
            </a:r>
            <a:r>
              <a:rPr lang="en-US" sz="2000" dirty="0" smtClean="0"/>
              <a:t>.</a:t>
            </a:r>
          </a:p>
          <a:p>
            <a:pPr marL="0" indent="0">
              <a:buNone/>
            </a:pPr>
            <a:r>
              <a:rPr lang="en-US" sz="2000" dirty="0"/>
              <a:t>18. FRICTION - Is all equipment designed, installed, and operated to </a:t>
            </a:r>
            <a:r>
              <a:rPr lang="en-US" sz="2000" dirty="0" smtClean="0"/>
              <a:t>maintain alignment </a:t>
            </a:r>
            <a:r>
              <a:rPr lang="en-US" sz="2000" dirty="0"/>
              <a:t>and lubrication to avoid frictional heat ignition</a:t>
            </a:r>
            <a:r>
              <a:rPr lang="en-US" sz="2000" dirty="0" smtClean="0"/>
              <a:t>?</a:t>
            </a:r>
          </a:p>
          <a:p>
            <a:r>
              <a:rPr lang="en-US" sz="2000" dirty="0"/>
              <a:t>CHECK equipment to minimize frictional heating.</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670" y="5269482"/>
            <a:ext cx="29337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78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p:txBody>
          <a:bodyPr/>
          <a:lstStyle/>
          <a:p>
            <a:pPr marL="0" indent="0">
              <a:buNone/>
            </a:pPr>
            <a:r>
              <a:rPr lang="en-US" sz="2400" dirty="0"/>
              <a:t>19. </a:t>
            </a:r>
            <a:r>
              <a:rPr lang="en-US" sz="2400" dirty="0" smtClean="0"/>
              <a:t>Does the dust collection system  </a:t>
            </a:r>
            <a:r>
              <a:rPr lang="en-US" sz="2400" dirty="0"/>
              <a:t>at your location meet the NFPA requirements</a:t>
            </a:r>
            <a:r>
              <a:rPr lang="en-US" sz="2400" dirty="0" smtClean="0"/>
              <a:t>?</a:t>
            </a:r>
          </a:p>
          <a:p>
            <a:r>
              <a:rPr lang="en-US" sz="2400" dirty="0"/>
              <a:t>Inspect and maintain dust collection system according to </a:t>
            </a:r>
            <a:r>
              <a:rPr lang="en-US" sz="2400" dirty="0" smtClean="0"/>
              <a:t>manufacturer's recommendations </a:t>
            </a:r>
            <a:r>
              <a:rPr lang="en-US" sz="2400" dirty="0"/>
              <a:t>and NFPA </a:t>
            </a:r>
            <a:r>
              <a:rPr lang="en-US" sz="2400" dirty="0" smtClean="0"/>
              <a:t>664 &amp; 654</a:t>
            </a:r>
          </a:p>
          <a:p>
            <a:pPr marL="0" indent="0">
              <a:buNone/>
            </a:pPr>
            <a:r>
              <a:rPr lang="en-US" sz="2400" dirty="0"/>
              <a:t>20. Is foreign material (AKA, Tramp metal), removed by self-cleaning </a:t>
            </a:r>
            <a:r>
              <a:rPr lang="en-US" sz="2400" dirty="0" smtClean="0"/>
              <a:t>magnets, air </a:t>
            </a:r>
            <a:r>
              <a:rPr lang="en-US" sz="2400" dirty="0"/>
              <a:t>separators, or BOTH</a:t>
            </a:r>
            <a:r>
              <a:rPr lang="en-US" sz="2400" dirty="0" smtClean="0"/>
              <a:t>?</a:t>
            </a:r>
          </a:p>
          <a:p>
            <a:r>
              <a:rPr lang="en-US" sz="2400" dirty="0" smtClean="0"/>
              <a:t>Install system. Review </a:t>
            </a:r>
            <a:r>
              <a:rPr lang="en-US" sz="2400" dirty="0"/>
              <a:t>NFPA 664 or 654 and correct</a:t>
            </a:r>
            <a:r>
              <a:rPr lang="en-US" sz="2400" dirty="0" smtClean="0"/>
              <a:t>.</a:t>
            </a:r>
          </a:p>
          <a:p>
            <a:pPr marL="0" indent="0">
              <a:buNone/>
            </a:pPr>
            <a:r>
              <a:rPr lang="en-US" sz="2400" dirty="0"/>
              <a:t>21. Does equipment meet NFPA requirements for FIRE or </a:t>
            </a:r>
            <a:r>
              <a:rPr lang="en-US" sz="2400" dirty="0" smtClean="0"/>
              <a:t>DEFLAGRATION hazards?</a:t>
            </a:r>
          </a:p>
          <a:p>
            <a:r>
              <a:rPr lang="en-US" sz="2400" dirty="0" smtClean="0"/>
              <a:t>NFPA </a:t>
            </a:r>
            <a:r>
              <a:rPr lang="en-US" sz="2400" dirty="0"/>
              <a:t>664 or 654.</a:t>
            </a:r>
          </a:p>
          <a:p>
            <a:pPr marL="0" indent="0">
              <a:buNone/>
            </a:pPr>
            <a:endParaRPr lang="en-US"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4752975"/>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78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p:txBody>
          <a:bodyPr/>
          <a:lstStyle/>
          <a:p>
            <a:pPr marL="0" indent="0">
              <a:buNone/>
            </a:pPr>
            <a:r>
              <a:rPr lang="en-US" sz="2000" dirty="0"/>
              <a:t>22. EMERGENCY PLANNING &amp; RESPONSE - Does it meet the requirements </a:t>
            </a:r>
            <a:r>
              <a:rPr lang="en-US" sz="2000" dirty="0" smtClean="0"/>
              <a:t>of WA </a:t>
            </a:r>
            <a:r>
              <a:rPr lang="en-US" sz="2000" dirty="0"/>
              <a:t>WAC Code 296-24-567 or OSHA 29 CFR 1910.38</a:t>
            </a:r>
            <a:r>
              <a:rPr lang="en-US" sz="2000" dirty="0" smtClean="0"/>
              <a:t>?</a:t>
            </a:r>
          </a:p>
          <a:p>
            <a:r>
              <a:rPr lang="en-US" sz="2000" dirty="0"/>
              <a:t>(Consult 29 CFR 1910.38 - Emergency Action Plan) Meet requirements </a:t>
            </a:r>
            <a:r>
              <a:rPr lang="en-US" sz="2000" dirty="0" smtClean="0"/>
              <a:t>for Emergency </a:t>
            </a:r>
            <a:r>
              <a:rPr lang="en-US" sz="2000" dirty="0"/>
              <a:t>Planning &amp; Response</a:t>
            </a:r>
            <a:r>
              <a:rPr lang="en-US" sz="2000" dirty="0" smtClean="0"/>
              <a:t>.</a:t>
            </a:r>
          </a:p>
          <a:p>
            <a:pPr marL="0" indent="0">
              <a:buNone/>
            </a:pPr>
            <a:r>
              <a:rPr lang="en-US" sz="2000" dirty="0"/>
              <a:t>23. Is the Housekeeping &amp; Inspection program DEVELOPED, MAINTAINED, </a:t>
            </a:r>
            <a:r>
              <a:rPr lang="en-US" sz="2000" dirty="0" smtClean="0"/>
              <a:t>&amp; DOCUMENTED?</a:t>
            </a:r>
          </a:p>
          <a:p>
            <a:r>
              <a:rPr lang="en-US" sz="2000" dirty="0"/>
              <a:t>Develop, maintain &amp; document Housekeeping &amp; Inspection program</a:t>
            </a:r>
            <a:r>
              <a:rPr lang="en-US" sz="2000" dirty="0" smtClean="0"/>
              <a:t>.</a:t>
            </a:r>
          </a:p>
          <a:p>
            <a:pPr marL="0" indent="0">
              <a:buNone/>
            </a:pPr>
            <a:r>
              <a:rPr lang="en-US" sz="2000" dirty="0"/>
              <a:t>24. Is Production Equipment maintained and operated to minimize debris &amp; </a:t>
            </a:r>
            <a:r>
              <a:rPr lang="en-US" sz="2000" dirty="0" smtClean="0"/>
              <a:t>dust escape </a:t>
            </a:r>
            <a:r>
              <a:rPr lang="en-US" sz="2000" dirty="0"/>
              <a:t>(AKA - Fugitive Dust</a:t>
            </a:r>
            <a:r>
              <a:rPr lang="en-US" sz="2000" dirty="0" smtClean="0"/>
              <a:t>)?</a:t>
            </a:r>
          </a:p>
          <a:p>
            <a:r>
              <a:rPr lang="en-US" sz="2000" dirty="0"/>
              <a:t>Seal breaches in system to collect fugitive dust to prevent buildup.</a:t>
            </a:r>
          </a:p>
          <a:p>
            <a:pPr marL="0" indent="0">
              <a:buNone/>
            </a:pPr>
            <a:endParaRPr lang="en-US" sz="20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05000"/>
            <a:ext cx="136971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78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a:xfrm>
            <a:off x="152400" y="1371600"/>
            <a:ext cx="8686800" cy="4525963"/>
          </a:xfrm>
        </p:spPr>
        <p:txBody>
          <a:bodyPr/>
          <a:lstStyle/>
          <a:p>
            <a:pPr marL="0" indent="0">
              <a:buNone/>
            </a:pPr>
            <a:r>
              <a:rPr lang="en-US" sz="2400" dirty="0"/>
              <a:t>25. </a:t>
            </a:r>
            <a:r>
              <a:rPr lang="en-US" sz="2400" dirty="0" smtClean="0"/>
              <a:t>Is DUST </a:t>
            </a:r>
            <a:r>
              <a:rPr lang="en-US" sz="2400" dirty="0"/>
              <a:t>ACCUMULATION equal to or greater than 1/32 (1/8 for wood) of </a:t>
            </a:r>
            <a:r>
              <a:rPr lang="en-US" sz="2400" dirty="0" smtClean="0"/>
              <a:t>an inch?</a:t>
            </a:r>
          </a:p>
          <a:p>
            <a:r>
              <a:rPr lang="en-US" sz="2400" dirty="0"/>
              <a:t>Control dust accumulation </a:t>
            </a:r>
            <a:r>
              <a:rPr lang="en-US" sz="2400" dirty="0" smtClean="0"/>
              <a:t>to </a:t>
            </a:r>
            <a:r>
              <a:rPr lang="en-US" sz="2400" dirty="0"/>
              <a:t>less than max accumulation</a:t>
            </a:r>
            <a:r>
              <a:rPr lang="en-US" sz="2400" dirty="0" smtClean="0"/>
              <a:t>.</a:t>
            </a:r>
          </a:p>
          <a:p>
            <a:pPr marL="0" indent="0">
              <a:buNone/>
            </a:pPr>
            <a:r>
              <a:rPr lang="en-US" sz="2400" dirty="0"/>
              <a:t>26. </a:t>
            </a:r>
            <a:r>
              <a:rPr lang="en-US" sz="2400" dirty="0" smtClean="0"/>
              <a:t>Is </a:t>
            </a:r>
            <a:r>
              <a:rPr lang="en-US" sz="2400" dirty="0"/>
              <a:t>there VISIBLE DUST ACCUMULATION at the following areas? </a:t>
            </a:r>
            <a:r>
              <a:rPr lang="en-US" sz="2400" dirty="0" smtClean="0"/>
              <a:t>Slopes, Overhead </a:t>
            </a:r>
            <a:r>
              <a:rPr lang="en-US" sz="2400" dirty="0"/>
              <a:t>beams, Joists, Ducts, </a:t>
            </a:r>
            <a:r>
              <a:rPr lang="en-US" sz="2400" dirty="0" smtClean="0"/>
              <a:t>and Equipment </a:t>
            </a:r>
            <a:r>
              <a:rPr lang="en-US" sz="2400" dirty="0"/>
              <a:t>tops</a:t>
            </a:r>
            <a:r>
              <a:rPr lang="en-US" sz="2400" dirty="0" smtClean="0"/>
              <a:t>.</a:t>
            </a:r>
          </a:p>
          <a:p>
            <a:r>
              <a:rPr lang="en-US" sz="2400" dirty="0"/>
              <a:t>Control </a:t>
            </a:r>
            <a:r>
              <a:rPr lang="en-US" sz="2400" dirty="0" smtClean="0"/>
              <a:t>accumulation</a:t>
            </a:r>
          </a:p>
          <a:p>
            <a:pPr marL="0" indent="0">
              <a:buNone/>
            </a:pPr>
            <a:r>
              <a:rPr lang="en-US" sz="2400" dirty="0"/>
              <a:t>27. Are DUST ACCUMULATIONS on all surfaces GREATER THAN 5% of </a:t>
            </a:r>
            <a:r>
              <a:rPr lang="en-US" sz="2400" dirty="0" smtClean="0"/>
              <a:t>horizontal surface area?</a:t>
            </a:r>
          </a:p>
          <a:p>
            <a:r>
              <a:rPr lang="en-US" sz="2400" dirty="0"/>
              <a:t>Calculate area square footage and control to less than 5%.</a:t>
            </a:r>
          </a:p>
        </p:txBody>
      </p:sp>
    </p:spTree>
    <p:extLst>
      <p:ext uri="{BB962C8B-B14F-4D97-AF65-F5344CB8AC3E}">
        <p14:creationId xmlns:p14="http://schemas.microsoft.com/office/powerpoint/2010/main" val="413778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a:t>
            </a:r>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G:\Safety 2\Members\Vaagen\Photos\IMAG109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07" r="11785" b="36566"/>
          <a:stretch/>
        </p:blipFill>
        <p:spPr bwMode="auto">
          <a:xfrm>
            <a:off x="685800" y="969033"/>
            <a:ext cx="2225615" cy="2416834"/>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G:\Safety 2\Members\Vaagen\Photos\IMAG11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43" b="29773"/>
          <a:stretch/>
        </p:blipFill>
        <p:spPr bwMode="auto">
          <a:xfrm>
            <a:off x="3203588" y="992037"/>
            <a:ext cx="2228178" cy="240245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G:\Safety 2\Members\Vaagen\Usk Photos\IMAG19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334" y="3505200"/>
            <a:ext cx="2852468" cy="2852468"/>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descr="G:\Safety 2\Members\Tri-Pro Orofino ID\Tri-Pro Orofino Photos\IMAG09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1646926"/>
            <a:ext cx="299739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49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Assessment</a:t>
            </a:r>
          </a:p>
        </p:txBody>
      </p:sp>
      <p:sp>
        <p:nvSpPr>
          <p:cNvPr id="3" name="Content Placeholder 2"/>
          <p:cNvSpPr>
            <a:spLocks noGrp="1"/>
          </p:cNvSpPr>
          <p:nvPr>
            <p:ph idx="1"/>
          </p:nvPr>
        </p:nvSpPr>
        <p:spPr>
          <a:xfrm>
            <a:off x="152400" y="1143000"/>
            <a:ext cx="8686800" cy="4525963"/>
          </a:xfrm>
        </p:spPr>
        <p:txBody>
          <a:bodyPr/>
          <a:lstStyle/>
          <a:p>
            <a:pPr marL="0" indent="0">
              <a:buNone/>
            </a:pPr>
            <a:r>
              <a:rPr lang="en-US" sz="2000" dirty="0"/>
              <a:t>28. Are DUST ACCUMULATIONS CONTROLLED under the </a:t>
            </a:r>
            <a:r>
              <a:rPr lang="en-US" sz="2000" dirty="0" smtClean="0"/>
              <a:t>Housekeeping standard</a:t>
            </a:r>
            <a:r>
              <a:rPr lang="en-US" sz="2000" dirty="0"/>
              <a:t>? </a:t>
            </a:r>
            <a:endParaRPr lang="en-US" sz="2000" dirty="0" smtClean="0"/>
          </a:p>
          <a:p>
            <a:pPr marL="0" indent="0">
              <a:buNone/>
            </a:pPr>
            <a:r>
              <a:rPr lang="en-US" sz="2000" dirty="0" smtClean="0"/>
              <a:t>(</a:t>
            </a:r>
            <a:r>
              <a:rPr lang="en-US" sz="2000" dirty="0"/>
              <a:t>WA WAC Code 296-800-22005 or OSHA 29 CFR 1910.22</a:t>
            </a:r>
            <a:r>
              <a:rPr lang="en-US" sz="2000" dirty="0" smtClean="0"/>
              <a:t>)</a:t>
            </a:r>
            <a:endParaRPr lang="en-US" sz="2000" dirty="0"/>
          </a:p>
          <a:p>
            <a:r>
              <a:rPr lang="en-US" sz="2000" dirty="0"/>
              <a:t>Consult OSHA </a:t>
            </a:r>
            <a:r>
              <a:rPr lang="en-US" sz="2000" dirty="0" smtClean="0"/>
              <a:t>NEP or DOSH Directive </a:t>
            </a:r>
            <a:r>
              <a:rPr lang="en-US" sz="2000" dirty="0"/>
              <a:t>standard and minimize dust accumulation</a:t>
            </a:r>
            <a:r>
              <a:rPr lang="en-US" sz="2000" dirty="0" smtClean="0"/>
              <a:t>.</a:t>
            </a:r>
          </a:p>
          <a:p>
            <a:pPr marL="0" indent="0">
              <a:buNone/>
            </a:pPr>
            <a:r>
              <a:rPr lang="en-US" sz="2000" dirty="0"/>
              <a:t>29. DETERMINE if IGNITION SOURCES are present anywhere in the </a:t>
            </a:r>
            <a:r>
              <a:rPr lang="en-US" sz="2000" dirty="0" smtClean="0"/>
              <a:t>inspection </a:t>
            </a:r>
            <a:r>
              <a:rPr lang="en-US" sz="2000" dirty="0"/>
              <a:t>area. </a:t>
            </a:r>
            <a:r>
              <a:rPr lang="en-US" sz="2000" dirty="0" smtClean="0"/>
              <a:t>Auto-ignition temperature </a:t>
            </a:r>
            <a:r>
              <a:rPr lang="en-US" sz="2000" dirty="0"/>
              <a:t>(&gt; 399 *F) as verified by DIRECT MEASUREMENT </a:t>
            </a:r>
            <a:r>
              <a:rPr lang="en-US" sz="2000" dirty="0" smtClean="0"/>
              <a:t>or Thermographic </a:t>
            </a:r>
            <a:r>
              <a:rPr lang="en-US" sz="2000" dirty="0"/>
              <a:t>Imagery?</a:t>
            </a:r>
            <a:endParaRPr lang="en-US" sz="2000" dirty="0" smtClean="0"/>
          </a:p>
          <a:p>
            <a:r>
              <a:rPr lang="en-US" sz="2000" dirty="0"/>
              <a:t>Remove or prohibit DEVICES in area when deflagration or explosion </a:t>
            </a:r>
            <a:r>
              <a:rPr lang="en-US" sz="2000" dirty="0" smtClean="0"/>
              <a:t>conditions exist.</a:t>
            </a:r>
          </a:p>
          <a:p>
            <a:pPr marL="0" indent="0">
              <a:buNone/>
            </a:pPr>
            <a:r>
              <a:rPr lang="en-US" sz="2000" dirty="0"/>
              <a:t>30. Could dust become dispersed in air due to vibration, other disturbances, OR </a:t>
            </a:r>
            <a:r>
              <a:rPr lang="en-US" sz="2000" dirty="0" smtClean="0"/>
              <a:t>a primary </a:t>
            </a:r>
            <a:r>
              <a:rPr lang="en-US" sz="2000" dirty="0"/>
              <a:t>explosion</a:t>
            </a:r>
            <a:r>
              <a:rPr lang="en-US" sz="2000" dirty="0" smtClean="0"/>
              <a:t>?</a:t>
            </a:r>
          </a:p>
          <a:p>
            <a:r>
              <a:rPr lang="en-US" sz="2000" dirty="0"/>
              <a:t>Control by minimizing </a:t>
            </a:r>
            <a:r>
              <a:rPr lang="en-US" sz="2000" dirty="0" smtClean="0"/>
              <a:t>accumulation </a:t>
            </a:r>
            <a:endParaRPr lang="en-US" sz="2000"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109603"/>
            <a:ext cx="2133600" cy="16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845" r="17322" b="-1"/>
          <a:stretch/>
        </p:blipFill>
        <p:spPr bwMode="auto">
          <a:xfrm>
            <a:off x="7162800" y="4537495"/>
            <a:ext cx="1981200" cy="22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83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448800" cy="1143000"/>
          </a:xfrm>
        </p:spPr>
        <p:txBody>
          <a:bodyPr/>
          <a:lstStyle/>
          <a:p>
            <a:r>
              <a:rPr lang="en-US" dirty="0"/>
              <a:t>Smart Phone &amp; Tablet Application</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98145"/>
            <a:ext cx="245745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01483"/>
            <a:ext cx="2460625" cy="43654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438400"/>
            <a:ext cx="2438400" cy="4326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0" y="1151813"/>
            <a:ext cx="4604658"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Review Assessment</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 name="Rectangle 10"/>
          <p:cNvSpPr/>
          <p:nvPr/>
        </p:nvSpPr>
        <p:spPr>
          <a:xfrm>
            <a:off x="6529766" y="1137436"/>
            <a:ext cx="1980029" cy="120032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Publish </a:t>
            </a:r>
          </a:p>
          <a:p>
            <a:pPr algn="ctr"/>
            <a:r>
              <a:rPr lang="en-US"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Report</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7115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448800" cy="1143000"/>
          </a:xfrm>
        </p:spPr>
        <p:txBody>
          <a:bodyPr/>
          <a:lstStyle/>
          <a:p>
            <a:r>
              <a:rPr lang="en-US" dirty="0"/>
              <a:t>Smart Phone &amp; Tablet Application</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71933"/>
            <a:ext cx="2895600" cy="410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396" y="2209800"/>
            <a:ext cx="2832872" cy="410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998" y="1595887"/>
            <a:ext cx="2942304" cy="410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77196" y="1143000"/>
            <a:ext cx="2723823"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PDF Report</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369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0" y="1295400"/>
            <a:ext cx="8686800" cy="4724400"/>
          </a:xfrm>
        </p:spPr>
        <p:txBody>
          <a:bodyPr/>
          <a:lstStyle/>
          <a:p>
            <a:r>
              <a:rPr lang="en-US" dirty="0"/>
              <a:t>Combustible dust is often either organic or metal dust finely ground into very small particles. </a:t>
            </a:r>
            <a:endParaRPr lang="en-US" dirty="0" smtClean="0"/>
          </a:p>
          <a:p>
            <a:r>
              <a:rPr lang="en-US" dirty="0" smtClean="0"/>
              <a:t>The </a:t>
            </a:r>
            <a:r>
              <a:rPr lang="en-US" dirty="0"/>
              <a:t>actual quantity of dust that may accumulate in an affected area may vary, depending upon air movement, particle size, or any number of other factors.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970" y="3733799"/>
            <a:ext cx="4343400" cy="287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90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Hazard Assessment – App tool?</a:t>
            </a:r>
          </a:p>
          <a:p>
            <a:r>
              <a:rPr lang="en-US" dirty="0" smtClean="0"/>
              <a:t>Set up a time table for establishment of controls</a:t>
            </a:r>
          </a:p>
          <a:p>
            <a:r>
              <a:rPr lang="en-US" dirty="0" smtClean="0"/>
              <a:t>Prioritize controls</a:t>
            </a:r>
          </a:p>
          <a:p>
            <a:r>
              <a:rPr lang="en-US" dirty="0" smtClean="0"/>
              <a:t>Abate hazards</a:t>
            </a:r>
          </a:p>
          <a:p>
            <a:r>
              <a:rPr lang="en-US" dirty="0" smtClean="0"/>
              <a:t>Risk reduction</a:t>
            </a:r>
          </a:p>
          <a:p>
            <a:r>
              <a:rPr lang="en-US" dirty="0" smtClean="0"/>
              <a:t>Compliance achieved!</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14600"/>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4800600"/>
            <a:ext cx="3505200" cy="187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71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smtClean="0"/>
              <a:t>What Decisions Will You Make?</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798" y="1371600"/>
            <a:ext cx="431740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s://tse2.mm.bing.net/th?id=OIP.M73918f302289ceb98b411e367ef34f24o0&amp;pid=15.1&amp;P=0&amp;w=27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798" y="3547932"/>
            <a:ext cx="4317402" cy="28782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34" y="1371599"/>
            <a:ext cx="3734266" cy="248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48000"/>
            <a:ext cx="22288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945" y="4191000"/>
            <a:ext cx="2975521"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867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821363"/>
          </a:xfrm>
        </p:spPr>
        <p:txBody>
          <a:bodyPr>
            <a:normAutofit fontScale="90000"/>
          </a:bodyPr>
          <a:lstStyle/>
          <a:p>
            <a:pPr>
              <a:defRPr/>
            </a:pPr>
            <a:r>
              <a:rPr lang="en-US" sz="6000" dirty="0"/>
              <a:t/>
            </a:r>
            <a:br>
              <a:rPr lang="en-US" sz="6000" dirty="0"/>
            </a:br>
            <a:r>
              <a:rPr lang="en-US" dirty="0"/>
              <a:t/>
            </a:r>
            <a:br>
              <a:rPr lang="en-US" dirty="0"/>
            </a:br>
            <a:r>
              <a:rPr lang="en-US" dirty="0">
                <a:solidFill>
                  <a:schemeClr val="accent5">
                    <a:lumMod val="25000"/>
                  </a:schemeClr>
                </a:solidFill>
              </a:rPr>
              <a:t>Timber Products </a:t>
            </a:r>
            <a:r>
              <a:rPr lang="en-US" dirty="0" smtClean="0">
                <a:solidFill>
                  <a:schemeClr val="accent5">
                    <a:lumMod val="25000"/>
                  </a:schemeClr>
                </a:solidFill>
              </a:rPr>
              <a:t>Manufacturers Association</a:t>
            </a:r>
            <a:br>
              <a:rPr lang="en-US" dirty="0" smtClean="0">
                <a:solidFill>
                  <a:schemeClr val="accent5">
                    <a:lumMod val="25000"/>
                  </a:schemeClr>
                </a:solidFill>
              </a:rPr>
            </a:br>
            <a:r>
              <a:rPr lang="en-US" dirty="0">
                <a:solidFill>
                  <a:schemeClr val="accent5">
                    <a:lumMod val="25000"/>
                  </a:schemeClr>
                </a:solidFill>
              </a:rPr>
              <a:t/>
            </a:r>
            <a:br>
              <a:rPr lang="en-US" dirty="0">
                <a:solidFill>
                  <a:schemeClr val="accent5">
                    <a:lumMod val="25000"/>
                  </a:schemeClr>
                </a:solidFill>
              </a:rPr>
            </a:br>
            <a:r>
              <a:rPr lang="en-US" dirty="0">
                <a:solidFill>
                  <a:schemeClr val="accent5">
                    <a:lumMod val="25000"/>
                  </a:schemeClr>
                </a:solidFill>
              </a:rPr>
              <a:t>SAFETY Specialist</a:t>
            </a:r>
            <a:br>
              <a:rPr lang="en-US" dirty="0">
                <a:solidFill>
                  <a:schemeClr val="accent5">
                    <a:lumMod val="25000"/>
                  </a:schemeClr>
                </a:solidFill>
              </a:rPr>
            </a:br>
            <a:r>
              <a:rPr lang="en-US" dirty="0">
                <a:solidFill>
                  <a:schemeClr val="accent5">
                    <a:lumMod val="25000"/>
                  </a:schemeClr>
                </a:solidFill>
              </a:rPr>
              <a:t/>
            </a:r>
            <a:br>
              <a:rPr lang="en-US" dirty="0">
                <a:solidFill>
                  <a:schemeClr val="accent5">
                    <a:lumMod val="25000"/>
                  </a:schemeClr>
                </a:solidFill>
              </a:rPr>
            </a:br>
            <a:r>
              <a:rPr lang="en-US" dirty="0">
                <a:solidFill>
                  <a:schemeClr val="accent5">
                    <a:lumMod val="25000"/>
                  </a:schemeClr>
                </a:solidFill>
              </a:rPr>
              <a:t>Contact Information:</a:t>
            </a:r>
            <a:br>
              <a:rPr lang="en-US" dirty="0">
                <a:solidFill>
                  <a:schemeClr val="accent5">
                    <a:lumMod val="25000"/>
                  </a:schemeClr>
                </a:solidFill>
              </a:rPr>
            </a:br>
            <a:r>
              <a:rPr lang="en-US" dirty="0" smtClean="0">
                <a:solidFill>
                  <a:schemeClr val="accent5">
                    <a:lumMod val="25000"/>
                  </a:schemeClr>
                </a:solidFill>
              </a:rPr>
              <a:t>tpm@tpmrs.com </a:t>
            </a:r>
            <a:r>
              <a:rPr lang="en-US" dirty="0">
                <a:solidFill>
                  <a:schemeClr val="accent5">
                    <a:lumMod val="25000"/>
                  </a:schemeClr>
                </a:solidFill>
              </a:rPr>
              <a:t/>
            </a:r>
            <a:br>
              <a:rPr lang="en-US" dirty="0">
                <a:solidFill>
                  <a:schemeClr val="accent5">
                    <a:lumMod val="25000"/>
                  </a:schemeClr>
                </a:solidFill>
              </a:rPr>
            </a:br>
            <a:r>
              <a:rPr lang="en-US" dirty="0">
                <a:solidFill>
                  <a:schemeClr val="accent5">
                    <a:lumMod val="25000"/>
                  </a:schemeClr>
                </a:solidFill>
              </a:rPr>
              <a:t>509-535-4646 </a:t>
            </a:r>
            <a:r>
              <a:rPr lang="en-US" dirty="0"/>
              <a:t/>
            </a:r>
            <a:br>
              <a:rPr lang="en-US" dirty="0"/>
            </a:br>
            <a:endParaRPr lang="en-US" dirty="0"/>
          </a:p>
        </p:txBody>
      </p:sp>
    </p:spTree>
    <p:extLst>
      <p:ext uri="{BB962C8B-B14F-4D97-AF65-F5344CB8AC3E}">
        <p14:creationId xmlns:p14="http://schemas.microsoft.com/office/powerpoint/2010/main" val="185226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Dust</a:t>
            </a:r>
            <a:endParaRPr lang="en-US" dirty="0"/>
          </a:p>
        </p:txBody>
      </p:sp>
      <p:sp>
        <p:nvSpPr>
          <p:cNvPr id="4" name="Content Placeholder 3"/>
          <p:cNvSpPr>
            <a:spLocks noGrp="1"/>
          </p:cNvSpPr>
          <p:nvPr>
            <p:ph sz="half" idx="1"/>
          </p:nvPr>
        </p:nvSpPr>
        <p:spPr/>
        <p:txBody>
          <a:bodyPr/>
          <a:lstStyle/>
          <a:p>
            <a:r>
              <a:rPr lang="en-US" sz="2400" dirty="0" smtClean="0"/>
              <a:t>Metal </a:t>
            </a:r>
            <a:r>
              <a:rPr lang="en-US" sz="2400" dirty="0"/>
              <a:t>dust such as aluminum and </a:t>
            </a:r>
            <a:r>
              <a:rPr lang="en-US" sz="2400" dirty="0" smtClean="0"/>
              <a:t>magnesium</a:t>
            </a:r>
          </a:p>
          <a:p>
            <a:endParaRPr lang="en-US" sz="2400" dirty="0"/>
          </a:p>
          <a:p>
            <a:r>
              <a:rPr lang="en-US" sz="2400" dirty="0"/>
              <a:t>Wood </a:t>
            </a:r>
            <a:r>
              <a:rPr lang="en-US" sz="2400" dirty="0" smtClean="0"/>
              <a:t>dust</a:t>
            </a:r>
          </a:p>
          <a:p>
            <a:endParaRPr lang="en-US" sz="2400" dirty="0"/>
          </a:p>
          <a:p>
            <a:r>
              <a:rPr lang="en-US" sz="2400" dirty="0"/>
              <a:t>Coal and other carbon </a:t>
            </a:r>
            <a:r>
              <a:rPr lang="en-US" sz="2400" dirty="0" smtClean="0"/>
              <a:t>dusts</a:t>
            </a:r>
            <a:endParaRPr lang="en-US" sz="2400" dirty="0"/>
          </a:p>
        </p:txBody>
      </p:sp>
      <p:sp>
        <p:nvSpPr>
          <p:cNvPr id="5" name="Content Placeholder 4"/>
          <p:cNvSpPr>
            <a:spLocks noGrp="1"/>
          </p:cNvSpPr>
          <p:nvPr>
            <p:ph sz="half" idx="2"/>
          </p:nvPr>
        </p:nvSpPr>
        <p:spPr/>
        <p:txBody>
          <a:bodyPr/>
          <a:lstStyle/>
          <a:p>
            <a:r>
              <a:rPr lang="en-US" sz="2400" dirty="0" smtClean="0"/>
              <a:t>Plastic </a:t>
            </a:r>
            <a:r>
              <a:rPr lang="en-US" sz="2400" dirty="0"/>
              <a:t>dust and </a:t>
            </a:r>
            <a:r>
              <a:rPr lang="en-US" sz="2400" dirty="0" smtClean="0"/>
              <a:t>additives</a:t>
            </a:r>
          </a:p>
          <a:p>
            <a:endParaRPr lang="en-US" sz="2400" dirty="0"/>
          </a:p>
          <a:p>
            <a:r>
              <a:rPr lang="en-US" sz="2400" dirty="0" smtClean="0"/>
              <a:t>Biosolids</a:t>
            </a:r>
          </a:p>
          <a:p>
            <a:endParaRPr lang="en-US" sz="2400" dirty="0" smtClean="0"/>
          </a:p>
          <a:p>
            <a:r>
              <a:rPr lang="en-US" sz="2400" dirty="0" smtClean="0"/>
              <a:t>Organic </a:t>
            </a:r>
            <a:r>
              <a:rPr lang="en-US" sz="2400" dirty="0"/>
              <a:t>dust such as sugar, flour, paper, soap, and dried </a:t>
            </a:r>
            <a:r>
              <a:rPr lang="en-US" sz="2400" dirty="0" smtClean="0"/>
              <a:t>blood</a:t>
            </a:r>
          </a:p>
          <a:p>
            <a:endParaRPr lang="en-US" sz="2400" dirty="0"/>
          </a:p>
          <a:p>
            <a:r>
              <a:rPr lang="en-US" sz="2400" dirty="0"/>
              <a:t>Dust from certain textile </a:t>
            </a:r>
            <a:r>
              <a:rPr lang="en-US" sz="2400" dirty="0" smtClean="0"/>
              <a:t>materials</a:t>
            </a:r>
            <a:endParaRPr lang="en-US" sz="2400"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5720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89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p>
            <a:r>
              <a:rPr lang="en-US" sz="3600" dirty="0"/>
              <a:t>Industries </a:t>
            </a:r>
            <a:r>
              <a:rPr lang="en-US" sz="3600" dirty="0" smtClean="0"/>
              <a:t>with Combustible Dusts</a:t>
            </a:r>
            <a:endParaRPr lang="en-US" sz="3600" dirty="0"/>
          </a:p>
        </p:txBody>
      </p:sp>
      <p:sp>
        <p:nvSpPr>
          <p:cNvPr id="3" name="Content Placeholder 2"/>
          <p:cNvSpPr>
            <a:spLocks noGrp="1"/>
          </p:cNvSpPr>
          <p:nvPr>
            <p:ph sz="half" idx="1"/>
          </p:nvPr>
        </p:nvSpPr>
        <p:spPr/>
        <p:txBody>
          <a:bodyPr/>
          <a:lstStyle/>
          <a:p>
            <a:r>
              <a:rPr lang="en-US" dirty="0" smtClean="0"/>
              <a:t>Agriculture</a:t>
            </a:r>
            <a:endParaRPr lang="en-US" dirty="0"/>
          </a:p>
          <a:p>
            <a:r>
              <a:rPr lang="en-US" dirty="0"/>
              <a:t>Food </a:t>
            </a:r>
            <a:r>
              <a:rPr lang="en-US" dirty="0" smtClean="0"/>
              <a:t>Products</a:t>
            </a:r>
            <a:endParaRPr lang="en-US" dirty="0"/>
          </a:p>
          <a:p>
            <a:r>
              <a:rPr lang="en-US" dirty="0" smtClean="0"/>
              <a:t>Chemical</a:t>
            </a:r>
            <a:endParaRPr lang="en-US" dirty="0"/>
          </a:p>
          <a:p>
            <a:r>
              <a:rPr lang="en-US" dirty="0" smtClean="0"/>
              <a:t>Textiles</a:t>
            </a:r>
            <a:endParaRPr lang="en-US" dirty="0"/>
          </a:p>
          <a:p>
            <a:r>
              <a:rPr lang="en-US" dirty="0"/>
              <a:t>Forest and furniture </a:t>
            </a:r>
            <a:r>
              <a:rPr lang="en-US" dirty="0" smtClean="0"/>
              <a:t>products</a:t>
            </a:r>
            <a:endParaRPr lang="en-US" dirty="0"/>
          </a:p>
          <a:p>
            <a:r>
              <a:rPr lang="en-US" dirty="0"/>
              <a:t>Metal </a:t>
            </a:r>
            <a:r>
              <a:rPr lang="en-US" dirty="0" smtClean="0"/>
              <a:t>processing</a:t>
            </a:r>
            <a:endParaRPr lang="en-US" dirty="0"/>
          </a:p>
          <a:p>
            <a:r>
              <a:rPr lang="en-US" dirty="0"/>
              <a:t>Tire and rubber manufacturing </a:t>
            </a:r>
            <a:r>
              <a:rPr lang="en-US" dirty="0" smtClean="0"/>
              <a:t>plants</a:t>
            </a:r>
            <a:endParaRPr lang="en-US" dirty="0"/>
          </a:p>
        </p:txBody>
      </p:sp>
      <p:sp>
        <p:nvSpPr>
          <p:cNvPr id="4" name="Content Placeholder 3"/>
          <p:cNvSpPr>
            <a:spLocks noGrp="1"/>
          </p:cNvSpPr>
          <p:nvPr>
            <p:ph sz="half" idx="2"/>
          </p:nvPr>
        </p:nvSpPr>
        <p:spPr/>
        <p:txBody>
          <a:bodyPr/>
          <a:lstStyle/>
          <a:p>
            <a:r>
              <a:rPr lang="en-US" dirty="0"/>
              <a:t>Paper products</a:t>
            </a:r>
          </a:p>
          <a:p>
            <a:r>
              <a:rPr lang="en-US" dirty="0"/>
              <a:t>Pharmaceuticals</a:t>
            </a:r>
          </a:p>
          <a:p>
            <a:r>
              <a:rPr lang="en-US" dirty="0"/>
              <a:t>Wastewater treatment</a:t>
            </a:r>
          </a:p>
          <a:p>
            <a:r>
              <a:rPr lang="en-US" dirty="0"/>
              <a:t>Recycling operations (metal, paper, and plastic.)</a:t>
            </a:r>
          </a:p>
          <a:p>
            <a:r>
              <a:rPr lang="en-US" dirty="0"/>
              <a:t>Coal dust in coal handling and processing facilities.</a:t>
            </a:r>
          </a:p>
          <a:p>
            <a:endParaRPr lang="en-US" dirty="0"/>
          </a:p>
        </p:txBody>
      </p:sp>
    </p:spTree>
    <p:extLst>
      <p:ext uri="{BB962C8B-B14F-4D97-AF65-F5344CB8AC3E}">
        <p14:creationId xmlns:p14="http://schemas.microsoft.com/office/powerpoint/2010/main" val="317896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II L</a:t>
            </a:r>
            <a:r>
              <a:rPr lang="en-US" dirty="0" smtClean="0"/>
              <a:t>ocations </a:t>
            </a:r>
            <a:endParaRPr lang="en-US" dirty="0"/>
          </a:p>
        </p:txBody>
      </p:sp>
      <p:sp>
        <p:nvSpPr>
          <p:cNvPr id="6" name="Content Placeholder 5"/>
          <p:cNvSpPr>
            <a:spLocks noGrp="1"/>
          </p:cNvSpPr>
          <p:nvPr>
            <p:ph idx="1"/>
          </p:nvPr>
        </p:nvSpPr>
        <p:spPr/>
        <p:txBody>
          <a:bodyPr/>
          <a:lstStyle/>
          <a:p>
            <a:pPr marL="0" indent="0">
              <a:buNone/>
            </a:pPr>
            <a:r>
              <a:rPr lang="en-US" dirty="0" smtClean="0"/>
              <a:t>Class </a:t>
            </a:r>
            <a:r>
              <a:rPr lang="en-US" dirty="0"/>
              <a:t>II locations are those that are hazardous because combustible dust is present. Class II locations are divided by the source and quantity of dust into the following divisions</a:t>
            </a:r>
            <a:r>
              <a:rPr lang="en-US" dirty="0" smtClean="0"/>
              <a:t>:</a:t>
            </a:r>
          </a:p>
          <a:p>
            <a:endParaRPr lang="en-US" dirty="0"/>
          </a:p>
          <a:p>
            <a:r>
              <a:rPr lang="en-US" dirty="0"/>
              <a:t>Class II, Division </a:t>
            </a:r>
            <a:r>
              <a:rPr lang="en-US" dirty="0" smtClean="0"/>
              <a:t>1</a:t>
            </a:r>
          </a:p>
          <a:p>
            <a:r>
              <a:rPr lang="en-US" dirty="0"/>
              <a:t>Class II, Division </a:t>
            </a:r>
            <a:r>
              <a:rPr lang="en-US" dirty="0" smtClean="0"/>
              <a:t>2</a:t>
            </a:r>
            <a:endParaRPr lang="en-US" dirty="0"/>
          </a:p>
          <a:p>
            <a:pPr marL="0" indent="0">
              <a:buNone/>
            </a:pP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776"/>
          <a:stretch/>
        </p:blipFill>
        <p:spPr bwMode="auto">
          <a:xfrm>
            <a:off x="4419600" y="3505200"/>
            <a:ext cx="426222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56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II L</a:t>
            </a:r>
            <a:r>
              <a:rPr lang="en-US" dirty="0" smtClean="0"/>
              <a:t>ocations </a:t>
            </a:r>
            <a:endParaRPr lang="en-US" dirty="0"/>
          </a:p>
        </p:txBody>
      </p:sp>
      <p:sp>
        <p:nvSpPr>
          <p:cNvPr id="6" name="Content Placeholder 5"/>
          <p:cNvSpPr>
            <a:spLocks noGrp="1"/>
          </p:cNvSpPr>
          <p:nvPr>
            <p:ph idx="1"/>
          </p:nvPr>
        </p:nvSpPr>
        <p:spPr/>
        <p:txBody>
          <a:bodyPr/>
          <a:lstStyle/>
          <a:p>
            <a:pPr marL="0" indent="0">
              <a:buNone/>
            </a:pPr>
            <a:r>
              <a:rPr lang="en-US" sz="2000" dirty="0"/>
              <a:t>Class II, Division 1. A location in which</a:t>
            </a:r>
            <a:r>
              <a:rPr lang="en-US" sz="2000" dirty="0" smtClean="0"/>
              <a:t>:</a:t>
            </a:r>
            <a:endParaRPr lang="en-US" sz="2000" dirty="0"/>
          </a:p>
          <a:p>
            <a:r>
              <a:rPr lang="en-US" sz="2000" dirty="0"/>
              <a:t>Combustible dust is or may be in suspension in the air under normal operating conditions, in quantities sufficient to produce explosives or ignitable mixtures; </a:t>
            </a:r>
            <a:r>
              <a:rPr lang="en-US" sz="2000" dirty="0" smtClean="0"/>
              <a:t>or</a:t>
            </a:r>
          </a:p>
          <a:p>
            <a:endParaRPr lang="en-US" sz="2000" dirty="0"/>
          </a:p>
          <a:p>
            <a:r>
              <a:rPr lang="en-US" sz="2000" dirty="0" smtClean="0"/>
              <a:t>Mechanical </a:t>
            </a:r>
            <a:r>
              <a:rPr lang="en-US" sz="2000" dirty="0"/>
              <a:t>failure or abnormal operation of machinery or equipment might cause such explosive or ignitable mixtures to be produced, and might also provide a source of ignition through simultaneous failure of electric equipment, operation of protection devices, or from other causes; </a:t>
            </a:r>
            <a:endParaRPr lang="en-US" sz="2000" dirty="0" smtClean="0"/>
          </a:p>
          <a:p>
            <a:pPr marL="0" indent="0">
              <a:buNone/>
            </a:pPr>
            <a:r>
              <a:rPr lang="en-US" sz="2000" dirty="0" smtClean="0"/>
              <a:t>	or </a:t>
            </a:r>
          </a:p>
          <a:p>
            <a:r>
              <a:rPr lang="en-US" sz="2000" dirty="0" smtClean="0"/>
              <a:t>Combustible </a:t>
            </a:r>
            <a:r>
              <a:rPr lang="en-US" sz="2000" dirty="0"/>
              <a:t>dusts of an electrically conductive nature may be present.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
            <a:ext cx="1996737"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01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II L</a:t>
            </a:r>
            <a:r>
              <a:rPr lang="en-US" dirty="0" smtClean="0"/>
              <a:t>ocations </a:t>
            </a:r>
            <a:endParaRPr lang="en-US" dirty="0"/>
          </a:p>
        </p:txBody>
      </p:sp>
      <p:sp>
        <p:nvSpPr>
          <p:cNvPr id="6" name="Content Placeholder 5"/>
          <p:cNvSpPr>
            <a:spLocks noGrp="1"/>
          </p:cNvSpPr>
          <p:nvPr>
            <p:ph idx="1"/>
          </p:nvPr>
        </p:nvSpPr>
        <p:spPr/>
        <p:txBody>
          <a:bodyPr/>
          <a:lstStyle/>
          <a:p>
            <a:pPr marL="0" indent="0">
              <a:buNone/>
            </a:pPr>
            <a:r>
              <a:rPr lang="en-US" sz="2000" dirty="0"/>
              <a:t>Class II, Division 2. A location in which</a:t>
            </a:r>
            <a:r>
              <a:rPr lang="en-US" sz="2000" dirty="0" smtClean="0"/>
              <a:t>:</a:t>
            </a:r>
          </a:p>
          <a:p>
            <a:pPr marL="0" indent="0">
              <a:buNone/>
            </a:pPr>
            <a:endParaRPr lang="en-US" sz="2000" dirty="0"/>
          </a:p>
          <a:p>
            <a:r>
              <a:rPr lang="en-US" sz="2000" dirty="0" smtClean="0"/>
              <a:t>Combustible </a:t>
            </a:r>
            <a:r>
              <a:rPr lang="en-US" sz="2000" dirty="0"/>
              <a:t>dust will not normally be in suspension in the air in quantities sufficient to produce explosive or ignitable mixtures; and dust accumulations are normally insufficient to interfere with the normal operation of electrical equipment or other apparatus; </a:t>
            </a:r>
            <a:endParaRPr lang="en-US" sz="2000" dirty="0" smtClean="0"/>
          </a:p>
          <a:p>
            <a:pPr marL="0" indent="0">
              <a:buNone/>
            </a:pPr>
            <a:r>
              <a:rPr lang="en-US" sz="2000" dirty="0"/>
              <a:t>	</a:t>
            </a:r>
            <a:r>
              <a:rPr lang="en-US" sz="2000" dirty="0" smtClean="0"/>
              <a:t>or</a:t>
            </a:r>
            <a:endParaRPr lang="en-US" sz="2000" dirty="0"/>
          </a:p>
          <a:p>
            <a:r>
              <a:rPr lang="en-US" sz="2000" dirty="0" smtClean="0"/>
              <a:t>Dust </a:t>
            </a:r>
            <a:r>
              <a:rPr lang="en-US" sz="2000" dirty="0"/>
              <a:t>may be in suspension in the air as a result of infrequent malfunctioning of handling or processing equipment, and dust accumulations resulting may be ignitable by abnormal operation or failure of electrical equipment or other apparatus.</a:t>
            </a:r>
          </a:p>
        </p:txBody>
      </p:sp>
      <p:pic>
        <p:nvPicPr>
          <p:cNvPr id="16386" name="Picture 2" descr="C:\Users\jzeman\Desktop\Comdust\Oroville Comdust pic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303"/>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14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2028</Words>
  <Application>Microsoft Office PowerPoint</Application>
  <PresentationFormat>On-screen Show (4:3)</PresentationFormat>
  <Paragraphs>238</Paragraphs>
  <Slides>42</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Links</vt:lpstr>
      </vt:variant>
      <vt:variant>
        <vt:i4>1</vt:i4>
      </vt:variant>
      <vt:variant>
        <vt:lpstr>Slide Titles</vt:lpstr>
      </vt:variant>
      <vt:variant>
        <vt:i4>42</vt:i4>
      </vt:variant>
    </vt:vector>
  </HeadingPairs>
  <TitlesOfParts>
    <vt:vector size="46" baseType="lpstr">
      <vt:lpstr>Arial</vt:lpstr>
      <vt:lpstr>Calibri</vt:lpstr>
      <vt:lpstr>Custom Design</vt:lpstr>
      <vt:lpstr>\\Tpms01\users\MSandoval\My Documents\03-COMBUSTIBLE DUST-CD\00-BB-Quarter 2-Grant Work Products\Q2-PowerPoint-Handout &amp; Booklet\Combustible Dust in the Timber Products Industry-GENERAL OVERVIEW-V1.vsd\Drawing\~Page-1\Pentagon</vt:lpstr>
      <vt:lpstr>PowerPoint Presentation</vt:lpstr>
      <vt:lpstr>Why?</vt:lpstr>
      <vt:lpstr>Background</vt:lpstr>
      <vt:lpstr>Background</vt:lpstr>
      <vt:lpstr>Types of Dust</vt:lpstr>
      <vt:lpstr>Industries with Combustible Dusts</vt:lpstr>
      <vt:lpstr>Class II Locations </vt:lpstr>
      <vt:lpstr>Class II Locations </vt:lpstr>
      <vt:lpstr>Class II Locations </vt:lpstr>
      <vt:lpstr>Class II Locations </vt:lpstr>
      <vt:lpstr>Definitions</vt:lpstr>
      <vt:lpstr>Definitions</vt:lpstr>
      <vt:lpstr>Definitions</vt:lpstr>
      <vt:lpstr>Definitions</vt:lpstr>
      <vt:lpstr>Definitions</vt:lpstr>
      <vt:lpstr>Definitions</vt:lpstr>
      <vt:lpstr>Definitions</vt:lpstr>
      <vt:lpstr>EXPLOSION PENTAGON</vt:lpstr>
      <vt:lpstr>Laws</vt:lpstr>
      <vt:lpstr>National Fire Protection Association (NFPA)</vt:lpstr>
      <vt:lpstr>NFPA </vt:lpstr>
      <vt:lpstr>Combustible Dust Hazard</vt:lpstr>
      <vt:lpstr>Hazard Assessment </vt:lpstr>
      <vt:lpstr>Smart Phone &amp; Tablet Application</vt:lpstr>
      <vt:lpstr>Smart Phone &amp; Tablet Application</vt:lpstr>
      <vt:lpstr>Smart Phone &amp; Tablet Application</vt:lpstr>
      <vt:lpstr>Hazard Assessment</vt:lpstr>
      <vt:lpstr>Hazard Assessment</vt:lpstr>
      <vt:lpstr>Hazard Assessment</vt:lpstr>
      <vt:lpstr>Hazard Assessment</vt:lpstr>
      <vt:lpstr>Hazard Assessment</vt:lpstr>
      <vt:lpstr>Hazard Assessment</vt:lpstr>
      <vt:lpstr>Hazard Assessment</vt:lpstr>
      <vt:lpstr>Hazard Assessment</vt:lpstr>
      <vt:lpstr>Hazard Assessment</vt:lpstr>
      <vt:lpstr>Photos</vt:lpstr>
      <vt:lpstr>Hazard Assessment</vt:lpstr>
      <vt:lpstr>Smart Phone &amp; Tablet Application</vt:lpstr>
      <vt:lpstr>Smart Phone &amp; Tablet Application</vt:lpstr>
      <vt:lpstr>Summary</vt:lpstr>
      <vt:lpstr>What Decisions Will You Make?</vt:lpstr>
      <vt:lpstr>  Timber Products Manufacturers Association  SAFETY Specialist  Contact Information: tpm@tpmrs.com  509-535-4646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Zeman</dc:creator>
  <cp:lastModifiedBy>Latitia Estrada</cp:lastModifiedBy>
  <cp:revision>31</cp:revision>
  <cp:lastPrinted>2015-11-24T22:08:03Z</cp:lastPrinted>
  <dcterms:created xsi:type="dcterms:W3CDTF">2015-11-23T18:00:05Z</dcterms:created>
  <dcterms:modified xsi:type="dcterms:W3CDTF">2016-10-11T18:06:35Z</dcterms:modified>
</cp:coreProperties>
</file>