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40233600"/>
  <p:notesSz cx="6858000" cy="9144000"/>
  <p:defaultTextStyle>
    <a:defPPr>
      <a:defRPr lang="en-US"/>
    </a:defPPr>
    <a:lvl1pPr marL="0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6" autoAdjust="0"/>
  </p:normalViewPr>
  <p:slideViewPr>
    <p:cSldViewPr>
      <p:cViewPr varScale="1">
        <p:scale>
          <a:sx n="21" d="100"/>
          <a:sy n="21" d="100"/>
        </p:scale>
        <p:origin x="-1482" y="-138"/>
      </p:cViewPr>
      <p:guideLst>
        <p:guide orient="horz" pos="126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2498496"/>
            <a:ext cx="43525440" cy="86241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2799040"/>
            <a:ext cx="35844480" cy="10281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10309863"/>
            <a:ext cx="64514733" cy="219710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10309863"/>
            <a:ext cx="192708527" cy="219710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5853816"/>
            <a:ext cx="43525440" cy="7990840"/>
          </a:xfrm>
        </p:spPr>
        <p:txBody>
          <a:bodyPr anchor="t"/>
          <a:lstStyle>
            <a:lvl1pPr algn="l">
              <a:defRPr sz="2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7052719"/>
            <a:ext cx="43525440" cy="8801097"/>
          </a:xfrm>
        </p:spPr>
        <p:txBody>
          <a:bodyPr anchor="b"/>
          <a:lstStyle>
            <a:lvl1pPr marL="0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4" y="60080316"/>
            <a:ext cx="128611627" cy="169940391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4" y="60080316"/>
            <a:ext cx="128611633" cy="169940391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611209"/>
            <a:ext cx="46085760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9005996"/>
            <a:ext cx="22625053" cy="3753271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2759267"/>
            <a:ext cx="22625053" cy="23180889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9005996"/>
            <a:ext cx="22633940" cy="3753271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759267"/>
            <a:ext cx="22633940" cy="23180889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601893"/>
            <a:ext cx="16846553" cy="6817360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601896"/>
            <a:ext cx="28625800" cy="34338263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8419256"/>
            <a:ext cx="16846553" cy="27520903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8163520"/>
            <a:ext cx="30723840" cy="3324863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594947"/>
            <a:ext cx="30723840" cy="24140160"/>
          </a:xfrm>
        </p:spPr>
        <p:txBody>
          <a:bodyPr/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1488383"/>
            <a:ext cx="30723840" cy="4721857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611209"/>
            <a:ext cx="46085760" cy="6705600"/>
          </a:xfrm>
          <a:prstGeom prst="rect">
            <a:avLst/>
          </a:prstGeom>
        </p:spPr>
        <p:txBody>
          <a:bodyPr vert="horz" lIns="543410" tIns="271705" rIns="543410" bIns="271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9387843"/>
            <a:ext cx="46085760" cy="26552316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7290589"/>
            <a:ext cx="11948160" cy="2142067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43DD-E5C5-40F7-9CB1-2CB488C6FC5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7290589"/>
            <a:ext cx="16215360" cy="2142067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7290589"/>
            <a:ext cx="11948160" cy="2142067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8CA1-9C5E-47FE-ADDA-73270EA4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34096" rtl="0" eaLnBrk="1" latinLnBrk="0" hangingPunct="1">
        <a:spcBef>
          <a:spcPct val="0"/>
        </a:spcBef>
        <a:buNone/>
        <a:defRPr sz="2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7786" indent="-2037786" algn="l" defTabSz="5434096" rtl="0" eaLnBrk="1" latinLnBrk="0" hangingPunct="1">
        <a:spcBef>
          <a:spcPct val="20000"/>
        </a:spcBef>
        <a:buFont typeface="Arial" pitchFamily="34" charset="0"/>
        <a:buChar char="•"/>
        <a:defRPr sz="190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203" indent="-1698155" algn="l" defTabSz="5434096" rtl="0" eaLnBrk="1" latinLnBrk="0" hangingPunct="1">
        <a:spcBef>
          <a:spcPct val="20000"/>
        </a:spcBef>
        <a:buFont typeface="Arial" pitchFamily="34" charset="0"/>
        <a:buChar char="–"/>
        <a:defRPr sz="166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620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669" indent="-1358524" algn="l" defTabSz="5434096" rtl="0" eaLnBrk="1" latinLnBrk="0" hangingPunct="1">
        <a:spcBef>
          <a:spcPct val="20000"/>
        </a:spcBef>
        <a:buFont typeface="Arial" pitchFamily="34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6717" indent="-1358524" algn="l" defTabSz="5434096" rtl="0" eaLnBrk="1" latinLnBrk="0" hangingPunct="1">
        <a:spcBef>
          <a:spcPct val="20000"/>
        </a:spcBef>
        <a:buFont typeface="Arial" pitchFamily="34" charset="0"/>
        <a:buChar char="»"/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lni.wa.gov/Safety/Topics/AtoZ/Grant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mailto:mdo2@uw.edu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81938" y="25803528"/>
            <a:ext cx="29771341" cy="1199167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0937200" y="25734311"/>
            <a:ext cx="19956779" cy="12060887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833880" y="11144753"/>
            <a:ext cx="25060100" cy="13985899"/>
          </a:xfrm>
          <a:prstGeom prst="roundRect">
            <a:avLst/>
          </a:prstGeom>
          <a:solidFill>
            <a:schemeClr val="tx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81939" y="11144753"/>
            <a:ext cx="25054561" cy="13985898"/>
          </a:xfrm>
          <a:prstGeom prst="roundRect">
            <a:avLst/>
          </a:prstGeom>
          <a:solidFill>
            <a:srgbClr val="0070C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00990" y="4048147"/>
            <a:ext cx="39220140" cy="449829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93258"/>
            <a:ext cx="495757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smtClean="0"/>
              <a:t>Improving Early/Safe Return to Work </a:t>
            </a:r>
            <a:r>
              <a:rPr lang="en-US" sz="12500" dirty="0"/>
              <a:t>for Your </a:t>
            </a:r>
            <a:r>
              <a:rPr lang="en-US" sz="12500" dirty="0" smtClean="0"/>
              <a:t>Injured Healthcare </a:t>
            </a:r>
            <a:r>
              <a:rPr lang="en-US" sz="12500" dirty="0"/>
              <a:t>Employees</a:t>
            </a:r>
            <a:endParaRPr lang="en-US" sz="1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4343400"/>
            <a:ext cx="37525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Return to Work for Healthcare Employees is Challenging 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1874520" y="11703025"/>
            <a:ext cx="17274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Determine the Process</a:t>
            </a:r>
            <a:endParaRPr lang="en-US" sz="8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26451384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Evaluate</a:t>
            </a:r>
            <a:endParaRPr lang="en-US" sz="8000" b="1" dirty="0"/>
          </a:p>
        </p:txBody>
      </p:sp>
      <p:pic>
        <p:nvPicPr>
          <p:cNvPr id="17" name="Picture 3" descr="H:\My Documents\Story Board jpegs\5-21 2013 oberg board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b="8349"/>
          <a:stretch/>
        </p:blipFill>
        <p:spPr bwMode="auto">
          <a:xfrm>
            <a:off x="41195801" y="3903253"/>
            <a:ext cx="7876999" cy="49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:\My Documents\Story Board jpegs\5-21 2013 oberg board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" b="6359"/>
          <a:stretch/>
        </p:blipFill>
        <p:spPr bwMode="auto">
          <a:xfrm>
            <a:off x="14177009" y="11517017"/>
            <a:ext cx="3276600" cy="2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H:\My Documents\Story Board jpegs\5-21 2013 oberg board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b="4507"/>
          <a:stretch/>
        </p:blipFill>
        <p:spPr bwMode="auto">
          <a:xfrm>
            <a:off x="45103820" y="11366235"/>
            <a:ext cx="3421004" cy="22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:\My Documents\Story Board jpegs\5-21 2013 oberg board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3983"/>
          <a:stretch/>
        </p:blipFill>
        <p:spPr bwMode="auto">
          <a:xfrm>
            <a:off x="8534400" y="26053521"/>
            <a:ext cx="3190160" cy="21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30480" y="3271834"/>
            <a:ext cx="51206400" cy="5431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199" y="5808085"/>
            <a:ext cx="38145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Supervisors </a:t>
            </a:r>
            <a:r>
              <a:rPr lang="en-US" sz="6000" dirty="0"/>
              <a:t>working </a:t>
            </a:r>
            <a:r>
              <a:rPr lang="en-US" sz="6000" dirty="0" smtClean="0"/>
              <a:t>with </a:t>
            </a:r>
            <a:r>
              <a:rPr lang="en-US" sz="6000" dirty="0"/>
              <a:t>injured employees may lack the information and resources needed to </a:t>
            </a:r>
            <a:r>
              <a:rPr lang="en-US" sz="6000" dirty="0" smtClean="0"/>
              <a:t>effectively </a:t>
            </a:r>
            <a:r>
              <a:rPr lang="en-US" sz="6000" dirty="0"/>
              <a:t>manage their injured employees and facilitate their return to work.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31848" y="13448913"/>
            <a:ext cx="23755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Based on stakeholder feedback, </a:t>
            </a:r>
            <a:r>
              <a:rPr lang="en-US" sz="6000" dirty="0"/>
              <a:t>c</a:t>
            </a:r>
            <a:r>
              <a:rPr lang="en-US" sz="6000" dirty="0" smtClean="0"/>
              <a:t>reate </a:t>
            </a:r>
            <a:r>
              <a:rPr lang="en-US" sz="6000" dirty="0"/>
              <a:t>a training module including essential components of </a:t>
            </a:r>
            <a:r>
              <a:rPr lang="en-US" sz="6000" dirty="0" smtClean="0"/>
              <a:t>the </a:t>
            </a:r>
            <a:r>
              <a:rPr lang="en-US" sz="6000" dirty="0"/>
              <a:t>work injury/return to work process for managing injured employees and </a:t>
            </a:r>
            <a:r>
              <a:rPr lang="en-US" sz="6000" dirty="0" smtClean="0"/>
              <a:t>facilitating </a:t>
            </a:r>
            <a:r>
              <a:rPr lang="en-US" sz="6000" dirty="0"/>
              <a:t>their </a:t>
            </a:r>
            <a:endParaRPr lang="en-US" sz="6000" dirty="0" smtClean="0"/>
          </a:p>
          <a:p>
            <a:r>
              <a:rPr lang="en-US" sz="6000" dirty="0" smtClean="0"/>
              <a:t>recovery/return </a:t>
            </a:r>
            <a:r>
              <a:rPr lang="en-US" sz="6000" dirty="0"/>
              <a:t>to work.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13534086"/>
            <a:ext cx="2397252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 return to work process can be confusing. To understand this process, talk to key stakeholders involved in the process and develop a plan for improvement. </a:t>
            </a:r>
            <a:r>
              <a:rPr lang="en-US" sz="6000" dirty="0"/>
              <a:t>W</a:t>
            </a:r>
            <a:r>
              <a:rPr lang="en-US" sz="6000" dirty="0" smtClean="0"/>
              <a:t>e spoke with and obtained buy-in from the following stakeholders:</a:t>
            </a:r>
          </a:p>
          <a:p>
            <a:endParaRPr lang="en-US" sz="6000" dirty="0" smtClean="0"/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/>
              <a:t>Individual Supervisors/Managers 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 smtClean="0"/>
              <a:t>The Office of Risk Management/Institutional Claims Specialists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 smtClean="0"/>
              <a:t>Human Resources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 smtClean="0"/>
              <a:t>Centers of Occupational Health and Education (COHE)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 smtClean="0"/>
              <a:t>Employee Health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 smtClean="0"/>
              <a:t>Hospital Administration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6000" dirty="0" smtClean="0"/>
              <a:t>Washington State Department of Labor and Industries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62327" y="17678400"/>
            <a:ext cx="10862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Our module focuses on 5 components determined essential to the return to work process by our stakeholders.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" y="27985287"/>
            <a:ext cx="23942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 used a series of surveys before and after administration of the module to determine its effectiveness. 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6867006" y="11806922"/>
            <a:ext cx="2146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Create and Implement Training Module</a:t>
            </a:r>
            <a:endParaRPr lang="en-US" sz="8000" b="1" dirty="0"/>
          </a:p>
        </p:txBody>
      </p:sp>
      <p:pic>
        <p:nvPicPr>
          <p:cNvPr id="1026" name="Picture 2" descr="C:\Users\mdo2\Desktop\5 components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/>
          <a:stretch/>
        </p:blipFill>
        <p:spPr bwMode="auto">
          <a:xfrm>
            <a:off x="37585122" y="15686817"/>
            <a:ext cx="12042066" cy="86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1" y="38620869"/>
            <a:ext cx="47950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Funding Source : Washington Department of Labor </a:t>
            </a:r>
            <a:r>
              <a:rPr lang="en-US" sz="6000" dirty="0" smtClean="0"/>
              <a:t>and Industries </a:t>
            </a:r>
            <a:r>
              <a:rPr lang="en-US" sz="6000" dirty="0"/>
              <a:t>Safety &amp; Health Investment Projects (SHIP), </a:t>
            </a:r>
            <a:r>
              <a:rPr lang="en-US" sz="6000" dirty="0" smtClean="0"/>
              <a:t>2012RH00198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1382968" y="32450524"/>
            <a:ext cx="17876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This </a:t>
            </a:r>
            <a:r>
              <a:rPr lang="en-US" sz="6000" dirty="0" smtClean="0"/>
              <a:t>module and other information will </a:t>
            </a:r>
            <a:r>
              <a:rPr lang="en-US" sz="6000" dirty="0"/>
              <a:t>be </a:t>
            </a:r>
            <a:r>
              <a:rPr lang="en-US" sz="6000" dirty="0" smtClean="0"/>
              <a:t>publicly </a:t>
            </a:r>
            <a:r>
              <a:rPr lang="en-US" sz="6000" dirty="0"/>
              <a:t>available </a:t>
            </a:r>
            <a:r>
              <a:rPr lang="en-US" sz="6000" dirty="0" smtClean="0"/>
              <a:t>at </a:t>
            </a:r>
            <a:r>
              <a:rPr lang="en-US" sz="6000" dirty="0">
                <a:hlinkClick r:id="rId7"/>
              </a:rPr>
              <a:t>http://www.lni.wa.gov/Safety/Topics/AtoZ/Grants</a:t>
            </a:r>
            <a:r>
              <a:rPr lang="en-US" sz="6000" dirty="0" smtClean="0">
                <a:hlinkClick r:id="rId7"/>
              </a:rPr>
              <a:t>/</a:t>
            </a:r>
            <a:endParaRPr lang="en-US" sz="6000" dirty="0" smtClean="0"/>
          </a:p>
          <a:p>
            <a:endParaRPr lang="en-US" sz="6000" dirty="0"/>
          </a:p>
        </p:txBody>
      </p:sp>
      <p:sp>
        <p:nvSpPr>
          <p:cNvPr id="35" name="Rectangle 34"/>
          <p:cNvSpPr/>
          <p:nvPr/>
        </p:nvSpPr>
        <p:spPr>
          <a:xfrm>
            <a:off x="12176760" y="2309194"/>
            <a:ext cx="23759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Project Team: June Spector, Michael Oberg, Nicholas </a:t>
            </a:r>
            <a:r>
              <a:rPr lang="en-US" sz="4000" dirty="0" err="1" smtClean="0"/>
              <a:t>Reul</a:t>
            </a:r>
            <a:r>
              <a:rPr lang="en-US" sz="4000" dirty="0" smtClean="0"/>
              <a:t>, Lisa Hart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807720" y="9144000"/>
            <a:ext cx="49223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/>
              <a:t>Here is an Intervention to Overcome the Barriers of Returning Injured Employees to Work</a:t>
            </a:r>
            <a:endParaRPr lang="en-US" sz="10000" dirty="0"/>
          </a:p>
        </p:txBody>
      </p:sp>
      <p:sp>
        <p:nvSpPr>
          <p:cNvPr id="39" name="TextBox 38"/>
          <p:cNvSpPr txBox="1"/>
          <p:nvPr/>
        </p:nvSpPr>
        <p:spPr>
          <a:xfrm>
            <a:off x="31723963" y="26451383"/>
            <a:ext cx="17348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Use Evaluation Data to </a:t>
            </a:r>
          </a:p>
          <a:p>
            <a:r>
              <a:rPr lang="en-US" sz="8000" b="1" dirty="0" smtClean="0"/>
              <a:t>Improve Module and Process</a:t>
            </a:r>
            <a:endParaRPr lang="en-US" sz="8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382968" y="29294078"/>
            <a:ext cx="18790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 used data collected from the evaluation to improve the training module as well as provide feedback for how the return to work process can be improved.</a:t>
            </a:r>
            <a:endParaRPr lang="en-US" sz="6000" dirty="0"/>
          </a:p>
        </p:txBody>
      </p:sp>
      <p:pic>
        <p:nvPicPr>
          <p:cNvPr id="1032" name="Picture 8" descr="H:\My Documents\Story Board jpegs\5-21 2013 oberg board8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6108"/>
          <a:stretch/>
        </p:blipFill>
        <p:spPr bwMode="auto">
          <a:xfrm>
            <a:off x="45103820" y="26514679"/>
            <a:ext cx="3145460" cy="20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do2\Desktop\Confidence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30206794"/>
            <a:ext cx="12923520" cy="69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o2\Desktop\Module results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697" y="30206794"/>
            <a:ext cx="14729462" cy="69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308860" y="30334764"/>
            <a:ext cx="1050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Confidence in Return to Work Process Pre/Post </a:t>
            </a:r>
            <a:r>
              <a:rPr lang="en-US" sz="2400" dirty="0"/>
              <a:t>M</a:t>
            </a:r>
            <a:r>
              <a:rPr lang="en-US" sz="2400" dirty="0" smtClean="0"/>
              <a:t>odule </a:t>
            </a:r>
            <a:r>
              <a:rPr lang="en-US" sz="2400" dirty="0"/>
              <a:t>I</a:t>
            </a:r>
            <a:r>
              <a:rPr lang="en-US" sz="2400" dirty="0" smtClean="0"/>
              <a:t>mplementation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9322240" y="30415899"/>
            <a:ext cx="548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Delivery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1368435" y="35678239"/>
            <a:ext cx="1879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Contact for more information: Michael Oberg </a:t>
            </a:r>
          </a:p>
          <a:p>
            <a:pPr algn="ctr"/>
            <a:r>
              <a:rPr lang="en-US" sz="6000" dirty="0" smtClean="0">
                <a:hlinkClick r:id="rId11"/>
              </a:rPr>
              <a:t>mdo2@uw.edu</a:t>
            </a:r>
            <a:r>
              <a:rPr lang="en-US" sz="6000" dirty="0" smtClean="0"/>
              <a:t> 206-616-4213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370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305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Oberg</dc:creator>
  <cp:lastModifiedBy>Michael Oberg</cp:lastModifiedBy>
  <cp:revision>33</cp:revision>
  <dcterms:created xsi:type="dcterms:W3CDTF">2013-09-19T20:36:42Z</dcterms:created>
  <dcterms:modified xsi:type="dcterms:W3CDTF">2013-09-26T19:31:21Z</dcterms:modified>
</cp:coreProperties>
</file>