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1887200" cy="16459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892" y="-126"/>
      </p:cViewPr>
      <p:guideLst>
        <p:guide orient="horz" pos="5184"/>
        <p:guide pos="3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847" y="3374451"/>
            <a:ext cx="8023859" cy="5403790"/>
          </a:xfrm>
        </p:spPr>
        <p:txBody>
          <a:bodyPr lIns="0" rIns="0" anchor="t">
            <a:noAutofit/>
          </a:bodyPr>
          <a:lstStyle>
            <a:lvl1pPr>
              <a:defRPr sz="10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6840" y="9374074"/>
            <a:ext cx="8023860" cy="2696006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0720" y="3730755"/>
            <a:ext cx="5489000" cy="932688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0803" y="3730752"/>
            <a:ext cx="2698394" cy="9326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3362" y="3730752"/>
            <a:ext cx="5491886" cy="932688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493362" y="3708807"/>
            <a:ext cx="5491886" cy="93268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802" y="3533245"/>
            <a:ext cx="8023860" cy="5113325"/>
          </a:xfrm>
        </p:spPr>
        <p:txBody>
          <a:bodyPr anchor="t">
            <a:noAutofit/>
          </a:bodyPr>
          <a:lstStyle>
            <a:lvl1pPr algn="l">
              <a:defRPr sz="77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0802" y="9326880"/>
            <a:ext cx="8023860" cy="2194560"/>
          </a:xfrm>
        </p:spPr>
        <p:txBody>
          <a:bodyPr anchor="t">
            <a:normAutofit/>
          </a:bodyPr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911" y="1463040"/>
            <a:ext cx="4701223" cy="25603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33097" y="4598062"/>
            <a:ext cx="4741056" cy="6915422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9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781" y="4598118"/>
            <a:ext cx="4731104" cy="6915355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9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41909" y="15255244"/>
            <a:ext cx="6633058" cy="8763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909" y="1463041"/>
            <a:ext cx="4700454" cy="2560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897" y="4598671"/>
            <a:ext cx="4730115" cy="1550669"/>
          </a:xfrm>
        </p:spPr>
        <p:txBody>
          <a:bodyPr anchor="t">
            <a:normAutofit/>
          </a:bodyPr>
          <a:lstStyle>
            <a:lvl1pPr marL="0" indent="0">
              <a:buNone/>
              <a:defRPr sz="2900" b="0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896" y="6865624"/>
            <a:ext cx="4730115" cy="6918958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900"/>
            </a:lvl3pPr>
            <a:lvl4pPr>
              <a:defRPr sz="2900"/>
            </a:lvl4pPr>
            <a:lvl5pPr>
              <a:defRPr sz="29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40413" y="4598671"/>
            <a:ext cx="4759008" cy="1550669"/>
          </a:xfrm>
        </p:spPr>
        <p:txBody>
          <a:bodyPr anchor="t">
            <a:normAutofit/>
          </a:bodyPr>
          <a:lstStyle>
            <a:lvl1pPr marL="0" indent="0">
              <a:buNone/>
              <a:defRPr sz="2900" b="0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40414" y="6865623"/>
            <a:ext cx="4746625" cy="6918960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900"/>
            </a:lvl3pPr>
            <a:lvl4pPr>
              <a:defRPr sz="2900"/>
            </a:lvl4pPr>
            <a:lvl5pPr>
              <a:defRPr sz="29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41909" y="15255244"/>
            <a:ext cx="6633058" cy="8763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311640" y="3723707"/>
            <a:ext cx="2377440" cy="876300"/>
          </a:xfrm>
        </p:spPr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6291" y="4610104"/>
            <a:ext cx="4750753" cy="6934197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900"/>
            </a:lvl3pPr>
            <a:lvl4pPr>
              <a:defRPr sz="2900"/>
            </a:lvl4pPr>
            <a:lvl5pPr>
              <a:defRPr sz="29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911" y="1455420"/>
            <a:ext cx="4717733" cy="2499360"/>
          </a:xfrm>
        </p:spPr>
        <p:txBody>
          <a:bodyPr anchor="t">
            <a:normAutofit/>
          </a:bodyPr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6" y="4610101"/>
            <a:ext cx="4717733" cy="4351020"/>
          </a:xfrm>
        </p:spPr>
        <p:txBody>
          <a:bodyPr>
            <a:normAutofit/>
          </a:bodyPr>
          <a:lstStyle>
            <a:lvl1pPr marL="0" indent="0">
              <a:buNone/>
              <a:defRPr sz="29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641909" y="15255244"/>
            <a:ext cx="6633058" cy="8763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915" y="1440179"/>
            <a:ext cx="2697321" cy="4754882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29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53027" y="3962402"/>
            <a:ext cx="7315993" cy="10129836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3025" y="1474472"/>
            <a:ext cx="4864259" cy="2183129"/>
          </a:xfrm>
        </p:spPr>
        <p:txBody>
          <a:bodyPr>
            <a:normAutofit/>
          </a:bodyPr>
          <a:lstStyle>
            <a:lvl1pPr marL="0" indent="0">
              <a:buNone/>
              <a:defRPr sz="29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641909" y="15255244"/>
            <a:ext cx="6633058" cy="8763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0803" y="3730752"/>
            <a:ext cx="2695352" cy="4750719"/>
          </a:xfrm>
          <a:prstGeom prst="rect">
            <a:avLst/>
          </a:prstGeom>
        </p:spPr>
        <p:txBody>
          <a:bodyPr vert="horz" lIns="146304" tIns="73152" rIns="146304" bIns="73152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0720" y="3712889"/>
            <a:ext cx="5489000" cy="9326885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11640" y="454727"/>
            <a:ext cx="2377440" cy="876300"/>
          </a:xfrm>
          <a:prstGeom prst="rect">
            <a:avLst/>
          </a:prstGeom>
        </p:spPr>
        <p:txBody>
          <a:bodyPr vert="horz" lIns="146304" tIns="73152" rIns="146304" bIns="73152" rtlCol="0" anchor="t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AAAD-ADAE-4D0B-96D1-A84BA6A1D7D7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0802" y="15255244"/>
            <a:ext cx="6633058" cy="876300"/>
          </a:xfrm>
          <a:prstGeom prst="rect">
            <a:avLst/>
          </a:prstGeom>
        </p:spPr>
        <p:txBody>
          <a:bodyPr vert="horz" lIns="146304" tIns="73152" rIns="146304" bIns="73152" rtlCol="0" anchor="t"/>
          <a:lstStyle>
            <a:lvl1pPr algn="l">
              <a:defRPr sz="1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7684" y="15255244"/>
            <a:ext cx="1478989" cy="876300"/>
          </a:xfrm>
          <a:prstGeom prst="rect">
            <a:avLst/>
          </a:prstGeom>
        </p:spPr>
        <p:txBody>
          <a:bodyPr vert="horz" lIns="146304" tIns="73152" rIns="146304" bIns="73152" rtlCol="0" anchor="t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A08EA-AFC3-4856-BBA2-3A29B656335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1463040" rtl="0" eaLnBrk="1" latinLnBrk="0" hangingPunct="1">
        <a:spcBef>
          <a:spcPct val="0"/>
        </a:spcBef>
        <a:buNone/>
        <a:defRPr sz="2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38912" indent="-438912" algn="l" defTabSz="1463040" rtl="0" eaLnBrk="1" latinLnBrk="0" hangingPunct="1">
        <a:spcBef>
          <a:spcPct val="20000"/>
        </a:spcBef>
        <a:buFont typeface="Arial" pitchFamily="34" charset="0"/>
        <a:buChar char="•"/>
        <a:defRPr sz="29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indent="-457200" algn="l" defTabSz="1463040" rtl="0" eaLnBrk="1" latinLnBrk="0" hangingPunct="1">
        <a:spcBef>
          <a:spcPct val="20000"/>
        </a:spcBef>
        <a:buFont typeface="Arial" pitchFamily="34" charset="0"/>
        <a:buChar char="–"/>
        <a:defRPr sz="29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29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spcBef>
          <a:spcPct val="20000"/>
        </a:spcBef>
        <a:buFont typeface="Arial" pitchFamily="34" charset="0"/>
        <a:buChar char="–"/>
        <a:defRPr sz="29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spcBef>
          <a:spcPct val="20000"/>
        </a:spcBef>
        <a:buFont typeface="Arial" pitchFamily="34" charset="0"/>
        <a:buChar char="»"/>
        <a:defRPr sz="29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29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29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29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ashington.edu/admin/hr/polproc/accommodation/accomrequestproc.html" TargetMode="External"/><Relationship Id="rId13" Type="http://schemas.openxmlformats.org/officeDocument/2006/relationships/hyperlink" Target="http://f2.washington.edu/treasury/riskmgmt/wc/saw" TargetMode="External"/><Relationship Id="rId1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hyperlink" Target="https://psn.medical.washington.edu/Login.aspx" TargetMode="External"/><Relationship Id="rId12" Type="http://schemas.openxmlformats.org/officeDocument/2006/relationships/hyperlink" Target="https://hmc.uwmedicine.org/PolicyProcedure/Pages/Return_to_Work_Light-Modified_Duty_105-15.aspx" TargetMode="External"/><Relationship Id="rId17" Type="http://schemas.openxmlformats.org/officeDocument/2006/relationships/image" Target="../media/image5.jpeg"/><Relationship Id="rId2" Type="http://schemas.openxmlformats.org/officeDocument/2006/relationships/hyperlink" Target="http://faculty.washington.edu/spectj/RTW%20Module%20Final.pptx" TargetMode="Externa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2.washington.edu/treasury/riskmgmt/wc/seek" TargetMode="External"/><Relationship Id="rId11" Type="http://schemas.openxmlformats.org/officeDocument/2006/relationships/hyperlink" Target="http://www.lni.wa.gov/ClaimsIns/Insurance/Injury/LightDuty/Default.asp" TargetMode="External"/><Relationship Id="rId5" Type="http://schemas.openxmlformats.org/officeDocument/2006/relationships/hyperlink" Target="https://hmc.uwmedicine.org/BU/EH/Pages/default.aspx" TargetMode="External"/><Relationship Id="rId15" Type="http://schemas.openxmlformats.org/officeDocument/2006/relationships/image" Target="../media/image3.jpeg"/><Relationship Id="rId10" Type="http://schemas.openxmlformats.org/officeDocument/2006/relationships/hyperlink" Target="http://f2.washington.edu/treasury/riskmgmt/wc" TargetMode="External"/><Relationship Id="rId4" Type="http://schemas.openxmlformats.org/officeDocument/2006/relationships/hyperlink" Target="https://secure.lni.wa.gov/provdir/" TargetMode="External"/><Relationship Id="rId9" Type="http://schemas.openxmlformats.org/officeDocument/2006/relationships/hyperlink" Target="http://f2.washington.edu/treasury/riskmgmt/wc/supervisors" TargetMode="External"/><Relationship Id="rId1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548640"/>
            <a:ext cx="11058522" cy="333756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75000"/>
                </a:schemeClr>
              </a:solidFill>
              <a:latin typeface="Adobe Garamond Pro Bol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420" y="1135561"/>
            <a:ext cx="10500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dobe Garamond Pro Bold" pitchFamily="18" charset="0"/>
              </a:rPr>
              <a:t>The return to work training module illustrates best practices when managing an employee that has been injured at work. The module  focuses on 5 major components: </a:t>
            </a:r>
            <a:endParaRPr lang="en-US" sz="1600" dirty="0" smtClean="0">
              <a:latin typeface="Adobe Garamond Pro Bold" pitchFamily="18" charset="0"/>
            </a:endParaRPr>
          </a:p>
          <a:p>
            <a:endParaRPr lang="en-US" sz="1600" dirty="0" smtClean="0">
              <a:latin typeface="Adobe Garamond Pro Bold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Adobe Garamond Pro Bold" pitchFamily="18" charset="0"/>
              </a:rPr>
              <a:t>Helping </a:t>
            </a:r>
            <a:r>
              <a:rPr lang="en-US" sz="1600" dirty="0" smtClean="0">
                <a:latin typeface="Adobe Garamond Pro Bold" pitchFamily="18" charset="0"/>
              </a:rPr>
              <a:t>employees seek medical </a:t>
            </a:r>
            <a:r>
              <a:rPr lang="en-US" sz="1600" dirty="0" smtClean="0">
                <a:latin typeface="Adobe Garamond Pro Bold" pitchFamily="18" charset="0"/>
              </a:rPr>
              <a:t>attention,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Adobe Garamond Pro Bold" pitchFamily="18" charset="0"/>
              </a:rPr>
              <a:t>Filling </a:t>
            </a:r>
            <a:r>
              <a:rPr lang="en-US" sz="1600" dirty="0" smtClean="0">
                <a:latin typeface="Adobe Garamond Pro Bold" pitchFamily="18" charset="0"/>
              </a:rPr>
              <a:t>out an incident </a:t>
            </a:r>
            <a:r>
              <a:rPr lang="en-US" sz="1600" dirty="0" smtClean="0">
                <a:latin typeface="Adobe Garamond Pro Bold" pitchFamily="18" charset="0"/>
              </a:rPr>
              <a:t>report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Adobe Garamond Pro Bold" pitchFamily="18" charset="0"/>
              </a:rPr>
              <a:t>How </a:t>
            </a:r>
            <a:r>
              <a:rPr lang="en-US" sz="1600" dirty="0" smtClean="0">
                <a:latin typeface="Adobe Garamond Pro Bold" pitchFamily="18" charset="0"/>
              </a:rPr>
              <a:t>to communicate with injured </a:t>
            </a:r>
            <a:r>
              <a:rPr lang="en-US" sz="1600" dirty="0" smtClean="0">
                <a:latin typeface="Adobe Garamond Pro Bold" pitchFamily="18" charset="0"/>
              </a:rPr>
              <a:t>employees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Adobe Garamond Pro Bold" pitchFamily="18" charset="0"/>
              </a:rPr>
              <a:t>Navigating </a:t>
            </a:r>
            <a:r>
              <a:rPr lang="en-US" sz="1600" dirty="0" smtClean="0">
                <a:latin typeface="Adobe Garamond Pro Bold" pitchFamily="18" charset="0"/>
              </a:rPr>
              <a:t>modified and light </a:t>
            </a:r>
            <a:r>
              <a:rPr lang="en-US" sz="1600" dirty="0" smtClean="0">
                <a:latin typeface="Adobe Garamond Pro Bold" pitchFamily="18" charset="0"/>
              </a:rPr>
              <a:t>duty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Adobe Garamond Pro Bold" pitchFamily="18" charset="0"/>
              </a:rPr>
              <a:t>Obtaining </a:t>
            </a:r>
            <a:r>
              <a:rPr lang="en-US" sz="1600" dirty="0" smtClean="0">
                <a:latin typeface="Adobe Garamond Pro Bold" pitchFamily="18" charset="0"/>
              </a:rPr>
              <a:t>financial incentives. </a:t>
            </a:r>
            <a:endParaRPr lang="en-US" sz="1600" dirty="0" smtClean="0">
              <a:latin typeface="Adobe Garamond Pro Bold" pitchFamily="18" charset="0"/>
            </a:endParaRPr>
          </a:p>
          <a:p>
            <a:endParaRPr lang="en-US" sz="1600" dirty="0">
              <a:latin typeface="Adobe Garamond Pro Bold" pitchFamily="18" charset="0"/>
            </a:endParaRPr>
          </a:p>
          <a:p>
            <a:r>
              <a:rPr lang="en-US" sz="1600" dirty="0" smtClean="0">
                <a:latin typeface="Adobe Garamond Pro Bold" pitchFamily="18" charset="0"/>
              </a:rPr>
              <a:t>A </a:t>
            </a:r>
            <a:r>
              <a:rPr lang="en-US" sz="1600" dirty="0" smtClean="0">
                <a:latin typeface="Adobe Garamond Pro Bold" pitchFamily="18" charset="0"/>
              </a:rPr>
              <a:t>link to the module is posted below, along with links to valuable resources.</a:t>
            </a:r>
            <a:endParaRPr lang="en-US" sz="1600" dirty="0">
              <a:latin typeface="Adobe Garamond Pro Bol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3420" y="731520"/>
            <a:ext cx="105003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latin typeface="Adobe Garamond Pro Bold" pitchFamily="18" charset="0"/>
              </a:rPr>
              <a:t>How to apply best practices when managing an injured employee’s early return to work</a:t>
            </a:r>
            <a:endParaRPr lang="en-US" sz="2100" b="1" dirty="0">
              <a:latin typeface="Adobe Garamond Pro Bold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4339" y="4267200"/>
            <a:ext cx="11058522" cy="152758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dobe Garamond Pro Bol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2117" y="484632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dobe Garamond Pro Bold" pitchFamily="18" charset="0"/>
              </a:rPr>
              <a:t>Module link: </a:t>
            </a:r>
            <a:r>
              <a:rPr lang="en-US" dirty="0" smtClean="0">
                <a:latin typeface="Adobe Garamond Pro Bold" pitchFamily="18" charset="0"/>
                <a:hlinkClick r:id="rId2"/>
              </a:rPr>
              <a:t>http://faculty.washington.edu/spectj/RTW%20Module%20Final.pptx</a:t>
            </a:r>
            <a:endParaRPr lang="en-US" dirty="0">
              <a:latin typeface="Adobe Garamond Pro Bold" pitchFamily="18" charset="0"/>
            </a:endParaRPr>
          </a:p>
        </p:txBody>
      </p:sp>
      <p:pic>
        <p:nvPicPr>
          <p:cNvPr id="8" name="Picture 2" descr="H:\My Documents\Story Board jpegs\5-21 2013 oberg board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096" y="4436474"/>
            <a:ext cx="1363980" cy="1201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98672" y="6172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dobe Garamond Pro Bold" pitchFamily="18" charset="0"/>
              </a:rPr>
              <a:t>Resources</a:t>
            </a:r>
            <a:endParaRPr lang="en-US" sz="2800" b="1" dirty="0">
              <a:latin typeface="Adobe Garamond Pro Bold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9075" y="6816603"/>
            <a:ext cx="1223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Injury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6364" y="7461260"/>
            <a:ext cx="9428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dobe Garamond Pro Bold" pitchFamily="18" charset="0"/>
              </a:rPr>
              <a:t>L&amp;I Find </a:t>
            </a:r>
            <a:r>
              <a:rPr lang="en-US" sz="1200" b="1" dirty="0">
                <a:latin typeface="Adobe Garamond Pro Bold" pitchFamily="18" charset="0"/>
              </a:rPr>
              <a:t>a P</a:t>
            </a:r>
            <a:r>
              <a:rPr lang="en-US" sz="1200" b="1" dirty="0" smtClean="0">
                <a:latin typeface="Adobe Garamond Pro Bold" pitchFamily="18" charset="0"/>
              </a:rPr>
              <a:t>rovider:     </a:t>
            </a:r>
            <a:r>
              <a:rPr lang="en-US" sz="1200" dirty="0" smtClean="0">
                <a:latin typeface="Adobe Garamond Pro Bold" pitchFamily="18" charset="0"/>
                <a:hlinkClick r:id="rId4"/>
              </a:rPr>
              <a:t>https</a:t>
            </a:r>
            <a:r>
              <a:rPr lang="en-US" sz="1200" dirty="0">
                <a:latin typeface="Adobe Garamond Pro Bold" pitchFamily="18" charset="0"/>
                <a:hlinkClick r:id="rId4"/>
              </a:rPr>
              <a:t>://secure.lni.wa.gov/provdir</a:t>
            </a:r>
            <a:r>
              <a:rPr lang="en-US" sz="1200" dirty="0" smtClean="0">
                <a:latin typeface="Adobe Garamond Pro Bold" pitchFamily="18" charset="0"/>
                <a:hlinkClick r:id="rId4"/>
              </a:rPr>
              <a:t>/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HMC Employee Health:      </a:t>
            </a:r>
            <a:r>
              <a:rPr lang="en-US" sz="1200" dirty="0" smtClean="0">
                <a:latin typeface="Adobe Garamond Pro Bold" pitchFamily="18" charset="0"/>
              </a:rPr>
              <a:t>(206) 744-3081      </a:t>
            </a:r>
            <a:r>
              <a:rPr lang="en-US" sz="1200" dirty="0" smtClean="0">
                <a:latin typeface="Adobe Garamond Pro Bold" pitchFamily="18" charset="0"/>
                <a:hlinkClick r:id="rId5"/>
              </a:rPr>
              <a:t>https</a:t>
            </a:r>
            <a:r>
              <a:rPr lang="en-US" sz="1200" dirty="0">
                <a:latin typeface="Adobe Garamond Pro Bold" pitchFamily="18" charset="0"/>
                <a:hlinkClick r:id="rId5"/>
              </a:rPr>
              <a:t>://</a:t>
            </a:r>
            <a:r>
              <a:rPr lang="en-US" sz="1200" dirty="0" smtClean="0">
                <a:latin typeface="Adobe Garamond Pro Bold" pitchFamily="18" charset="0"/>
                <a:hlinkClick r:id="rId5"/>
              </a:rPr>
              <a:t>hmc.uwmedicine.org/BU/EH/Pages/default.aspx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Risk Management </a:t>
            </a:r>
            <a:r>
              <a:rPr lang="en-US" sz="1200" b="1" dirty="0">
                <a:latin typeface="Adobe Garamond Pro Bold" pitchFamily="18" charset="0"/>
              </a:rPr>
              <a:t>Provider Resources: </a:t>
            </a:r>
            <a:r>
              <a:rPr lang="en-US" sz="1200" b="1" dirty="0" smtClean="0">
                <a:latin typeface="Adobe Garamond Pro Bold" pitchFamily="18" charset="0"/>
              </a:rPr>
              <a:t>     </a:t>
            </a:r>
            <a:r>
              <a:rPr lang="en-US" sz="1200" dirty="0" smtClean="0">
                <a:latin typeface="Adobe Garamond Pro Bold" pitchFamily="18" charset="0"/>
                <a:hlinkClick r:id="rId6"/>
              </a:rPr>
              <a:t>http</a:t>
            </a:r>
            <a:r>
              <a:rPr lang="en-US" sz="1200" dirty="0">
                <a:latin typeface="Adobe Garamond Pro Bold" pitchFamily="18" charset="0"/>
                <a:hlinkClick r:id="rId6"/>
              </a:rPr>
              <a:t>://</a:t>
            </a:r>
            <a:r>
              <a:rPr lang="en-US" sz="1200" dirty="0" smtClean="0">
                <a:latin typeface="Adobe Garamond Pro Bold" pitchFamily="18" charset="0"/>
                <a:hlinkClick r:id="rId6"/>
              </a:rPr>
              <a:t>f2.washington.edu/treasury/riskmgmt/wc/seek</a:t>
            </a:r>
            <a:r>
              <a:rPr lang="en-US" sz="1200" dirty="0" smtClean="0">
                <a:latin typeface="Adobe Garamond Pro Bold" pitchFamily="18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22545" y="9430670"/>
            <a:ext cx="9428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dobe Garamond Pro Bold" pitchFamily="18" charset="0"/>
                <a:hlinkClick r:id="rId7"/>
              </a:rPr>
              <a:t>https://psn.medical.washington.edu/Login.aspx</a:t>
            </a:r>
            <a:endParaRPr lang="en-US" sz="1200" dirty="0" smtClean="0">
              <a:latin typeface="Adobe Garamond Pro Bold" pitchFamily="18" charset="0"/>
            </a:endParaRPr>
          </a:p>
          <a:p>
            <a:endParaRPr lang="en-US" sz="1200" dirty="0" smtClean="0">
              <a:latin typeface="Adobe Garamond Pro Bold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78076" y="11261421"/>
            <a:ext cx="9428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dobe Garamond Pro Bold" pitchFamily="18" charset="0"/>
              </a:rPr>
              <a:t>UW </a:t>
            </a:r>
            <a:r>
              <a:rPr lang="en-US" sz="1200" b="1" dirty="0">
                <a:latin typeface="Adobe Garamond Pro Bold" pitchFamily="18" charset="0"/>
              </a:rPr>
              <a:t>Confidentiality Policy: </a:t>
            </a:r>
            <a:r>
              <a:rPr lang="en-US" sz="1200" dirty="0">
                <a:latin typeface="Adobe Garamond Pro Bold" pitchFamily="18" charset="0"/>
                <a:hlinkClick r:id="rId8"/>
              </a:rPr>
              <a:t>http://</a:t>
            </a:r>
            <a:r>
              <a:rPr lang="en-US" sz="1200" dirty="0" smtClean="0">
                <a:latin typeface="Adobe Garamond Pro Bold" pitchFamily="18" charset="0"/>
                <a:hlinkClick r:id="rId8"/>
              </a:rPr>
              <a:t>www.washington.edu/admin/hr/polproc/accommodation/accomrequestproc.html</a:t>
            </a:r>
            <a:endParaRPr lang="en-US" sz="1200" dirty="0" smtClean="0">
              <a:latin typeface="Adobe Garamond Pro Bold" pitchFamily="18" charset="0"/>
            </a:endParaRPr>
          </a:p>
          <a:p>
            <a:endParaRPr lang="en-US" sz="1200" dirty="0" smtClean="0">
              <a:latin typeface="Adobe Garamond Pro Bol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2312134"/>
            <a:ext cx="3689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Modified and Light Duty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50644" y="12834144"/>
            <a:ext cx="94280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dobe Garamond Pro Bold" pitchFamily="18" charset="0"/>
              </a:rPr>
              <a:t>Human Resources:     </a:t>
            </a:r>
            <a:r>
              <a:rPr lang="en-US" sz="1200" dirty="0" smtClean="0">
                <a:latin typeface="Adobe Garamond Pro Bold" pitchFamily="18" charset="0"/>
              </a:rPr>
              <a:t>(206) </a:t>
            </a:r>
            <a:r>
              <a:rPr lang="en-US" sz="1200" dirty="0">
                <a:latin typeface="Adobe Garamond Pro Bold" pitchFamily="18" charset="0"/>
              </a:rPr>
              <a:t>744-9220 </a:t>
            </a:r>
            <a:r>
              <a:rPr lang="en-US" sz="1200" dirty="0" smtClean="0">
                <a:latin typeface="Adobe Garamond Pro Bold" pitchFamily="18" charset="0"/>
                <a:hlinkClick r:id="rId9"/>
              </a:rPr>
              <a:t>http</a:t>
            </a:r>
            <a:r>
              <a:rPr lang="en-US" sz="1200" dirty="0">
                <a:latin typeface="Adobe Garamond Pro Bold" pitchFamily="18" charset="0"/>
                <a:hlinkClick r:id="rId9"/>
              </a:rPr>
              <a:t>://</a:t>
            </a:r>
            <a:r>
              <a:rPr lang="en-US" sz="1200" dirty="0" smtClean="0">
                <a:latin typeface="Adobe Garamond Pro Bold" pitchFamily="18" charset="0"/>
                <a:hlinkClick r:id="rId9"/>
              </a:rPr>
              <a:t>f2.washington.edu/treasury/riskmgmt/wc/supervisors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Office of Risk Management:      </a:t>
            </a:r>
            <a:r>
              <a:rPr lang="en-US" sz="1200" dirty="0" smtClean="0">
                <a:latin typeface="Adobe Garamond Pro Bold" pitchFamily="18" charset="0"/>
              </a:rPr>
              <a:t>(206</a:t>
            </a:r>
            <a:r>
              <a:rPr lang="en-US" sz="1200" dirty="0">
                <a:latin typeface="Adobe Garamond Pro Bold" pitchFamily="18" charset="0"/>
              </a:rPr>
              <a:t>) 543-0183 </a:t>
            </a:r>
            <a:r>
              <a:rPr lang="en-US" sz="1200" dirty="0" smtClean="0">
                <a:latin typeface="Adobe Garamond Pro Bold" pitchFamily="18" charset="0"/>
                <a:hlinkClick r:id="rId10"/>
              </a:rPr>
              <a:t>http</a:t>
            </a:r>
            <a:r>
              <a:rPr lang="en-US" sz="1200" dirty="0">
                <a:latin typeface="Adobe Garamond Pro Bold" pitchFamily="18" charset="0"/>
                <a:hlinkClick r:id="rId10"/>
              </a:rPr>
              <a:t>://</a:t>
            </a:r>
            <a:r>
              <a:rPr lang="en-US" sz="1200" dirty="0" smtClean="0">
                <a:latin typeface="Adobe Garamond Pro Bold" pitchFamily="18" charset="0"/>
                <a:hlinkClick r:id="rId10"/>
              </a:rPr>
              <a:t>f2.washington.edu/treasury/riskmgmt/wc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L&amp;I General Info:      </a:t>
            </a:r>
            <a:r>
              <a:rPr lang="en-US" sz="1200" dirty="0">
                <a:latin typeface="Adobe Garamond Pro Bold" pitchFamily="18" charset="0"/>
                <a:hlinkClick r:id="rId11"/>
              </a:rPr>
              <a:t>http://</a:t>
            </a:r>
            <a:r>
              <a:rPr lang="en-US" sz="1200" dirty="0" smtClean="0">
                <a:latin typeface="Adobe Garamond Pro Bold" pitchFamily="18" charset="0"/>
                <a:hlinkClick r:id="rId11"/>
              </a:rPr>
              <a:t>www.lni.wa.gov/ClaimsIns/Insurance/Injury/LightDuty/Default.asp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HMC Administrative Policies and Procedures</a:t>
            </a:r>
            <a:r>
              <a:rPr lang="en-US" sz="1200" dirty="0" smtClean="0">
                <a:latin typeface="Adobe Garamond Pro Bold" pitchFamily="18" charset="0"/>
              </a:rPr>
              <a:t>: </a:t>
            </a:r>
            <a:r>
              <a:rPr lang="en-US" sz="1200" dirty="0">
                <a:latin typeface="Adobe Garamond Pro Bold" pitchFamily="18" charset="0"/>
                <a:hlinkClick r:id="rId12"/>
              </a:rPr>
              <a:t>https://hmc.uwmedicine.org/PolicyProcedure/Pages/Return_to_Work_Light-Modified_Duty_105-15.aspx</a:t>
            </a:r>
            <a:endParaRPr lang="en-US" sz="1200" dirty="0" smtClean="0">
              <a:latin typeface="Adobe Garamond Pro Bold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8556" y="14185392"/>
            <a:ext cx="3127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Financial Incentives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62379" y="14931672"/>
            <a:ext cx="9428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dobe Garamond Pro Bold" pitchFamily="18" charset="0"/>
              </a:rPr>
              <a:t>Return to Work </a:t>
            </a:r>
            <a:r>
              <a:rPr lang="en-US" sz="1200" b="1" dirty="0">
                <a:latin typeface="Adobe Garamond Pro Bold" pitchFamily="18" charset="0"/>
              </a:rPr>
              <a:t>Incentives: </a:t>
            </a:r>
            <a:r>
              <a:rPr lang="en-US" sz="1200" b="1" dirty="0">
                <a:latin typeface="Adobe Garamond Pro Bold" pitchFamily="18" charset="0"/>
                <a:hlinkClick r:id="rId13"/>
              </a:rPr>
              <a:t>http://</a:t>
            </a:r>
            <a:r>
              <a:rPr lang="en-US" sz="1200" b="1" dirty="0" smtClean="0">
                <a:latin typeface="Adobe Garamond Pro Bold" pitchFamily="18" charset="0"/>
                <a:hlinkClick r:id="rId13"/>
              </a:rPr>
              <a:t>f2.washington.edu/treasury/riskmgmt/wc/saw</a:t>
            </a:r>
            <a:endParaRPr lang="en-US" sz="1200" b="1" dirty="0" smtClean="0">
              <a:latin typeface="Adobe Garamond Pro Bold" pitchFamily="18" charset="0"/>
            </a:endParaRPr>
          </a:p>
          <a:p>
            <a:endParaRPr lang="en-US" sz="1200" b="1" dirty="0" smtClean="0">
              <a:latin typeface="Adobe Garamond Pro Bold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8581382"/>
            <a:ext cx="2293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Incident report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pic>
        <p:nvPicPr>
          <p:cNvPr id="19" name="Picture 6" descr="H:\My Documents\Story Board jpegs\5-21 2013 oberg board82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04" y="7219118"/>
            <a:ext cx="1485567" cy="113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H:\My Documents\Story Board jpegs\5-21 2013 oberg board83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52" y="9086561"/>
            <a:ext cx="1545714" cy="114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516752" y="10439713"/>
            <a:ext cx="6216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Communication and Confidentiality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pic>
        <p:nvPicPr>
          <p:cNvPr id="22" name="Picture 5" descr="H:\My Documents\Story Board jpegs\5-21 2013 oberg board84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52" y="10900975"/>
            <a:ext cx="1546698" cy="1182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H:\My Documents\Story Board jpegs\5-21 2013 oberg board85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1" y="12814316"/>
            <a:ext cx="1546697" cy="103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:\My Documents\Story Board jpegs\5-21 2013 oberg board86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21" y="14621741"/>
            <a:ext cx="1517778" cy="108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260460"/>
      </p:ext>
    </p:extLst>
  </p:cSld>
  <p:clrMapOvr>
    <a:masterClrMapping/>
  </p:clrMapOvr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TC101859861[[fn=Tradeshow]]</Template>
  <TotalTime>188</TotalTime>
  <Words>187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Tradeshow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Oberg</dc:creator>
  <cp:lastModifiedBy>Michael Oberg</cp:lastModifiedBy>
  <cp:revision>13</cp:revision>
  <dcterms:created xsi:type="dcterms:W3CDTF">2013-09-17T20:03:42Z</dcterms:created>
  <dcterms:modified xsi:type="dcterms:W3CDTF">2013-10-21T18:45:03Z</dcterms:modified>
</cp:coreProperties>
</file>