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5"/>
  </p:notesMasterIdLst>
  <p:sldIdLst>
    <p:sldId id="256" r:id="rId2"/>
    <p:sldId id="838" r:id="rId3"/>
    <p:sldId id="835" r:id="rId4"/>
    <p:sldId id="904" r:id="rId5"/>
    <p:sldId id="734" r:id="rId6"/>
    <p:sldId id="841" r:id="rId7"/>
    <p:sldId id="905" r:id="rId8"/>
    <p:sldId id="931" r:id="rId9"/>
    <p:sldId id="932" r:id="rId10"/>
    <p:sldId id="909" r:id="rId11"/>
    <p:sldId id="908" r:id="rId12"/>
    <p:sldId id="910" r:id="rId13"/>
    <p:sldId id="911" r:id="rId14"/>
    <p:sldId id="933" r:id="rId15"/>
    <p:sldId id="912" r:id="rId16"/>
    <p:sldId id="907" r:id="rId17"/>
    <p:sldId id="934" r:id="rId18"/>
    <p:sldId id="915" r:id="rId19"/>
    <p:sldId id="914" r:id="rId20"/>
    <p:sldId id="913" r:id="rId21"/>
    <p:sldId id="916" r:id="rId22"/>
    <p:sldId id="917" r:id="rId23"/>
    <p:sldId id="918" r:id="rId24"/>
    <p:sldId id="919" r:id="rId25"/>
    <p:sldId id="920" r:id="rId26"/>
    <p:sldId id="925" r:id="rId27"/>
    <p:sldId id="921" r:id="rId28"/>
    <p:sldId id="922" r:id="rId29"/>
    <p:sldId id="923" r:id="rId30"/>
    <p:sldId id="924" r:id="rId31"/>
    <p:sldId id="926" r:id="rId32"/>
    <p:sldId id="928" r:id="rId33"/>
    <p:sldId id="929" r:id="rId34"/>
    <p:sldId id="930" r:id="rId35"/>
    <p:sldId id="935" r:id="rId36"/>
    <p:sldId id="936" r:id="rId37"/>
    <p:sldId id="937" r:id="rId38"/>
    <p:sldId id="938" r:id="rId39"/>
    <p:sldId id="940" r:id="rId40"/>
    <p:sldId id="834" r:id="rId41"/>
    <p:sldId id="590" r:id="rId42"/>
    <p:sldId id="939" r:id="rId43"/>
    <p:sldId id="53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e Specto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24" autoAdjust="0"/>
  </p:normalViewPr>
  <p:slideViewPr>
    <p:cSldViewPr>
      <p:cViewPr>
        <p:scale>
          <a:sx n="75" d="100"/>
          <a:sy n="75" d="100"/>
        </p:scale>
        <p:origin x="-26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5E3B00-3148-F340-989E-AE225BAB4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32E296-E823-4342-A99D-109D269EE36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F5D22-A2A9-FD4B-8F92-7ABD94595150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309F6-257E-7642-87F9-5157EB5F8A70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1E493-5ED3-1A47-80CA-B076557B96E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246442-608B-5D42-BDA6-90C1AADFA40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767CB-59AA-DD44-AB75-F5E5D2D696C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5B22F7-9979-9F42-8CF7-E96155DF898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BCFB6-B337-C64D-9E03-85CA8E279F34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27F14B-5BEC-974C-83E5-3720044766E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4FB35B-0A63-A143-B6C7-C2EC54B2D367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EF9A1D-AFED-BC48-B493-95AAA298FA8B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BE3F9-04C3-E445-B956-BECFBD62540E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D2E26-E33F-E54B-97C7-9DCAA96BFA98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1751A5-68E5-3546-A28C-55512E83494B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0FD102-A7C9-2E4E-80D5-5B9755C173B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22E217-1191-3243-AEB1-BE804126608D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F9EB22-8F23-ED4E-BFE6-E942922DC3CD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E250FC-6158-D54A-9FB6-11243353E3E6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85BF24-9AA3-3644-AC0C-3371AB97D2DE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56D317-5D6A-024C-83B6-90EF755979C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93A55F-0477-A445-9485-C9426F48B27B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2FDF7A-991F-DE41-A326-4B911CA1A8F3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2D4211-8399-7E47-8D0C-7AC1DEF3CE6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71EB0B-3164-FC4E-ADA8-6D021FF9CCF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888687-8D30-424C-A6E0-5ED5A4498BB0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02432B-042A-D541-A91C-36C24B7FE11D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B1BA85-6884-C047-A75C-4E611EBC8A0B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B773A6-0C14-714A-8B63-A25E4799FAB7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CC57B-6E0B-A24E-91F8-46BF180075A8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CC57B-6E0B-A24E-91F8-46BF180075A8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FF3E27-C192-694C-8E62-10A659D24252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14AFE0-0241-5048-BC7D-8078BDD4912D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AC02DC-5B53-3749-8E41-D36BED26B43D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6BBB75-71FE-DB44-9D3D-69A956E9C2AD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70CFFB-6D02-384F-A998-A1D02F06E3A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42F87B-7755-824B-BA5C-A8363A94868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4418EE-E42F-9248-973E-AF244557660E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EF1158-C8AF-FE4E-BDB2-ED5C92A9502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AEE824-0ABC-424F-A2F7-62429F41B36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70289-E54D-CE44-80C5-E3A43D1F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2B5C-AA18-E84A-AC3D-5CE25CA67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3AFF-243A-0142-8CB3-C10608EB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2B31-9520-F944-B49B-EE02B4B2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3BDD-96E3-F548-A870-6AA6DC04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32A8-5270-2641-92F2-61E1ECF1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CEE6-0777-EC4E-A6FF-13252D566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7478-C6A0-F645-ABFC-57C775455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7AC6-3E21-EC4B-88A5-F5E36196F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B250-9D77-1E45-A37A-F0DA531E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8F60-B1CD-0649-AE73-48BD5EE53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1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F0DB-F98B-4944-AC30-01CAC9B82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1B36-2DA9-1144-8DD2-E13D762BB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884E935-D5E6-E34C-9741-CCE1AEF08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  <p:sldLayoutId id="21474846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30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i.wa.gov/Main/StayAtW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f2.washington.edu/treasury/riskmgmt/wc/supervisors/offwork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washington.edu/admin/hr/polproc/accommodation/accomrequestproc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cure.lni.wa.gov/provdir" TargetMode="External"/><Relationship Id="rId5" Type="http://schemas.openxmlformats.org/officeDocument/2006/relationships/hyperlink" Target="https://psn.medical.washington.edu/Login.aspx" TargetMode="External"/><Relationship Id="rId10" Type="http://schemas.openxmlformats.org/officeDocument/2006/relationships/hyperlink" Target="http://f2.washington.edu/treasury/riskmgmt/wc/saw" TargetMode="External"/><Relationship Id="rId4" Type="http://schemas.openxmlformats.org/officeDocument/2006/relationships/hyperlink" Target="http://f2.washington.edu/treasury/riskmgmt/wc/seek" TargetMode="External"/><Relationship Id="rId9" Type="http://schemas.openxmlformats.org/officeDocument/2006/relationships/hyperlink" Target="http://www.lni.wa.gov/ClaimsIns/Insurance/Injury/LightDuty/Default.as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i.wa.gov/Safety/Topics/AtoZ/Grants/Approvals.as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90600"/>
            <a:ext cx="6705600" cy="2201863"/>
          </a:xfrm>
        </p:spPr>
        <p:txBody>
          <a:bodyPr/>
          <a:lstStyle/>
          <a:p>
            <a:pPr eaLnBrk="1" hangingPunct="1"/>
            <a:r>
              <a:rPr lang="en-US" sz="3800" dirty="0">
                <a:latin typeface="Arial" charset="0"/>
              </a:rPr>
              <a:t>Direct supervisor engagement in injured workers’ early, safe return to work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001000" cy="28956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Arial" charset="0"/>
              </a:rPr>
              <a:t>NAOEM Annual Scientific and Clinical Education Conference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600" b="1" dirty="0">
                <a:solidFill>
                  <a:schemeClr val="tx1"/>
                </a:solidFill>
                <a:latin typeface="Arial" charset="0"/>
              </a:rPr>
              <a:t>September 27, 2013</a:t>
            </a:r>
          </a:p>
          <a:p>
            <a:pPr algn="ctr" eaLnBrk="1" hangingPunct="1">
              <a:buFont typeface="Wingdings" charset="0"/>
              <a:buNone/>
            </a:pPr>
            <a:endParaRPr lang="en-US" sz="600" dirty="0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200" dirty="0">
                <a:latin typeface="Arial" charset="0"/>
              </a:rPr>
              <a:t>June Spector, MD MPH</a:t>
            </a:r>
            <a:endParaRPr lang="en-US" sz="600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r>
              <a:rPr lang="en-US" sz="2200" dirty="0">
                <a:latin typeface="Arial" charset="0"/>
              </a:rPr>
              <a:t>Assistant </a:t>
            </a:r>
            <a:r>
              <a:rPr lang="en-US" sz="2200" dirty="0" smtClean="0">
                <a:latin typeface="Arial" charset="0"/>
              </a:rPr>
              <a:t>Professor</a:t>
            </a:r>
            <a:endParaRPr lang="en-US" sz="600" dirty="0">
              <a:latin typeface="Arial" charset="0"/>
            </a:endParaRPr>
          </a:p>
        </p:txBody>
      </p:sp>
      <p:pic>
        <p:nvPicPr>
          <p:cNvPr id="5" name="Picture 5" descr="DEOHS leogo w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77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3-09-24 at 3.29.41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3673"/>
          <a:stretch/>
        </p:blipFill>
        <p:spPr>
          <a:xfrm>
            <a:off x="0" y="1600200"/>
            <a:ext cx="1875071" cy="1219200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I. The Problem</a:t>
            </a:r>
            <a:endParaRPr 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Supervisor Survey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119188" y="1600200"/>
            <a:ext cx="7010400" cy="533400"/>
          </a:xfrm>
        </p:spPr>
        <p:txBody>
          <a:bodyPr/>
          <a:lstStyle/>
          <a:p>
            <a:r>
              <a:rPr lang="en-US">
                <a:latin typeface="Arial" charset="0"/>
              </a:rPr>
              <a:t>N=81/108 (75% response rate)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1432D-739D-194D-81DD-F53ED9A8F576}" type="slidenum">
              <a:rPr lang="en-US" sz="1400"/>
              <a:pPr eaLnBrk="1" hangingPunct="1"/>
              <a:t>11</a:t>
            </a:fld>
            <a:endParaRPr lang="en-US" sz="1400"/>
          </a:p>
        </p:txBody>
      </p:sp>
      <p:pic>
        <p:nvPicPr>
          <p:cNvPr id="36868" name="Picture 4" descr="C:\Users\June\Dropbox\UWstuff\Research\SHIP_RTW\Survey\Data\Baseline_Mana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044825"/>
            <a:ext cx="4500562" cy="3276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Oval 12"/>
          <p:cNvSpPr>
            <a:spLocks noChangeArrowheads="1"/>
          </p:cNvSpPr>
          <p:nvPr/>
        </p:nvSpPr>
        <p:spPr bwMode="auto">
          <a:xfrm>
            <a:off x="2233613" y="3057525"/>
            <a:ext cx="2959100" cy="26289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673100" y="2133600"/>
            <a:ext cx="7469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 </a:t>
            </a:r>
          </a:p>
          <a:p>
            <a:pPr eaLnBrk="1" hangingPunct="1"/>
            <a:r>
              <a:rPr lang="ja-JP" altLang="en-US" sz="1800" i="1"/>
              <a:t>“</a:t>
            </a:r>
            <a:r>
              <a:rPr lang="en-US" altLang="ja-JP" sz="1800" i="1"/>
              <a:t>I feel that I can manage an injured employee</a:t>
            </a:r>
            <a:r>
              <a:rPr lang="ja-JP" altLang="en-US" sz="1800" i="1"/>
              <a:t>’</a:t>
            </a:r>
            <a:r>
              <a:rPr lang="en-US" altLang="ja-JP" sz="1800" i="1"/>
              <a:t>s return to work process</a:t>
            </a:r>
            <a:r>
              <a:rPr lang="ja-JP" altLang="en-US" sz="1800" i="1"/>
              <a:t>”</a:t>
            </a:r>
            <a:endParaRPr lang="en-US" altLang="ja-JP" sz="1800" i="1"/>
          </a:p>
          <a:p>
            <a:pPr eaLnBrk="1" hangingPunct="1"/>
            <a:endParaRPr lang="en-US" sz="18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Supervisor Survey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866775" y="1371600"/>
            <a:ext cx="7631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 </a:t>
            </a:r>
          </a:p>
          <a:p>
            <a:pPr eaLnBrk="1" hangingPunct="1"/>
            <a:r>
              <a:rPr lang="ja-JP" altLang="en-US" sz="1800" i="1"/>
              <a:t>“</a:t>
            </a:r>
            <a:r>
              <a:rPr lang="en-US" altLang="ja-JP" sz="1800" i="1"/>
              <a:t>When assisting an injured employee back to work light or modified duty, </a:t>
            </a:r>
          </a:p>
          <a:p>
            <a:pPr eaLnBrk="1" hangingPunct="1"/>
            <a:r>
              <a:rPr lang="en-US" sz="1800" i="1"/>
              <a:t>what part of the process do you find to be the most difficult?</a:t>
            </a:r>
            <a:r>
              <a:rPr lang="ja-JP" altLang="en-US" sz="1800" i="1"/>
              <a:t>”</a:t>
            </a:r>
            <a:endParaRPr lang="en-US" altLang="ja-JP" sz="1800" i="1"/>
          </a:p>
          <a:p>
            <a:pPr eaLnBrk="1" hangingPunct="1"/>
            <a:endParaRPr lang="en-US" sz="1800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522538"/>
          <a:ext cx="5105400" cy="222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497"/>
                <a:gridCol w="827903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Barrier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Fitting light/modified duty into schedule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Fitting light/modified duty into budget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Communicating with administration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Communicating with injured</a:t>
                      </a:r>
                      <a:r>
                        <a:rPr lang="en-US" sz="1800" baseline="0" dirty="0" smtClean="0"/>
                        <a:t> employee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8938" name="TextBox 7"/>
          <p:cNvSpPr txBox="1">
            <a:spLocks noChangeArrowheads="1"/>
          </p:cNvSpPr>
          <p:nvPr/>
        </p:nvSpPr>
        <p:spPr bwMode="auto">
          <a:xfrm>
            <a:off x="687388" y="4953000"/>
            <a:ext cx="7932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1800"/>
              <a:t>“</a:t>
            </a:r>
            <a:r>
              <a:rPr lang="en-US" altLang="ja-JP" sz="1800"/>
              <a:t>There is not light duty available. The technician must be cleared to work without restriction.</a:t>
            </a:r>
            <a:r>
              <a:rPr lang="ja-JP" altLang="en-US" sz="1800"/>
              <a:t>”</a:t>
            </a:r>
            <a:endParaRPr lang="en-US" altLang="ja-JP" sz="1800"/>
          </a:p>
          <a:p>
            <a:pPr eaLnBrk="1" hangingPunct="1">
              <a:buFont typeface="Arial" charset="0"/>
              <a:buChar char="•"/>
            </a:pPr>
            <a:endParaRPr lang="en-US" sz="600"/>
          </a:p>
          <a:p>
            <a:pPr eaLnBrk="1" hangingPunct="1">
              <a:buFont typeface="Arial" charset="0"/>
              <a:buChar char="•"/>
            </a:pPr>
            <a:r>
              <a:rPr lang="ja-JP" altLang="en-US" sz="1800"/>
              <a:t>“</a:t>
            </a:r>
            <a:r>
              <a:rPr lang="en-US" altLang="ja-JP" sz="1800"/>
              <a:t>The actual process itself.</a:t>
            </a:r>
            <a:r>
              <a:rPr lang="ja-JP" altLang="en-US" sz="1800"/>
              <a:t>”</a:t>
            </a:r>
            <a:endParaRPr lang="en-US" altLang="ja-JP" sz="1800"/>
          </a:p>
          <a:p>
            <a:pPr eaLnBrk="1" hangingPunct="1"/>
            <a:endParaRPr lang="en-US" sz="600"/>
          </a:p>
          <a:p>
            <a:pPr eaLnBrk="1" hangingPunct="1">
              <a:buFont typeface="Arial" charset="0"/>
              <a:buChar char="•"/>
            </a:pPr>
            <a:r>
              <a:rPr lang="ja-JP" altLang="en-US" sz="1800"/>
              <a:t>“</a:t>
            </a:r>
            <a:r>
              <a:rPr lang="en-US" altLang="ja-JP" sz="1800"/>
              <a:t>Is there is a formal process?</a:t>
            </a:r>
            <a:endParaRPr lang="en-US" sz="1800"/>
          </a:p>
        </p:txBody>
      </p:sp>
      <p:cxnSp>
        <p:nvCxnSpPr>
          <p:cNvPr id="38939" name="Straight Connector 9"/>
          <p:cNvCxnSpPr>
            <a:cxnSpLocks noChangeShapeType="1"/>
          </p:cNvCxnSpPr>
          <p:nvPr/>
        </p:nvCxnSpPr>
        <p:spPr bwMode="auto">
          <a:xfrm>
            <a:off x="854075" y="3646488"/>
            <a:ext cx="381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Straight Connector 11"/>
          <p:cNvCxnSpPr>
            <a:cxnSpLocks noChangeShapeType="1"/>
          </p:cNvCxnSpPr>
          <p:nvPr/>
        </p:nvCxnSpPr>
        <p:spPr bwMode="auto">
          <a:xfrm>
            <a:off x="1177925" y="5294313"/>
            <a:ext cx="31623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Straight Connector 14"/>
          <p:cNvCxnSpPr>
            <a:cxnSpLocks noChangeShapeType="1"/>
          </p:cNvCxnSpPr>
          <p:nvPr/>
        </p:nvCxnSpPr>
        <p:spPr bwMode="auto">
          <a:xfrm>
            <a:off x="1177925" y="6326188"/>
            <a:ext cx="2667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TextBox 16"/>
          <p:cNvSpPr txBox="1">
            <a:spLocks noChangeArrowheads="1"/>
          </p:cNvSpPr>
          <p:nvPr/>
        </p:nvSpPr>
        <p:spPr bwMode="auto">
          <a:xfrm>
            <a:off x="6235700" y="2816225"/>
            <a:ext cx="2590800" cy="1662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84% </a:t>
            </a:r>
            <a:r>
              <a:rPr lang="en-US" sz="1800" dirty="0" smtClean="0">
                <a:solidFill>
                  <a:schemeClr val="tx2"/>
                </a:solidFill>
              </a:rPr>
              <a:t>don’</a:t>
            </a:r>
            <a:r>
              <a:rPr lang="en-US" altLang="ja-JP" sz="1800" dirty="0" smtClean="0">
                <a:solidFill>
                  <a:schemeClr val="tx2"/>
                </a:solidFill>
              </a:rPr>
              <a:t>t </a:t>
            </a:r>
            <a:r>
              <a:rPr lang="en-US" altLang="ja-JP" sz="1800" dirty="0">
                <a:solidFill>
                  <a:schemeClr val="tx2"/>
                </a:solidFill>
              </a:rPr>
              <a:t>know who to contact about stay at work financial incentives</a:t>
            </a:r>
          </a:p>
          <a:p>
            <a:pPr algn="ctr" eaLnBrk="1" hangingPunct="1"/>
            <a:endParaRPr lang="en-US" sz="1800" dirty="0">
              <a:solidFill>
                <a:schemeClr val="tx2"/>
              </a:solidFill>
            </a:endParaRPr>
          </a:p>
          <a:p>
            <a:pPr marL="0" lvl="1" algn="ctr" eaLnBrk="1" hangingPunct="1"/>
            <a:r>
              <a:rPr lang="en-US" sz="1200" dirty="0">
                <a:hlinkClick r:id="rId3"/>
              </a:rPr>
              <a:t> </a:t>
            </a:r>
            <a:r>
              <a:rPr lang="en-US" sz="1200" b="1" dirty="0">
                <a:hlinkClick r:id="rId3"/>
              </a:rPr>
              <a:t>www.StayAtWork.Lni.wa.gov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257300"/>
          </a:xfrm>
        </p:spPr>
        <p:txBody>
          <a:bodyPr/>
          <a:lstStyle/>
          <a:p>
            <a:r>
              <a:rPr lang="en-US">
                <a:latin typeface="Arial" charset="0"/>
              </a:rPr>
              <a:t>Existing Process/Policy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030288" y="1371600"/>
            <a:ext cx="7010400" cy="6096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>
                <a:latin typeface="Arial" charset="0"/>
              </a:rPr>
              <a:t>Complex process map!!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3E7733-FEB6-5347-9FAA-7EE679FD3347}" type="slidenum">
              <a:rPr lang="en-US" sz="1400"/>
              <a:pPr eaLnBrk="1" hangingPunct="1"/>
              <a:t>13</a:t>
            </a:fld>
            <a:endParaRPr lang="en-US" sz="140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981200"/>
            <a:ext cx="9121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5037138"/>
            <a:ext cx="6148387" cy="1590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2688" y="445293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u="sng" kern="0" dirty="0" smtClean="0"/>
              <a:t>New</a:t>
            </a:r>
            <a:r>
              <a:rPr lang="en-US" kern="0" dirty="0" smtClean="0"/>
              <a:t> policy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6477000" y="4419600"/>
            <a:ext cx="2438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http://f2.washington.edu/treasury/</a:t>
            </a:r>
            <a:r>
              <a:rPr lang="en-US" sz="900" dirty="0" err="1"/>
              <a:t>riskmgmt</a:t>
            </a:r>
            <a:r>
              <a:rPr lang="en-US" sz="900" dirty="0"/>
              <a:t>/sites/default/files/</a:t>
            </a:r>
            <a:r>
              <a:rPr lang="en-US" sz="900" dirty="0" err="1"/>
              <a:t>WCProcessMap.pdf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 dirty="0">
                <a:latin typeface="Arial" charset="0"/>
              </a:rPr>
              <a:t>II. The Intervention</a:t>
            </a:r>
            <a:br>
              <a:rPr lang="en-US" sz="4200" dirty="0">
                <a:latin typeface="Arial" charset="0"/>
              </a:rPr>
            </a:br>
            <a:endParaRPr lang="en-US" sz="3600" dirty="0">
              <a:latin typeface="Arial" charset="0"/>
            </a:endParaRPr>
          </a:p>
        </p:txBody>
      </p:sp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609600" y="3886200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 i="1" u="sng" dirty="0"/>
              <a:t>Funding Source</a:t>
            </a:r>
            <a:r>
              <a:rPr lang="en-US" sz="2000" i="1" dirty="0"/>
              <a:t>: Washington Department of Labor and Industries Safety &amp; Health Investment Projects (SHIP), 2012RH00198</a:t>
            </a:r>
          </a:p>
          <a:p>
            <a:pPr eaLnBrk="1" hangingPunct="1">
              <a:buFont typeface="Arial" charset="0"/>
              <a:buChar char="•"/>
            </a:pPr>
            <a:endParaRPr lang="en-US" sz="2000" i="1" dirty="0"/>
          </a:p>
          <a:p>
            <a:pPr eaLnBrk="1" hangingPunct="1">
              <a:buFont typeface="Arial" charset="0"/>
              <a:buChar char="•"/>
            </a:pPr>
            <a:r>
              <a:rPr lang="en-US" sz="2000" b="1" i="1" u="sng" dirty="0"/>
              <a:t>Project Team</a:t>
            </a:r>
            <a:r>
              <a:rPr lang="en-US" sz="2000" i="1" dirty="0"/>
              <a:t>: June Spector (PI); Michael Oberg (Project Manager); Nicholas </a:t>
            </a:r>
            <a:r>
              <a:rPr lang="en-US" sz="2000" i="1" dirty="0" err="1" smtClean="0"/>
              <a:t>Reul</a:t>
            </a:r>
            <a:r>
              <a:rPr lang="en-US" sz="2000" i="1" dirty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Co-Investigator); Lisa Hart (Co-Investigator); Shari </a:t>
            </a:r>
            <a:r>
              <a:rPr lang="en-US" sz="2000" i="1" dirty="0" err="1" smtClean="0"/>
              <a:t>Spung</a:t>
            </a:r>
            <a:r>
              <a:rPr lang="en-US" sz="2000" i="1" dirty="0" smtClean="0"/>
              <a:t> </a:t>
            </a:r>
            <a:r>
              <a:rPr lang="en-US" sz="2000" i="1" dirty="0"/>
              <a:t>(University of Washington Office of Risk Management); Paula Minton-Foltz (Harborview Medical Center)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II. The Intervention</a:t>
            </a:r>
            <a:br>
              <a:rPr lang="en-US" sz="4200">
                <a:latin typeface="Arial" charset="0"/>
              </a:rPr>
            </a:br>
            <a:r>
              <a:rPr lang="en-US" sz="4200">
                <a:latin typeface="Arial" charset="0"/>
              </a:rPr>
              <a:t/>
            </a:r>
            <a:br>
              <a:rPr lang="en-US" sz="4200">
                <a:latin typeface="Arial" charset="0"/>
              </a:rPr>
            </a:br>
            <a:r>
              <a:rPr lang="en-US" sz="3600">
                <a:latin typeface="Arial" charset="0"/>
              </a:rPr>
              <a:t>Stakeholder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15200" cy="1447800"/>
          </a:xfrm>
        </p:spPr>
        <p:txBody>
          <a:bodyPr/>
          <a:lstStyle/>
          <a:p>
            <a:r>
              <a:rPr lang="en-US">
                <a:latin typeface="Arial" charset="0"/>
              </a:rPr>
              <a:t>Stakeholder Input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58293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939310-F29A-C540-BE3A-515CE62E61A3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47107" name="Oval 4"/>
          <p:cNvSpPr>
            <a:spLocks noChangeArrowheads="1"/>
          </p:cNvSpPr>
          <p:nvPr/>
        </p:nvSpPr>
        <p:spPr bwMode="auto">
          <a:xfrm>
            <a:off x="1905000" y="2857500"/>
            <a:ext cx="5105400" cy="228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08" name="Oval 11"/>
          <p:cNvSpPr>
            <a:spLocks noChangeArrowheads="1"/>
          </p:cNvSpPr>
          <p:nvPr/>
        </p:nvSpPr>
        <p:spPr bwMode="auto">
          <a:xfrm>
            <a:off x="3733800" y="5334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09" name="TextBox 18"/>
          <p:cNvSpPr txBox="1">
            <a:spLocks noChangeArrowheads="1"/>
          </p:cNvSpPr>
          <p:nvPr/>
        </p:nvSpPr>
        <p:spPr bwMode="auto">
          <a:xfrm>
            <a:off x="3733800" y="56007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Institutional Claims </a:t>
            </a:r>
          </a:p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Specialists</a:t>
            </a:r>
          </a:p>
        </p:txBody>
      </p:sp>
      <p:sp>
        <p:nvSpPr>
          <p:cNvPr id="47110" name="TextBox 22"/>
          <p:cNvSpPr txBox="1">
            <a:spLocks noChangeArrowheads="1"/>
          </p:cNvSpPr>
          <p:nvPr/>
        </p:nvSpPr>
        <p:spPr bwMode="auto">
          <a:xfrm>
            <a:off x="2209800" y="35052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u="sng">
                <a:solidFill>
                  <a:schemeClr val="tx2"/>
                </a:solidFill>
              </a:rPr>
              <a:t>Consensus</a:t>
            </a:r>
            <a:r>
              <a:rPr lang="en-US" sz="2000">
                <a:solidFill>
                  <a:schemeClr val="tx2"/>
                </a:solidFill>
              </a:rPr>
              <a:t>: Brief Supervisor Training Module on Return To Work Best Practices + Supporting Content</a:t>
            </a:r>
          </a:p>
        </p:txBody>
      </p:sp>
      <p:sp>
        <p:nvSpPr>
          <p:cNvPr id="47111" name="Oval 11"/>
          <p:cNvSpPr>
            <a:spLocks noChangeArrowheads="1"/>
          </p:cNvSpPr>
          <p:nvPr/>
        </p:nvSpPr>
        <p:spPr bwMode="auto">
          <a:xfrm>
            <a:off x="1066800" y="48006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12" name="TextBox 19"/>
          <p:cNvSpPr txBox="1">
            <a:spLocks noChangeArrowheads="1"/>
          </p:cNvSpPr>
          <p:nvPr/>
        </p:nvSpPr>
        <p:spPr bwMode="auto">
          <a:xfrm>
            <a:off x="990600" y="5257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Administration</a:t>
            </a:r>
          </a:p>
        </p:txBody>
      </p:sp>
      <p:sp>
        <p:nvSpPr>
          <p:cNvPr id="47113" name="Oval 11"/>
          <p:cNvSpPr>
            <a:spLocks noChangeArrowheads="1"/>
          </p:cNvSpPr>
          <p:nvPr/>
        </p:nvSpPr>
        <p:spPr bwMode="auto">
          <a:xfrm>
            <a:off x="7162800" y="32004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14" name="Oval 11"/>
          <p:cNvSpPr>
            <a:spLocks noChangeArrowheads="1"/>
          </p:cNvSpPr>
          <p:nvPr/>
        </p:nvSpPr>
        <p:spPr bwMode="auto">
          <a:xfrm>
            <a:off x="5410200" y="13716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2743200" y="13716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16" name="Oval 11"/>
          <p:cNvSpPr>
            <a:spLocks noChangeArrowheads="1"/>
          </p:cNvSpPr>
          <p:nvPr/>
        </p:nvSpPr>
        <p:spPr bwMode="auto">
          <a:xfrm>
            <a:off x="381000" y="24384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117" name="TextBox 15"/>
          <p:cNvSpPr txBox="1">
            <a:spLocks noChangeArrowheads="1"/>
          </p:cNvSpPr>
          <p:nvPr/>
        </p:nvSpPr>
        <p:spPr bwMode="auto">
          <a:xfrm>
            <a:off x="2819400" y="17907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Providers</a:t>
            </a:r>
          </a:p>
        </p:txBody>
      </p:sp>
      <p:sp>
        <p:nvSpPr>
          <p:cNvPr id="47118" name="TextBox 16"/>
          <p:cNvSpPr txBox="1">
            <a:spLocks noChangeArrowheads="1"/>
          </p:cNvSpPr>
          <p:nvPr/>
        </p:nvSpPr>
        <p:spPr bwMode="auto">
          <a:xfrm>
            <a:off x="5638800" y="17907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COHE</a:t>
            </a:r>
          </a:p>
        </p:txBody>
      </p:sp>
      <p:sp>
        <p:nvSpPr>
          <p:cNvPr id="47119" name="TextBox 17"/>
          <p:cNvSpPr txBox="1">
            <a:spLocks noChangeArrowheads="1"/>
          </p:cNvSpPr>
          <p:nvPr/>
        </p:nvSpPr>
        <p:spPr bwMode="auto">
          <a:xfrm>
            <a:off x="7315200" y="35433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Employee Health</a:t>
            </a:r>
          </a:p>
        </p:txBody>
      </p:sp>
      <p:sp>
        <p:nvSpPr>
          <p:cNvPr id="47120" name="TextBox 20"/>
          <p:cNvSpPr txBox="1">
            <a:spLocks noChangeArrowheads="1"/>
          </p:cNvSpPr>
          <p:nvPr/>
        </p:nvSpPr>
        <p:spPr bwMode="auto">
          <a:xfrm>
            <a:off x="457200" y="2667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2"/>
                </a:solidFill>
              </a:rPr>
              <a:t>Human Resources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172200" y="4953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6172200" y="529590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tx2"/>
                </a:solidFill>
              </a:rPr>
              <a:t>Supervisors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II. The Intervention</a:t>
            </a:r>
            <a:br>
              <a:rPr lang="en-US" sz="4200">
                <a:latin typeface="Arial" charset="0"/>
              </a:rPr>
            </a:br>
            <a:r>
              <a:rPr lang="en-US" sz="4200">
                <a:latin typeface="Arial" charset="0"/>
              </a:rPr>
              <a:t/>
            </a:r>
            <a:br>
              <a:rPr lang="en-US" sz="4200">
                <a:latin typeface="Arial" charset="0"/>
              </a:rPr>
            </a:br>
            <a:r>
              <a:rPr lang="en-US" sz="4200">
                <a:latin typeface="Arial" charset="0"/>
              </a:rPr>
              <a:t>Evidence Review</a:t>
            </a:r>
            <a:endParaRPr 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Arial" charset="0"/>
              </a:rPr>
              <a:t>Evidence Review: Qualitative Studies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648200"/>
          </a:xfrm>
        </p:spPr>
        <p:txBody>
          <a:bodyPr/>
          <a:lstStyle/>
          <a:p>
            <a:r>
              <a:rPr lang="en-US" i="1" dirty="0">
                <a:latin typeface="Arial" charset="0"/>
              </a:rPr>
              <a:t>Holmgren 2007</a:t>
            </a:r>
            <a:r>
              <a:rPr lang="en-US" dirty="0">
                <a:latin typeface="Arial" charset="0"/>
              </a:rPr>
              <a:t>: </a:t>
            </a:r>
            <a:r>
              <a:rPr lang="en-US" u="sng" dirty="0">
                <a:latin typeface="Arial" charset="0"/>
              </a:rPr>
              <a:t>supervisors</a:t>
            </a:r>
            <a:r>
              <a:rPr lang="en-US" dirty="0">
                <a:latin typeface="Arial" charset="0"/>
              </a:rPr>
              <a:t> acknowledge their key roles in RTW </a:t>
            </a:r>
          </a:p>
          <a:p>
            <a:pPr lvl="1"/>
            <a:r>
              <a:rPr lang="en-US" sz="2600" dirty="0">
                <a:latin typeface="Arial" charset="0"/>
              </a:rPr>
              <a:t>E.g. 1</a:t>
            </a:r>
            <a:r>
              <a:rPr lang="en-US" sz="2600" baseline="30000" dirty="0">
                <a:latin typeface="Arial" charset="0"/>
              </a:rPr>
              <a:t>st</a:t>
            </a:r>
            <a:r>
              <a:rPr lang="en-US" sz="2600" dirty="0">
                <a:latin typeface="Arial" charset="0"/>
              </a:rPr>
              <a:t> point of contact, facilitate finding modified work &amp; access to healthcare, interpret institutional policies, monitor worker</a:t>
            </a:r>
            <a:r>
              <a:rPr lang="ja-JP" altLang="en-US" sz="2600" dirty="0">
                <a:latin typeface="Arial" charset="0"/>
              </a:rPr>
              <a:t>’</a:t>
            </a:r>
            <a:r>
              <a:rPr lang="en-US" altLang="ja-JP" sz="2600" dirty="0">
                <a:latin typeface="Arial" charset="0"/>
              </a:rPr>
              <a:t>s function, communicate support</a:t>
            </a:r>
            <a:endParaRPr lang="en-US" altLang="ja-JP" dirty="0">
              <a:latin typeface="Arial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Arial" charset="0"/>
              </a:rPr>
              <a:t>Evidence Review: Qualitative Studies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648200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Holmgren 2007</a:t>
            </a:r>
            <a:r>
              <a:rPr lang="en-US">
                <a:latin typeface="Arial" charset="0"/>
              </a:rPr>
              <a:t>: </a:t>
            </a:r>
            <a:r>
              <a:rPr lang="en-US" u="sng">
                <a:latin typeface="Arial" charset="0"/>
              </a:rPr>
              <a:t>supervisors</a:t>
            </a:r>
            <a:r>
              <a:rPr lang="en-US">
                <a:latin typeface="Arial" charset="0"/>
              </a:rPr>
              <a:t> acknowledge their key roles in RTW </a:t>
            </a:r>
          </a:p>
          <a:p>
            <a:pPr lvl="1"/>
            <a:r>
              <a:rPr lang="en-US" sz="2600">
                <a:latin typeface="Arial" charset="0"/>
              </a:rPr>
              <a:t>E.g. 1</a:t>
            </a:r>
            <a:r>
              <a:rPr lang="en-US" sz="2600" baseline="30000">
                <a:latin typeface="Arial" charset="0"/>
              </a:rPr>
              <a:t>st</a:t>
            </a:r>
            <a:r>
              <a:rPr lang="en-US" sz="2600">
                <a:latin typeface="Arial" charset="0"/>
              </a:rPr>
              <a:t> point of contact, facilitate finding modified work &amp; access to healthcare, interpret institutional policies, monitor worker</a:t>
            </a:r>
            <a:r>
              <a:rPr lang="ja-JP" altLang="en-US" sz="2600">
                <a:latin typeface="Arial" charset="0"/>
              </a:rPr>
              <a:t>’</a:t>
            </a:r>
            <a:r>
              <a:rPr lang="en-US" altLang="ja-JP" sz="2600">
                <a:latin typeface="Arial" charset="0"/>
              </a:rPr>
              <a:t>s function, communicate support</a:t>
            </a:r>
          </a:p>
          <a:p>
            <a:pPr lvl="1"/>
            <a:endParaRPr lang="en-US" sz="600">
              <a:latin typeface="Arial" charset="0"/>
            </a:endParaRPr>
          </a:p>
          <a:p>
            <a:r>
              <a:rPr lang="en-US" i="1">
                <a:latin typeface="Arial" charset="0"/>
              </a:rPr>
              <a:t>Shaw 2003</a:t>
            </a:r>
            <a:r>
              <a:rPr lang="en-US">
                <a:latin typeface="Arial" charset="0"/>
              </a:rPr>
              <a:t>: </a:t>
            </a:r>
            <a:r>
              <a:rPr lang="en-US" u="sng">
                <a:latin typeface="Arial" charset="0"/>
              </a:rPr>
              <a:t>workers</a:t>
            </a:r>
            <a:r>
              <a:rPr lang="en-US">
                <a:latin typeface="Arial" charset="0"/>
              </a:rPr>
              <a:t> identify most valued aspects of supervisor: accommodation, responsiveness, concern, support, respect, fairness, coordination, enlist coworker support</a:t>
            </a:r>
          </a:p>
          <a:p>
            <a:endParaRPr lang="en-US">
              <a:latin typeface="Arial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 dirty="0">
                <a:latin typeface="Arial" charset="0"/>
              </a:rPr>
              <a:t>Motivating Case</a:t>
            </a:r>
            <a:br>
              <a:rPr lang="en-US" sz="4200" dirty="0">
                <a:latin typeface="Arial" charset="0"/>
              </a:rPr>
            </a:br>
            <a:r>
              <a:rPr lang="en-US" sz="4200" dirty="0">
                <a:latin typeface="Arial" charset="0"/>
              </a:rPr>
              <a:t/>
            </a:r>
            <a:br>
              <a:rPr lang="en-US" sz="4200" dirty="0">
                <a:latin typeface="Arial" charset="0"/>
              </a:rPr>
            </a:br>
            <a:r>
              <a:rPr lang="en-US" sz="4200" dirty="0">
                <a:latin typeface="Arial" charset="0"/>
              </a:rPr>
              <a:t>….</a:t>
            </a:r>
            <a:r>
              <a:rPr lang="en-US" sz="3600" dirty="0">
                <a:latin typeface="Arial" charset="0"/>
              </a:rPr>
              <a:t>how often has this happened to you?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15271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Evidence Review: Prospective Epidemiologic Studies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B88A1-6280-5141-A447-D861118650A6}" type="slidenum">
              <a:rPr lang="en-US" sz="1400"/>
              <a:pPr eaLnBrk="1" hangingPunct="1"/>
              <a:t>20</a:t>
            </a:fld>
            <a:endParaRPr 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733800"/>
          <a:ext cx="8001000" cy="2749551"/>
        </p:xfrm>
        <a:graphic>
          <a:graphicData uri="http://schemas.openxmlformats.org/drawingml/2006/table">
            <a:tbl>
              <a:tblPr/>
              <a:tblGrid>
                <a:gridCol w="1371600"/>
                <a:gridCol w="1752600"/>
                <a:gridCol w="1752600"/>
                <a:gridCol w="3124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Study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Outcome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Findings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Macfarlane 2000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1953 UK population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forearm pain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RR 4.7, 95% CI 2.2–10, those occasionally or never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satisfied with coworkers/supervisors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EC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Kaergaard 2000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243 F sewing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machine operators, Denmark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Neck–shoulder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disorders in last 3 months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RR 3.7, 95% CI 1.2–11.3, those with low social support from colleagues/supervisors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</a:tr>
            </a:tbl>
          </a:graphicData>
        </a:graphic>
      </p:graphicFrame>
      <p:sp>
        <p:nvSpPr>
          <p:cNvPr id="5532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1600200"/>
          </a:xfrm>
        </p:spPr>
        <p:txBody>
          <a:bodyPr/>
          <a:lstStyle/>
          <a:p>
            <a:r>
              <a:rPr lang="en-US" sz="2800" i="1">
                <a:latin typeface="Arial" charset="0"/>
              </a:rPr>
              <a:t>Wood 2005 </a:t>
            </a:r>
            <a:r>
              <a:rPr lang="en-US" sz="2800">
                <a:latin typeface="Arial" charset="0"/>
              </a:rPr>
              <a:t>: Good evidence for an association between poor social support and an increased risk of musculoskeletal morbidity.</a:t>
            </a:r>
          </a:p>
          <a:p>
            <a:pPr marL="457200" lvl="1" indent="0">
              <a:buFont typeface="Wingdings" charset="0"/>
              <a:buNone/>
            </a:pP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524000" y="33338"/>
            <a:ext cx="7010400" cy="15271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Evidence Review: Intervention Studies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47800"/>
            <a:ext cx="89820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67400" y="6105525"/>
            <a:ext cx="3048000" cy="533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i="1" dirty="0" smtClean="0">
                <a:cs typeface="+mn-cs"/>
              </a:rPr>
              <a:t>   McClellan 2001</a:t>
            </a:r>
            <a:endParaRPr lang="en-US" sz="2800" dirty="0" smtClean="0">
              <a:cs typeface="+mn-cs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¢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II. The Intervention</a:t>
            </a:r>
            <a:br>
              <a:rPr lang="en-US" sz="4200">
                <a:latin typeface="Arial" charset="0"/>
              </a:rPr>
            </a:br>
            <a:r>
              <a:rPr lang="en-US" sz="4200">
                <a:latin typeface="Arial" charset="0"/>
              </a:rPr>
              <a:t/>
            </a:r>
            <a:br>
              <a:rPr lang="en-US" sz="4200">
                <a:latin typeface="Arial" charset="0"/>
              </a:rPr>
            </a:br>
            <a:r>
              <a:rPr lang="en-US" sz="3600">
                <a:latin typeface="Arial" charset="0"/>
              </a:rPr>
              <a:t>Training Module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4937125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Arial" charset="0"/>
              </a:rPr>
              <a:t>Training Module: General Features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64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Social Cognitive Theory (SCT</a:t>
            </a:r>
            <a:r>
              <a:rPr lang="en-US" dirty="0" smtClean="0">
                <a:latin typeface="Arial" charset="0"/>
              </a:rPr>
              <a:t>):</a:t>
            </a:r>
          </a:p>
          <a:p>
            <a:pPr lvl="1"/>
            <a:r>
              <a:rPr lang="en-US" sz="2400" dirty="0" smtClean="0">
                <a:latin typeface="Arial" charset="0"/>
              </a:rPr>
              <a:t>observational </a:t>
            </a:r>
            <a:r>
              <a:rPr lang="en-US" sz="2400" dirty="0">
                <a:latin typeface="Arial" charset="0"/>
              </a:rPr>
              <a:t>learning (e.g. avatar, scenario);</a:t>
            </a:r>
          </a:p>
          <a:p>
            <a:pPr lvl="1"/>
            <a:r>
              <a:rPr lang="en-US" sz="2400" dirty="0">
                <a:latin typeface="Arial" charset="0"/>
              </a:rPr>
              <a:t>environmental factors (e.g. RTW resources);</a:t>
            </a:r>
          </a:p>
          <a:p>
            <a:pPr lvl="1"/>
            <a:r>
              <a:rPr lang="en-US" sz="2400" dirty="0">
                <a:latin typeface="Arial" charset="0"/>
              </a:rPr>
              <a:t>individual factors (e.g. self-efficacy).</a:t>
            </a:r>
          </a:p>
          <a:p>
            <a:pPr lvl="1"/>
            <a:endParaRPr lang="en-US" sz="600" dirty="0">
              <a:latin typeface="Arial" charset="0"/>
            </a:endParaRPr>
          </a:p>
          <a:p>
            <a:pPr lvl="1"/>
            <a:endParaRPr lang="en-US" sz="6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PowerPoint </a:t>
            </a:r>
            <a:r>
              <a:rPr lang="en-US" dirty="0">
                <a:latin typeface="Arial" charset="0"/>
              </a:rPr>
              <a:t>as </a:t>
            </a:r>
            <a:r>
              <a:rPr lang="en-US" dirty="0" smtClean="0">
                <a:latin typeface="Arial" charset="0"/>
              </a:rPr>
              <a:t>practical/inexpensive </a:t>
            </a:r>
            <a:r>
              <a:rPr lang="en-US" dirty="0">
                <a:latin typeface="Arial" charset="0"/>
              </a:rPr>
              <a:t>hospital Learning Management System input</a:t>
            </a:r>
          </a:p>
          <a:p>
            <a:endParaRPr lang="en-US" sz="600" dirty="0">
              <a:latin typeface="Arial" charset="0"/>
            </a:endParaRPr>
          </a:p>
          <a:p>
            <a:endParaRPr lang="en-US" sz="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Multimedia – audio, </a:t>
            </a:r>
            <a:r>
              <a:rPr lang="en-US" dirty="0" smtClean="0">
                <a:latin typeface="Arial" charset="0"/>
              </a:rPr>
              <a:t>visual/animation</a:t>
            </a:r>
            <a:endParaRPr lang="en-US" dirty="0">
              <a:latin typeface="Arial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3490" name="Picture 2" descr="H:\My Documents\Story Board jpegs\5-21 2013 oberg 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H:\My Documents\Story Board jpegs\5-21 2013 oberg board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H:\My Documents\Story Board jpegs\5-21 2013 oberg board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Audio 6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H:\My Documents\Story Board jpegs\5-21 2013 oberg board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" descr="H:\My Documents\Story Board jpegs\5-21 2013 oberg board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H:\My Documents\Story Board jpegs\5-21 2013 oberg board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257800" cy="1412875"/>
          </a:xfrm>
        </p:spPr>
        <p:txBody>
          <a:bodyPr/>
          <a:lstStyle/>
          <a:p>
            <a:r>
              <a:rPr lang="en-US" sz="3400" dirty="0">
                <a:latin typeface="Arial" charset="0"/>
              </a:rPr>
              <a:t>A medical assistant with low back pain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620000" cy="4038600"/>
          </a:xfrm>
        </p:spPr>
        <p:txBody>
          <a:bodyPr/>
          <a:lstStyle/>
          <a:p>
            <a:r>
              <a:rPr lang="en-US" sz="2800" i="1" dirty="0">
                <a:latin typeface="Arial" charset="0"/>
              </a:rPr>
              <a:t>35 medical assistant in ambulatory surgery </a:t>
            </a:r>
          </a:p>
          <a:p>
            <a:endParaRPr lang="en-US" sz="600" i="1" dirty="0">
              <a:latin typeface="Arial" charset="0"/>
            </a:endParaRPr>
          </a:p>
          <a:p>
            <a:r>
              <a:rPr lang="en-US" sz="2800" i="1" dirty="0">
                <a:latin typeface="Arial" charset="0"/>
              </a:rPr>
              <a:t>Acute low back pain after assisting </a:t>
            </a:r>
            <a:r>
              <a:rPr lang="en-US" sz="2800" i="1" dirty="0" smtClean="0">
                <a:latin typeface="Arial" charset="0"/>
              </a:rPr>
              <a:t>a </a:t>
            </a:r>
            <a:r>
              <a:rPr lang="en-US" sz="2800" i="1" dirty="0">
                <a:latin typeface="Arial" charset="0"/>
              </a:rPr>
              <a:t>patient transfer from stretcher to wheelchair</a:t>
            </a:r>
          </a:p>
          <a:p>
            <a:endParaRPr lang="en-US" sz="600" i="1" dirty="0">
              <a:latin typeface="Arial" charset="0"/>
            </a:endParaRPr>
          </a:p>
          <a:p>
            <a:r>
              <a:rPr lang="en-US" sz="2800" i="1" dirty="0">
                <a:latin typeface="Arial" charset="0"/>
              </a:rPr>
              <a:t>Seen in ED:</a:t>
            </a:r>
          </a:p>
          <a:p>
            <a:pPr lvl="1"/>
            <a:r>
              <a:rPr lang="en-US" sz="2400" i="1" dirty="0">
                <a:latin typeface="Arial" charset="0"/>
              </a:rPr>
              <a:t>No red flags by history or exam</a:t>
            </a:r>
            <a:endParaRPr lang="en-US" sz="600" i="1" dirty="0">
              <a:latin typeface="Arial" charset="0"/>
            </a:endParaRPr>
          </a:p>
          <a:p>
            <a:pPr lvl="1"/>
            <a:r>
              <a:rPr lang="en-US" sz="2400" i="1" dirty="0">
                <a:latin typeface="Arial" charset="0"/>
              </a:rPr>
              <a:t>Given </a:t>
            </a:r>
            <a:r>
              <a:rPr lang="en-US" sz="2400" i="1" dirty="0" smtClean="0">
                <a:latin typeface="Arial" charset="0"/>
              </a:rPr>
              <a:t>NSAIDS</a:t>
            </a:r>
          </a:p>
          <a:p>
            <a:pPr lvl="1"/>
            <a:r>
              <a:rPr lang="en-US" sz="2400" i="1" dirty="0" smtClean="0">
                <a:latin typeface="Arial" charset="0"/>
              </a:rPr>
              <a:t>Removed </a:t>
            </a:r>
            <a:r>
              <a:rPr lang="en-US" sz="2400" i="1" dirty="0">
                <a:latin typeface="Arial" charset="0"/>
              </a:rPr>
              <a:t>from work for 1 week, then sent back full duty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E6695E-DCD1-7F4A-BC30-35AA48AB951F}" type="slidenum">
              <a:rPr lang="en-US" sz="1400"/>
              <a:pPr eaLnBrk="1" hangingPunct="1"/>
              <a:t>3</a:t>
            </a:fld>
            <a:endParaRPr lang="en-US" sz="1400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6962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524000" cy="152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:\My Documents\Story Board jpegs\5-21 2013 oberg board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876800" y="6399213"/>
            <a:ext cx="457200" cy="31115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810000" y="6399213"/>
            <a:ext cx="457200" cy="30480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684" name="TextBox 8"/>
          <p:cNvSpPr txBox="1">
            <a:spLocks noChangeArrowheads="1"/>
          </p:cNvSpPr>
          <p:nvPr/>
        </p:nvSpPr>
        <p:spPr bwMode="auto">
          <a:xfrm>
            <a:off x="2971800" y="1800225"/>
            <a:ext cx="2362200" cy="195263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800" i="1"/>
          </a:p>
        </p:txBody>
      </p:sp>
      <p:sp>
        <p:nvSpPr>
          <p:cNvPr id="71685" name="TextBox 9"/>
          <p:cNvSpPr txBox="1">
            <a:spLocks noChangeArrowheads="1"/>
          </p:cNvSpPr>
          <p:nvPr/>
        </p:nvSpPr>
        <p:spPr bwMode="auto">
          <a:xfrm>
            <a:off x="3962400" y="2106613"/>
            <a:ext cx="3962400" cy="276225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hlinkClick r:id="rId4"/>
              </a:rPr>
              <a:t>http://f2.washington.edu/treasury/riskmgmt/wc/seek</a:t>
            </a:r>
            <a:endParaRPr lang="en-US" sz="1200" i="1"/>
          </a:p>
        </p:txBody>
      </p:sp>
      <p:sp>
        <p:nvSpPr>
          <p:cNvPr id="71686" name="TextBox 10"/>
          <p:cNvSpPr txBox="1">
            <a:spLocks noChangeArrowheads="1"/>
          </p:cNvSpPr>
          <p:nvPr/>
        </p:nvSpPr>
        <p:spPr bwMode="auto">
          <a:xfrm>
            <a:off x="1143000" y="2765425"/>
            <a:ext cx="3429000" cy="277813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hlinkClick r:id="rId5"/>
              </a:rPr>
              <a:t>https://psn.medical.washington.edu/Login.aspx</a:t>
            </a:r>
            <a:endParaRPr lang="en-US" sz="1200" i="1"/>
          </a:p>
        </p:txBody>
      </p:sp>
      <p:sp>
        <p:nvSpPr>
          <p:cNvPr id="71687" name="TextBox 11"/>
          <p:cNvSpPr txBox="1">
            <a:spLocks noChangeArrowheads="1"/>
          </p:cNvSpPr>
          <p:nvPr/>
        </p:nvSpPr>
        <p:spPr bwMode="auto">
          <a:xfrm>
            <a:off x="2560638" y="1717675"/>
            <a:ext cx="2590800" cy="277813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hlinkClick r:id="rId6"/>
              </a:rPr>
              <a:t>https://secure.lni.wa.gov/provdir</a:t>
            </a:r>
            <a:endParaRPr lang="en-US" sz="1200" i="1"/>
          </a:p>
        </p:txBody>
      </p:sp>
      <p:sp>
        <p:nvSpPr>
          <p:cNvPr id="71688" name="TextBox 12"/>
          <p:cNvSpPr txBox="1">
            <a:spLocks noChangeArrowheads="1"/>
          </p:cNvSpPr>
          <p:nvPr/>
        </p:nvSpPr>
        <p:spPr bwMode="auto">
          <a:xfrm>
            <a:off x="1143000" y="3611563"/>
            <a:ext cx="6324600" cy="228600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hlinkClick r:id="rId7"/>
              </a:rPr>
              <a:t>http://www.washington.edu/admin/hr/polproc/accommodation/accomrequestproc.html</a:t>
            </a:r>
            <a:endParaRPr lang="en-US" sz="1100" i="1"/>
          </a:p>
        </p:txBody>
      </p:sp>
      <p:sp>
        <p:nvSpPr>
          <p:cNvPr id="71689" name="TextBox 13"/>
          <p:cNvSpPr txBox="1">
            <a:spLocks noChangeArrowheads="1"/>
          </p:cNvSpPr>
          <p:nvPr/>
        </p:nvSpPr>
        <p:spPr bwMode="auto">
          <a:xfrm>
            <a:off x="1143000" y="4419600"/>
            <a:ext cx="4702175" cy="261610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 dirty="0">
                <a:hlinkClick r:id="rId8"/>
              </a:rPr>
              <a:t>http://f2.washington.edu/treasury/riskmgmt/wc/supervisors/offwork</a:t>
            </a:r>
            <a:endParaRPr lang="en-US" sz="1100" i="1" dirty="0"/>
          </a:p>
        </p:txBody>
      </p:sp>
      <p:sp>
        <p:nvSpPr>
          <p:cNvPr id="71690" name="TextBox 14"/>
          <p:cNvSpPr txBox="1">
            <a:spLocks noChangeArrowheads="1"/>
          </p:cNvSpPr>
          <p:nvPr/>
        </p:nvSpPr>
        <p:spPr bwMode="auto">
          <a:xfrm>
            <a:off x="1165225" y="4999038"/>
            <a:ext cx="5159375" cy="261937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hlinkClick r:id="rId9"/>
              </a:rPr>
              <a:t>http://www.lni.wa.gov/ClaimsIns/Insurance/Injury/LightDuty/Default.asp</a:t>
            </a:r>
            <a:endParaRPr lang="en-US" sz="1100" i="1"/>
          </a:p>
        </p:txBody>
      </p:sp>
      <p:sp>
        <p:nvSpPr>
          <p:cNvPr id="71691" name="TextBox 15"/>
          <p:cNvSpPr txBox="1">
            <a:spLocks noChangeArrowheads="1"/>
          </p:cNvSpPr>
          <p:nvPr/>
        </p:nvSpPr>
        <p:spPr bwMode="auto">
          <a:xfrm>
            <a:off x="3154363" y="5562600"/>
            <a:ext cx="3962400" cy="276225"/>
          </a:xfrm>
          <a:prstGeom prst="rect">
            <a:avLst/>
          </a:prstGeom>
          <a:solidFill>
            <a:srgbClr val="DEF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hlinkClick r:id="rId10"/>
              </a:rPr>
              <a:t>http://f2.washington.edu/treasury/riskmgmt/wc/saw</a:t>
            </a:r>
            <a:endParaRPr lang="en-US" sz="12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II. The Intervention</a:t>
            </a:r>
            <a:br>
              <a:rPr lang="en-US" sz="4200">
                <a:latin typeface="Arial" charset="0"/>
              </a:rPr>
            </a:br>
            <a:r>
              <a:rPr lang="en-US" sz="4200">
                <a:latin typeface="Arial" charset="0"/>
              </a:rPr>
              <a:t/>
            </a:r>
            <a:br>
              <a:rPr lang="en-US" sz="4200">
                <a:latin typeface="Arial" charset="0"/>
              </a:rPr>
            </a:br>
            <a:r>
              <a:rPr lang="en-US" sz="3600">
                <a:latin typeface="Arial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646238" y="0"/>
            <a:ext cx="7010400" cy="15271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Evaluation: Study Design</a:t>
            </a:r>
          </a:p>
        </p:txBody>
      </p:sp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971800" y="1241425"/>
            <a:ext cx="1981200" cy="9144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Baseline survey</a:t>
            </a:r>
          </a:p>
        </p:txBody>
      </p:sp>
      <p:cxnSp>
        <p:nvCxnSpPr>
          <p:cNvPr id="75779" name="Straight Arrow Connector 6"/>
          <p:cNvCxnSpPr>
            <a:cxnSpLocks noChangeShapeType="1"/>
          </p:cNvCxnSpPr>
          <p:nvPr/>
        </p:nvCxnSpPr>
        <p:spPr bwMode="auto">
          <a:xfrm flipH="1">
            <a:off x="3178175" y="2424113"/>
            <a:ext cx="609600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0" name="Straight Arrow Connector 8"/>
          <p:cNvCxnSpPr>
            <a:cxnSpLocks noChangeShapeType="1"/>
          </p:cNvCxnSpPr>
          <p:nvPr/>
        </p:nvCxnSpPr>
        <p:spPr bwMode="auto">
          <a:xfrm>
            <a:off x="4110038" y="2424113"/>
            <a:ext cx="592137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Arrow Connector 14"/>
          <p:cNvCxnSpPr>
            <a:cxnSpLocks noChangeShapeType="1"/>
          </p:cNvCxnSpPr>
          <p:nvPr/>
        </p:nvCxnSpPr>
        <p:spPr bwMode="auto">
          <a:xfrm>
            <a:off x="48387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2" name="Rectangle 16"/>
          <p:cNvSpPr>
            <a:spLocks noChangeArrowheads="1"/>
          </p:cNvSpPr>
          <p:nvPr/>
        </p:nvSpPr>
        <p:spPr bwMode="auto">
          <a:xfrm>
            <a:off x="3787775" y="3487738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Module &amp; Immediate post-module survey</a:t>
            </a:r>
          </a:p>
        </p:txBody>
      </p:sp>
      <p:sp>
        <p:nvSpPr>
          <p:cNvPr id="75783" name="Rectangle 21"/>
          <p:cNvSpPr>
            <a:spLocks noChangeArrowheads="1"/>
          </p:cNvSpPr>
          <p:nvPr/>
        </p:nvSpPr>
        <p:spPr bwMode="auto">
          <a:xfrm>
            <a:off x="1600200" y="3505200"/>
            <a:ext cx="191293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Usual Practice</a:t>
            </a:r>
          </a:p>
        </p:txBody>
      </p:sp>
      <p:cxnSp>
        <p:nvCxnSpPr>
          <p:cNvPr id="75784" name="Straight Arrow Connector 22"/>
          <p:cNvCxnSpPr>
            <a:cxnSpLocks noChangeShapeType="1"/>
          </p:cNvCxnSpPr>
          <p:nvPr/>
        </p:nvCxnSpPr>
        <p:spPr bwMode="auto">
          <a:xfrm>
            <a:off x="29718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5" name="Rectangle 24"/>
          <p:cNvSpPr>
            <a:spLocks noChangeArrowheads="1"/>
          </p:cNvSpPr>
          <p:nvPr/>
        </p:nvSpPr>
        <p:spPr bwMode="auto">
          <a:xfrm>
            <a:off x="750888" y="5656263"/>
            <a:ext cx="2401887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</a:t>
            </a:r>
          </a:p>
        </p:txBody>
      </p:sp>
      <p:sp>
        <p:nvSpPr>
          <p:cNvPr id="75786" name="Rectangle 25"/>
          <p:cNvSpPr>
            <a:spLocks noChangeArrowheads="1"/>
          </p:cNvSpPr>
          <p:nvPr/>
        </p:nvSpPr>
        <p:spPr bwMode="auto">
          <a:xfrm>
            <a:off x="3787775" y="5656263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Survey, Time-loss Days &amp; $</a:t>
            </a:r>
          </a:p>
        </p:txBody>
      </p:sp>
      <p:sp>
        <p:nvSpPr>
          <p:cNvPr id="75787" name="TextBox 26"/>
          <p:cNvSpPr txBox="1">
            <a:spLocks noChangeArrowheads="1"/>
          </p:cNvSpPr>
          <p:nvPr/>
        </p:nvSpPr>
        <p:spPr bwMode="auto">
          <a:xfrm>
            <a:off x="1428750" y="2482850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Randomization</a:t>
            </a:r>
          </a:p>
        </p:txBody>
      </p:sp>
      <p:sp>
        <p:nvSpPr>
          <p:cNvPr id="75788" name="TextBox 27"/>
          <p:cNvSpPr txBox="1">
            <a:spLocks noChangeArrowheads="1"/>
          </p:cNvSpPr>
          <p:nvPr/>
        </p:nvSpPr>
        <p:spPr bwMode="auto">
          <a:xfrm>
            <a:off x="5380038" y="1252538"/>
            <a:ext cx="308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Demographics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Beliefs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Practices (past 3 months)</a:t>
            </a:r>
          </a:p>
        </p:txBody>
      </p:sp>
      <p:sp>
        <p:nvSpPr>
          <p:cNvPr id="75789" name="TextBox 28"/>
          <p:cNvSpPr txBox="1">
            <a:spLocks noChangeArrowheads="1"/>
          </p:cNvSpPr>
          <p:nvPr/>
        </p:nvSpPr>
        <p:spPr bwMode="auto">
          <a:xfrm>
            <a:off x="7340600" y="3482975"/>
            <a:ext cx="161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Beliefs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Module Feedback</a:t>
            </a:r>
          </a:p>
        </p:txBody>
      </p:sp>
      <p:sp>
        <p:nvSpPr>
          <p:cNvPr id="75790" name="TextBox 29"/>
          <p:cNvSpPr txBox="1">
            <a:spLocks noChangeArrowheads="1"/>
          </p:cNvSpPr>
          <p:nvPr/>
        </p:nvSpPr>
        <p:spPr bwMode="auto">
          <a:xfrm>
            <a:off x="7340600" y="5194300"/>
            <a:ext cx="1614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Beliefs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Practices (past 3 months)</a:t>
            </a:r>
          </a:p>
        </p:txBody>
      </p:sp>
      <p:sp>
        <p:nvSpPr>
          <p:cNvPr id="75791" name="TextBox 15"/>
          <p:cNvSpPr txBox="1">
            <a:spLocks noChangeArrowheads="1"/>
          </p:cNvSpPr>
          <p:nvPr/>
        </p:nvSpPr>
        <p:spPr bwMode="auto">
          <a:xfrm>
            <a:off x="1549400" y="3073400"/>
            <a:ext cx="74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N=37</a:t>
            </a:r>
          </a:p>
        </p:txBody>
      </p:sp>
      <p:sp>
        <p:nvSpPr>
          <p:cNvPr id="75792" name="TextBox 17"/>
          <p:cNvSpPr txBox="1">
            <a:spLocks noChangeArrowheads="1"/>
          </p:cNvSpPr>
          <p:nvPr/>
        </p:nvSpPr>
        <p:spPr bwMode="auto">
          <a:xfrm>
            <a:off x="6175375" y="3068638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N=37</a:t>
            </a:r>
          </a:p>
        </p:txBody>
      </p:sp>
      <p:sp>
        <p:nvSpPr>
          <p:cNvPr id="75793" name="TextBox 18"/>
          <p:cNvSpPr txBox="1">
            <a:spLocks noChangeArrowheads="1"/>
          </p:cNvSpPr>
          <p:nvPr/>
        </p:nvSpPr>
        <p:spPr bwMode="auto">
          <a:xfrm>
            <a:off x="2184400" y="1238250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646238" y="0"/>
            <a:ext cx="7010400" cy="15271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Evaluation: Study Design</a:t>
            </a:r>
          </a:p>
        </p:txBody>
      </p:sp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2971800" y="1241425"/>
            <a:ext cx="1981200" cy="9144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Baseline survey</a:t>
            </a:r>
          </a:p>
        </p:txBody>
      </p:sp>
      <p:cxnSp>
        <p:nvCxnSpPr>
          <p:cNvPr id="77827" name="Straight Arrow Connector 6"/>
          <p:cNvCxnSpPr>
            <a:cxnSpLocks noChangeShapeType="1"/>
          </p:cNvCxnSpPr>
          <p:nvPr/>
        </p:nvCxnSpPr>
        <p:spPr bwMode="auto">
          <a:xfrm flipH="1">
            <a:off x="3178175" y="2424113"/>
            <a:ext cx="609600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28" name="Straight Arrow Connector 8"/>
          <p:cNvCxnSpPr>
            <a:cxnSpLocks noChangeShapeType="1"/>
          </p:cNvCxnSpPr>
          <p:nvPr/>
        </p:nvCxnSpPr>
        <p:spPr bwMode="auto">
          <a:xfrm>
            <a:off x="4110038" y="2424113"/>
            <a:ext cx="592137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29" name="Straight Arrow Connector 14"/>
          <p:cNvCxnSpPr>
            <a:cxnSpLocks noChangeShapeType="1"/>
          </p:cNvCxnSpPr>
          <p:nvPr/>
        </p:nvCxnSpPr>
        <p:spPr bwMode="auto">
          <a:xfrm>
            <a:off x="48387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0" name="Rectangle 16"/>
          <p:cNvSpPr>
            <a:spLocks noChangeArrowheads="1"/>
          </p:cNvSpPr>
          <p:nvPr/>
        </p:nvSpPr>
        <p:spPr bwMode="auto">
          <a:xfrm>
            <a:off x="3787775" y="3487738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Module &amp; Immediate post-module survey</a:t>
            </a:r>
          </a:p>
        </p:txBody>
      </p:sp>
      <p:sp>
        <p:nvSpPr>
          <p:cNvPr id="77831" name="Rectangle 21"/>
          <p:cNvSpPr>
            <a:spLocks noChangeArrowheads="1"/>
          </p:cNvSpPr>
          <p:nvPr/>
        </p:nvSpPr>
        <p:spPr bwMode="auto">
          <a:xfrm>
            <a:off x="1600200" y="3505200"/>
            <a:ext cx="191293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Usual Practice</a:t>
            </a:r>
          </a:p>
        </p:txBody>
      </p:sp>
      <p:cxnSp>
        <p:nvCxnSpPr>
          <p:cNvPr id="77832" name="Straight Arrow Connector 22"/>
          <p:cNvCxnSpPr>
            <a:cxnSpLocks noChangeShapeType="1"/>
          </p:cNvCxnSpPr>
          <p:nvPr/>
        </p:nvCxnSpPr>
        <p:spPr bwMode="auto">
          <a:xfrm>
            <a:off x="29718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3" name="Rectangle 24"/>
          <p:cNvSpPr>
            <a:spLocks noChangeArrowheads="1"/>
          </p:cNvSpPr>
          <p:nvPr/>
        </p:nvSpPr>
        <p:spPr bwMode="auto">
          <a:xfrm>
            <a:off x="750888" y="5656263"/>
            <a:ext cx="2401887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</a:t>
            </a:r>
          </a:p>
        </p:txBody>
      </p:sp>
      <p:sp>
        <p:nvSpPr>
          <p:cNvPr id="77834" name="Rectangle 25"/>
          <p:cNvSpPr>
            <a:spLocks noChangeArrowheads="1"/>
          </p:cNvSpPr>
          <p:nvPr/>
        </p:nvSpPr>
        <p:spPr bwMode="auto">
          <a:xfrm>
            <a:off x="3787775" y="5656263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Survey, Time-loss Days &amp; $</a:t>
            </a:r>
          </a:p>
        </p:txBody>
      </p:sp>
      <p:sp>
        <p:nvSpPr>
          <p:cNvPr id="77835" name="TextBox 26"/>
          <p:cNvSpPr txBox="1">
            <a:spLocks noChangeArrowheads="1"/>
          </p:cNvSpPr>
          <p:nvPr/>
        </p:nvSpPr>
        <p:spPr bwMode="auto">
          <a:xfrm>
            <a:off x="1428750" y="2482850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Randomization</a:t>
            </a:r>
          </a:p>
        </p:txBody>
      </p:sp>
      <p:sp>
        <p:nvSpPr>
          <p:cNvPr id="77836" name="TextBox 27"/>
          <p:cNvSpPr txBox="1">
            <a:spLocks noChangeArrowheads="1"/>
          </p:cNvSpPr>
          <p:nvPr/>
        </p:nvSpPr>
        <p:spPr bwMode="auto">
          <a:xfrm>
            <a:off x="5380038" y="1252538"/>
            <a:ext cx="308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Demographics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Beliefs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Practices (past 3 months)</a:t>
            </a:r>
          </a:p>
        </p:txBody>
      </p:sp>
      <p:sp>
        <p:nvSpPr>
          <p:cNvPr id="77837" name="TextBox 28"/>
          <p:cNvSpPr txBox="1">
            <a:spLocks noChangeArrowheads="1"/>
          </p:cNvSpPr>
          <p:nvPr/>
        </p:nvSpPr>
        <p:spPr bwMode="auto">
          <a:xfrm>
            <a:off x="7340600" y="3482975"/>
            <a:ext cx="1614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Beliefs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Module</a:t>
            </a:r>
            <a:r>
              <a:rPr lang="en-US" sz="1800" dirty="0"/>
              <a:t> </a:t>
            </a:r>
            <a:r>
              <a:rPr lang="en-US" sz="1800" dirty="0" smtClean="0"/>
              <a:t>Feedback</a:t>
            </a:r>
            <a:endParaRPr lang="en-US" sz="1800" dirty="0"/>
          </a:p>
        </p:txBody>
      </p:sp>
      <p:sp>
        <p:nvSpPr>
          <p:cNvPr id="77838" name="TextBox 29"/>
          <p:cNvSpPr txBox="1">
            <a:spLocks noChangeArrowheads="1"/>
          </p:cNvSpPr>
          <p:nvPr/>
        </p:nvSpPr>
        <p:spPr bwMode="auto">
          <a:xfrm>
            <a:off x="7340600" y="5194300"/>
            <a:ext cx="1614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Beliefs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Practices (past 3 months)</a:t>
            </a:r>
          </a:p>
        </p:txBody>
      </p:sp>
      <p:sp>
        <p:nvSpPr>
          <p:cNvPr id="77839" name="Oval 30"/>
          <p:cNvSpPr>
            <a:spLocks noChangeArrowheads="1"/>
          </p:cNvSpPr>
          <p:nvPr/>
        </p:nvSpPr>
        <p:spPr bwMode="auto">
          <a:xfrm rot="1995392">
            <a:off x="2501900" y="1050925"/>
            <a:ext cx="4892675" cy="355441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7840" name="TextBox 2"/>
          <p:cNvSpPr txBox="1">
            <a:spLocks noChangeArrowheads="1"/>
          </p:cNvSpPr>
          <p:nvPr/>
        </p:nvSpPr>
        <p:spPr bwMode="auto">
          <a:xfrm>
            <a:off x="1549400" y="3073400"/>
            <a:ext cx="74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N=37</a:t>
            </a:r>
          </a:p>
        </p:txBody>
      </p:sp>
      <p:sp>
        <p:nvSpPr>
          <p:cNvPr id="77841" name="TextBox 17"/>
          <p:cNvSpPr txBox="1">
            <a:spLocks noChangeArrowheads="1"/>
          </p:cNvSpPr>
          <p:nvPr/>
        </p:nvSpPr>
        <p:spPr bwMode="auto">
          <a:xfrm>
            <a:off x="6175375" y="3068638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N=37</a:t>
            </a:r>
          </a:p>
        </p:txBody>
      </p:sp>
      <p:sp>
        <p:nvSpPr>
          <p:cNvPr id="77842" name="TextBox 18"/>
          <p:cNvSpPr txBox="1">
            <a:spLocks noChangeArrowheads="1"/>
          </p:cNvSpPr>
          <p:nvPr/>
        </p:nvSpPr>
        <p:spPr bwMode="auto">
          <a:xfrm>
            <a:off x="2184400" y="1238250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N=81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Evaluation: Demographics</a:t>
            </a:r>
          </a:p>
        </p:txBody>
      </p:sp>
      <p:pic>
        <p:nvPicPr>
          <p:cNvPr id="79875" name="Picture 2" descr="C:\Users\June\Dropbox\UWstuff\Research\SHIP_RTW\Survey\Data\Int_Job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6075"/>
            <a:ext cx="4138613" cy="3000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86868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65% clinical, 35% nonclinical departments</a:t>
            </a:r>
          </a:p>
          <a:p>
            <a:r>
              <a:rPr lang="en-US" sz="2400" dirty="0" smtClean="0">
                <a:latin typeface="Arial" charset="0"/>
              </a:rPr>
              <a:t>Median </a:t>
            </a:r>
            <a:r>
              <a:rPr lang="en-US" sz="2400" dirty="0">
                <a:latin typeface="Arial" charset="0"/>
              </a:rPr>
              <a:t>(range) direct reports: 19 (1-165); mean 42, SD 42</a:t>
            </a:r>
          </a:p>
          <a:p>
            <a:r>
              <a:rPr lang="en-US" sz="2400" dirty="0" smtClean="0">
                <a:latin typeface="Arial" charset="0"/>
              </a:rPr>
              <a:t>Median </a:t>
            </a:r>
            <a:r>
              <a:rPr lang="en-US" sz="2400" dirty="0">
                <a:latin typeface="Arial" charset="0"/>
              </a:rPr>
              <a:t>(range) years as healthcare supervisor/manager: 10 (1-30); mean 10, SD 7.6</a:t>
            </a:r>
          </a:p>
        </p:txBody>
      </p:sp>
      <p:pic>
        <p:nvPicPr>
          <p:cNvPr id="79877" name="Picture 3" descr="C:\Users\June\Dropbox\UWstuff\Research\SHIP_RTW\Survey\Data\Int_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41788" cy="3016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2573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Evaluation </a:t>
            </a:r>
            <a:br>
              <a:rPr lang="en-US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	</a:t>
            </a:r>
            <a:endParaRPr lang="en-US" sz="3400" dirty="0">
              <a:latin typeface="Arial" charset="0"/>
            </a:endParaRPr>
          </a:p>
        </p:txBody>
      </p:sp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019800"/>
            <a:ext cx="86868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 smtClean="0"/>
              <a:t>Pre-post comparisons using      Sign &amp;       </a:t>
            </a:r>
            <a:r>
              <a:rPr lang="en-US" sz="1400" i="1" dirty="0" err="1" smtClean="0"/>
              <a:t>McNemar’s</a:t>
            </a:r>
            <a:r>
              <a:rPr lang="en-US" sz="1400" i="1" dirty="0" smtClean="0"/>
              <a:t> tests, with control for false discovery rate under positive dependence assumptions using the </a:t>
            </a:r>
            <a:r>
              <a:rPr lang="en-US" sz="1400" i="1" dirty="0" err="1"/>
              <a:t>Benjamini</a:t>
            </a:r>
            <a:r>
              <a:rPr lang="en-US" sz="1400" i="1" dirty="0"/>
              <a:t>–Hochberg–</a:t>
            </a:r>
            <a:r>
              <a:rPr lang="en-US" sz="1400" i="1" dirty="0" err="1"/>
              <a:t>Yekutieli</a:t>
            </a:r>
            <a:r>
              <a:rPr lang="en-US" sz="1400" i="1" dirty="0"/>
              <a:t> </a:t>
            </a:r>
            <a:r>
              <a:rPr lang="en-US" sz="1400" i="1" dirty="0" smtClean="0"/>
              <a:t>procedure for each group of questions.  </a:t>
            </a:r>
            <a:r>
              <a:rPr lang="en-US" sz="1600" i="1" dirty="0" smtClean="0">
                <a:solidFill>
                  <a:srgbClr val="FF0000"/>
                </a:solidFill>
              </a:rPr>
              <a:t>Figures courtesy of N. </a:t>
            </a:r>
            <a:r>
              <a:rPr lang="en-US" sz="1600" i="1" dirty="0" err="1" smtClean="0">
                <a:solidFill>
                  <a:srgbClr val="FF0000"/>
                </a:solidFill>
              </a:rPr>
              <a:t>Reul</a:t>
            </a:r>
            <a:r>
              <a:rPr lang="en-US" sz="1600" i="1" dirty="0" smtClean="0">
                <a:solidFill>
                  <a:srgbClr val="FF0000"/>
                </a:solidFill>
              </a:rPr>
              <a:t>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11" t="41896" r="10488" b="10963"/>
          <a:stretch/>
        </p:blipFill>
        <p:spPr>
          <a:xfrm>
            <a:off x="0" y="1981200"/>
            <a:ext cx="5504918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451" t="89311" r="-5016" b="-1205"/>
          <a:stretch/>
        </p:blipFill>
        <p:spPr>
          <a:xfrm>
            <a:off x="533400" y="3429000"/>
            <a:ext cx="7891272" cy="493776"/>
          </a:xfrm>
          <a:prstGeom prst="rect">
            <a:avLst/>
          </a:prstGeom>
        </p:spPr>
      </p:pic>
      <p:sp>
        <p:nvSpPr>
          <p:cNvPr id="2" name="Plus 1"/>
          <p:cNvSpPr/>
          <p:nvPr/>
        </p:nvSpPr>
        <p:spPr bwMode="auto">
          <a:xfrm>
            <a:off x="3429000" y="6019800"/>
            <a:ext cx="304800" cy="228600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2667000" y="6019800"/>
            <a:ext cx="228600" cy="2286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7885" t="73032" r="10464" b="18049"/>
          <a:stretch/>
        </p:blipFill>
        <p:spPr>
          <a:xfrm>
            <a:off x="6446520" y="2971800"/>
            <a:ext cx="2633472" cy="283464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 bwMode="auto">
          <a:xfrm>
            <a:off x="7010400" y="1524000"/>
            <a:ext cx="228600" cy="2286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625" t="38637" r="14537" b="26571"/>
          <a:stretch/>
        </p:blipFill>
        <p:spPr>
          <a:xfrm>
            <a:off x="304800" y="4572000"/>
            <a:ext cx="4648200" cy="938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5801" t="14499" r="14147" b="62790"/>
          <a:stretch/>
        </p:blipFill>
        <p:spPr>
          <a:xfrm>
            <a:off x="5029200" y="4572000"/>
            <a:ext cx="2898844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9662" t="62248" r="11388" b="16403"/>
          <a:stretch/>
        </p:blipFill>
        <p:spPr>
          <a:xfrm>
            <a:off x="5867400" y="5181600"/>
            <a:ext cx="2267712" cy="576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5318" t="10485" r="10707" b="58379"/>
          <a:stretch/>
        </p:blipFill>
        <p:spPr>
          <a:xfrm>
            <a:off x="5539482" y="1981200"/>
            <a:ext cx="3608870" cy="10361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200" y="1600200"/>
            <a:ext cx="9254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P</a:t>
            </a:r>
            <a:r>
              <a:rPr lang="en-US" sz="1600" b="1" dirty="0" smtClean="0">
                <a:solidFill>
                  <a:schemeClr val="tx2"/>
                </a:solidFill>
              </a:rPr>
              <a:t>-value</a:t>
            </a:r>
          </a:p>
          <a:p>
            <a:endParaRPr lang="en-US" sz="800" b="1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0.536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0.027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&lt;0.001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0.001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&lt;0.001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62000" y="3886200"/>
            <a:ext cx="7010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400" dirty="0" smtClean="0">
                <a:latin typeface="Arial" charset="0"/>
              </a:rPr>
              <a:t>    Knowledge</a:t>
            </a:r>
            <a:endParaRPr lang="en-US" sz="3400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4267200"/>
            <a:ext cx="925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P</a:t>
            </a:r>
            <a:r>
              <a:rPr lang="en-US" sz="1600" b="1" dirty="0" smtClean="0">
                <a:solidFill>
                  <a:schemeClr val="tx2"/>
                </a:solidFill>
              </a:rPr>
              <a:t>-value</a:t>
            </a:r>
          </a:p>
          <a:p>
            <a:endParaRPr lang="en-US" sz="800" b="1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&lt;0.001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&lt;0.001</a:t>
            </a:r>
          </a:p>
        </p:txBody>
      </p:sp>
      <p:sp>
        <p:nvSpPr>
          <p:cNvPr id="20" name="Plus 19"/>
          <p:cNvSpPr/>
          <p:nvPr/>
        </p:nvSpPr>
        <p:spPr bwMode="auto">
          <a:xfrm>
            <a:off x="6477000" y="4191000"/>
            <a:ext cx="304800" cy="228600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85800" y="1219201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400" dirty="0" smtClean="0">
                <a:latin typeface="Arial" charset="0"/>
              </a:rPr>
              <a:t>    Beliefs</a:t>
            </a:r>
            <a:endParaRPr lang="en-US" sz="3400" dirty="0"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4886" t="86197" r="24016" b="-770"/>
          <a:stretch/>
        </p:blipFill>
        <p:spPr>
          <a:xfrm>
            <a:off x="4038600" y="5486400"/>
            <a:ext cx="1810512" cy="39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Evaluation: Module Feedback </a:t>
            </a:r>
          </a:p>
        </p:txBody>
      </p:sp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3640B3-45F2-B642-9B22-153FA88410F0}" type="slidenum">
              <a:rPr lang="en-US" sz="1400"/>
              <a:pPr eaLnBrk="1" hangingPunct="1"/>
              <a:t>36</a:t>
            </a:fld>
            <a:endParaRPr lang="en-US" sz="1400"/>
          </a:p>
        </p:txBody>
      </p:sp>
      <p:pic>
        <p:nvPicPr>
          <p:cNvPr id="83971" name="Picture 2" descr="C:\Users\June\Dropbox\UWstuff\Research\SHIP_RTW\Survey\Data\Int_Know_Enhan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514600"/>
            <a:ext cx="4811713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430838" y="1062038"/>
            <a:ext cx="35052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b="1" u="sng" dirty="0"/>
              <a:t>Changes based on module:</a:t>
            </a:r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Communicate with employees more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Be vigilant of light duty positions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Encourage injured employee to turn in restrictions ASAP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b="1" u="sng" dirty="0"/>
              <a:t>Most beneficial aspects of</a:t>
            </a:r>
          </a:p>
          <a:p>
            <a:pPr marL="457200" indent="-457200"/>
            <a:r>
              <a:rPr lang="en-US" b="1" u="sng" dirty="0"/>
              <a:t>module:</a:t>
            </a:r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Communication importance and techniques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Resources, including financial incentives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b="1" u="sng" dirty="0"/>
              <a:t>Areas for improvement:</a:t>
            </a:r>
          </a:p>
          <a:p>
            <a:pPr marL="457200" indent="-457200">
              <a:buFont typeface="Arial" charset="0"/>
              <a:buChar char="•"/>
            </a:pPr>
            <a:r>
              <a:rPr lang="ja-JP" altLang="en-US" dirty="0"/>
              <a:t>“</a:t>
            </a:r>
            <a:r>
              <a:rPr lang="en-US" altLang="ja-JP" dirty="0"/>
              <a:t>Still some questions about light duty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83973" name="TextBox 7"/>
          <p:cNvSpPr txBox="1">
            <a:spLocks noChangeArrowheads="1"/>
          </p:cNvSpPr>
          <p:nvPr/>
        </p:nvSpPr>
        <p:spPr bwMode="auto">
          <a:xfrm>
            <a:off x="173038" y="1743075"/>
            <a:ext cx="518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1800" i="1"/>
              <a:t>“</a:t>
            </a:r>
            <a:r>
              <a:rPr lang="en-US" altLang="ja-JP" sz="1800" i="1"/>
              <a:t>My….knowledge of what to do….was enhanced by this module.</a:t>
            </a:r>
            <a:r>
              <a:rPr lang="ja-JP" altLang="en-US" sz="1800" i="1"/>
              <a:t>”</a:t>
            </a: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1646238" y="0"/>
            <a:ext cx="7010400" cy="1241425"/>
          </a:xfrm>
        </p:spPr>
        <p:txBody>
          <a:bodyPr/>
          <a:lstStyle/>
          <a:p>
            <a:r>
              <a:rPr lang="en-US">
                <a:latin typeface="Arial" charset="0"/>
              </a:rPr>
              <a:t>Evaluation: Stay Tuned!</a:t>
            </a:r>
          </a:p>
        </p:txBody>
      </p:sp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2971800" y="1241425"/>
            <a:ext cx="1981200" cy="9144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Baseline survey</a:t>
            </a:r>
          </a:p>
        </p:txBody>
      </p:sp>
      <p:cxnSp>
        <p:nvCxnSpPr>
          <p:cNvPr id="86019" name="Straight Arrow Connector 6"/>
          <p:cNvCxnSpPr>
            <a:cxnSpLocks noChangeShapeType="1"/>
          </p:cNvCxnSpPr>
          <p:nvPr/>
        </p:nvCxnSpPr>
        <p:spPr bwMode="auto">
          <a:xfrm flipH="1">
            <a:off x="3178175" y="2424113"/>
            <a:ext cx="609600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0" name="Straight Arrow Connector 8"/>
          <p:cNvCxnSpPr>
            <a:cxnSpLocks noChangeShapeType="1"/>
          </p:cNvCxnSpPr>
          <p:nvPr/>
        </p:nvCxnSpPr>
        <p:spPr bwMode="auto">
          <a:xfrm>
            <a:off x="4110038" y="2424113"/>
            <a:ext cx="592137" cy="8286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1" name="Straight Arrow Connector 14"/>
          <p:cNvCxnSpPr>
            <a:cxnSpLocks noChangeShapeType="1"/>
          </p:cNvCxnSpPr>
          <p:nvPr/>
        </p:nvCxnSpPr>
        <p:spPr bwMode="auto">
          <a:xfrm>
            <a:off x="48387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2" name="Rectangle 16"/>
          <p:cNvSpPr>
            <a:spLocks noChangeArrowheads="1"/>
          </p:cNvSpPr>
          <p:nvPr/>
        </p:nvSpPr>
        <p:spPr bwMode="auto">
          <a:xfrm>
            <a:off x="3787775" y="3487738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Module &amp; Immediate post-module survey</a:t>
            </a:r>
          </a:p>
        </p:txBody>
      </p:sp>
      <p:sp>
        <p:nvSpPr>
          <p:cNvPr id="86023" name="Rectangle 21"/>
          <p:cNvSpPr>
            <a:spLocks noChangeArrowheads="1"/>
          </p:cNvSpPr>
          <p:nvPr/>
        </p:nvSpPr>
        <p:spPr bwMode="auto">
          <a:xfrm>
            <a:off x="1600200" y="3505200"/>
            <a:ext cx="191293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Usual Practice</a:t>
            </a:r>
          </a:p>
        </p:txBody>
      </p:sp>
      <p:cxnSp>
        <p:nvCxnSpPr>
          <p:cNvPr id="86024" name="Straight Arrow Connector 22"/>
          <p:cNvCxnSpPr>
            <a:cxnSpLocks noChangeShapeType="1"/>
          </p:cNvCxnSpPr>
          <p:nvPr/>
        </p:nvCxnSpPr>
        <p:spPr bwMode="auto">
          <a:xfrm>
            <a:off x="2971800" y="4570413"/>
            <a:ext cx="0" cy="914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5" name="Rectangle 24"/>
          <p:cNvSpPr>
            <a:spLocks noChangeArrowheads="1"/>
          </p:cNvSpPr>
          <p:nvPr/>
        </p:nvSpPr>
        <p:spPr bwMode="auto">
          <a:xfrm>
            <a:off x="750888" y="5656263"/>
            <a:ext cx="2401887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</a:t>
            </a:r>
          </a:p>
        </p:txBody>
      </p:sp>
      <p:sp>
        <p:nvSpPr>
          <p:cNvPr id="86026" name="Rectangle 25"/>
          <p:cNvSpPr>
            <a:spLocks noChangeArrowheads="1"/>
          </p:cNvSpPr>
          <p:nvPr/>
        </p:nvSpPr>
        <p:spPr bwMode="auto">
          <a:xfrm>
            <a:off x="3787775" y="5656263"/>
            <a:ext cx="3316288" cy="8413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</a:rPr>
              <a:t>3 Month Survey, Time-loss Days &amp; $</a:t>
            </a:r>
          </a:p>
        </p:txBody>
      </p:sp>
      <p:sp>
        <p:nvSpPr>
          <p:cNvPr id="86027" name="TextBox 26"/>
          <p:cNvSpPr txBox="1">
            <a:spLocks noChangeArrowheads="1"/>
          </p:cNvSpPr>
          <p:nvPr/>
        </p:nvSpPr>
        <p:spPr bwMode="auto">
          <a:xfrm>
            <a:off x="1428750" y="2482850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Randomization</a:t>
            </a:r>
          </a:p>
        </p:txBody>
      </p:sp>
      <p:sp>
        <p:nvSpPr>
          <p:cNvPr id="86028" name="TextBox 27"/>
          <p:cNvSpPr txBox="1">
            <a:spLocks noChangeArrowheads="1"/>
          </p:cNvSpPr>
          <p:nvPr/>
        </p:nvSpPr>
        <p:spPr bwMode="auto">
          <a:xfrm>
            <a:off x="5380038" y="1252538"/>
            <a:ext cx="308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Demographics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Beliefs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Practices (past 3 months)</a:t>
            </a:r>
          </a:p>
        </p:txBody>
      </p:sp>
      <p:sp>
        <p:nvSpPr>
          <p:cNvPr id="86029" name="TextBox 28"/>
          <p:cNvSpPr txBox="1">
            <a:spLocks noChangeArrowheads="1"/>
          </p:cNvSpPr>
          <p:nvPr/>
        </p:nvSpPr>
        <p:spPr bwMode="auto">
          <a:xfrm>
            <a:off x="7340600" y="3482975"/>
            <a:ext cx="161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Beliefs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Module Feedback</a:t>
            </a:r>
          </a:p>
        </p:txBody>
      </p:sp>
      <p:sp>
        <p:nvSpPr>
          <p:cNvPr id="86030" name="TextBox 29"/>
          <p:cNvSpPr txBox="1">
            <a:spLocks noChangeArrowheads="1"/>
          </p:cNvSpPr>
          <p:nvPr/>
        </p:nvSpPr>
        <p:spPr bwMode="auto">
          <a:xfrm>
            <a:off x="7340600" y="5194300"/>
            <a:ext cx="1614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Beliefs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Practices (past 3 months)</a:t>
            </a:r>
          </a:p>
        </p:txBody>
      </p:sp>
      <p:sp>
        <p:nvSpPr>
          <p:cNvPr id="86031" name="Oval 30"/>
          <p:cNvSpPr>
            <a:spLocks noChangeArrowheads="1"/>
          </p:cNvSpPr>
          <p:nvPr/>
        </p:nvSpPr>
        <p:spPr bwMode="auto">
          <a:xfrm>
            <a:off x="109538" y="5194300"/>
            <a:ext cx="8577262" cy="16144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6705600" cy="27432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</a:rPr>
              <a:t>III. Relevance &amp; Future Directions</a:t>
            </a:r>
            <a:endParaRPr 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</a:rPr>
              <a:t>Relevance</a:t>
            </a:r>
            <a:r>
              <a:rPr lang="en-US" sz="4000" dirty="0" smtClean="0">
                <a:latin typeface="Arial" charset="0"/>
              </a:rPr>
              <a:t>: OEM Providers</a:t>
            </a:r>
            <a:endParaRPr lang="en-US" sz="4000" dirty="0">
              <a:latin typeface="Arial" charset="0"/>
            </a:endParaRP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00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When talking to healthcare supervisors:</a:t>
            </a:r>
          </a:p>
          <a:p>
            <a:endParaRPr lang="en-US" sz="600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Understand &amp; address potential barriers</a:t>
            </a:r>
          </a:p>
          <a:p>
            <a:pPr lvl="2"/>
            <a:r>
              <a:rPr lang="en-US" sz="2000" dirty="0" smtClean="0">
                <a:latin typeface="Arial" charset="0"/>
              </a:rPr>
              <a:t>Limited knowledge about who to contact (multiple players)</a:t>
            </a:r>
          </a:p>
          <a:p>
            <a:pPr lvl="2"/>
            <a:r>
              <a:rPr lang="en-US" sz="2000" dirty="0" smtClean="0">
                <a:latin typeface="Arial" charset="0"/>
              </a:rPr>
              <a:t>Limited knowledge about modified/light duty</a:t>
            </a:r>
          </a:p>
          <a:p>
            <a:pPr lvl="2"/>
            <a:r>
              <a:rPr lang="en-US" sz="2000" dirty="0" smtClean="0">
                <a:latin typeface="Arial" charset="0"/>
              </a:rPr>
              <a:t>Concerns about staffing, budget</a:t>
            </a:r>
          </a:p>
          <a:p>
            <a:pPr lvl="2"/>
            <a:r>
              <a:rPr lang="en-US" sz="2000" dirty="0" smtClean="0">
                <a:latin typeface="Arial" charset="0"/>
              </a:rPr>
              <a:t>Concerns about confidentiality</a:t>
            </a:r>
          </a:p>
          <a:p>
            <a:pPr lvl="2"/>
            <a:r>
              <a:rPr lang="en-US" sz="2000" dirty="0" smtClean="0">
                <a:latin typeface="Arial" charset="0"/>
              </a:rPr>
              <a:t>Complex, confusing institutional processes/policies</a:t>
            </a:r>
          </a:p>
          <a:p>
            <a:pPr lvl="2"/>
            <a:endParaRPr lang="en-US" sz="1600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Leverage potential facilitators</a:t>
            </a:r>
          </a:p>
          <a:p>
            <a:pPr lvl="2"/>
            <a:r>
              <a:rPr lang="en-US" sz="2000" dirty="0" smtClean="0">
                <a:latin typeface="Arial" charset="0"/>
              </a:rPr>
              <a:t>Stay at Work incentives</a:t>
            </a:r>
          </a:p>
          <a:p>
            <a:pPr lvl="2"/>
            <a:r>
              <a:rPr lang="en-US" sz="2000" dirty="0" smtClean="0">
                <a:latin typeface="Arial" charset="0"/>
              </a:rPr>
              <a:t>Healthcare professionals!</a:t>
            </a:r>
          </a:p>
          <a:p>
            <a:pPr lvl="2"/>
            <a:endParaRPr lang="en-US" dirty="0" smtClean="0">
              <a:latin typeface="Arial" charset="0"/>
            </a:endParaRPr>
          </a:p>
          <a:p>
            <a:pPr lvl="2"/>
            <a:endParaRPr lang="en-US" dirty="0" smtClean="0">
              <a:latin typeface="Arial" charset="0"/>
            </a:endParaRP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7696200" y="3886200"/>
            <a:ext cx="9477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257800" cy="14128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A medical assistant with low back pain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543800" cy="3657600"/>
          </a:xfrm>
        </p:spPr>
        <p:txBody>
          <a:bodyPr/>
          <a:lstStyle/>
          <a:p>
            <a:r>
              <a:rPr lang="en-US" sz="2800" i="1">
                <a:latin typeface="Arial" charset="0"/>
              </a:rPr>
              <a:t>Seen in OEM clinic after returning to work</a:t>
            </a:r>
          </a:p>
          <a:p>
            <a:endParaRPr lang="en-US" sz="600" i="1">
              <a:latin typeface="Arial" charset="0"/>
            </a:endParaRPr>
          </a:p>
          <a:p>
            <a:r>
              <a:rPr lang="en-US" sz="2800" i="1">
                <a:latin typeface="Arial" charset="0"/>
              </a:rPr>
              <a:t>Worse low back pain</a:t>
            </a:r>
          </a:p>
          <a:p>
            <a:endParaRPr lang="en-US" sz="600" i="1">
              <a:latin typeface="Arial" charset="0"/>
            </a:endParaRPr>
          </a:p>
          <a:p>
            <a:r>
              <a:rPr lang="en-US" sz="2800" i="1">
                <a:latin typeface="Arial" charset="0"/>
              </a:rPr>
              <a:t>Exam:</a:t>
            </a:r>
          </a:p>
          <a:p>
            <a:pPr lvl="1"/>
            <a:r>
              <a:rPr lang="en-US" sz="2400" i="1">
                <a:latin typeface="Arial" charset="0"/>
              </a:rPr>
              <a:t>No red flags by history or exam</a:t>
            </a:r>
          </a:p>
          <a:p>
            <a:pPr lvl="1"/>
            <a:r>
              <a:rPr lang="en-US" sz="2400" i="1">
                <a:latin typeface="Arial" charset="0"/>
              </a:rPr>
              <a:t>Conservative treatment</a:t>
            </a:r>
          </a:p>
          <a:p>
            <a:pPr lvl="1"/>
            <a:r>
              <a:rPr lang="en-US" sz="2400" i="1">
                <a:latin typeface="Arial" charset="0"/>
              </a:rPr>
              <a:t>APF with restrictions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B280BF-DC05-C644-A067-6DF3E5AB6209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6962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524000" cy="152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Relevance: Healthcare</a:t>
            </a: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458200" cy="1600200"/>
          </a:xfrm>
        </p:spPr>
        <p:txBody>
          <a:bodyPr/>
          <a:lstStyle/>
          <a:p>
            <a:r>
              <a:rPr lang="en-US">
                <a:latin typeface="Arial" charset="0"/>
              </a:rPr>
              <a:t>Injury rates involving days away from work higher in hospitals and nursing/residential care compared to all industry</a:t>
            </a:r>
          </a:p>
        </p:txBody>
      </p:sp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948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7696200" y="3886200"/>
            <a:ext cx="9477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87325" y="31242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600" kern="0" dirty="0" smtClean="0"/>
          </a:p>
          <a:p>
            <a:pPr>
              <a:defRPr/>
            </a:pPr>
            <a:r>
              <a:rPr lang="en-US" kern="0" dirty="0" smtClean="0"/>
              <a:t>Clinical hospital workers (nursing aids, RNs) at particularly high risk for non-fatal musculoskeletal disorders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Future Directions</a:t>
            </a:r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19600"/>
          </a:xfrm>
        </p:spPr>
        <p:txBody>
          <a:bodyPr/>
          <a:lstStyle/>
          <a:p>
            <a:pPr>
              <a:buFont typeface="Wingdings" pitchFamily="2" charset="2"/>
              <a:buChar char="¢"/>
              <a:defRPr/>
            </a:pPr>
            <a:endParaRPr lang="en-US" sz="600" dirty="0" smtClean="0"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Char char="¢"/>
              <a:defRPr/>
            </a:pPr>
            <a:r>
              <a:rPr lang="en-US" sz="2800" dirty="0" smtClean="0">
                <a:ea typeface="ＭＳ Ｐゴシック" pitchFamily="34" charset="-128"/>
                <a:cs typeface="+mn-cs"/>
              </a:rPr>
              <a:t>Dissemination of information on development process, module itself, and evaluation results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2400" dirty="0" smtClean="0">
                <a:hlinkClick r:id="rId3"/>
              </a:rPr>
              <a:t>http://www.lni.wa.gov/Safety/Topics/AtoZ/Grants/Approvals.asp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ea typeface="ＭＳ Ｐゴシック" pitchFamily="34" charset="-128"/>
              <a:cs typeface="+mn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ea typeface="ＭＳ Ｐゴシック" pitchFamily="34" charset="-128"/>
                <a:cs typeface="+mn-cs"/>
              </a:rPr>
              <a:t>Multi-site study (healthcare)?</a:t>
            </a:r>
          </a:p>
          <a:p>
            <a:pPr>
              <a:buFont typeface="Courier New" pitchFamily="49" charset="0"/>
              <a:buChar char="o"/>
              <a:defRPr/>
            </a:pPr>
            <a:endParaRPr lang="en-US" sz="2400" dirty="0">
              <a:ea typeface="ＭＳ Ｐゴシック" pitchFamily="34" charset="-128"/>
              <a:cs typeface="+mn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ea typeface="ＭＳ Ｐゴシック" pitchFamily="34" charset="-128"/>
                <a:cs typeface="+mn-cs"/>
              </a:rPr>
              <a:t>Adaptation for other sectors?</a:t>
            </a:r>
          </a:p>
          <a:p>
            <a:pPr>
              <a:buFont typeface="Wingdings" pitchFamily="2" charset="2"/>
              <a:buChar char="¢"/>
              <a:defRPr/>
            </a:pPr>
            <a:endParaRPr lang="en-US" sz="600" dirty="0" smtClean="0">
              <a:ea typeface="ＭＳ Ｐゴシック" pitchFamily="34" charset="-128"/>
              <a:cs typeface="+mn-cs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084102-7633-DD4D-B0CC-76AFD4DC16F2}" type="slidenum">
              <a:rPr lang="en-US" sz="1400"/>
              <a:pPr eaLnBrk="1" hangingPunct="1"/>
              <a:t>41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4419600" cy="4495800"/>
          </a:xfrm>
        </p:spPr>
        <p:txBody>
          <a:bodyPr/>
          <a:lstStyle/>
          <a:p>
            <a:r>
              <a:rPr lang="en-US" sz="3400" i="1" dirty="0">
                <a:latin typeface="Arial" charset="0"/>
              </a:rPr>
              <a:t>Supervisor indicates: “light duty </a:t>
            </a:r>
            <a:r>
              <a:rPr lang="en-US" sz="3400" i="1" u="sng" dirty="0">
                <a:latin typeface="Arial" charset="0"/>
              </a:rPr>
              <a:t>is</a:t>
            </a:r>
            <a:r>
              <a:rPr lang="en-US" sz="3400" i="1" dirty="0">
                <a:latin typeface="Arial" charset="0"/>
              </a:rPr>
              <a:t> available” </a:t>
            </a:r>
            <a:br>
              <a:rPr lang="en-US" sz="3400" i="1" dirty="0">
                <a:latin typeface="Arial" charset="0"/>
              </a:rPr>
            </a:br>
            <a:r>
              <a:rPr lang="en-US" sz="3400" dirty="0">
                <a:latin typeface="Arial" charset="0"/>
              </a:rPr>
              <a:t/>
            </a:r>
            <a:br>
              <a:rPr lang="en-US" sz="3400" dirty="0">
                <a:latin typeface="Arial" charset="0"/>
              </a:rPr>
            </a:br>
            <a:endParaRPr lang="en-US" sz="3400" i="1" dirty="0">
              <a:latin typeface="Arial" charset="0"/>
            </a:endParaRPr>
          </a:p>
        </p:txBody>
      </p:sp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44D76E-712A-0449-9098-46648519D4C4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94211" name="Rectangle 6"/>
          <p:cNvSpPr>
            <a:spLocks noChangeArrowheads="1"/>
          </p:cNvSpPr>
          <p:nvPr/>
        </p:nvSpPr>
        <p:spPr bwMode="auto">
          <a:xfrm>
            <a:off x="76962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212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213" name="Rectangle 8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214" name="Content Placeholder 2"/>
          <p:cNvSpPr txBox="1">
            <a:spLocks/>
          </p:cNvSpPr>
          <p:nvPr/>
        </p:nvSpPr>
        <p:spPr bwMode="auto">
          <a:xfrm>
            <a:off x="1600200" y="4572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Supervisor contacted regarding</a:t>
            </a:r>
          </a:p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patient’s restrictions</a:t>
            </a:r>
          </a:p>
        </p:txBody>
      </p:sp>
      <p:pic>
        <p:nvPicPr>
          <p:cNvPr id="2" name="Picture 1" descr="Screen Shot 2013-09-24 at 3.3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150541" cy="3886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Questions &amp; Comments?</a:t>
            </a:r>
          </a:p>
        </p:txBody>
      </p:sp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4876800" y="3048000"/>
            <a:ext cx="1222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" name="Picture 5" descr="DEOHS leogo w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77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3-09-24 at 3.39.0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b="-255"/>
          <a:stretch/>
        </p:blipFill>
        <p:spPr>
          <a:xfrm>
            <a:off x="3124200" y="2286000"/>
            <a:ext cx="2476500" cy="2387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257800" cy="1412875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COHE best practices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086600" cy="3886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ROA completed/submitted to L&amp;I within 2 business days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APF completed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HSC involved in case	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Employer contacted regarding patient’s restrictions</a:t>
            </a:r>
            <a:endParaRPr lang="en-US" sz="2800" dirty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BB20D-65B0-F24F-A38A-6AA19054AC12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4582" name="Picture 1" descr="COHE logo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379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920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920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920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920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3"/>
          <p:cNvSpPr txBox="1">
            <a:spLocks noChangeArrowheads="1"/>
          </p:cNvSpPr>
          <p:nvPr/>
        </p:nvSpPr>
        <p:spPr bwMode="auto">
          <a:xfrm>
            <a:off x="2209800" y="60198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i="1" dirty="0"/>
              <a:t>COHE = Centers of Occupational Health &amp; Education; </a:t>
            </a:r>
          </a:p>
          <a:p>
            <a:pPr algn="r" eaLnBrk="1" hangingPunct="1"/>
            <a:r>
              <a:rPr lang="en-US" sz="1800" i="1" dirty="0"/>
              <a:t>ROA = Report of Accident; HSC = Health Services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4343400" cy="1447800"/>
          </a:xfrm>
        </p:spPr>
        <p:txBody>
          <a:bodyPr/>
          <a:lstStyle/>
          <a:p>
            <a:r>
              <a:rPr lang="en-US" sz="3400" i="1">
                <a:latin typeface="Arial" charset="0"/>
              </a:rPr>
              <a:t>Supervisor indicates: “no light duty”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E9930E-F4E1-C74C-B951-81FAAE5F24F2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6962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663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36455" r="20290" b="9691"/>
          <a:stretch>
            <a:fillRect/>
          </a:stretch>
        </p:blipFill>
        <p:spPr>
          <a:xfrm>
            <a:off x="6324600" y="1981200"/>
            <a:ext cx="2108200" cy="2024063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631" name="Content Placeholder 2"/>
          <p:cNvSpPr txBox="1">
            <a:spLocks/>
          </p:cNvSpPr>
          <p:nvPr/>
        </p:nvSpPr>
        <p:spPr bwMode="auto">
          <a:xfrm>
            <a:off x="1600200" y="4572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Supervisor contacted regarding</a:t>
            </a:r>
          </a:p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patient’s restrictions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4419600" cy="4495800"/>
          </a:xfrm>
        </p:spPr>
        <p:txBody>
          <a:bodyPr/>
          <a:lstStyle/>
          <a:p>
            <a:r>
              <a:rPr lang="en-US" sz="3400" i="1">
                <a:latin typeface="Arial" charset="0"/>
              </a:rPr>
              <a:t>Supervisor indicates: “no light duty”</a:t>
            </a:r>
            <a:br>
              <a:rPr lang="en-US" sz="3400" i="1">
                <a:latin typeface="Arial" charset="0"/>
              </a:rPr>
            </a:br>
            <a:r>
              <a:rPr lang="en-US" sz="3400">
                <a:latin typeface="Arial" charset="0"/>
              </a:rPr>
              <a:t/>
            </a:r>
            <a:br>
              <a:rPr lang="en-US" sz="3400">
                <a:latin typeface="Arial" charset="0"/>
              </a:rPr>
            </a:br>
            <a:r>
              <a:rPr lang="en-US" sz="3400" i="1">
                <a:solidFill>
                  <a:srgbClr val="FF0000"/>
                </a:solidFill>
                <a:latin typeface="Arial" charset="0"/>
              </a:rPr>
              <a:t>AND</a:t>
            </a:r>
            <a:br>
              <a:rPr lang="en-US" sz="3400" i="1">
                <a:solidFill>
                  <a:srgbClr val="FF0000"/>
                </a:solidFill>
                <a:latin typeface="Arial" charset="0"/>
              </a:rPr>
            </a:br>
            <a:r>
              <a:rPr lang="en-US" sz="3400">
                <a:latin typeface="Arial" charset="0"/>
              </a:rPr>
              <a:t/>
            </a:r>
            <a:br>
              <a:rPr lang="en-US" sz="3400">
                <a:latin typeface="Arial" charset="0"/>
              </a:rPr>
            </a:br>
            <a:r>
              <a:rPr lang="en-US" sz="3400" i="1">
                <a:latin typeface="Arial" charset="0"/>
              </a:rPr>
              <a:t>This is your own institution!!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129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D929B-84A5-7744-AE82-4CD73C65E4CF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76962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7315200" y="1676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7239000" y="1447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8678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36455" r="20290" b="9691"/>
          <a:stretch>
            <a:fillRect/>
          </a:stretch>
        </p:blipFill>
        <p:spPr>
          <a:xfrm>
            <a:off x="4953000" y="1990725"/>
            <a:ext cx="3890963" cy="3733800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8679" name="Content Placeholder 2"/>
          <p:cNvSpPr txBox="1">
            <a:spLocks/>
          </p:cNvSpPr>
          <p:nvPr/>
        </p:nvSpPr>
        <p:spPr bwMode="auto">
          <a:xfrm>
            <a:off x="1600200" y="4572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Supervisor contacted regarding</a:t>
            </a:r>
          </a:p>
          <a:p>
            <a:pPr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400">
                <a:solidFill>
                  <a:schemeClr val="tx2"/>
                </a:solidFill>
              </a:rPr>
              <a:t>patient’s restrictions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Learning Objectives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4419600"/>
          </a:xfrm>
        </p:spPr>
        <p:txBody>
          <a:bodyPr/>
          <a:lstStyle/>
          <a:p>
            <a:pPr marL="571500" indent="-571500">
              <a:buFont typeface="Wingdings" charset="0"/>
              <a:buNone/>
            </a:pPr>
            <a:endParaRPr lang="en-US" sz="800" dirty="0">
              <a:latin typeface="Arial" charset="0"/>
            </a:endParaRPr>
          </a:p>
          <a:p>
            <a:pPr marL="571500" indent="-571500">
              <a:buFont typeface="Wingdings" charset="0"/>
              <a:buNone/>
            </a:pPr>
            <a:r>
              <a:rPr lang="en-US" dirty="0">
                <a:latin typeface="Arial" charset="0"/>
              </a:rPr>
              <a:t>I. Describe how direct supervisors can help facilitate injured workers’ early, safe return to </a:t>
            </a:r>
            <a:r>
              <a:rPr lang="en-US" dirty="0" smtClean="0">
                <a:latin typeface="Arial" charset="0"/>
              </a:rPr>
              <a:t>work (RTW)</a:t>
            </a:r>
            <a:endParaRPr lang="en-US" dirty="0">
              <a:latin typeface="Arial" charset="0"/>
            </a:endParaRPr>
          </a:p>
          <a:p>
            <a:pPr marL="571500" indent="-571500">
              <a:buFont typeface="Wingdings" charset="0"/>
              <a:buNone/>
            </a:pPr>
            <a:endParaRPr lang="en-US" sz="1600" dirty="0">
              <a:latin typeface="Arial" charset="0"/>
            </a:endParaRPr>
          </a:p>
          <a:p>
            <a:pPr marL="571500" indent="-571500">
              <a:buFont typeface="Wingdings" charset="0"/>
              <a:buNone/>
            </a:pPr>
            <a:r>
              <a:rPr lang="en-US" dirty="0">
                <a:latin typeface="Arial" charset="0"/>
              </a:rPr>
              <a:t>II. Apply knowledge of barriers and facilitators to supervisor engagement in injured workers’ early, safe </a:t>
            </a:r>
            <a:r>
              <a:rPr lang="en-US" dirty="0" smtClean="0">
                <a:latin typeface="Arial" charset="0"/>
              </a:rPr>
              <a:t>RTW to </a:t>
            </a:r>
            <a:r>
              <a:rPr lang="en-US" dirty="0">
                <a:latin typeface="Arial" charset="0"/>
              </a:rPr>
              <a:t>the successful management of injured worker patients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C1130C-E4C0-F944-9AD5-8CB616332E9D}" type="slidenum">
              <a:rPr lang="en-US" sz="1400"/>
              <a:pPr eaLnBrk="1" hangingPunct="1"/>
              <a:t>8</a:t>
            </a:fld>
            <a:endParaRPr lang="en-US" sz="1400"/>
          </a:p>
        </p:txBody>
      </p:sp>
      <p:pic>
        <p:nvPicPr>
          <p:cNvPr id="2" name="Picture 1" descr="Screen Shot 2013-09-24 at 3.3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4" y="0"/>
            <a:ext cx="2333625" cy="1905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724400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700" dirty="0" smtClean="0">
              <a:ea typeface="+mn-ea"/>
              <a:cs typeface="+mn-cs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I. The Problem: Supervisor Assessment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US" sz="600" dirty="0" smtClean="0">
              <a:ea typeface="+mn-ea"/>
              <a:cs typeface="+mn-cs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600" dirty="0" smtClean="0">
              <a:ea typeface="+mn-ea"/>
              <a:cs typeface="+mn-cs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II. The Intervention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Stakeholder Input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Evidence Review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Training Module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Evaluation</a:t>
            </a:r>
            <a:r>
              <a:rPr lang="en-US" dirty="0">
                <a:ea typeface="+mn-ea"/>
              </a:rPr>
              <a:t>	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endParaRPr lang="en-US" sz="600" dirty="0" smtClean="0">
              <a:ea typeface="+mn-ea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III. Relevance &amp; Future Directions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</a:t>
            </a:r>
            <a:endParaRPr lang="en-US" sz="3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50498</TotalTime>
  <Words>1246</Words>
  <Application>Microsoft Office PowerPoint</Application>
  <PresentationFormat>On-screen Show (4:3)</PresentationFormat>
  <Paragraphs>330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Echo</vt:lpstr>
      <vt:lpstr>Direct supervisor engagement in injured workers’ early, safe return to work</vt:lpstr>
      <vt:lpstr>Motivating Case  ….how often has this happened to you?  </vt:lpstr>
      <vt:lpstr>A medical assistant with low back pain</vt:lpstr>
      <vt:lpstr>A medical assistant with low back pain</vt:lpstr>
      <vt:lpstr>COHE best practices</vt:lpstr>
      <vt:lpstr>Supervisor indicates: “no light duty”</vt:lpstr>
      <vt:lpstr>Supervisor indicates: “no light duty”  AND  This is your own institution!!</vt:lpstr>
      <vt:lpstr>Learning Objectives</vt:lpstr>
      <vt:lpstr>Outline</vt:lpstr>
      <vt:lpstr>I. The Problem</vt:lpstr>
      <vt:lpstr>Supervisor Survey</vt:lpstr>
      <vt:lpstr>Supervisor Survey</vt:lpstr>
      <vt:lpstr>Existing Process/Policy</vt:lpstr>
      <vt:lpstr>II. The Intervention </vt:lpstr>
      <vt:lpstr>II. The Intervention  Stakeholder Input</vt:lpstr>
      <vt:lpstr>Stakeholder Input</vt:lpstr>
      <vt:lpstr>II. The Intervention  Evidence Review</vt:lpstr>
      <vt:lpstr>Evidence Review: Qualitative Studies</vt:lpstr>
      <vt:lpstr>Evidence Review: Qualitative Studies</vt:lpstr>
      <vt:lpstr>Evidence Review: Prospective Epidemiologic Studies</vt:lpstr>
      <vt:lpstr>Evidence Review: Intervention Studies</vt:lpstr>
      <vt:lpstr>II. The Intervention  Training Module</vt:lpstr>
      <vt:lpstr>Training Module: General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The Intervention  Evaluation</vt:lpstr>
      <vt:lpstr>Evaluation: Study Design</vt:lpstr>
      <vt:lpstr>Evaluation: Study Design</vt:lpstr>
      <vt:lpstr>Evaluation: Demographics</vt:lpstr>
      <vt:lpstr>Evaluation   </vt:lpstr>
      <vt:lpstr>Evaluation: Module Feedback </vt:lpstr>
      <vt:lpstr>Evaluation: Stay Tuned!</vt:lpstr>
      <vt:lpstr>III. Relevance &amp; Future Directions</vt:lpstr>
      <vt:lpstr>Relevance: OEM Providers</vt:lpstr>
      <vt:lpstr>Relevance: Healthcare</vt:lpstr>
      <vt:lpstr>Future Directions</vt:lpstr>
      <vt:lpstr>Supervisor indicates: “light duty is available”   </vt:lpstr>
      <vt:lpstr>Questions &amp;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June Spector</dc:creator>
  <cp:lastModifiedBy>Michael Oberg</cp:lastModifiedBy>
  <cp:revision>3001</cp:revision>
  <dcterms:created xsi:type="dcterms:W3CDTF">2009-05-08T01:32:35Z</dcterms:created>
  <dcterms:modified xsi:type="dcterms:W3CDTF">2014-01-21T20:44:22Z</dcterms:modified>
</cp:coreProperties>
</file>