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6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2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4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49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2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6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6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6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DC9B6-FF7E-4752-9E5C-792C6942837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08ADE-4030-4485-A8F6-654D154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1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f2.washington.edu/treasury/riskmgmt/wc/supervisors" TargetMode="External"/><Relationship Id="rId3" Type="http://schemas.openxmlformats.org/officeDocument/2006/relationships/hyperlink" Target="https://secure.lni.wa.gov/provdir/" TargetMode="External"/><Relationship Id="rId7" Type="http://schemas.openxmlformats.org/officeDocument/2006/relationships/hyperlink" Target="http://www.washington.edu/admin/hr/polproc/accommodation/accomrequestproc.html" TargetMode="External"/><Relationship Id="rId12" Type="http://schemas.openxmlformats.org/officeDocument/2006/relationships/hyperlink" Target="http://f2.washington.edu/treasury/riskmgmt/wc/saw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sn.medical.washington.edu/Login.aspx" TargetMode="External"/><Relationship Id="rId11" Type="http://schemas.openxmlformats.org/officeDocument/2006/relationships/hyperlink" Target="https://hmc.uwmedicine.org/PolicyProcedure/Pages/Return_to_Work_Light-Modified_Duty_105-15.aspx" TargetMode="External"/><Relationship Id="rId5" Type="http://schemas.openxmlformats.org/officeDocument/2006/relationships/hyperlink" Target="http://f2.washington.edu/treasury/riskmgmt/wc/seek" TargetMode="External"/><Relationship Id="rId10" Type="http://schemas.openxmlformats.org/officeDocument/2006/relationships/hyperlink" Target="http://www.lni.wa.gov/ClaimsIns/Insurance/Injury/LightDuty/Default.asp" TargetMode="External"/><Relationship Id="rId4" Type="http://schemas.openxmlformats.org/officeDocument/2006/relationships/hyperlink" Target="https://hmc.uwmedicine.org/BU/EH/Pages/default.aspx" TargetMode="External"/><Relationship Id="rId9" Type="http://schemas.openxmlformats.org/officeDocument/2006/relationships/hyperlink" Target="http://f2.washington.edu/treasury/riskmgmt/w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My Documents\Story Board jpegs\5-21 2013 oberg board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9580" y="683240"/>
            <a:ext cx="8161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dobe Garamond Pro Bold" pitchFamily="18" charset="0"/>
              </a:rPr>
              <a:t>Return to Work Resources</a:t>
            </a:r>
            <a:endParaRPr lang="en-US" sz="2800" dirty="0">
              <a:solidFill>
                <a:schemeClr val="bg1"/>
              </a:solidFill>
              <a:latin typeface="Adobe Garamond Pro Bol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6330" y="1216640"/>
            <a:ext cx="94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Injury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0665" y="1539240"/>
            <a:ext cx="7252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dobe Garamond Pro Bold" pitchFamily="18" charset="0"/>
              </a:rPr>
              <a:t>L&amp;I Find </a:t>
            </a:r>
            <a:r>
              <a:rPr lang="en-US" sz="1200" b="1" dirty="0">
                <a:latin typeface="Adobe Garamond Pro Bold" pitchFamily="18" charset="0"/>
              </a:rPr>
              <a:t>a P</a:t>
            </a:r>
            <a:r>
              <a:rPr lang="en-US" sz="1200" b="1" dirty="0" smtClean="0">
                <a:latin typeface="Adobe Garamond Pro Bold" pitchFamily="18" charset="0"/>
              </a:rPr>
              <a:t>rovider:     </a:t>
            </a:r>
            <a:r>
              <a:rPr lang="en-US" sz="1200" dirty="0" smtClean="0">
                <a:latin typeface="Adobe Garamond Pro Bold" pitchFamily="18" charset="0"/>
                <a:hlinkClick r:id="rId3"/>
              </a:rPr>
              <a:t>https</a:t>
            </a:r>
            <a:r>
              <a:rPr lang="en-US" sz="1200" dirty="0">
                <a:latin typeface="Adobe Garamond Pro Bold" pitchFamily="18" charset="0"/>
                <a:hlinkClick r:id="rId3"/>
              </a:rPr>
              <a:t>://secure.lni.wa.gov/provdir</a:t>
            </a:r>
            <a:r>
              <a:rPr lang="en-US" sz="1200" dirty="0" smtClean="0">
                <a:latin typeface="Adobe Garamond Pro Bold" pitchFamily="18" charset="0"/>
                <a:hlinkClick r:id="rId3"/>
              </a:rPr>
              <a:t>/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HMC Employee Health:      </a:t>
            </a:r>
            <a:r>
              <a:rPr lang="en-US" sz="1200" dirty="0" smtClean="0">
                <a:latin typeface="Adobe Garamond Pro Bold" pitchFamily="18" charset="0"/>
              </a:rPr>
              <a:t>(206) 744-3081      </a:t>
            </a:r>
            <a:r>
              <a:rPr lang="en-US" sz="1200" dirty="0" smtClean="0">
                <a:latin typeface="Adobe Garamond Pro Bold" pitchFamily="18" charset="0"/>
                <a:hlinkClick r:id="rId4"/>
              </a:rPr>
              <a:t>https</a:t>
            </a:r>
            <a:r>
              <a:rPr lang="en-US" sz="1200" dirty="0">
                <a:latin typeface="Adobe Garamond Pro Bold" pitchFamily="18" charset="0"/>
                <a:hlinkClick r:id="rId4"/>
              </a:rPr>
              <a:t>://</a:t>
            </a:r>
            <a:r>
              <a:rPr lang="en-US" sz="1200" dirty="0" smtClean="0">
                <a:latin typeface="Adobe Garamond Pro Bold" pitchFamily="18" charset="0"/>
                <a:hlinkClick r:id="rId4"/>
              </a:rPr>
              <a:t>hmc.uwmedicine.org/BU/EH/Pages/default.aspx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Risk Management </a:t>
            </a:r>
            <a:r>
              <a:rPr lang="en-US" sz="1200" b="1" dirty="0">
                <a:latin typeface="Adobe Garamond Pro Bold" pitchFamily="18" charset="0"/>
              </a:rPr>
              <a:t>Provider Resources: </a:t>
            </a:r>
            <a:r>
              <a:rPr lang="en-US" sz="1200" b="1" dirty="0" smtClean="0">
                <a:latin typeface="Adobe Garamond Pro Bold" pitchFamily="18" charset="0"/>
              </a:rPr>
              <a:t>     </a:t>
            </a:r>
            <a:r>
              <a:rPr lang="en-US" sz="1200" dirty="0" smtClean="0">
                <a:latin typeface="Adobe Garamond Pro Bold" pitchFamily="18" charset="0"/>
                <a:hlinkClick r:id="rId5"/>
              </a:rPr>
              <a:t>http</a:t>
            </a:r>
            <a:r>
              <a:rPr lang="en-US" sz="1200" dirty="0">
                <a:latin typeface="Adobe Garamond Pro Bold" pitchFamily="18" charset="0"/>
                <a:hlinkClick r:id="rId5"/>
              </a:rPr>
              <a:t>://</a:t>
            </a:r>
            <a:r>
              <a:rPr lang="en-US" sz="1200" dirty="0" smtClean="0">
                <a:latin typeface="Adobe Garamond Pro Bold" pitchFamily="18" charset="0"/>
                <a:hlinkClick r:id="rId5"/>
              </a:rPr>
              <a:t>f2.washington.edu/treasury/riskmgmt/wc/seek</a:t>
            </a:r>
            <a:r>
              <a:rPr lang="en-US" sz="1200" dirty="0" smtClean="0">
                <a:latin typeface="Adobe Garamond Pro Bold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31570" y="2286000"/>
            <a:ext cx="1764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Incident Report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10664" y="2590800"/>
            <a:ext cx="7252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dobe Garamond Pro Bold" pitchFamily="18" charset="0"/>
                <a:hlinkClick r:id="rId6"/>
              </a:rPr>
              <a:t>https://psn.medical.washington.edu/Login.aspx</a:t>
            </a:r>
            <a:endParaRPr lang="en-US" sz="1200" dirty="0" smtClean="0">
              <a:latin typeface="Adobe Garamond Pro Bold" pitchFamily="18" charset="0"/>
            </a:endParaRPr>
          </a:p>
          <a:p>
            <a:endParaRPr lang="en-US" sz="1200" dirty="0" smtClean="0">
              <a:latin typeface="Adobe Garamond Pro Bold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31570" y="3010376"/>
            <a:ext cx="478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Communication and Confidentiality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663" y="3352800"/>
            <a:ext cx="7252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dobe Garamond Pro Bold" pitchFamily="18" charset="0"/>
              </a:rPr>
              <a:t>UW </a:t>
            </a:r>
            <a:r>
              <a:rPr lang="en-US" sz="1200" b="1" dirty="0">
                <a:latin typeface="Adobe Garamond Pro Bold" pitchFamily="18" charset="0"/>
              </a:rPr>
              <a:t>Confidentiality Policy: </a:t>
            </a:r>
            <a:r>
              <a:rPr lang="en-US" sz="1200" dirty="0">
                <a:latin typeface="Adobe Garamond Pro Bold" pitchFamily="18" charset="0"/>
                <a:hlinkClick r:id="rId7"/>
              </a:rPr>
              <a:t>http://</a:t>
            </a:r>
            <a:r>
              <a:rPr lang="en-US" sz="1200" dirty="0" smtClean="0">
                <a:latin typeface="Adobe Garamond Pro Bold" pitchFamily="18" charset="0"/>
                <a:hlinkClick r:id="rId7"/>
              </a:rPr>
              <a:t>www.washington.edu/admin/hr/polproc/accommodation/accomrequestproc.html</a:t>
            </a:r>
            <a:endParaRPr lang="en-US" sz="1200" dirty="0" smtClean="0">
              <a:latin typeface="Adobe Garamond Pro Bold" pitchFamily="18" charset="0"/>
            </a:endParaRPr>
          </a:p>
          <a:p>
            <a:endParaRPr lang="en-US" sz="1200" dirty="0" smtClean="0">
              <a:latin typeface="Adobe Garamond Pro Bold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3950" y="3886200"/>
            <a:ext cx="2838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Modified and Light Duty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48764" y="4255532"/>
            <a:ext cx="7252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dobe Garamond Pro Bold" pitchFamily="18" charset="0"/>
              </a:rPr>
              <a:t>Human Resources:     </a:t>
            </a:r>
            <a:r>
              <a:rPr lang="en-US" sz="1200" dirty="0" smtClean="0">
                <a:latin typeface="Adobe Garamond Pro Bold" pitchFamily="18" charset="0"/>
              </a:rPr>
              <a:t>(206) </a:t>
            </a:r>
            <a:r>
              <a:rPr lang="en-US" sz="1200" dirty="0">
                <a:latin typeface="Adobe Garamond Pro Bold" pitchFamily="18" charset="0"/>
              </a:rPr>
              <a:t>744-9220 </a:t>
            </a:r>
            <a:r>
              <a:rPr lang="en-US" sz="1200" dirty="0" smtClean="0">
                <a:latin typeface="Adobe Garamond Pro Bold" pitchFamily="18" charset="0"/>
                <a:hlinkClick r:id="rId8"/>
              </a:rPr>
              <a:t>http</a:t>
            </a:r>
            <a:r>
              <a:rPr lang="en-US" sz="1200" dirty="0">
                <a:latin typeface="Adobe Garamond Pro Bold" pitchFamily="18" charset="0"/>
                <a:hlinkClick r:id="rId8"/>
              </a:rPr>
              <a:t>://</a:t>
            </a:r>
            <a:r>
              <a:rPr lang="en-US" sz="1200" dirty="0" smtClean="0">
                <a:latin typeface="Adobe Garamond Pro Bold" pitchFamily="18" charset="0"/>
                <a:hlinkClick r:id="rId8"/>
              </a:rPr>
              <a:t>f2.washington.edu/treasury/riskmgmt/wc/supervisors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Office of Risk Management:      </a:t>
            </a:r>
            <a:r>
              <a:rPr lang="en-US" sz="1200" dirty="0" smtClean="0">
                <a:latin typeface="Adobe Garamond Pro Bold" pitchFamily="18" charset="0"/>
              </a:rPr>
              <a:t>(206</a:t>
            </a:r>
            <a:r>
              <a:rPr lang="en-US" sz="1200" dirty="0">
                <a:latin typeface="Adobe Garamond Pro Bold" pitchFamily="18" charset="0"/>
              </a:rPr>
              <a:t>) 543-0183 </a:t>
            </a:r>
            <a:r>
              <a:rPr lang="en-US" sz="1200" dirty="0" smtClean="0">
                <a:latin typeface="Adobe Garamond Pro Bold" pitchFamily="18" charset="0"/>
                <a:hlinkClick r:id="rId9"/>
              </a:rPr>
              <a:t>http</a:t>
            </a:r>
            <a:r>
              <a:rPr lang="en-US" sz="1200" dirty="0">
                <a:latin typeface="Adobe Garamond Pro Bold" pitchFamily="18" charset="0"/>
                <a:hlinkClick r:id="rId9"/>
              </a:rPr>
              <a:t>://</a:t>
            </a:r>
            <a:r>
              <a:rPr lang="en-US" sz="1200" dirty="0" smtClean="0">
                <a:latin typeface="Adobe Garamond Pro Bold" pitchFamily="18" charset="0"/>
                <a:hlinkClick r:id="rId9"/>
              </a:rPr>
              <a:t>f2.washington.edu/treasury/riskmgmt/wc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L&amp;I General Info:      </a:t>
            </a:r>
            <a:r>
              <a:rPr lang="en-US" sz="1200" dirty="0">
                <a:latin typeface="Adobe Garamond Pro Bold" pitchFamily="18" charset="0"/>
                <a:hlinkClick r:id="rId10"/>
              </a:rPr>
              <a:t>http://</a:t>
            </a:r>
            <a:r>
              <a:rPr lang="en-US" sz="1200" dirty="0" smtClean="0">
                <a:latin typeface="Adobe Garamond Pro Bold" pitchFamily="18" charset="0"/>
                <a:hlinkClick r:id="rId10"/>
              </a:rPr>
              <a:t>www.lni.wa.gov/ClaimsIns/Insurance/Injury/LightDuty/Default.asp</a:t>
            </a:r>
            <a:endParaRPr lang="en-US" sz="1200" dirty="0" smtClean="0">
              <a:latin typeface="Adobe Garamond Pro Bold" pitchFamily="18" charset="0"/>
            </a:endParaRPr>
          </a:p>
          <a:p>
            <a:r>
              <a:rPr lang="en-US" sz="1200" b="1" dirty="0" smtClean="0">
                <a:latin typeface="Adobe Garamond Pro Bold" pitchFamily="18" charset="0"/>
              </a:rPr>
              <a:t>HMC Administrative Policies and Procedures</a:t>
            </a:r>
            <a:r>
              <a:rPr lang="en-US" sz="1200" dirty="0" smtClean="0">
                <a:latin typeface="Adobe Garamond Pro Bold" pitchFamily="18" charset="0"/>
              </a:rPr>
              <a:t>: </a:t>
            </a:r>
            <a:r>
              <a:rPr lang="en-US" sz="1200" dirty="0">
                <a:latin typeface="Adobe Garamond Pro Bold" pitchFamily="18" charset="0"/>
                <a:hlinkClick r:id="rId11"/>
              </a:rPr>
              <a:t>https://hmc.uwmedicine.org/PolicyProcedure/Pages/Return_to_Work_Light-Modified_Duty_105-15.aspx</a:t>
            </a:r>
            <a:endParaRPr lang="en-US" sz="1200" dirty="0" smtClean="0">
              <a:latin typeface="Adobe Garamond Pro Bol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6330" y="5486400"/>
            <a:ext cx="2406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dobe Garamond Pro Bold" pitchFamily="18" charset="0"/>
              </a:rPr>
              <a:t>Financial Incentives</a:t>
            </a:r>
            <a:endParaRPr lang="en-US" sz="1600" b="1" dirty="0" smtClean="0">
              <a:latin typeface="Adobe Garamond Pro Bold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48765" y="5791200"/>
            <a:ext cx="7252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dobe Garamond Pro Bold" pitchFamily="18" charset="0"/>
              </a:rPr>
              <a:t>Return to Work </a:t>
            </a:r>
            <a:r>
              <a:rPr lang="en-US" sz="1200" b="1" dirty="0">
                <a:latin typeface="Adobe Garamond Pro Bold" pitchFamily="18" charset="0"/>
              </a:rPr>
              <a:t>Incentives: </a:t>
            </a:r>
            <a:r>
              <a:rPr lang="en-US" sz="1200" b="1" dirty="0">
                <a:latin typeface="Adobe Garamond Pro Bold" pitchFamily="18" charset="0"/>
                <a:hlinkClick r:id="rId12"/>
              </a:rPr>
              <a:t>http://</a:t>
            </a:r>
            <a:r>
              <a:rPr lang="en-US" sz="1200" b="1" dirty="0" smtClean="0">
                <a:latin typeface="Adobe Garamond Pro Bold" pitchFamily="18" charset="0"/>
                <a:hlinkClick r:id="rId12"/>
              </a:rPr>
              <a:t>f2.washington.edu/treasury/riskmgmt/wc/saw</a:t>
            </a:r>
            <a:endParaRPr lang="en-US" sz="1200" b="1" dirty="0" smtClean="0">
              <a:latin typeface="Adobe Garamond Pro Bold" pitchFamily="18" charset="0"/>
            </a:endParaRPr>
          </a:p>
          <a:p>
            <a:endParaRPr lang="en-US" sz="1200" b="1" dirty="0" smtClean="0"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95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Oberg</dc:creator>
  <cp:lastModifiedBy>Michael Oberg</cp:lastModifiedBy>
  <cp:revision>1</cp:revision>
  <dcterms:created xsi:type="dcterms:W3CDTF">2014-01-23T18:18:40Z</dcterms:created>
  <dcterms:modified xsi:type="dcterms:W3CDTF">2014-01-23T18:20:40Z</dcterms:modified>
</cp:coreProperties>
</file>