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4"/>
  </p:notesMasterIdLst>
  <p:sldIdLst>
    <p:sldId id="257" r:id="rId2"/>
    <p:sldId id="258" r:id="rId3"/>
    <p:sldId id="259" r:id="rId4"/>
    <p:sldId id="279" r:id="rId5"/>
    <p:sldId id="280" r:id="rId6"/>
    <p:sldId id="281" r:id="rId7"/>
    <p:sldId id="282" r:id="rId8"/>
    <p:sldId id="303" r:id="rId9"/>
    <p:sldId id="283" r:id="rId10"/>
    <p:sldId id="284" r:id="rId11"/>
    <p:sldId id="308" r:id="rId12"/>
    <p:sldId id="266" r:id="rId13"/>
    <p:sldId id="293" r:id="rId14"/>
    <p:sldId id="296" r:id="rId15"/>
    <p:sldId id="295" r:id="rId16"/>
    <p:sldId id="288" r:id="rId17"/>
    <p:sldId id="287" r:id="rId18"/>
    <p:sldId id="298" r:id="rId19"/>
    <p:sldId id="290" r:id="rId20"/>
    <p:sldId id="302" r:id="rId21"/>
    <p:sldId id="299" r:id="rId22"/>
    <p:sldId id="312" r:id="rId23"/>
    <p:sldId id="304" r:id="rId24"/>
    <p:sldId id="311" r:id="rId25"/>
    <p:sldId id="305" r:id="rId26"/>
    <p:sldId id="309" r:id="rId27"/>
    <p:sldId id="297" r:id="rId28"/>
    <p:sldId id="310" r:id="rId29"/>
    <p:sldId id="306" r:id="rId30"/>
    <p:sldId id="313" r:id="rId31"/>
    <p:sldId id="314" r:id="rId32"/>
    <p:sldId id="300" r:id="rId33"/>
    <p:sldId id="315" r:id="rId34"/>
    <p:sldId id="316" r:id="rId35"/>
    <p:sldId id="317" r:id="rId36"/>
    <p:sldId id="318" r:id="rId37"/>
    <p:sldId id="319" r:id="rId38"/>
    <p:sldId id="320" r:id="rId39"/>
    <p:sldId id="321" r:id="rId40"/>
    <p:sldId id="322" r:id="rId41"/>
    <p:sldId id="323" r:id="rId42"/>
    <p:sldId id="32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96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C32B05-62EA-407A-B21C-2310C7945705}" type="doc">
      <dgm:prSet loTypeId="urn:microsoft.com/office/officeart/2008/layout/IncreasingCircleProcess" loCatId="process" qsTypeId="urn:microsoft.com/office/officeart/2005/8/quickstyle/simple4" qsCatId="simple" csTypeId="urn:microsoft.com/office/officeart/2005/8/colors/colorful1" csCatId="colorful" phldr="1"/>
      <dgm:spPr/>
      <dgm:t>
        <a:bodyPr/>
        <a:lstStyle/>
        <a:p>
          <a:endParaRPr lang="en-US"/>
        </a:p>
      </dgm:t>
    </dgm:pt>
    <dgm:pt modelId="{42D71409-67F9-455C-8C6D-716D284AAA6B}">
      <dgm:prSet phldrT="[Text]"/>
      <dgm:spPr/>
      <dgm:t>
        <a:bodyPr/>
        <a:lstStyle/>
        <a:p>
          <a:r>
            <a:rPr lang="en-US" b="1" dirty="0" smtClean="0"/>
            <a:t>Level 1</a:t>
          </a:r>
          <a:endParaRPr lang="en-US" b="1" dirty="0"/>
        </a:p>
      </dgm:t>
    </dgm:pt>
    <dgm:pt modelId="{51680ED1-AF6E-4B28-AE94-92B0EFB0DF7D}" type="parTrans" cxnId="{2AA9C11F-1F1D-428E-801A-47EAA766C99D}">
      <dgm:prSet/>
      <dgm:spPr/>
      <dgm:t>
        <a:bodyPr/>
        <a:lstStyle/>
        <a:p>
          <a:endParaRPr lang="en-US"/>
        </a:p>
      </dgm:t>
    </dgm:pt>
    <dgm:pt modelId="{478B7D3C-9FB4-4BC6-90AC-49960560DECD}" type="sibTrans" cxnId="{2AA9C11F-1F1D-428E-801A-47EAA766C99D}">
      <dgm:prSet/>
      <dgm:spPr/>
      <dgm:t>
        <a:bodyPr/>
        <a:lstStyle/>
        <a:p>
          <a:endParaRPr lang="en-US"/>
        </a:p>
      </dgm:t>
    </dgm:pt>
    <dgm:pt modelId="{F66099B6-DBBD-4AB0-82D2-877B80F846F7}">
      <dgm:prSet phldrT="[Text]"/>
      <dgm:spPr/>
      <dgm:t>
        <a:bodyPr/>
        <a:lstStyle/>
        <a:p>
          <a:r>
            <a:rPr lang="en-US" b="1" dirty="0" smtClean="0"/>
            <a:t>Level 2</a:t>
          </a:r>
          <a:endParaRPr lang="en-US" b="1" dirty="0"/>
        </a:p>
      </dgm:t>
    </dgm:pt>
    <dgm:pt modelId="{B09C8BFB-F41C-4AC4-AB94-F216E3081C2D}" type="parTrans" cxnId="{B4F3EA32-CE64-4A92-9BAE-BC57E5392B05}">
      <dgm:prSet/>
      <dgm:spPr/>
      <dgm:t>
        <a:bodyPr/>
        <a:lstStyle/>
        <a:p>
          <a:endParaRPr lang="en-US"/>
        </a:p>
      </dgm:t>
    </dgm:pt>
    <dgm:pt modelId="{BC531B32-9B0E-482E-BF91-65C61F17168D}" type="sibTrans" cxnId="{B4F3EA32-CE64-4A92-9BAE-BC57E5392B05}">
      <dgm:prSet/>
      <dgm:spPr/>
      <dgm:t>
        <a:bodyPr/>
        <a:lstStyle/>
        <a:p>
          <a:endParaRPr lang="en-US"/>
        </a:p>
      </dgm:t>
    </dgm:pt>
    <dgm:pt modelId="{EE62A4F6-4AC4-435B-990E-81A71CE8CAC7}">
      <dgm:prSet phldrT="[Text]"/>
      <dgm:spPr/>
      <dgm:t>
        <a:bodyPr/>
        <a:lstStyle/>
        <a:p>
          <a:r>
            <a:rPr lang="en-US" b="1" dirty="0" smtClean="0"/>
            <a:t>Level 3</a:t>
          </a:r>
          <a:endParaRPr lang="en-US" b="1" dirty="0"/>
        </a:p>
      </dgm:t>
    </dgm:pt>
    <dgm:pt modelId="{F287B947-7343-4FA2-B288-B23A59FFAE31}" type="parTrans" cxnId="{3A2CECA6-0C5B-46BB-B7C6-7D37E9D210BD}">
      <dgm:prSet/>
      <dgm:spPr/>
      <dgm:t>
        <a:bodyPr/>
        <a:lstStyle/>
        <a:p>
          <a:endParaRPr lang="en-US"/>
        </a:p>
      </dgm:t>
    </dgm:pt>
    <dgm:pt modelId="{389F9A93-0231-4877-8C41-5D5B8DD7AAC0}" type="sibTrans" cxnId="{3A2CECA6-0C5B-46BB-B7C6-7D37E9D210BD}">
      <dgm:prSet/>
      <dgm:spPr/>
      <dgm:t>
        <a:bodyPr/>
        <a:lstStyle/>
        <a:p>
          <a:endParaRPr lang="en-US"/>
        </a:p>
      </dgm:t>
    </dgm:pt>
    <dgm:pt modelId="{2A22E84C-3AA3-4E9C-AE5F-9C2FB0D7FB11}">
      <dgm:prSet phldrT="[Text]"/>
      <dgm:spPr/>
      <dgm:t>
        <a:bodyPr/>
        <a:lstStyle/>
        <a:p>
          <a:r>
            <a:rPr lang="en-CA" b="1" dirty="0" smtClean="0"/>
            <a:t>Level 4</a:t>
          </a:r>
          <a:endParaRPr lang="en-US" b="1" dirty="0"/>
        </a:p>
      </dgm:t>
    </dgm:pt>
    <dgm:pt modelId="{6C025E55-DF42-4C5D-AFD5-6015FA053D46}" type="parTrans" cxnId="{BEB859E7-C343-408E-86A1-667C27EE5761}">
      <dgm:prSet/>
      <dgm:spPr/>
      <dgm:t>
        <a:bodyPr/>
        <a:lstStyle/>
        <a:p>
          <a:endParaRPr lang="en-US"/>
        </a:p>
      </dgm:t>
    </dgm:pt>
    <dgm:pt modelId="{744EA591-F199-49C2-B63A-82709D96C729}" type="sibTrans" cxnId="{BEB859E7-C343-408E-86A1-667C27EE5761}">
      <dgm:prSet/>
      <dgm:spPr/>
      <dgm:t>
        <a:bodyPr/>
        <a:lstStyle/>
        <a:p>
          <a:endParaRPr lang="en-US"/>
        </a:p>
      </dgm:t>
    </dgm:pt>
    <dgm:pt modelId="{81DEC5DF-F079-45FE-B22F-5C50E927A729}">
      <dgm:prSet phldrT="[Text]"/>
      <dgm:spPr/>
      <dgm:t>
        <a:bodyPr/>
        <a:lstStyle/>
        <a:p>
          <a:r>
            <a:rPr lang="en-US" b="1" dirty="0" smtClean="0"/>
            <a:t>Passive role</a:t>
          </a:r>
          <a:endParaRPr lang="en-US" b="1" dirty="0"/>
        </a:p>
      </dgm:t>
    </dgm:pt>
    <dgm:pt modelId="{B45F9FB4-F32C-4974-8B83-B33C39D5BB60}" type="parTrans" cxnId="{639ECE58-3D61-463D-A65D-B35E377EBEB2}">
      <dgm:prSet/>
      <dgm:spPr/>
      <dgm:t>
        <a:bodyPr/>
        <a:lstStyle/>
        <a:p>
          <a:endParaRPr lang="en-US"/>
        </a:p>
      </dgm:t>
    </dgm:pt>
    <dgm:pt modelId="{C58F52B9-B5C8-4011-BD74-68574BD6EC92}" type="sibTrans" cxnId="{639ECE58-3D61-463D-A65D-B35E377EBEB2}">
      <dgm:prSet/>
      <dgm:spPr/>
      <dgm:t>
        <a:bodyPr/>
        <a:lstStyle/>
        <a:p>
          <a:endParaRPr lang="en-US"/>
        </a:p>
      </dgm:t>
    </dgm:pt>
    <dgm:pt modelId="{6A4100DD-40E4-492F-8C07-858D94E03B34}">
      <dgm:prSet phldrT="[Text]"/>
      <dgm:spPr/>
      <dgm:t>
        <a:bodyPr/>
        <a:lstStyle/>
        <a:p>
          <a:r>
            <a:rPr lang="en-US" b="1" dirty="0" smtClean="0"/>
            <a:t>Building knowledge and confidence</a:t>
          </a:r>
          <a:endParaRPr lang="en-US" b="1" dirty="0"/>
        </a:p>
      </dgm:t>
    </dgm:pt>
    <dgm:pt modelId="{2F4E6B34-907D-49EB-A104-F7C148D8EA9A}" type="parTrans" cxnId="{58A8336D-D040-4ABF-8D49-53F659163478}">
      <dgm:prSet/>
      <dgm:spPr/>
      <dgm:t>
        <a:bodyPr/>
        <a:lstStyle/>
        <a:p>
          <a:endParaRPr lang="en-US"/>
        </a:p>
      </dgm:t>
    </dgm:pt>
    <dgm:pt modelId="{5C0AC68D-5A97-47A4-9BBC-00DB8B037E10}" type="sibTrans" cxnId="{58A8336D-D040-4ABF-8D49-53F659163478}">
      <dgm:prSet/>
      <dgm:spPr/>
      <dgm:t>
        <a:bodyPr/>
        <a:lstStyle/>
        <a:p>
          <a:endParaRPr lang="en-US"/>
        </a:p>
      </dgm:t>
    </dgm:pt>
    <dgm:pt modelId="{0329AF9F-9143-44AC-A46B-F5A72CD65652}">
      <dgm:prSet phldrT="[Text]"/>
      <dgm:spPr/>
      <dgm:t>
        <a:bodyPr/>
        <a:lstStyle/>
        <a:p>
          <a:r>
            <a:rPr lang="en-US" b="1" dirty="0" smtClean="0"/>
            <a:t>Beginning to take action</a:t>
          </a:r>
          <a:endParaRPr lang="en-US" b="1" dirty="0"/>
        </a:p>
      </dgm:t>
    </dgm:pt>
    <dgm:pt modelId="{970EAAD8-938A-4796-8DB9-CB0E48DBF28B}" type="parTrans" cxnId="{C62CC1EC-76D7-4D13-8C2C-730B983FE94D}">
      <dgm:prSet/>
      <dgm:spPr/>
      <dgm:t>
        <a:bodyPr/>
        <a:lstStyle/>
        <a:p>
          <a:endParaRPr lang="en-US"/>
        </a:p>
      </dgm:t>
    </dgm:pt>
    <dgm:pt modelId="{C635BA2B-6416-4707-BCFD-AFAE5DC93413}" type="sibTrans" cxnId="{C62CC1EC-76D7-4D13-8C2C-730B983FE94D}">
      <dgm:prSet/>
      <dgm:spPr/>
      <dgm:t>
        <a:bodyPr/>
        <a:lstStyle/>
        <a:p>
          <a:endParaRPr lang="en-US"/>
        </a:p>
      </dgm:t>
    </dgm:pt>
    <dgm:pt modelId="{E0E8551B-B467-45A0-9549-3A811A62086B}">
      <dgm:prSet phldrT="[Text]"/>
      <dgm:spPr/>
      <dgm:t>
        <a:bodyPr/>
        <a:lstStyle/>
        <a:p>
          <a:r>
            <a:rPr lang="en-US" b="1" dirty="0" smtClean="0"/>
            <a:t>Actively taking responsibility</a:t>
          </a:r>
          <a:endParaRPr lang="en-US" b="1" dirty="0"/>
        </a:p>
      </dgm:t>
    </dgm:pt>
    <dgm:pt modelId="{4E67536E-113D-4E1C-BE2C-C5FB97A19F5B}" type="parTrans" cxnId="{012CF198-E4A4-49E1-A1D2-79FAD5DF45F0}">
      <dgm:prSet/>
      <dgm:spPr/>
      <dgm:t>
        <a:bodyPr/>
        <a:lstStyle/>
        <a:p>
          <a:endParaRPr lang="en-US"/>
        </a:p>
      </dgm:t>
    </dgm:pt>
    <dgm:pt modelId="{34EDE7D3-9D2D-4060-9190-3CF02E87B82F}" type="sibTrans" cxnId="{012CF198-E4A4-49E1-A1D2-79FAD5DF45F0}">
      <dgm:prSet/>
      <dgm:spPr/>
      <dgm:t>
        <a:bodyPr/>
        <a:lstStyle/>
        <a:p>
          <a:endParaRPr lang="en-US"/>
        </a:p>
      </dgm:t>
    </dgm:pt>
    <dgm:pt modelId="{24EF864C-0F57-4D76-B39D-ED87D235712F}" type="pres">
      <dgm:prSet presAssocID="{B9C32B05-62EA-407A-B21C-2310C7945705}" presName="Name0" presStyleCnt="0">
        <dgm:presLayoutVars>
          <dgm:chMax val="7"/>
          <dgm:chPref val="7"/>
          <dgm:dir/>
          <dgm:animOne val="branch"/>
          <dgm:animLvl val="lvl"/>
        </dgm:presLayoutVars>
      </dgm:prSet>
      <dgm:spPr/>
      <dgm:t>
        <a:bodyPr/>
        <a:lstStyle/>
        <a:p>
          <a:endParaRPr lang="en-US"/>
        </a:p>
      </dgm:t>
    </dgm:pt>
    <dgm:pt modelId="{95DB727B-FD3F-4A08-A06F-72DA1907B778}" type="pres">
      <dgm:prSet presAssocID="{42D71409-67F9-455C-8C6D-716D284AAA6B}" presName="composite" presStyleCnt="0"/>
      <dgm:spPr/>
    </dgm:pt>
    <dgm:pt modelId="{2373CDE8-FC40-4ED0-AF9F-AE46AD27CBEE}" type="pres">
      <dgm:prSet presAssocID="{42D71409-67F9-455C-8C6D-716D284AAA6B}" presName="BackAccent" presStyleLbl="bgShp" presStyleIdx="0" presStyleCnt="4"/>
      <dgm:spPr/>
    </dgm:pt>
    <dgm:pt modelId="{6D453A8C-4FED-471F-BD1D-A87F91278E19}" type="pres">
      <dgm:prSet presAssocID="{42D71409-67F9-455C-8C6D-716D284AAA6B}" presName="Accent" presStyleLbl="alignNode1" presStyleIdx="0" presStyleCnt="4"/>
      <dgm:spPr>
        <a:solidFill>
          <a:srgbClr val="FF0000"/>
        </a:solidFill>
      </dgm:spPr>
      <dgm:t>
        <a:bodyPr/>
        <a:lstStyle/>
        <a:p>
          <a:endParaRPr lang="en-US"/>
        </a:p>
      </dgm:t>
    </dgm:pt>
    <dgm:pt modelId="{2E9A0365-F54B-4A34-B14A-A523C1C0042E}" type="pres">
      <dgm:prSet presAssocID="{42D71409-67F9-455C-8C6D-716D284AAA6B}" presName="Child" presStyleLbl="revTx" presStyleIdx="0" presStyleCnt="8" custScaleY="99830">
        <dgm:presLayoutVars>
          <dgm:chMax val="0"/>
          <dgm:chPref val="0"/>
          <dgm:bulletEnabled val="1"/>
        </dgm:presLayoutVars>
      </dgm:prSet>
      <dgm:spPr/>
      <dgm:t>
        <a:bodyPr/>
        <a:lstStyle/>
        <a:p>
          <a:endParaRPr lang="en-US"/>
        </a:p>
      </dgm:t>
    </dgm:pt>
    <dgm:pt modelId="{393E1DFE-DA9E-4CA7-893C-C5D469A2DFDA}" type="pres">
      <dgm:prSet presAssocID="{42D71409-67F9-455C-8C6D-716D284AAA6B}" presName="Parent" presStyleLbl="revTx" presStyleIdx="1" presStyleCnt="8">
        <dgm:presLayoutVars>
          <dgm:chMax val="1"/>
          <dgm:chPref val="1"/>
          <dgm:bulletEnabled val="1"/>
        </dgm:presLayoutVars>
      </dgm:prSet>
      <dgm:spPr/>
      <dgm:t>
        <a:bodyPr/>
        <a:lstStyle/>
        <a:p>
          <a:endParaRPr lang="en-US"/>
        </a:p>
      </dgm:t>
    </dgm:pt>
    <dgm:pt modelId="{B8C7C70D-3D09-4FDF-9CE9-F76B1C82B9D9}" type="pres">
      <dgm:prSet presAssocID="{478B7D3C-9FB4-4BC6-90AC-49960560DECD}" presName="sibTrans" presStyleCnt="0"/>
      <dgm:spPr/>
    </dgm:pt>
    <dgm:pt modelId="{6303E106-56BA-4B17-86DD-A12F6C921F52}" type="pres">
      <dgm:prSet presAssocID="{F66099B6-DBBD-4AB0-82D2-877B80F846F7}" presName="composite" presStyleCnt="0"/>
      <dgm:spPr/>
    </dgm:pt>
    <dgm:pt modelId="{707B5271-006F-4B66-BD13-C382C1B2BC25}" type="pres">
      <dgm:prSet presAssocID="{F66099B6-DBBD-4AB0-82D2-877B80F846F7}" presName="BackAccent" presStyleLbl="bgShp" presStyleIdx="1" presStyleCnt="4"/>
      <dgm:spPr/>
    </dgm:pt>
    <dgm:pt modelId="{74E798C0-34C3-4183-B502-CCD215DED350}" type="pres">
      <dgm:prSet presAssocID="{F66099B6-DBBD-4AB0-82D2-877B80F846F7}" presName="Accent" presStyleLbl="alignNode1" presStyleIdx="1" presStyleCnt="4"/>
      <dgm:spPr>
        <a:solidFill>
          <a:schemeClr val="accent4"/>
        </a:solidFill>
      </dgm:spPr>
      <dgm:t>
        <a:bodyPr/>
        <a:lstStyle/>
        <a:p>
          <a:endParaRPr lang="en-US"/>
        </a:p>
      </dgm:t>
    </dgm:pt>
    <dgm:pt modelId="{5B3D5122-12DF-402A-A51D-2317CBF8078C}" type="pres">
      <dgm:prSet presAssocID="{F66099B6-DBBD-4AB0-82D2-877B80F846F7}" presName="Child" presStyleLbl="revTx" presStyleIdx="2" presStyleCnt="8">
        <dgm:presLayoutVars>
          <dgm:chMax val="0"/>
          <dgm:chPref val="0"/>
          <dgm:bulletEnabled val="1"/>
        </dgm:presLayoutVars>
      </dgm:prSet>
      <dgm:spPr/>
      <dgm:t>
        <a:bodyPr/>
        <a:lstStyle/>
        <a:p>
          <a:endParaRPr lang="en-US"/>
        </a:p>
      </dgm:t>
    </dgm:pt>
    <dgm:pt modelId="{85215417-711C-4046-9F36-457D7EC4CB60}" type="pres">
      <dgm:prSet presAssocID="{F66099B6-DBBD-4AB0-82D2-877B80F846F7}" presName="Parent" presStyleLbl="revTx" presStyleIdx="3" presStyleCnt="8">
        <dgm:presLayoutVars>
          <dgm:chMax val="1"/>
          <dgm:chPref val="1"/>
          <dgm:bulletEnabled val="1"/>
        </dgm:presLayoutVars>
      </dgm:prSet>
      <dgm:spPr/>
      <dgm:t>
        <a:bodyPr/>
        <a:lstStyle/>
        <a:p>
          <a:endParaRPr lang="en-US"/>
        </a:p>
      </dgm:t>
    </dgm:pt>
    <dgm:pt modelId="{E6C23F5E-E9E0-4560-98CD-350D041AFDE4}" type="pres">
      <dgm:prSet presAssocID="{BC531B32-9B0E-482E-BF91-65C61F17168D}" presName="sibTrans" presStyleCnt="0"/>
      <dgm:spPr/>
    </dgm:pt>
    <dgm:pt modelId="{CCA48C43-B71D-4C81-ABBD-3101D7E5F12B}" type="pres">
      <dgm:prSet presAssocID="{EE62A4F6-4AC4-435B-990E-81A71CE8CAC7}" presName="composite" presStyleCnt="0"/>
      <dgm:spPr/>
    </dgm:pt>
    <dgm:pt modelId="{CB3B3318-2EF9-4B8A-9B39-B7658CC28C4F}" type="pres">
      <dgm:prSet presAssocID="{EE62A4F6-4AC4-435B-990E-81A71CE8CAC7}" presName="BackAccent" presStyleLbl="bgShp" presStyleIdx="2" presStyleCnt="4"/>
      <dgm:spPr/>
    </dgm:pt>
    <dgm:pt modelId="{B26245C8-595A-43AD-B9E9-7186E905C395}" type="pres">
      <dgm:prSet presAssocID="{EE62A4F6-4AC4-435B-990E-81A71CE8CAC7}" presName="Accent" presStyleLbl="alignNode1" presStyleIdx="2" presStyleCnt="4"/>
      <dgm:spPr>
        <a:solidFill>
          <a:srgbClr val="FFC000"/>
        </a:solidFill>
      </dgm:spPr>
      <dgm:t>
        <a:bodyPr/>
        <a:lstStyle/>
        <a:p>
          <a:endParaRPr lang="en-US"/>
        </a:p>
      </dgm:t>
    </dgm:pt>
    <dgm:pt modelId="{E094835F-2E7E-41B6-9F4B-CDE18F234028}" type="pres">
      <dgm:prSet presAssocID="{EE62A4F6-4AC4-435B-990E-81A71CE8CAC7}" presName="Child" presStyleLbl="revTx" presStyleIdx="4" presStyleCnt="8">
        <dgm:presLayoutVars>
          <dgm:chMax val="0"/>
          <dgm:chPref val="0"/>
          <dgm:bulletEnabled val="1"/>
        </dgm:presLayoutVars>
      </dgm:prSet>
      <dgm:spPr/>
      <dgm:t>
        <a:bodyPr/>
        <a:lstStyle/>
        <a:p>
          <a:endParaRPr lang="en-US"/>
        </a:p>
      </dgm:t>
    </dgm:pt>
    <dgm:pt modelId="{4DC74006-2D33-45CD-BBFE-2D9D28163E67}" type="pres">
      <dgm:prSet presAssocID="{EE62A4F6-4AC4-435B-990E-81A71CE8CAC7}" presName="Parent" presStyleLbl="revTx" presStyleIdx="5" presStyleCnt="8">
        <dgm:presLayoutVars>
          <dgm:chMax val="1"/>
          <dgm:chPref val="1"/>
          <dgm:bulletEnabled val="1"/>
        </dgm:presLayoutVars>
      </dgm:prSet>
      <dgm:spPr/>
      <dgm:t>
        <a:bodyPr/>
        <a:lstStyle/>
        <a:p>
          <a:endParaRPr lang="en-US"/>
        </a:p>
      </dgm:t>
    </dgm:pt>
    <dgm:pt modelId="{E7CCF681-F589-41E0-B813-3552F1AC3011}" type="pres">
      <dgm:prSet presAssocID="{389F9A93-0231-4877-8C41-5D5B8DD7AAC0}" presName="sibTrans" presStyleCnt="0"/>
      <dgm:spPr/>
    </dgm:pt>
    <dgm:pt modelId="{33BC9ABF-4A3B-4498-866B-97EBD3FEE107}" type="pres">
      <dgm:prSet presAssocID="{2A22E84C-3AA3-4E9C-AE5F-9C2FB0D7FB11}" presName="composite" presStyleCnt="0"/>
      <dgm:spPr/>
    </dgm:pt>
    <dgm:pt modelId="{3136518E-00CE-4D5F-8481-D8DEC1D3D5EC}" type="pres">
      <dgm:prSet presAssocID="{2A22E84C-3AA3-4E9C-AE5F-9C2FB0D7FB11}" presName="BackAccent" presStyleLbl="bgShp" presStyleIdx="3" presStyleCnt="4"/>
      <dgm:spPr/>
    </dgm:pt>
    <dgm:pt modelId="{D025550E-41E6-4879-B98B-187E5672A98A}" type="pres">
      <dgm:prSet presAssocID="{2A22E84C-3AA3-4E9C-AE5F-9C2FB0D7FB11}" presName="Accent" presStyleLbl="alignNode1" presStyleIdx="3" presStyleCnt="4"/>
      <dgm:spPr>
        <a:solidFill>
          <a:schemeClr val="accent2">
            <a:lumMod val="90000"/>
            <a:lumOff val="10000"/>
          </a:schemeClr>
        </a:solidFill>
      </dgm:spPr>
      <dgm:t>
        <a:bodyPr/>
        <a:lstStyle/>
        <a:p>
          <a:endParaRPr lang="en-US"/>
        </a:p>
      </dgm:t>
    </dgm:pt>
    <dgm:pt modelId="{D881AC97-42A0-4D44-BFE7-1902710EB0BB}" type="pres">
      <dgm:prSet presAssocID="{2A22E84C-3AA3-4E9C-AE5F-9C2FB0D7FB11}" presName="Child" presStyleLbl="revTx" presStyleIdx="6" presStyleCnt="8">
        <dgm:presLayoutVars>
          <dgm:chMax val="0"/>
          <dgm:chPref val="0"/>
          <dgm:bulletEnabled val="1"/>
        </dgm:presLayoutVars>
      </dgm:prSet>
      <dgm:spPr/>
      <dgm:t>
        <a:bodyPr/>
        <a:lstStyle/>
        <a:p>
          <a:endParaRPr lang="en-US"/>
        </a:p>
      </dgm:t>
    </dgm:pt>
    <dgm:pt modelId="{814D23AA-53BF-4C3E-A36A-5AC554369781}" type="pres">
      <dgm:prSet presAssocID="{2A22E84C-3AA3-4E9C-AE5F-9C2FB0D7FB11}" presName="Parent" presStyleLbl="revTx" presStyleIdx="7" presStyleCnt="8">
        <dgm:presLayoutVars>
          <dgm:chMax val="1"/>
          <dgm:chPref val="1"/>
          <dgm:bulletEnabled val="1"/>
        </dgm:presLayoutVars>
      </dgm:prSet>
      <dgm:spPr/>
      <dgm:t>
        <a:bodyPr/>
        <a:lstStyle/>
        <a:p>
          <a:endParaRPr lang="en-US"/>
        </a:p>
      </dgm:t>
    </dgm:pt>
  </dgm:ptLst>
  <dgm:cxnLst>
    <dgm:cxn modelId="{BEB859E7-C343-408E-86A1-667C27EE5761}" srcId="{B9C32B05-62EA-407A-B21C-2310C7945705}" destId="{2A22E84C-3AA3-4E9C-AE5F-9C2FB0D7FB11}" srcOrd="3" destOrd="0" parTransId="{6C025E55-DF42-4C5D-AFD5-6015FA053D46}" sibTransId="{744EA591-F199-49C2-B63A-82709D96C729}"/>
    <dgm:cxn modelId="{3A2CECA6-0C5B-46BB-B7C6-7D37E9D210BD}" srcId="{B9C32B05-62EA-407A-B21C-2310C7945705}" destId="{EE62A4F6-4AC4-435B-990E-81A71CE8CAC7}" srcOrd="2" destOrd="0" parTransId="{F287B947-7343-4FA2-B288-B23A59FFAE31}" sibTransId="{389F9A93-0231-4877-8C41-5D5B8DD7AAC0}"/>
    <dgm:cxn modelId="{012CF198-E4A4-49E1-A1D2-79FAD5DF45F0}" srcId="{2A22E84C-3AA3-4E9C-AE5F-9C2FB0D7FB11}" destId="{E0E8551B-B467-45A0-9549-3A811A62086B}" srcOrd="0" destOrd="0" parTransId="{4E67536E-113D-4E1C-BE2C-C5FB97A19F5B}" sibTransId="{34EDE7D3-9D2D-4060-9190-3CF02E87B82F}"/>
    <dgm:cxn modelId="{DDA989AF-0DB6-43B8-B182-71A038DD77D7}" type="presOf" srcId="{81DEC5DF-F079-45FE-B22F-5C50E927A729}" destId="{2E9A0365-F54B-4A34-B14A-A523C1C0042E}" srcOrd="0" destOrd="0" presId="urn:microsoft.com/office/officeart/2008/layout/IncreasingCircleProcess"/>
    <dgm:cxn modelId="{0110C8E4-C02A-4A63-9A85-6CF91E5919B4}" type="presOf" srcId="{E0E8551B-B467-45A0-9549-3A811A62086B}" destId="{D881AC97-42A0-4D44-BFE7-1902710EB0BB}" srcOrd="0" destOrd="0" presId="urn:microsoft.com/office/officeart/2008/layout/IncreasingCircleProcess"/>
    <dgm:cxn modelId="{B4F3EA32-CE64-4A92-9BAE-BC57E5392B05}" srcId="{B9C32B05-62EA-407A-B21C-2310C7945705}" destId="{F66099B6-DBBD-4AB0-82D2-877B80F846F7}" srcOrd="1" destOrd="0" parTransId="{B09C8BFB-F41C-4AC4-AB94-F216E3081C2D}" sibTransId="{BC531B32-9B0E-482E-BF91-65C61F17168D}"/>
    <dgm:cxn modelId="{71245934-41AD-4C47-B905-44B63C9FADB1}" type="presOf" srcId="{42D71409-67F9-455C-8C6D-716D284AAA6B}" destId="{393E1DFE-DA9E-4CA7-893C-C5D469A2DFDA}" srcOrd="0" destOrd="0" presId="urn:microsoft.com/office/officeart/2008/layout/IncreasingCircleProcess"/>
    <dgm:cxn modelId="{58A8336D-D040-4ABF-8D49-53F659163478}" srcId="{F66099B6-DBBD-4AB0-82D2-877B80F846F7}" destId="{6A4100DD-40E4-492F-8C07-858D94E03B34}" srcOrd="0" destOrd="0" parTransId="{2F4E6B34-907D-49EB-A104-F7C148D8EA9A}" sibTransId="{5C0AC68D-5A97-47A4-9BBC-00DB8B037E10}"/>
    <dgm:cxn modelId="{41FAC7C3-8CD4-484C-A3FA-728849BB36D3}" type="presOf" srcId="{F66099B6-DBBD-4AB0-82D2-877B80F846F7}" destId="{85215417-711C-4046-9F36-457D7EC4CB60}" srcOrd="0" destOrd="0" presId="urn:microsoft.com/office/officeart/2008/layout/IncreasingCircleProcess"/>
    <dgm:cxn modelId="{427F1552-274F-40F2-A645-CA5F8822B5D0}" type="presOf" srcId="{B9C32B05-62EA-407A-B21C-2310C7945705}" destId="{24EF864C-0F57-4D76-B39D-ED87D235712F}" srcOrd="0" destOrd="0" presId="urn:microsoft.com/office/officeart/2008/layout/IncreasingCircleProcess"/>
    <dgm:cxn modelId="{A750F873-AFEF-4493-89FE-0B8F45545A0D}" type="presOf" srcId="{EE62A4F6-4AC4-435B-990E-81A71CE8CAC7}" destId="{4DC74006-2D33-45CD-BBFE-2D9D28163E67}" srcOrd="0" destOrd="0" presId="urn:microsoft.com/office/officeart/2008/layout/IncreasingCircleProcess"/>
    <dgm:cxn modelId="{28B0A666-BB71-4104-BC4F-DFF1AD026FA4}" type="presOf" srcId="{2A22E84C-3AA3-4E9C-AE5F-9C2FB0D7FB11}" destId="{814D23AA-53BF-4C3E-A36A-5AC554369781}" srcOrd="0" destOrd="0" presId="urn:microsoft.com/office/officeart/2008/layout/IncreasingCircleProcess"/>
    <dgm:cxn modelId="{2AA9C11F-1F1D-428E-801A-47EAA766C99D}" srcId="{B9C32B05-62EA-407A-B21C-2310C7945705}" destId="{42D71409-67F9-455C-8C6D-716D284AAA6B}" srcOrd="0" destOrd="0" parTransId="{51680ED1-AF6E-4B28-AE94-92B0EFB0DF7D}" sibTransId="{478B7D3C-9FB4-4BC6-90AC-49960560DECD}"/>
    <dgm:cxn modelId="{53404337-DCE3-4FD2-A4D3-3C35F9B09168}" type="presOf" srcId="{6A4100DD-40E4-492F-8C07-858D94E03B34}" destId="{5B3D5122-12DF-402A-A51D-2317CBF8078C}" srcOrd="0" destOrd="0" presId="urn:microsoft.com/office/officeart/2008/layout/IncreasingCircleProcess"/>
    <dgm:cxn modelId="{639ECE58-3D61-463D-A65D-B35E377EBEB2}" srcId="{42D71409-67F9-455C-8C6D-716D284AAA6B}" destId="{81DEC5DF-F079-45FE-B22F-5C50E927A729}" srcOrd="0" destOrd="0" parTransId="{B45F9FB4-F32C-4974-8B83-B33C39D5BB60}" sibTransId="{C58F52B9-B5C8-4011-BD74-68574BD6EC92}"/>
    <dgm:cxn modelId="{C62CC1EC-76D7-4D13-8C2C-730B983FE94D}" srcId="{EE62A4F6-4AC4-435B-990E-81A71CE8CAC7}" destId="{0329AF9F-9143-44AC-A46B-F5A72CD65652}" srcOrd="0" destOrd="0" parTransId="{970EAAD8-938A-4796-8DB9-CB0E48DBF28B}" sibTransId="{C635BA2B-6416-4707-BCFD-AFAE5DC93413}"/>
    <dgm:cxn modelId="{8189018C-8AD3-4B64-A546-8CFC720FFAAC}" type="presOf" srcId="{0329AF9F-9143-44AC-A46B-F5A72CD65652}" destId="{E094835F-2E7E-41B6-9F4B-CDE18F234028}" srcOrd="0" destOrd="0" presId="urn:microsoft.com/office/officeart/2008/layout/IncreasingCircleProcess"/>
    <dgm:cxn modelId="{507D28A2-E08B-4AAE-B5DC-37EB26968B78}" type="presParOf" srcId="{24EF864C-0F57-4D76-B39D-ED87D235712F}" destId="{95DB727B-FD3F-4A08-A06F-72DA1907B778}" srcOrd="0" destOrd="0" presId="urn:microsoft.com/office/officeart/2008/layout/IncreasingCircleProcess"/>
    <dgm:cxn modelId="{812340D9-E8CA-4F30-A467-62F6B1256DC8}" type="presParOf" srcId="{95DB727B-FD3F-4A08-A06F-72DA1907B778}" destId="{2373CDE8-FC40-4ED0-AF9F-AE46AD27CBEE}" srcOrd="0" destOrd="0" presId="urn:microsoft.com/office/officeart/2008/layout/IncreasingCircleProcess"/>
    <dgm:cxn modelId="{C0AA8460-7DAC-4652-A9F4-90AF6DF6B8C2}" type="presParOf" srcId="{95DB727B-FD3F-4A08-A06F-72DA1907B778}" destId="{6D453A8C-4FED-471F-BD1D-A87F91278E19}" srcOrd="1" destOrd="0" presId="urn:microsoft.com/office/officeart/2008/layout/IncreasingCircleProcess"/>
    <dgm:cxn modelId="{CF4DECD7-63E4-4533-849A-5E75CEFEA5FE}" type="presParOf" srcId="{95DB727B-FD3F-4A08-A06F-72DA1907B778}" destId="{2E9A0365-F54B-4A34-B14A-A523C1C0042E}" srcOrd="2" destOrd="0" presId="urn:microsoft.com/office/officeart/2008/layout/IncreasingCircleProcess"/>
    <dgm:cxn modelId="{BB5A0699-25C0-4A6E-B6B1-8ABC7306B838}" type="presParOf" srcId="{95DB727B-FD3F-4A08-A06F-72DA1907B778}" destId="{393E1DFE-DA9E-4CA7-893C-C5D469A2DFDA}" srcOrd="3" destOrd="0" presId="urn:microsoft.com/office/officeart/2008/layout/IncreasingCircleProcess"/>
    <dgm:cxn modelId="{6E88A334-CFA5-4530-B228-808108A1E8F5}" type="presParOf" srcId="{24EF864C-0F57-4D76-B39D-ED87D235712F}" destId="{B8C7C70D-3D09-4FDF-9CE9-F76B1C82B9D9}" srcOrd="1" destOrd="0" presId="urn:microsoft.com/office/officeart/2008/layout/IncreasingCircleProcess"/>
    <dgm:cxn modelId="{59317BFA-47EC-40C9-8319-D69981B09715}" type="presParOf" srcId="{24EF864C-0F57-4D76-B39D-ED87D235712F}" destId="{6303E106-56BA-4B17-86DD-A12F6C921F52}" srcOrd="2" destOrd="0" presId="urn:microsoft.com/office/officeart/2008/layout/IncreasingCircleProcess"/>
    <dgm:cxn modelId="{D0624EA1-0EDC-4BD6-BFA5-2599E1E19C8D}" type="presParOf" srcId="{6303E106-56BA-4B17-86DD-A12F6C921F52}" destId="{707B5271-006F-4B66-BD13-C382C1B2BC25}" srcOrd="0" destOrd="0" presId="urn:microsoft.com/office/officeart/2008/layout/IncreasingCircleProcess"/>
    <dgm:cxn modelId="{2466A4ED-E4FA-40E3-8326-0E52E180492F}" type="presParOf" srcId="{6303E106-56BA-4B17-86DD-A12F6C921F52}" destId="{74E798C0-34C3-4183-B502-CCD215DED350}" srcOrd="1" destOrd="0" presId="urn:microsoft.com/office/officeart/2008/layout/IncreasingCircleProcess"/>
    <dgm:cxn modelId="{3DA7CBB6-7CE0-4BC8-92D5-C4FA1EE6CD0A}" type="presParOf" srcId="{6303E106-56BA-4B17-86DD-A12F6C921F52}" destId="{5B3D5122-12DF-402A-A51D-2317CBF8078C}" srcOrd="2" destOrd="0" presId="urn:microsoft.com/office/officeart/2008/layout/IncreasingCircleProcess"/>
    <dgm:cxn modelId="{6A211850-5C71-49A9-81B1-EE94F39CCC9A}" type="presParOf" srcId="{6303E106-56BA-4B17-86DD-A12F6C921F52}" destId="{85215417-711C-4046-9F36-457D7EC4CB60}" srcOrd="3" destOrd="0" presId="urn:microsoft.com/office/officeart/2008/layout/IncreasingCircleProcess"/>
    <dgm:cxn modelId="{F444996E-A420-47A0-B07F-B04E759D3FB3}" type="presParOf" srcId="{24EF864C-0F57-4D76-B39D-ED87D235712F}" destId="{E6C23F5E-E9E0-4560-98CD-350D041AFDE4}" srcOrd="3" destOrd="0" presId="urn:microsoft.com/office/officeart/2008/layout/IncreasingCircleProcess"/>
    <dgm:cxn modelId="{20056EB4-5408-4B97-AAAB-8A0555263CDE}" type="presParOf" srcId="{24EF864C-0F57-4D76-B39D-ED87D235712F}" destId="{CCA48C43-B71D-4C81-ABBD-3101D7E5F12B}" srcOrd="4" destOrd="0" presId="urn:microsoft.com/office/officeart/2008/layout/IncreasingCircleProcess"/>
    <dgm:cxn modelId="{ECB79D13-DC3B-4071-AECA-24EC76202B17}" type="presParOf" srcId="{CCA48C43-B71D-4C81-ABBD-3101D7E5F12B}" destId="{CB3B3318-2EF9-4B8A-9B39-B7658CC28C4F}" srcOrd="0" destOrd="0" presId="urn:microsoft.com/office/officeart/2008/layout/IncreasingCircleProcess"/>
    <dgm:cxn modelId="{85B944CC-37BC-4A15-B885-1160A9F001B8}" type="presParOf" srcId="{CCA48C43-B71D-4C81-ABBD-3101D7E5F12B}" destId="{B26245C8-595A-43AD-B9E9-7186E905C395}" srcOrd="1" destOrd="0" presId="urn:microsoft.com/office/officeart/2008/layout/IncreasingCircleProcess"/>
    <dgm:cxn modelId="{54586633-B28F-4F62-B95E-7C4CD9C83F60}" type="presParOf" srcId="{CCA48C43-B71D-4C81-ABBD-3101D7E5F12B}" destId="{E094835F-2E7E-41B6-9F4B-CDE18F234028}" srcOrd="2" destOrd="0" presId="urn:microsoft.com/office/officeart/2008/layout/IncreasingCircleProcess"/>
    <dgm:cxn modelId="{2C3ECA62-FD5C-430A-9B5E-3316A5E62549}" type="presParOf" srcId="{CCA48C43-B71D-4C81-ABBD-3101D7E5F12B}" destId="{4DC74006-2D33-45CD-BBFE-2D9D28163E67}" srcOrd="3" destOrd="0" presId="urn:microsoft.com/office/officeart/2008/layout/IncreasingCircleProcess"/>
    <dgm:cxn modelId="{6BE2E108-F8C4-40AB-859F-4D83CE7DE816}" type="presParOf" srcId="{24EF864C-0F57-4D76-B39D-ED87D235712F}" destId="{E7CCF681-F589-41E0-B813-3552F1AC3011}" srcOrd="5" destOrd="0" presId="urn:microsoft.com/office/officeart/2008/layout/IncreasingCircleProcess"/>
    <dgm:cxn modelId="{571C49C8-847F-4B80-B990-E4B07C696563}" type="presParOf" srcId="{24EF864C-0F57-4D76-B39D-ED87D235712F}" destId="{33BC9ABF-4A3B-4498-866B-97EBD3FEE107}" srcOrd="6" destOrd="0" presId="urn:microsoft.com/office/officeart/2008/layout/IncreasingCircleProcess"/>
    <dgm:cxn modelId="{F61B8260-1FE1-461E-82D4-8968A3FEDDE4}" type="presParOf" srcId="{33BC9ABF-4A3B-4498-866B-97EBD3FEE107}" destId="{3136518E-00CE-4D5F-8481-D8DEC1D3D5EC}" srcOrd="0" destOrd="0" presId="urn:microsoft.com/office/officeart/2008/layout/IncreasingCircleProcess"/>
    <dgm:cxn modelId="{F87017BA-2B5B-461D-BF03-1AE7B9BA84F0}" type="presParOf" srcId="{33BC9ABF-4A3B-4498-866B-97EBD3FEE107}" destId="{D025550E-41E6-4879-B98B-187E5672A98A}" srcOrd="1" destOrd="0" presId="urn:microsoft.com/office/officeart/2008/layout/IncreasingCircleProcess"/>
    <dgm:cxn modelId="{C04977B0-CA36-44BA-A306-BB6F9CF1D153}" type="presParOf" srcId="{33BC9ABF-4A3B-4498-866B-97EBD3FEE107}" destId="{D881AC97-42A0-4D44-BFE7-1902710EB0BB}" srcOrd="2" destOrd="0" presId="urn:microsoft.com/office/officeart/2008/layout/IncreasingCircleProcess"/>
    <dgm:cxn modelId="{49EF601D-76C6-44C4-88C0-6A9AE1F7F7D9}" type="presParOf" srcId="{33BC9ABF-4A3B-4498-866B-97EBD3FEE107}" destId="{814D23AA-53BF-4C3E-A36A-5AC554369781}" srcOrd="3" destOrd="0" presId="urn:microsoft.com/office/officeart/2008/layout/IncreasingCircleProcess"/>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9C32B05-62EA-407A-B21C-2310C7945705}" type="doc">
      <dgm:prSet loTypeId="urn:microsoft.com/office/officeart/2005/8/layout/hProcess11" loCatId="process" qsTypeId="urn:microsoft.com/office/officeart/2005/8/quickstyle/simple4" qsCatId="simple" csTypeId="urn:microsoft.com/office/officeart/2005/8/colors/colorful1" csCatId="colorful" phldr="1"/>
      <dgm:spPr/>
      <dgm:t>
        <a:bodyPr/>
        <a:lstStyle/>
        <a:p>
          <a:endParaRPr lang="en-US"/>
        </a:p>
      </dgm:t>
    </dgm:pt>
    <dgm:pt modelId="{42D71409-67F9-455C-8C6D-716D284AAA6B}">
      <dgm:prSet phldrT="[Text]"/>
      <dgm:spPr/>
      <dgm:t>
        <a:bodyPr/>
        <a:lstStyle/>
        <a:p>
          <a:r>
            <a:rPr lang="en-US" dirty="0" smtClean="0"/>
            <a:t>Very Poor</a:t>
          </a:r>
          <a:endParaRPr lang="en-US" dirty="0"/>
        </a:p>
      </dgm:t>
    </dgm:pt>
    <dgm:pt modelId="{51680ED1-AF6E-4B28-AE94-92B0EFB0DF7D}" type="parTrans" cxnId="{2AA9C11F-1F1D-428E-801A-47EAA766C99D}">
      <dgm:prSet/>
      <dgm:spPr/>
      <dgm:t>
        <a:bodyPr/>
        <a:lstStyle/>
        <a:p>
          <a:endParaRPr lang="en-US"/>
        </a:p>
      </dgm:t>
    </dgm:pt>
    <dgm:pt modelId="{478B7D3C-9FB4-4BC6-90AC-49960560DECD}" type="sibTrans" cxnId="{2AA9C11F-1F1D-428E-801A-47EAA766C99D}">
      <dgm:prSet/>
      <dgm:spPr/>
      <dgm:t>
        <a:bodyPr/>
        <a:lstStyle/>
        <a:p>
          <a:endParaRPr lang="en-US"/>
        </a:p>
      </dgm:t>
    </dgm:pt>
    <dgm:pt modelId="{F66099B6-DBBD-4AB0-82D2-877B80F846F7}">
      <dgm:prSet phldrT="[Text]"/>
      <dgm:spPr/>
      <dgm:t>
        <a:bodyPr/>
        <a:lstStyle/>
        <a:p>
          <a:r>
            <a:rPr lang="en-US" dirty="0" smtClean="0"/>
            <a:t>Poor</a:t>
          </a:r>
          <a:endParaRPr lang="en-US" dirty="0"/>
        </a:p>
      </dgm:t>
    </dgm:pt>
    <dgm:pt modelId="{B09C8BFB-F41C-4AC4-AB94-F216E3081C2D}" type="parTrans" cxnId="{B4F3EA32-CE64-4A92-9BAE-BC57E5392B05}">
      <dgm:prSet/>
      <dgm:spPr/>
      <dgm:t>
        <a:bodyPr/>
        <a:lstStyle/>
        <a:p>
          <a:endParaRPr lang="en-US"/>
        </a:p>
      </dgm:t>
    </dgm:pt>
    <dgm:pt modelId="{BC531B32-9B0E-482E-BF91-65C61F17168D}" type="sibTrans" cxnId="{B4F3EA32-CE64-4A92-9BAE-BC57E5392B05}">
      <dgm:prSet/>
      <dgm:spPr/>
      <dgm:t>
        <a:bodyPr/>
        <a:lstStyle/>
        <a:p>
          <a:endParaRPr lang="en-US"/>
        </a:p>
      </dgm:t>
    </dgm:pt>
    <dgm:pt modelId="{EE62A4F6-4AC4-435B-990E-81A71CE8CAC7}">
      <dgm:prSet phldrT="[Text]"/>
      <dgm:spPr/>
      <dgm:t>
        <a:bodyPr/>
        <a:lstStyle/>
        <a:p>
          <a:r>
            <a:rPr lang="en-US" dirty="0" smtClean="0"/>
            <a:t>Average</a:t>
          </a:r>
          <a:endParaRPr lang="en-US" dirty="0"/>
        </a:p>
      </dgm:t>
    </dgm:pt>
    <dgm:pt modelId="{F287B947-7343-4FA2-B288-B23A59FFAE31}" type="parTrans" cxnId="{3A2CECA6-0C5B-46BB-B7C6-7D37E9D210BD}">
      <dgm:prSet/>
      <dgm:spPr/>
      <dgm:t>
        <a:bodyPr/>
        <a:lstStyle/>
        <a:p>
          <a:endParaRPr lang="en-US"/>
        </a:p>
      </dgm:t>
    </dgm:pt>
    <dgm:pt modelId="{389F9A93-0231-4877-8C41-5D5B8DD7AAC0}" type="sibTrans" cxnId="{3A2CECA6-0C5B-46BB-B7C6-7D37E9D210BD}">
      <dgm:prSet/>
      <dgm:spPr/>
      <dgm:t>
        <a:bodyPr/>
        <a:lstStyle/>
        <a:p>
          <a:endParaRPr lang="en-US"/>
        </a:p>
      </dgm:t>
    </dgm:pt>
    <dgm:pt modelId="{2A22E84C-3AA3-4E9C-AE5F-9C2FB0D7FB11}">
      <dgm:prSet phldrT="[Text]"/>
      <dgm:spPr/>
      <dgm:t>
        <a:bodyPr/>
        <a:lstStyle/>
        <a:p>
          <a:r>
            <a:rPr lang="en-US" dirty="0" smtClean="0"/>
            <a:t>Good</a:t>
          </a:r>
          <a:endParaRPr lang="en-US" dirty="0"/>
        </a:p>
      </dgm:t>
    </dgm:pt>
    <dgm:pt modelId="{6C025E55-DF42-4C5D-AFD5-6015FA053D46}" type="parTrans" cxnId="{BEB859E7-C343-408E-86A1-667C27EE5761}">
      <dgm:prSet/>
      <dgm:spPr/>
      <dgm:t>
        <a:bodyPr/>
        <a:lstStyle/>
        <a:p>
          <a:endParaRPr lang="en-US"/>
        </a:p>
      </dgm:t>
    </dgm:pt>
    <dgm:pt modelId="{744EA591-F199-49C2-B63A-82709D96C729}" type="sibTrans" cxnId="{BEB859E7-C343-408E-86A1-667C27EE5761}">
      <dgm:prSet/>
      <dgm:spPr/>
      <dgm:t>
        <a:bodyPr/>
        <a:lstStyle/>
        <a:p>
          <a:endParaRPr lang="en-US"/>
        </a:p>
      </dgm:t>
    </dgm:pt>
    <dgm:pt modelId="{36045517-CEA4-4BE3-B836-C2B6BFE5649B}">
      <dgm:prSet phldrT="[Text]"/>
      <dgm:spPr/>
      <dgm:t>
        <a:bodyPr/>
        <a:lstStyle/>
        <a:p>
          <a:r>
            <a:rPr lang="en-US" dirty="0" smtClean="0"/>
            <a:t>Very Good</a:t>
          </a:r>
          <a:endParaRPr lang="en-US" dirty="0"/>
        </a:p>
      </dgm:t>
    </dgm:pt>
    <dgm:pt modelId="{6231A36F-9B04-4B4A-917A-7E163AFFC956}" type="parTrans" cxnId="{4019353B-443B-4DED-AA6C-3C60E18414C7}">
      <dgm:prSet/>
      <dgm:spPr/>
      <dgm:t>
        <a:bodyPr/>
        <a:lstStyle/>
        <a:p>
          <a:endParaRPr lang="en-US"/>
        </a:p>
      </dgm:t>
    </dgm:pt>
    <dgm:pt modelId="{BFF3C5ED-87D0-4709-A3B8-A7BF0668006A}" type="sibTrans" cxnId="{4019353B-443B-4DED-AA6C-3C60E18414C7}">
      <dgm:prSet/>
      <dgm:spPr/>
      <dgm:t>
        <a:bodyPr/>
        <a:lstStyle/>
        <a:p>
          <a:endParaRPr lang="en-US"/>
        </a:p>
      </dgm:t>
    </dgm:pt>
    <dgm:pt modelId="{A0660C0A-9A87-4235-A373-84CCCC7C0C4F}" type="pres">
      <dgm:prSet presAssocID="{B9C32B05-62EA-407A-B21C-2310C7945705}" presName="Name0" presStyleCnt="0">
        <dgm:presLayoutVars>
          <dgm:dir/>
          <dgm:resizeHandles val="exact"/>
        </dgm:presLayoutVars>
      </dgm:prSet>
      <dgm:spPr/>
      <dgm:t>
        <a:bodyPr/>
        <a:lstStyle/>
        <a:p>
          <a:endParaRPr lang="en-US"/>
        </a:p>
      </dgm:t>
    </dgm:pt>
    <dgm:pt modelId="{243EA3D2-8ED7-4903-83C9-94B6D0F7F620}" type="pres">
      <dgm:prSet presAssocID="{B9C32B05-62EA-407A-B21C-2310C7945705}" presName="arrow" presStyleLbl="bgShp" presStyleIdx="0" presStyleCnt="1"/>
      <dgm:spPr/>
    </dgm:pt>
    <dgm:pt modelId="{FAE6C6E1-7CB4-4D62-A0D8-D99D5F0755D9}" type="pres">
      <dgm:prSet presAssocID="{B9C32B05-62EA-407A-B21C-2310C7945705}" presName="points" presStyleCnt="0"/>
      <dgm:spPr/>
    </dgm:pt>
    <dgm:pt modelId="{EA28D3A8-FC7C-48EF-B908-1DF5C0B9B013}" type="pres">
      <dgm:prSet presAssocID="{42D71409-67F9-455C-8C6D-716D284AAA6B}" presName="compositeA" presStyleCnt="0"/>
      <dgm:spPr/>
    </dgm:pt>
    <dgm:pt modelId="{4528960A-AA0D-4E04-A96C-23BBED8B8AF7}" type="pres">
      <dgm:prSet presAssocID="{42D71409-67F9-455C-8C6D-716D284AAA6B}" presName="textA" presStyleLbl="revTx" presStyleIdx="0" presStyleCnt="5">
        <dgm:presLayoutVars>
          <dgm:bulletEnabled val="1"/>
        </dgm:presLayoutVars>
      </dgm:prSet>
      <dgm:spPr/>
      <dgm:t>
        <a:bodyPr/>
        <a:lstStyle/>
        <a:p>
          <a:endParaRPr lang="en-US"/>
        </a:p>
      </dgm:t>
    </dgm:pt>
    <dgm:pt modelId="{17A265D6-6917-4CBA-BBB4-B522D7B6ADA4}" type="pres">
      <dgm:prSet presAssocID="{42D71409-67F9-455C-8C6D-716D284AAA6B}" presName="circleA" presStyleLbl="node1" presStyleIdx="0" presStyleCnt="5"/>
      <dgm:spPr/>
    </dgm:pt>
    <dgm:pt modelId="{40D417D4-F676-4BE8-907C-E18F31E6A9F7}" type="pres">
      <dgm:prSet presAssocID="{42D71409-67F9-455C-8C6D-716D284AAA6B}" presName="spaceA" presStyleCnt="0"/>
      <dgm:spPr/>
    </dgm:pt>
    <dgm:pt modelId="{BD2F2BCF-6A7F-488B-B2CD-2146E84D5358}" type="pres">
      <dgm:prSet presAssocID="{478B7D3C-9FB4-4BC6-90AC-49960560DECD}" presName="space" presStyleCnt="0"/>
      <dgm:spPr/>
    </dgm:pt>
    <dgm:pt modelId="{34633167-C4CC-4F03-91B9-168C40CF6D57}" type="pres">
      <dgm:prSet presAssocID="{F66099B6-DBBD-4AB0-82D2-877B80F846F7}" presName="compositeB" presStyleCnt="0"/>
      <dgm:spPr/>
    </dgm:pt>
    <dgm:pt modelId="{BBB0BB00-DB07-473D-8D1A-97636CADEFCB}" type="pres">
      <dgm:prSet presAssocID="{F66099B6-DBBD-4AB0-82D2-877B80F846F7}" presName="textB" presStyleLbl="revTx" presStyleIdx="1" presStyleCnt="5">
        <dgm:presLayoutVars>
          <dgm:bulletEnabled val="1"/>
        </dgm:presLayoutVars>
      </dgm:prSet>
      <dgm:spPr/>
      <dgm:t>
        <a:bodyPr/>
        <a:lstStyle/>
        <a:p>
          <a:endParaRPr lang="en-US"/>
        </a:p>
      </dgm:t>
    </dgm:pt>
    <dgm:pt modelId="{EFA65434-BA86-4EDA-8C1A-193959D0E337}" type="pres">
      <dgm:prSet presAssocID="{F66099B6-DBBD-4AB0-82D2-877B80F846F7}" presName="circleB" presStyleLbl="node1" presStyleIdx="1" presStyleCnt="5"/>
      <dgm:spPr/>
    </dgm:pt>
    <dgm:pt modelId="{0C1FCC63-BBA1-49F3-9657-3DF3D3055AB9}" type="pres">
      <dgm:prSet presAssocID="{F66099B6-DBBD-4AB0-82D2-877B80F846F7}" presName="spaceB" presStyleCnt="0"/>
      <dgm:spPr/>
    </dgm:pt>
    <dgm:pt modelId="{68BB538E-71E5-4361-ACF2-DB8443C94983}" type="pres">
      <dgm:prSet presAssocID="{BC531B32-9B0E-482E-BF91-65C61F17168D}" presName="space" presStyleCnt="0"/>
      <dgm:spPr/>
    </dgm:pt>
    <dgm:pt modelId="{84638743-719C-46F1-A0EC-3491C5184927}" type="pres">
      <dgm:prSet presAssocID="{EE62A4F6-4AC4-435B-990E-81A71CE8CAC7}" presName="compositeA" presStyleCnt="0"/>
      <dgm:spPr/>
    </dgm:pt>
    <dgm:pt modelId="{AE1E1894-F486-42A5-B38B-80AE457370A1}" type="pres">
      <dgm:prSet presAssocID="{EE62A4F6-4AC4-435B-990E-81A71CE8CAC7}" presName="textA" presStyleLbl="revTx" presStyleIdx="2" presStyleCnt="5">
        <dgm:presLayoutVars>
          <dgm:bulletEnabled val="1"/>
        </dgm:presLayoutVars>
      </dgm:prSet>
      <dgm:spPr/>
      <dgm:t>
        <a:bodyPr/>
        <a:lstStyle/>
        <a:p>
          <a:endParaRPr lang="en-US"/>
        </a:p>
      </dgm:t>
    </dgm:pt>
    <dgm:pt modelId="{3A1C30DD-73A1-4AF7-8D82-E853625B5EB3}" type="pres">
      <dgm:prSet presAssocID="{EE62A4F6-4AC4-435B-990E-81A71CE8CAC7}" presName="circleA" presStyleLbl="node1" presStyleIdx="2" presStyleCnt="5"/>
      <dgm:spPr/>
    </dgm:pt>
    <dgm:pt modelId="{B7D2B885-44AA-46DD-A7FD-396EDB1D2D53}" type="pres">
      <dgm:prSet presAssocID="{EE62A4F6-4AC4-435B-990E-81A71CE8CAC7}" presName="spaceA" presStyleCnt="0"/>
      <dgm:spPr/>
    </dgm:pt>
    <dgm:pt modelId="{2AAFA24E-2203-4668-8E5B-971EB722CFD8}" type="pres">
      <dgm:prSet presAssocID="{389F9A93-0231-4877-8C41-5D5B8DD7AAC0}" presName="space" presStyleCnt="0"/>
      <dgm:spPr/>
    </dgm:pt>
    <dgm:pt modelId="{B26102E3-52C9-4487-917B-0A0FC718B536}" type="pres">
      <dgm:prSet presAssocID="{2A22E84C-3AA3-4E9C-AE5F-9C2FB0D7FB11}" presName="compositeB" presStyleCnt="0"/>
      <dgm:spPr/>
    </dgm:pt>
    <dgm:pt modelId="{E11B3A28-7406-457C-8A1B-A4B29F5F7BAD}" type="pres">
      <dgm:prSet presAssocID="{2A22E84C-3AA3-4E9C-AE5F-9C2FB0D7FB11}" presName="textB" presStyleLbl="revTx" presStyleIdx="3" presStyleCnt="5">
        <dgm:presLayoutVars>
          <dgm:bulletEnabled val="1"/>
        </dgm:presLayoutVars>
      </dgm:prSet>
      <dgm:spPr/>
      <dgm:t>
        <a:bodyPr/>
        <a:lstStyle/>
        <a:p>
          <a:endParaRPr lang="en-US"/>
        </a:p>
      </dgm:t>
    </dgm:pt>
    <dgm:pt modelId="{8F8019B0-AA68-480A-9073-78AE7B7ADF04}" type="pres">
      <dgm:prSet presAssocID="{2A22E84C-3AA3-4E9C-AE5F-9C2FB0D7FB11}" presName="circleB" presStyleLbl="node1" presStyleIdx="3" presStyleCnt="5"/>
      <dgm:spPr/>
    </dgm:pt>
    <dgm:pt modelId="{518C94F0-426A-4665-AADD-78EBFD4FD536}" type="pres">
      <dgm:prSet presAssocID="{2A22E84C-3AA3-4E9C-AE5F-9C2FB0D7FB11}" presName="spaceB" presStyleCnt="0"/>
      <dgm:spPr/>
    </dgm:pt>
    <dgm:pt modelId="{DC685C86-2118-413A-BDDE-4CEE842E3D7D}" type="pres">
      <dgm:prSet presAssocID="{744EA591-F199-49C2-B63A-82709D96C729}" presName="space" presStyleCnt="0"/>
      <dgm:spPr/>
    </dgm:pt>
    <dgm:pt modelId="{4B1D6078-463F-49F5-AAA9-F25CFFFC2F2C}" type="pres">
      <dgm:prSet presAssocID="{36045517-CEA4-4BE3-B836-C2B6BFE5649B}" presName="compositeA" presStyleCnt="0"/>
      <dgm:spPr/>
    </dgm:pt>
    <dgm:pt modelId="{D92F5A99-1B24-471B-B548-8026AB855B43}" type="pres">
      <dgm:prSet presAssocID="{36045517-CEA4-4BE3-B836-C2B6BFE5649B}" presName="textA" presStyleLbl="revTx" presStyleIdx="4" presStyleCnt="5">
        <dgm:presLayoutVars>
          <dgm:bulletEnabled val="1"/>
        </dgm:presLayoutVars>
      </dgm:prSet>
      <dgm:spPr/>
      <dgm:t>
        <a:bodyPr/>
        <a:lstStyle/>
        <a:p>
          <a:endParaRPr lang="en-US"/>
        </a:p>
      </dgm:t>
    </dgm:pt>
    <dgm:pt modelId="{1375C829-E9B3-4273-B161-98F2B2E45907}" type="pres">
      <dgm:prSet presAssocID="{36045517-CEA4-4BE3-B836-C2B6BFE5649B}" presName="circleA" presStyleLbl="node1" presStyleIdx="4" presStyleCnt="5"/>
      <dgm:spPr/>
    </dgm:pt>
    <dgm:pt modelId="{B73B46B9-0817-4F8D-B01D-354C1C900A99}" type="pres">
      <dgm:prSet presAssocID="{36045517-CEA4-4BE3-B836-C2B6BFE5649B}" presName="spaceA" presStyleCnt="0"/>
      <dgm:spPr/>
    </dgm:pt>
  </dgm:ptLst>
  <dgm:cxnLst>
    <dgm:cxn modelId="{BEB859E7-C343-408E-86A1-667C27EE5761}" srcId="{B9C32B05-62EA-407A-B21C-2310C7945705}" destId="{2A22E84C-3AA3-4E9C-AE5F-9C2FB0D7FB11}" srcOrd="3" destOrd="0" parTransId="{6C025E55-DF42-4C5D-AFD5-6015FA053D46}" sibTransId="{744EA591-F199-49C2-B63A-82709D96C729}"/>
    <dgm:cxn modelId="{3A2CECA6-0C5B-46BB-B7C6-7D37E9D210BD}" srcId="{B9C32B05-62EA-407A-B21C-2310C7945705}" destId="{EE62A4F6-4AC4-435B-990E-81A71CE8CAC7}" srcOrd="2" destOrd="0" parTransId="{F287B947-7343-4FA2-B288-B23A59FFAE31}" sibTransId="{389F9A93-0231-4877-8C41-5D5B8DD7AAC0}"/>
    <dgm:cxn modelId="{2B8D53AB-7AFC-4752-AE01-D1CB68B657B1}" type="presOf" srcId="{42D71409-67F9-455C-8C6D-716D284AAA6B}" destId="{4528960A-AA0D-4E04-A96C-23BBED8B8AF7}" srcOrd="0" destOrd="0" presId="urn:microsoft.com/office/officeart/2005/8/layout/hProcess11"/>
    <dgm:cxn modelId="{4019353B-443B-4DED-AA6C-3C60E18414C7}" srcId="{B9C32B05-62EA-407A-B21C-2310C7945705}" destId="{36045517-CEA4-4BE3-B836-C2B6BFE5649B}" srcOrd="4" destOrd="0" parTransId="{6231A36F-9B04-4B4A-917A-7E163AFFC956}" sibTransId="{BFF3C5ED-87D0-4709-A3B8-A7BF0668006A}"/>
    <dgm:cxn modelId="{8E2FD40C-F4C5-427A-807C-FC23D57C53FF}" type="presOf" srcId="{F66099B6-DBBD-4AB0-82D2-877B80F846F7}" destId="{BBB0BB00-DB07-473D-8D1A-97636CADEFCB}" srcOrd="0" destOrd="0" presId="urn:microsoft.com/office/officeart/2005/8/layout/hProcess11"/>
    <dgm:cxn modelId="{B4F3EA32-CE64-4A92-9BAE-BC57E5392B05}" srcId="{B9C32B05-62EA-407A-B21C-2310C7945705}" destId="{F66099B6-DBBD-4AB0-82D2-877B80F846F7}" srcOrd="1" destOrd="0" parTransId="{B09C8BFB-F41C-4AC4-AB94-F216E3081C2D}" sibTransId="{BC531B32-9B0E-482E-BF91-65C61F17168D}"/>
    <dgm:cxn modelId="{7AE40E71-3524-48F7-8250-4FC7E9DAA579}" type="presOf" srcId="{2A22E84C-3AA3-4E9C-AE5F-9C2FB0D7FB11}" destId="{E11B3A28-7406-457C-8A1B-A4B29F5F7BAD}" srcOrd="0" destOrd="0" presId="urn:microsoft.com/office/officeart/2005/8/layout/hProcess11"/>
    <dgm:cxn modelId="{2AA9C11F-1F1D-428E-801A-47EAA766C99D}" srcId="{B9C32B05-62EA-407A-B21C-2310C7945705}" destId="{42D71409-67F9-455C-8C6D-716D284AAA6B}" srcOrd="0" destOrd="0" parTransId="{51680ED1-AF6E-4B28-AE94-92B0EFB0DF7D}" sibTransId="{478B7D3C-9FB4-4BC6-90AC-49960560DECD}"/>
    <dgm:cxn modelId="{6BDD1EEE-1903-4474-87A5-68BFDDD86700}" type="presOf" srcId="{36045517-CEA4-4BE3-B836-C2B6BFE5649B}" destId="{D92F5A99-1B24-471B-B548-8026AB855B43}" srcOrd="0" destOrd="0" presId="urn:microsoft.com/office/officeart/2005/8/layout/hProcess11"/>
    <dgm:cxn modelId="{A051FC23-7205-456B-8CC1-0082895147BB}" type="presOf" srcId="{B9C32B05-62EA-407A-B21C-2310C7945705}" destId="{A0660C0A-9A87-4235-A373-84CCCC7C0C4F}" srcOrd="0" destOrd="0" presId="urn:microsoft.com/office/officeart/2005/8/layout/hProcess11"/>
    <dgm:cxn modelId="{B1115766-80D8-4F0A-8289-7976428E19FF}" type="presOf" srcId="{EE62A4F6-4AC4-435B-990E-81A71CE8CAC7}" destId="{AE1E1894-F486-42A5-B38B-80AE457370A1}" srcOrd="0" destOrd="0" presId="urn:microsoft.com/office/officeart/2005/8/layout/hProcess11"/>
    <dgm:cxn modelId="{C3964D0C-9B4D-4E39-983A-919EED7D3BF3}" type="presParOf" srcId="{A0660C0A-9A87-4235-A373-84CCCC7C0C4F}" destId="{243EA3D2-8ED7-4903-83C9-94B6D0F7F620}" srcOrd="0" destOrd="0" presId="urn:microsoft.com/office/officeart/2005/8/layout/hProcess11"/>
    <dgm:cxn modelId="{97E98FEF-A8DA-4FF8-820C-230CECAFE254}" type="presParOf" srcId="{A0660C0A-9A87-4235-A373-84CCCC7C0C4F}" destId="{FAE6C6E1-7CB4-4D62-A0D8-D99D5F0755D9}" srcOrd="1" destOrd="0" presId="urn:microsoft.com/office/officeart/2005/8/layout/hProcess11"/>
    <dgm:cxn modelId="{8D941176-9C0E-448B-9811-3171AF0F1E66}" type="presParOf" srcId="{FAE6C6E1-7CB4-4D62-A0D8-D99D5F0755D9}" destId="{EA28D3A8-FC7C-48EF-B908-1DF5C0B9B013}" srcOrd="0" destOrd="0" presId="urn:microsoft.com/office/officeart/2005/8/layout/hProcess11"/>
    <dgm:cxn modelId="{6AC28604-442D-4E04-9A88-8B6444FDAF46}" type="presParOf" srcId="{EA28D3A8-FC7C-48EF-B908-1DF5C0B9B013}" destId="{4528960A-AA0D-4E04-A96C-23BBED8B8AF7}" srcOrd="0" destOrd="0" presId="urn:microsoft.com/office/officeart/2005/8/layout/hProcess11"/>
    <dgm:cxn modelId="{4E59D80A-9C2A-43CD-9475-990A4C86D91E}" type="presParOf" srcId="{EA28D3A8-FC7C-48EF-B908-1DF5C0B9B013}" destId="{17A265D6-6917-4CBA-BBB4-B522D7B6ADA4}" srcOrd="1" destOrd="0" presId="urn:microsoft.com/office/officeart/2005/8/layout/hProcess11"/>
    <dgm:cxn modelId="{C801C876-1152-46F4-A152-BB404FCE89D9}" type="presParOf" srcId="{EA28D3A8-FC7C-48EF-B908-1DF5C0B9B013}" destId="{40D417D4-F676-4BE8-907C-E18F31E6A9F7}" srcOrd="2" destOrd="0" presId="urn:microsoft.com/office/officeart/2005/8/layout/hProcess11"/>
    <dgm:cxn modelId="{621C0D40-45B8-4558-B269-88E78D030CA7}" type="presParOf" srcId="{FAE6C6E1-7CB4-4D62-A0D8-D99D5F0755D9}" destId="{BD2F2BCF-6A7F-488B-B2CD-2146E84D5358}" srcOrd="1" destOrd="0" presId="urn:microsoft.com/office/officeart/2005/8/layout/hProcess11"/>
    <dgm:cxn modelId="{9632BEE1-8F7B-4467-A4A4-BBB2DB392BCF}" type="presParOf" srcId="{FAE6C6E1-7CB4-4D62-A0D8-D99D5F0755D9}" destId="{34633167-C4CC-4F03-91B9-168C40CF6D57}" srcOrd="2" destOrd="0" presId="urn:microsoft.com/office/officeart/2005/8/layout/hProcess11"/>
    <dgm:cxn modelId="{F927A68B-0857-4E05-A14E-328EEEDAD5A3}" type="presParOf" srcId="{34633167-C4CC-4F03-91B9-168C40CF6D57}" destId="{BBB0BB00-DB07-473D-8D1A-97636CADEFCB}" srcOrd="0" destOrd="0" presId="urn:microsoft.com/office/officeart/2005/8/layout/hProcess11"/>
    <dgm:cxn modelId="{CF63C9C8-1327-4DB8-A8B6-ED4930795B3A}" type="presParOf" srcId="{34633167-C4CC-4F03-91B9-168C40CF6D57}" destId="{EFA65434-BA86-4EDA-8C1A-193959D0E337}" srcOrd="1" destOrd="0" presId="urn:microsoft.com/office/officeart/2005/8/layout/hProcess11"/>
    <dgm:cxn modelId="{A942FB76-D8CE-4AE7-9DE1-542401608022}" type="presParOf" srcId="{34633167-C4CC-4F03-91B9-168C40CF6D57}" destId="{0C1FCC63-BBA1-49F3-9657-3DF3D3055AB9}" srcOrd="2" destOrd="0" presId="urn:microsoft.com/office/officeart/2005/8/layout/hProcess11"/>
    <dgm:cxn modelId="{BF775BB5-E0E6-46AB-92A4-3956EE1C0650}" type="presParOf" srcId="{FAE6C6E1-7CB4-4D62-A0D8-D99D5F0755D9}" destId="{68BB538E-71E5-4361-ACF2-DB8443C94983}" srcOrd="3" destOrd="0" presId="urn:microsoft.com/office/officeart/2005/8/layout/hProcess11"/>
    <dgm:cxn modelId="{1B287194-422A-4495-9BA9-0A94E53DF638}" type="presParOf" srcId="{FAE6C6E1-7CB4-4D62-A0D8-D99D5F0755D9}" destId="{84638743-719C-46F1-A0EC-3491C5184927}" srcOrd="4" destOrd="0" presId="urn:microsoft.com/office/officeart/2005/8/layout/hProcess11"/>
    <dgm:cxn modelId="{F1424F92-2BE5-4FC4-8B8B-019600B16504}" type="presParOf" srcId="{84638743-719C-46F1-A0EC-3491C5184927}" destId="{AE1E1894-F486-42A5-B38B-80AE457370A1}" srcOrd="0" destOrd="0" presId="urn:microsoft.com/office/officeart/2005/8/layout/hProcess11"/>
    <dgm:cxn modelId="{89C7937C-CEB3-455D-A780-AC105CAC3F90}" type="presParOf" srcId="{84638743-719C-46F1-A0EC-3491C5184927}" destId="{3A1C30DD-73A1-4AF7-8D82-E853625B5EB3}" srcOrd="1" destOrd="0" presId="urn:microsoft.com/office/officeart/2005/8/layout/hProcess11"/>
    <dgm:cxn modelId="{8A6C8403-BF26-4358-9D99-45632FBB9851}" type="presParOf" srcId="{84638743-719C-46F1-A0EC-3491C5184927}" destId="{B7D2B885-44AA-46DD-A7FD-396EDB1D2D53}" srcOrd="2" destOrd="0" presId="urn:microsoft.com/office/officeart/2005/8/layout/hProcess11"/>
    <dgm:cxn modelId="{DD6A593E-A57D-4E25-AF2C-00A159687053}" type="presParOf" srcId="{FAE6C6E1-7CB4-4D62-A0D8-D99D5F0755D9}" destId="{2AAFA24E-2203-4668-8E5B-971EB722CFD8}" srcOrd="5" destOrd="0" presId="urn:microsoft.com/office/officeart/2005/8/layout/hProcess11"/>
    <dgm:cxn modelId="{3559BD66-A6D9-4D02-84BE-A088EAD3C976}" type="presParOf" srcId="{FAE6C6E1-7CB4-4D62-A0D8-D99D5F0755D9}" destId="{B26102E3-52C9-4487-917B-0A0FC718B536}" srcOrd="6" destOrd="0" presId="urn:microsoft.com/office/officeart/2005/8/layout/hProcess11"/>
    <dgm:cxn modelId="{F62331F0-498E-478F-AA6D-AA683A3D9882}" type="presParOf" srcId="{B26102E3-52C9-4487-917B-0A0FC718B536}" destId="{E11B3A28-7406-457C-8A1B-A4B29F5F7BAD}" srcOrd="0" destOrd="0" presId="urn:microsoft.com/office/officeart/2005/8/layout/hProcess11"/>
    <dgm:cxn modelId="{C4BA5A68-2A00-4039-968E-2C269FCB5A2C}" type="presParOf" srcId="{B26102E3-52C9-4487-917B-0A0FC718B536}" destId="{8F8019B0-AA68-480A-9073-78AE7B7ADF04}" srcOrd="1" destOrd="0" presId="urn:microsoft.com/office/officeart/2005/8/layout/hProcess11"/>
    <dgm:cxn modelId="{CE6E58FE-358A-424B-997F-E4EF6DEA241F}" type="presParOf" srcId="{B26102E3-52C9-4487-917B-0A0FC718B536}" destId="{518C94F0-426A-4665-AADD-78EBFD4FD536}" srcOrd="2" destOrd="0" presId="urn:microsoft.com/office/officeart/2005/8/layout/hProcess11"/>
    <dgm:cxn modelId="{26256F53-541F-4679-ADF0-344D069C4405}" type="presParOf" srcId="{FAE6C6E1-7CB4-4D62-A0D8-D99D5F0755D9}" destId="{DC685C86-2118-413A-BDDE-4CEE842E3D7D}" srcOrd="7" destOrd="0" presId="urn:microsoft.com/office/officeart/2005/8/layout/hProcess11"/>
    <dgm:cxn modelId="{126CEBBD-61D0-4F33-8EC0-0E811FA24901}" type="presParOf" srcId="{FAE6C6E1-7CB4-4D62-A0D8-D99D5F0755D9}" destId="{4B1D6078-463F-49F5-AAA9-F25CFFFC2F2C}" srcOrd="8" destOrd="0" presId="urn:microsoft.com/office/officeart/2005/8/layout/hProcess11"/>
    <dgm:cxn modelId="{CBC9424A-C0AB-4596-B651-3B0DDBC82046}" type="presParOf" srcId="{4B1D6078-463F-49F5-AAA9-F25CFFFC2F2C}" destId="{D92F5A99-1B24-471B-B548-8026AB855B43}" srcOrd="0" destOrd="0" presId="urn:microsoft.com/office/officeart/2005/8/layout/hProcess11"/>
    <dgm:cxn modelId="{FE2080A3-FEBA-47B5-81F1-E5A74B3C51F0}" type="presParOf" srcId="{4B1D6078-463F-49F5-AAA9-F25CFFFC2F2C}" destId="{1375C829-E9B3-4273-B161-98F2B2E45907}" srcOrd="1" destOrd="0" presId="urn:microsoft.com/office/officeart/2005/8/layout/hProcess11"/>
    <dgm:cxn modelId="{1912F513-A280-44CD-A2F8-9ED7D5EB9C0C}" type="presParOf" srcId="{4B1D6078-463F-49F5-AAA9-F25CFFFC2F2C}" destId="{B73B46B9-0817-4F8D-B01D-354C1C900A99}" srcOrd="2" destOrd="0" presId="urn:microsoft.com/office/officeart/2005/8/layout/hProcess11"/>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9C32B05-62EA-407A-B21C-2310C7945705}" type="doc">
      <dgm:prSet loTypeId="urn:microsoft.com/office/officeart/2005/8/layout/rings+Icon" loCatId="relationship" qsTypeId="urn:microsoft.com/office/officeart/2005/8/quickstyle/simple4" qsCatId="simple" csTypeId="urn:microsoft.com/office/officeart/2005/8/colors/colorful1" csCatId="colorful" phldr="1"/>
      <dgm:spPr/>
      <dgm:t>
        <a:bodyPr/>
        <a:lstStyle/>
        <a:p>
          <a:endParaRPr lang="en-US"/>
        </a:p>
      </dgm:t>
    </dgm:pt>
    <dgm:pt modelId="{8EA7219F-BDB2-48EB-9EEB-3133522D132E}">
      <dgm:prSet phldrT="[Text]"/>
      <dgm:spPr/>
      <dgm:t>
        <a:bodyPr/>
        <a:lstStyle/>
        <a:p>
          <a:r>
            <a:rPr lang="en-CA" dirty="0" smtClean="0"/>
            <a:t>Care and Compassion is important</a:t>
          </a:r>
          <a:endParaRPr lang="en-US" dirty="0"/>
        </a:p>
      </dgm:t>
    </dgm:pt>
    <dgm:pt modelId="{3EE8403A-CB7C-4815-85BD-AEBCAEB71B37}" type="parTrans" cxnId="{58AD7EEF-D408-406B-87EE-4691D4C30668}">
      <dgm:prSet/>
      <dgm:spPr/>
      <dgm:t>
        <a:bodyPr/>
        <a:lstStyle/>
        <a:p>
          <a:endParaRPr lang="en-US"/>
        </a:p>
      </dgm:t>
    </dgm:pt>
    <dgm:pt modelId="{C94B7947-85DC-4B21-BB99-DF8438356F98}" type="sibTrans" cxnId="{58AD7EEF-D408-406B-87EE-4691D4C30668}">
      <dgm:prSet/>
      <dgm:spPr/>
      <dgm:t>
        <a:bodyPr/>
        <a:lstStyle/>
        <a:p>
          <a:endParaRPr lang="en-US"/>
        </a:p>
      </dgm:t>
    </dgm:pt>
    <dgm:pt modelId="{443C2B76-8EF9-4C56-AFB1-7A0AA12087AE}">
      <dgm:prSet phldrT="[Text]"/>
      <dgm:spPr/>
      <dgm:t>
        <a:bodyPr/>
        <a:lstStyle/>
        <a:p>
          <a:r>
            <a:rPr lang="en-CA" smtClean="0"/>
            <a:t>Light Duty is important</a:t>
          </a:r>
          <a:endParaRPr lang="en-US" dirty="0"/>
        </a:p>
      </dgm:t>
    </dgm:pt>
    <dgm:pt modelId="{A3EF0A8A-09C7-49CA-8152-173A60E62E1C}" type="parTrans" cxnId="{C79DAC70-3565-4418-A55F-FC1534A579E2}">
      <dgm:prSet/>
      <dgm:spPr/>
      <dgm:t>
        <a:bodyPr/>
        <a:lstStyle/>
        <a:p>
          <a:endParaRPr lang="en-US"/>
        </a:p>
      </dgm:t>
    </dgm:pt>
    <dgm:pt modelId="{EF5B6333-E667-483E-BA4E-4DA0F6B24E7E}" type="sibTrans" cxnId="{C79DAC70-3565-4418-A55F-FC1534A579E2}">
      <dgm:prSet/>
      <dgm:spPr/>
      <dgm:t>
        <a:bodyPr/>
        <a:lstStyle/>
        <a:p>
          <a:endParaRPr lang="en-US"/>
        </a:p>
      </dgm:t>
    </dgm:pt>
    <dgm:pt modelId="{64DF024E-3758-4711-B36D-1A27439A31F4}">
      <dgm:prSet phldrT="[Text]"/>
      <dgm:spPr/>
      <dgm:t>
        <a:bodyPr/>
        <a:lstStyle/>
        <a:p>
          <a:endParaRPr lang="en-US" dirty="0"/>
        </a:p>
      </dgm:t>
    </dgm:pt>
    <dgm:pt modelId="{6E81E591-BE57-48B3-B8A3-76BA17D4E72D}" type="parTrans" cxnId="{9CB4D6E8-A7D9-4485-B279-77396776DD9F}">
      <dgm:prSet/>
      <dgm:spPr/>
      <dgm:t>
        <a:bodyPr/>
        <a:lstStyle/>
        <a:p>
          <a:endParaRPr lang="en-US"/>
        </a:p>
      </dgm:t>
    </dgm:pt>
    <dgm:pt modelId="{4B325220-465E-4F12-AD90-3985E23A5DB9}" type="sibTrans" cxnId="{9CB4D6E8-A7D9-4485-B279-77396776DD9F}">
      <dgm:prSet/>
      <dgm:spPr/>
      <dgm:t>
        <a:bodyPr/>
        <a:lstStyle/>
        <a:p>
          <a:endParaRPr lang="en-US"/>
        </a:p>
      </dgm:t>
    </dgm:pt>
    <dgm:pt modelId="{DC4A1D4A-C4B3-4812-861E-7C76AFEB7982}">
      <dgm:prSet phldrT="[Text]"/>
      <dgm:spPr/>
      <dgm:t>
        <a:bodyPr/>
        <a:lstStyle/>
        <a:p>
          <a:r>
            <a:rPr lang="en-CA" dirty="0" smtClean="0"/>
            <a:t>Strong Lines of Communication are important</a:t>
          </a:r>
          <a:endParaRPr lang="en-US" dirty="0"/>
        </a:p>
      </dgm:t>
    </dgm:pt>
    <dgm:pt modelId="{B1185B1B-5835-4FE6-AB39-15A8F89C2143}" type="parTrans" cxnId="{ADD0D05D-E24A-4BF8-9059-5C18E7F97F69}">
      <dgm:prSet/>
      <dgm:spPr/>
      <dgm:t>
        <a:bodyPr/>
        <a:lstStyle/>
        <a:p>
          <a:endParaRPr lang="en-US"/>
        </a:p>
      </dgm:t>
    </dgm:pt>
    <dgm:pt modelId="{9BCCC147-0E31-456B-8C4C-F6AA8E81EA53}" type="sibTrans" cxnId="{ADD0D05D-E24A-4BF8-9059-5C18E7F97F69}">
      <dgm:prSet/>
      <dgm:spPr/>
      <dgm:t>
        <a:bodyPr/>
        <a:lstStyle/>
        <a:p>
          <a:endParaRPr lang="en-US"/>
        </a:p>
      </dgm:t>
    </dgm:pt>
    <dgm:pt modelId="{103CBF64-CDB2-4339-81CD-24B7C063FC60}">
      <dgm:prSet phldrT="[Text]"/>
      <dgm:spPr/>
      <dgm:t>
        <a:bodyPr/>
        <a:lstStyle/>
        <a:p>
          <a:r>
            <a:rPr lang="en-CA" dirty="0" smtClean="0"/>
            <a:t>Initial and Ongoing contact is a critical success factor</a:t>
          </a:r>
          <a:endParaRPr lang="en-US" dirty="0"/>
        </a:p>
      </dgm:t>
    </dgm:pt>
    <dgm:pt modelId="{D803935B-F3B6-4A9F-8B8B-E92996310E4F}" type="parTrans" cxnId="{1A8690C7-CA65-450F-8361-884C7E855A1F}">
      <dgm:prSet/>
      <dgm:spPr/>
      <dgm:t>
        <a:bodyPr/>
        <a:lstStyle/>
        <a:p>
          <a:endParaRPr lang="en-US"/>
        </a:p>
      </dgm:t>
    </dgm:pt>
    <dgm:pt modelId="{C7F90B7F-B9D5-4878-A14E-6E7C00BD8E9A}" type="sibTrans" cxnId="{1A8690C7-CA65-450F-8361-884C7E855A1F}">
      <dgm:prSet/>
      <dgm:spPr/>
      <dgm:t>
        <a:bodyPr/>
        <a:lstStyle/>
        <a:p>
          <a:endParaRPr lang="en-US"/>
        </a:p>
      </dgm:t>
    </dgm:pt>
    <dgm:pt modelId="{71A289B8-9575-474C-93EB-7ABCF73458D7}">
      <dgm:prSet phldrT="[Text]"/>
      <dgm:spPr/>
      <dgm:t>
        <a:bodyPr/>
        <a:lstStyle/>
        <a:p>
          <a:r>
            <a:rPr lang="en-CA" dirty="0" smtClean="0"/>
            <a:t>Correctional Officers are vulnerable after an injury</a:t>
          </a:r>
        </a:p>
      </dgm:t>
    </dgm:pt>
    <dgm:pt modelId="{B3FF416C-3CAC-4B67-9F78-61F766F1D630}" type="parTrans" cxnId="{2CC14B2F-68CA-471E-9065-E283CF9F687F}">
      <dgm:prSet/>
      <dgm:spPr/>
      <dgm:t>
        <a:bodyPr/>
        <a:lstStyle/>
        <a:p>
          <a:endParaRPr lang="en-US"/>
        </a:p>
      </dgm:t>
    </dgm:pt>
    <dgm:pt modelId="{A3D81DF7-51D8-4EF6-854A-E799BF66F413}" type="sibTrans" cxnId="{2CC14B2F-68CA-471E-9065-E283CF9F687F}">
      <dgm:prSet/>
      <dgm:spPr/>
      <dgm:t>
        <a:bodyPr/>
        <a:lstStyle/>
        <a:p>
          <a:endParaRPr lang="en-US"/>
        </a:p>
      </dgm:t>
    </dgm:pt>
    <dgm:pt modelId="{44E9F050-AB71-4F86-BAA7-F4C6CEC49033}">
      <dgm:prSet phldrT="[Text]"/>
      <dgm:spPr/>
      <dgm:t>
        <a:bodyPr/>
        <a:lstStyle/>
        <a:p>
          <a:r>
            <a:rPr lang="en-CA" dirty="0" smtClean="0"/>
            <a:t>A Clear and Understandable Process is paramount</a:t>
          </a:r>
          <a:endParaRPr lang="en-US" dirty="0"/>
        </a:p>
      </dgm:t>
    </dgm:pt>
    <dgm:pt modelId="{001FC386-5543-4EB2-A9CE-D56AB693C00F}" type="parTrans" cxnId="{CF5B371B-199A-4816-925B-BB5C9A9A0B3B}">
      <dgm:prSet/>
      <dgm:spPr/>
      <dgm:t>
        <a:bodyPr/>
        <a:lstStyle/>
        <a:p>
          <a:endParaRPr lang="en-US"/>
        </a:p>
      </dgm:t>
    </dgm:pt>
    <dgm:pt modelId="{2CDD165E-55B2-4AB2-AEFF-04484176C7D5}" type="sibTrans" cxnId="{CF5B371B-199A-4816-925B-BB5C9A9A0B3B}">
      <dgm:prSet/>
      <dgm:spPr/>
      <dgm:t>
        <a:bodyPr/>
        <a:lstStyle/>
        <a:p>
          <a:endParaRPr lang="en-US"/>
        </a:p>
      </dgm:t>
    </dgm:pt>
    <dgm:pt modelId="{ADAD29AE-45EB-4FB5-AE2E-A5799435090A}">
      <dgm:prSet/>
      <dgm:spPr/>
      <dgm:t>
        <a:bodyPr/>
        <a:lstStyle/>
        <a:p>
          <a:r>
            <a:rPr lang="en-CA" dirty="0" smtClean="0"/>
            <a:t>The process can be very confusing</a:t>
          </a:r>
        </a:p>
      </dgm:t>
    </dgm:pt>
    <dgm:pt modelId="{5CEE0F79-7E8A-4CE0-B129-4B10469127A0}" type="parTrans" cxnId="{E3589720-69DA-4ECB-AC85-4C84D7893206}">
      <dgm:prSet/>
      <dgm:spPr/>
      <dgm:t>
        <a:bodyPr/>
        <a:lstStyle/>
        <a:p>
          <a:endParaRPr lang="en-US"/>
        </a:p>
      </dgm:t>
    </dgm:pt>
    <dgm:pt modelId="{6095535B-6ACC-4D61-A789-5D0E567BFC2E}" type="sibTrans" cxnId="{E3589720-69DA-4ECB-AC85-4C84D7893206}">
      <dgm:prSet/>
      <dgm:spPr/>
      <dgm:t>
        <a:bodyPr/>
        <a:lstStyle/>
        <a:p>
          <a:endParaRPr lang="en-US"/>
        </a:p>
      </dgm:t>
    </dgm:pt>
    <dgm:pt modelId="{031D97E2-15C1-4E5C-9B08-83F3F64E684A}">
      <dgm:prSet/>
      <dgm:spPr/>
      <dgm:t>
        <a:bodyPr/>
        <a:lstStyle/>
        <a:p>
          <a:r>
            <a:rPr lang="en-CA" smtClean="0"/>
            <a:t>The process can create unnecessary anxiety and uncertainty</a:t>
          </a:r>
          <a:endParaRPr lang="en-CA" dirty="0" smtClean="0"/>
        </a:p>
      </dgm:t>
    </dgm:pt>
    <dgm:pt modelId="{06636503-3140-4CAC-9D7F-76E3E334F88E}" type="parTrans" cxnId="{C511002B-24A2-40AB-8DB2-510E9748BC01}">
      <dgm:prSet/>
      <dgm:spPr/>
      <dgm:t>
        <a:bodyPr/>
        <a:lstStyle/>
        <a:p>
          <a:endParaRPr lang="en-US"/>
        </a:p>
      </dgm:t>
    </dgm:pt>
    <dgm:pt modelId="{12EFC0B8-7116-4EA4-99AC-E0A74B364A76}" type="sibTrans" cxnId="{C511002B-24A2-40AB-8DB2-510E9748BC01}">
      <dgm:prSet/>
      <dgm:spPr/>
      <dgm:t>
        <a:bodyPr/>
        <a:lstStyle/>
        <a:p>
          <a:endParaRPr lang="en-US"/>
        </a:p>
      </dgm:t>
    </dgm:pt>
    <dgm:pt modelId="{03578DA6-D4A3-4F93-AF7A-B04F48EF8481}">
      <dgm:prSet/>
      <dgm:spPr/>
      <dgm:t>
        <a:bodyPr/>
        <a:lstStyle/>
        <a:p>
          <a:r>
            <a:rPr lang="en-CA" dirty="0" smtClean="0"/>
            <a:t>However, most agree it doesn’t prepare the Correctional officer to do the job of a Correctional Officer</a:t>
          </a:r>
        </a:p>
      </dgm:t>
    </dgm:pt>
    <dgm:pt modelId="{3755354D-E696-427E-B5AE-0287DD3BFFC6}" type="parTrans" cxnId="{646DC762-F823-477D-A4CD-873F9D15AADF}">
      <dgm:prSet/>
      <dgm:spPr/>
      <dgm:t>
        <a:bodyPr/>
        <a:lstStyle/>
        <a:p>
          <a:endParaRPr lang="en-US"/>
        </a:p>
      </dgm:t>
    </dgm:pt>
    <dgm:pt modelId="{A0A21ADA-770E-439F-84FC-306B42FD9C5C}" type="sibTrans" cxnId="{646DC762-F823-477D-A4CD-873F9D15AADF}">
      <dgm:prSet/>
      <dgm:spPr/>
      <dgm:t>
        <a:bodyPr/>
        <a:lstStyle/>
        <a:p>
          <a:endParaRPr lang="en-US"/>
        </a:p>
      </dgm:t>
    </dgm:pt>
    <dgm:pt modelId="{D78FACDC-36A1-4796-B119-E059EC706438}">
      <dgm:prSet/>
      <dgm:spPr/>
      <dgm:t>
        <a:bodyPr/>
        <a:lstStyle/>
        <a:p>
          <a:r>
            <a:rPr lang="en-CA" smtClean="0"/>
            <a:t>There IS a team and all agree it is important to work together</a:t>
          </a:r>
          <a:endParaRPr lang="en-CA" dirty="0" smtClean="0"/>
        </a:p>
      </dgm:t>
    </dgm:pt>
    <dgm:pt modelId="{1997DB69-7124-4198-9968-7A3170666F8F}" type="parTrans" cxnId="{B7E1E88C-90F6-48E6-A2A5-FCDD5BA2E643}">
      <dgm:prSet/>
      <dgm:spPr/>
      <dgm:t>
        <a:bodyPr/>
        <a:lstStyle/>
        <a:p>
          <a:endParaRPr lang="en-US"/>
        </a:p>
      </dgm:t>
    </dgm:pt>
    <dgm:pt modelId="{B08D416C-680A-431D-86D6-86FBE94F17C7}" type="sibTrans" cxnId="{B7E1E88C-90F6-48E6-A2A5-FCDD5BA2E643}">
      <dgm:prSet/>
      <dgm:spPr/>
      <dgm:t>
        <a:bodyPr/>
        <a:lstStyle/>
        <a:p>
          <a:endParaRPr lang="en-US"/>
        </a:p>
      </dgm:t>
    </dgm:pt>
    <dgm:pt modelId="{4198C23C-4C9C-4912-93E4-27FAB25B0A3C}">
      <dgm:prSet/>
      <dgm:spPr/>
      <dgm:t>
        <a:bodyPr/>
        <a:lstStyle/>
        <a:p>
          <a:r>
            <a:rPr lang="en-CA" dirty="0" smtClean="0"/>
            <a:t>There is a need for the role of a liaison to be filled</a:t>
          </a:r>
        </a:p>
      </dgm:t>
    </dgm:pt>
    <dgm:pt modelId="{E8FFECDF-F689-4B58-BA3C-A9A12A6A8918}" type="parTrans" cxnId="{A74EE580-7C2E-40F8-9655-D22CE1A45FC8}">
      <dgm:prSet/>
      <dgm:spPr/>
      <dgm:t>
        <a:bodyPr/>
        <a:lstStyle/>
        <a:p>
          <a:endParaRPr lang="en-US"/>
        </a:p>
      </dgm:t>
    </dgm:pt>
    <dgm:pt modelId="{DD2908B6-7F8E-46D7-8EDB-0B73B7AE75A1}" type="sibTrans" cxnId="{A74EE580-7C2E-40F8-9655-D22CE1A45FC8}">
      <dgm:prSet/>
      <dgm:spPr/>
      <dgm:t>
        <a:bodyPr/>
        <a:lstStyle/>
        <a:p>
          <a:endParaRPr lang="en-US"/>
        </a:p>
      </dgm:t>
    </dgm:pt>
    <dgm:pt modelId="{974F2164-19ED-434D-A058-D591781B84AB}">
      <dgm:prSet/>
      <dgm:spPr/>
      <dgm:t>
        <a:bodyPr/>
        <a:lstStyle/>
        <a:p>
          <a:r>
            <a:rPr lang="en-CA" dirty="0" smtClean="0"/>
            <a:t>The Manager/Supervisor was identified as having an important role at the time of the injury and ongoing contact</a:t>
          </a:r>
        </a:p>
      </dgm:t>
    </dgm:pt>
    <dgm:pt modelId="{8ACB45D2-C242-4C73-85B1-9967C6E0E836}" type="parTrans" cxnId="{5CB9EF68-0163-46BB-8D60-58AC88DE6108}">
      <dgm:prSet/>
      <dgm:spPr/>
      <dgm:t>
        <a:bodyPr/>
        <a:lstStyle/>
        <a:p>
          <a:endParaRPr lang="en-US"/>
        </a:p>
      </dgm:t>
    </dgm:pt>
    <dgm:pt modelId="{A6501D0D-6048-4037-A0BD-25571F747129}" type="sibTrans" cxnId="{5CB9EF68-0163-46BB-8D60-58AC88DE6108}">
      <dgm:prSet/>
      <dgm:spPr/>
      <dgm:t>
        <a:bodyPr/>
        <a:lstStyle/>
        <a:p>
          <a:endParaRPr lang="en-US"/>
        </a:p>
      </dgm:t>
    </dgm:pt>
    <dgm:pt modelId="{42710FF2-696B-4FC6-98B0-61E25453BAFF}">
      <dgm:prSet/>
      <dgm:spPr/>
      <dgm:t>
        <a:bodyPr/>
        <a:lstStyle/>
        <a:p>
          <a:r>
            <a:rPr lang="en-CA" dirty="0" smtClean="0"/>
            <a:t>Keeps Correctional Officers connected to the workplace</a:t>
          </a:r>
        </a:p>
      </dgm:t>
    </dgm:pt>
    <dgm:pt modelId="{A206324A-5199-4A7A-B49B-2057F7216114}" type="parTrans" cxnId="{C817D315-9AEF-4A55-A566-16CD50A3CDE9}">
      <dgm:prSet/>
      <dgm:spPr/>
      <dgm:t>
        <a:bodyPr/>
        <a:lstStyle/>
        <a:p>
          <a:endParaRPr lang="en-US"/>
        </a:p>
      </dgm:t>
    </dgm:pt>
    <dgm:pt modelId="{809D205C-0E64-4085-9A9E-2FD68E37F728}" type="sibTrans" cxnId="{C817D315-9AEF-4A55-A566-16CD50A3CDE9}">
      <dgm:prSet/>
      <dgm:spPr/>
      <dgm:t>
        <a:bodyPr/>
        <a:lstStyle/>
        <a:p>
          <a:endParaRPr lang="en-US"/>
        </a:p>
      </dgm:t>
    </dgm:pt>
    <dgm:pt modelId="{162E66B9-7EAF-49EB-AC16-ECB8F05783F7}">
      <dgm:prSet/>
      <dgm:spPr/>
      <dgm:t>
        <a:bodyPr/>
        <a:lstStyle/>
        <a:p>
          <a:r>
            <a:rPr lang="en-CA" dirty="0" smtClean="0"/>
            <a:t>Helps Correctional Officers financially</a:t>
          </a:r>
        </a:p>
      </dgm:t>
    </dgm:pt>
    <dgm:pt modelId="{D7DE4BDC-DEAA-4421-A5EC-79D00881408D}" type="parTrans" cxnId="{AD4BEDF6-2B04-42A8-ADBA-02AEABFFDFBD}">
      <dgm:prSet/>
      <dgm:spPr/>
      <dgm:t>
        <a:bodyPr/>
        <a:lstStyle/>
        <a:p>
          <a:endParaRPr lang="en-US"/>
        </a:p>
      </dgm:t>
    </dgm:pt>
    <dgm:pt modelId="{57504B01-1A06-47F1-97B2-C6E5C7BA9EC2}" type="sibTrans" cxnId="{AD4BEDF6-2B04-42A8-ADBA-02AEABFFDFBD}">
      <dgm:prSet/>
      <dgm:spPr/>
      <dgm:t>
        <a:bodyPr/>
        <a:lstStyle/>
        <a:p>
          <a:endParaRPr lang="en-US"/>
        </a:p>
      </dgm:t>
    </dgm:pt>
    <dgm:pt modelId="{5C5748D3-8712-4951-A939-97FAB9A4D41E}" type="pres">
      <dgm:prSet presAssocID="{B9C32B05-62EA-407A-B21C-2310C7945705}" presName="Name0" presStyleCnt="0">
        <dgm:presLayoutVars>
          <dgm:chMax val="7"/>
          <dgm:dir/>
          <dgm:resizeHandles val="exact"/>
        </dgm:presLayoutVars>
      </dgm:prSet>
      <dgm:spPr/>
      <dgm:t>
        <a:bodyPr/>
        <a:lstStyle/>
        <a:p>
          <a:endParaRPr lang="en-US"/>
        </a:p>
      </dgm:t>
    </dgm:pt>
    <dgm:pt modelId="{55466EC6-31DD-4CAB-9FC8-154C1AAA4E91}" type="pres">
      <dgm:prSet presAssocID="{B9C32B05-62EA-407A-B21C-2310C7945705}" presName="ellipse1" presStyleLbl="vennNode1" presStyleIdx="0" presStyleCnt="5">
        <dgm:presLayoutVars>
          <dgm:bulletEnabled val="1"/>
        </dgm:presLayoutVars>
      </dgm:prSet>
      <dgm:spPr/>
      <dgm:t>
        <a:bodyPr/>
        <a:lstStyle/>
        <a:p>
          <a:endParaRPr lang="en-US"/>
        </a:p>
      </dgm:t>
    </dgm:pt>
    <dgm:pt modelId="{89AA0001-53DF-4E74-BA55-C8324EBB5F27}" type="pres">
      <dgm:prSet presAssocID="{B9C32B05-62EA-407A-B21C-2310C7945705}" presName="ellipse2" presStyleLbl="vennNode1" presStyleIdx="1" presStyleCnt="5" custScaleX="99039" custScaleY="97268">
        <dgm:presLayoutVars>
          <dgm:bulletEnabled val="1"/>
        </dgm:presLayoutVars>
      </dgm:prSet>
      <dgm:spPr/>
      <dgm:t>
        <a:bodyPr/>
        <a:lstStyle/>
        <a:p>
          <a:endParaRPr lang="en-US"/>
        </a:p>
      </dgm:t>
    </dgm:pt>
    <dgm:pt modelId="{7EE7E7DC-AA37-4BF4-8B05-59860A2202AA}" type="pres">
      <dgm:prSet presAssocID="{B9C32B05-62EA-407A-B21C-2310C7945705}" presName="ellipse3" presStyleLbl="vennNode1" presStyleIdx="2" presStyleCnt="5">
        <dgm:presLayoutVars>
          <dgm:bulletEnabled val="1"/>
        </dgm:presLayoutVars>
      </dgm:prSet>
      <dgm:spPr/>
      <dgm:t>
        <a:bodyPr/>
        <a:lstStyle/>
        <a:p>
          <a:endParaRPr lang="en-US"/>
        </a:p>
      </dgm:t>
    </dgm:pt>
    <dgm:pt modelId="{61B7D573-077C-4A72-A053-42A3061B5CCC}" type="pres">
      <dgm:prSet presAssocID="{B9C32B05-62EA-407A-B21C-2310C7945705}" presName="ellipse4" presStyleLbl="vennNode1" presStyleIdx="3" presStyleCnt="5">
        <dgm:presLayoutVars>
          <dgm:bulletEnabled val="1"/>
        </dgm:presLayoutVars>
      </dgm:prSet>
      <dgm:spPr/>
      <dgm:t>
        <a:bodyPr/>
        <a:lstStyle/>
        <a:p>
          <a:endParaRPr lang="en-US"/>
        </a:p>
      </dgm:t>
    </dgm:pt>
    <dgm:pt modelId="{D58DCFBC-93CE-4770-8C0B-177886CF1F2C}" type="pres">
      <dgm:prSet presAssocID="{B9C32B05-62EA-407A-B21C-2310C7945705}" presName="ellipse5" presStyleLbl="vennNode1" presStyleIdx="4" presStyleCnt="5">
        <dgm:presLayoutVars>
          <dgm:bulletEnabled val="1"/>
        </dgm:presLayoutVars>
      </dgm:prSet>
      <dgm:spPr/>
      <dgm:t>
        <a:bodyPr/>
        <a:lstStyle/>
        <a:p>
          <a:endParaRPr lang="en-US"/>
        </a:p>
      </dgm:t>
    </dgm:pt>
  </dgm:ptLst>
  <dgm:cxnLst>
    <dgm:cxn modelId="{CF5B371B-199A-4816-925B-BB5C9A9A0B3B}" srcId="{B9C32B05-62EA-407A-B21C-2310C7945705}" destId="{44E9F050-AB71-4F86-BAA7-F4C6CEC49033}" srcOrd="1" destOrd="0" parTransId="{001FC386-5543-4EB2-A9CE-D56AB693C00F}" sibTransId="{2CDD165E-55B2-4AB2-AEFF-04484176C7D5}"/>
    <dgm:cxn modelId="{358BA093-17FF-402B-9D08-DAEEB9A6D753}" type="presOf" srcId="{031D97E2-15C1-4E5C-9B08-83F3F64E684A}" destId="{89AA0001-53DF-4E74-BA55-C8324EBB5F27}" srcOrd="0" destOrd="2" presId="urn:microsoft.com/office/officeart/2005/8/layout/rings+Icon"/>
    <dgm:cxn modelId="{624CEC09-DBD1-482D-92CD-CD26642E16BE}" type="presOf" srcId="{D78FACDC-36A1-4796-B119-E059EC706438}" destId="{61B7D573-077C-4A72-A053-42A3061B5CCC}" srcOrd="0" destOrd="1" presId="urn:microsoft.com/office/officeart/2005/8/layout/rings+Icon"/>
    <dgm:cxn modelId="{9CB4D6E8-A7D9-4485-B279-77396776DD9F}" srcId="{443C2B76-8EF9-4C56-AFB1-7A0AA12087AE}" destId="{64DF024E-3758-4711-B36D-1A27439A31F4}" srcOrd="3" destOrd="0" parTransId="{6E81E591-BE57-48B3-B8A3-76BA17D4E72D}" sibTransId="{4B325220-465E-4F12-AD90-3985E23A5DB9}"/>
    <dgm:cxn modelId="{6FFA4C30-691F-4E98-818F-5B4737E2BCD8}" type="presOf" srcId="{71A289B8-9575-474C-93EB-7ABCF73458D7}" destId="{55466EC6-31DD-4CAB-9FC8-154C1AAA4E91}" srcOrd="0" destOrd="1" presId="urn:microsoft.com/office/officeart/2005/8/layout/rings+Icon"/>
    <dgm:cxn modelId="{C79DAC70-3565-4418-A55F-FC1534A579E2}" srcId="{B9C32B05-62EA-407A-B21C-2310C7945705}" destId="{443C2B76-8EF9-4C56-AFB1-7A0AA12087AE}" srcOrd="2" destOrd="0" parTransId="{A3EF0A8A-09C7-49CA-8152-173A60E62E1C}" sibTransId="{EF5B6333-E667-483E-BA4E-4DA0F6B24E7E}"/>
    <dgm:cxn modelId="{35F1B6B3-5395-48ED-B95F-540B09BC50BE}" type="presOf" srcId="{162E66B9-7EAF-49EB-AC16-ECB8F05783F7}" destId="{7EE7E7DC-AA37-4BF4-8B05-59860A2202AA}" srcOrd="0" destOrd="2" presId="urn:microsoft.com/office/officeart/2005/8/layout/rings+Icon"/>
    <dgm:cxn modelId="{F286DBDA-C940-4884-879F-4F1828764997}" type="presOf" srcId="{03578DA6-D4A3-4F93-AF7A-B04F48EF8481}" destId="{7EE7E7DC-AA37-4BF4-8B05-59860A2202AA}" srcOrd="0" destOrd="3" presId="urn:microsoft.com/office/officeart/2005/8/layout/rings+Icon"/>
    <dgm:cxn modelId="{8939859F-C985-4F75-85AA-57797F2E9282}" type="presOf" srcId="{ADAD29AE-45EB-4FB5-AE2E-A5799435090A}" destId="{89AA0001-53DF-4E74-BA55-C8324EBB5F27}" srcOrd="0" destOrd="1" presId="urn:microsoft.com/office/officeart/2005/8/layout/rings+Icon"/>
    <dgm:cxn modelId="{B7E1E88C-90F6-48E6-A2A5-FCDD5BA2E643}" srcId="{DC4A1D4A-C4B3-4812-861E-7C76AFEB7982}" destId="{D78FACDC-36A1-4796-B119-E059EC706438}" srcOrd="0" destOrd="0" parTransId="{1997DB69-7124-4198-9968-7A3170666F8F}" sibTransId="{B08D416C-680A-431D-86D6-86FBE94F17C7}"/>
    <dgm:cxn modelId="{2CC14B2F-68CA-471E-9065-E283CF9F687F}" srcId="{8EA7219F-BDB2-48EB-9EEB-3133522D132E}" destId="{71A289B8-9575-474C-93EB-7ABCF73458D7}" srcOrd="0" destOrd="0" parTransId="{B3FF416C-3CAC-4B67-9F78-61F766F1D630}" sibTransId="{A3D81DF7-51D8-4EF6-854A-E799BF66F413}"/>
    <dgm:cxn modelId="{5CB9EF68-0163-46BB-8D60-58AC88DE6108}" srcId="{103CBF64-CDB2-4339-81CD-24B7C063FC60}" destId="{974F2164-19ED-434D-A058-D591781B84AB}" srcOrd="0" destOrd="0" parTransId="{8ACB45D2-C242-4C73-85B1-9967C6E0E836}" sibTransId="{A6501D0D-6048-4037-A0BD-25571F747129}"/>
    <dgm:cxn modelId="{58AD7EEF-D408-406B-87EE-4691D4C30668}" srcId="{B9C32B05-62EA-407A-B21C-2310C7945705}" destId="{8EA7219F-BDB2-48EB-9EEB-3133522D132E}" srcOrd="0" destOrd="0" parTransId="{3EE8403A-CB7C-4815-85BD-AEBCAEB71B37}" sibTransId="{C94B7947-85DC-4B21-BB99-DF8438356F98}"/>
    <dgm:cxn modelId="{75D179BC-E114-45F5-AF46-34C922F8A92C}" type="presOf" srcId="{974F2164-19ED-434D-A058-D591781B84AB}" destId="{D58DCFBC-93CE-4770-8C0B-177886CF1F2C}" srcOrd="0" destOrd="1" presId="urn:microsoft.com/office/officeart/2005/8/layout/rings+Icon"/>
    <dgm:cxn modelId="{AD4BEDF6-2B04-42A8-ADBA-02AEABFFDFBD}" srcId="{443C2B76-8EF9-4C56-AFB1-7A0AA12087AE}" destId="{162E66B9-7EAF-49EB-AC16-ECB8F05783F7}" srcOrd="1" destOrd="0" parTransId="{D7DE4BDC-DEAA-4421-A5EC-79D00881408D}" sibTransId="{57504B01-1A06-47F1-97B2-C6E5C7BA9EC2}"/>
    <dgm:cxn modelId="{A74EE580-7C2E-40F8-9655-D22CE1A45FC8}" srcId="{DC4A1D4A-C4B3-4812-861E-7C76AFEB7982}" destId="{4198C23C-4C9C-4912-93E4-27FAB25B0A3C}" srcOrd="1" destOrd="0" parTransId="{E8FFECDF-F689-4B58-BA3C-A9A12A6A8918}" sibTransId="{DD2908B6-7F8E-46D7-8EDB-0B73B7AE75A1}"/>
    <dgm:cxn modelId="{646DC762-F823-477D-A4CD-873F9D15AADF}" srcId="{443C2B76-8EF9-4C56-AFB1-7A0AA12087AE}" destId="{03578DA6-D4A3-4F93-AF7A-B04F48EF8481}" srcOrd="2" destOrd="0" parTransId="{3755354D-E696-427E-B5AE-0287DD3BFFC6}" sibTransId="{A0A21ADA-770E-439F-84FC-306B42FD9C5C}"/>
    <dgm:cxn modelId="{1A8690C7-CA65-450F-8361-884C7E855A1F}" srcId="{B9C32B05-62EA-407A-B21C-2310C7945705}" destId="{103CBF64-CDB2-4339-81CD-24B7C063FC60}" srcOrd="4" destOrd="0" parTransId="{D803935B-F3B6-4A9F-8B8B-E92996310E4F}" sibTransId="{C7F90B7F-B9D5-4878-A14E-6E7C00BD8E9A}"/>
    <dgm:cxn modelId="{0A58F547-3C3F-4A62-8A5F-4ABD2386A42C}" type="presOf" srcId="{443C2B76-8EF9-4C56-AFB1-7A0AA12087AE}" destId="{7EE7E7DC-AA37-4BF4-8B05-59860A2202AA}" srcOrd="0" destOrd="0" presId="urn:microsoft.com/office/officeart/2005/8/layout/rings+Icon"/>
    <dgm:cxn modelId="{650CC160-077B-478A-A460-7558FE088546}" type="presOf" srcId="{42710FF2-696B-4FC6-98B0-61E25453BAFF}" destId="{7EE7E7DC-AA37-4BF4-8B05-59860A2202AA}" srcOrd="0" destOrd="1" presId="urn:microsoft.com/office/officeart/2005/8/layout/rings+Icon"/>
    <dgm:cxn modelId="{C817D315-9AEF-4A55-A566-16CD50A3CDE9}" srcId="{443C2B76-8EF9-4C56-AFB1-7A0AA12087AE}" destId="{42710FF2-696B-4FC6-98B0-61E25453BAFF}" srcOrd="0" destOrd="0" parTransId="{A206324A-5199-4A7A-B49B-2057F7216114}" sibTransId="{809D205C-0E64-4085-9A9E-2FD68E37F728}"/>
    <dgm:cxn modelId="{4C91B9D3-EF6E-4786-A91C-D6BEE9ACD34A}" type="presOf" srcId="{8EA7219F-BDB2-48EB-9EEB-3133522D132E}" destId="{55466EC6-31DD-4CAB-9FC8-154C1AAA4E91}" srcOrd="0" destOrd="0" presId="urn:microsoft.com/office/officeart/2005/8/layout/rings+Icon"/>
    <dgm:cxn modelId="{ADD0D05D-E24A-4BF8-9059-5C18E7F97F69}" srcId="{B9C32B05-62EA-407A-B21C-2310C7945705}" destId="{DC4A1D4A-C4B3-4812-861E-7C76AFEB7982}" srcOrd="3" destOrd="0" parTransId="{B1185B1B-5835-4FE6-AB39-15A8F89C2143}" sibTransId="{9BCCC147-0E31-456B-8C4C-F6AA8E81EA53}"/>
    <dgm:cxn modelId="{E3589720-69DA-4ECB-AC85-4C84D7893206}" srcId="{44E9F050-AB71-4F86-BAA7-F4C6CEC49033}" destId="{ADAD29AE-45EB-4FB5-AE2E-A5799435090A}" srcOrd="0" destOrd="0" parTransId="{5CEE0F79-7E8A-4CE0-B129-4B10469127A0}" sibTransId="{6095535B-6ACC-4D61-A789-5D0E567BFC2E}"/>
    <dgm:cxn modelId="{9A06A4EA-4E78-4A99-81D4-2289ECD8BC00}" type="presOf" srcId="{103CBF64-CDB2-4339-81CD-24B7C063FC60}" destId="{D58DCFBC-93CE-4770-8C0B-177886CF1F2C}" srcOrd="0" destOrd="0" presId="urn:microsoft.com/office/officeart/2005/8/layout/rings+Icon"/>
    <dgm:cxn modelId="{56FDEA2F-9FFD-4543-8066-298A495CF0FE}" type="presOf" srcId="{64DF024E-3758-4711-B36D-1A27439A31F4}" destId="{7EE7E7DC-AA37-4BF4-8B05-59860A2202AA}" srcOrd="0" destOrd="4" presId="urn:microsoft.com/office/officeart/2005/8/layout/rings+Icon"/>
    <dgm:cxn modelId="{97665741-88CA-4B85-971F-568E57C70E62}" type="presOf" srcId="{DC4A1D4A-C4B3-4812-861E-7C76AFEB7982}" destId="{61B7D573-077C-4A72-A053-42A3061B5CCC}" srcOrd="0" destOrd="0" presId="urn:microsoft.com/office/officeart/2005/8/layout/rings+Icon"/>
    <dgm:cxn modelId="{0FFC863F-3066-4A4A-9E22-C6426F0675D3}" type="presOf" srcId="{B9C32B05-62EA-407A-B21C-2310C7945705}" destId="{5C5748D3-8712-4951-A939-97FAB9A4D41E}" srcOrd="0" destOrd="0" presId="urn:microsoft.com/office/officeart/2005/8/layout/rings+Icon"/>
    <dgm:cxn modelId="{84403D65-1B6F-47B0-B9D6-12EDB3CE43E8}" type="presOf" srcId="{44E9F050-AB71-4F86-BAA7-F4C6CEC49033}" destId="{89AA0001-53DF-4E74-BA55-C8324EBB5F27}" srcOrd="0" destOrd="0" presId="urn:microsoft.com/office/officeart/2005/8/layout/rings+Icon"/>
    <dgm:cxn modelId="{C511002B-24A2-40AB-8DB2-510E9748BC01}" srcId="{44E9F050-AB71-4F86-BAA7-F4C6CEC49033}" destId="{031D97E2-15C1-4E5C-9B08-83F3F64E684A}" srcOrd="1" destOrd="0" parTransId="{06636503-3140-4CAC-9D7F-76E3E334F88E}" sibTransId="{12EFC0B8-7116-4EA4-99AC-E0A74B364A76}"/>
    <dgm:cxn modelId="{C77C0216-49F6-4D85-95D5-FA7D5F700769}" type="presOf" srcId="{4198C23C-4C9C-4912-93E4-27FAB25B0A3C}" destId="{61B7D573-077C-4A72-A053-42A3061B5CCC}" srcOrd="0" destOrd="2" presId="urn:microsoft.com/office/officeart/2005/8/layout/rings+Icon"/>
    <dgm:cxn modelId="{36B9E9D8-3B19-4BF0-A0B5-8FAE573F4905}" type="presParOf" srcId="{5C5748D3-8712-4951-A939-97FAB9A4D41E}" destId="{55466EC6-31DD-4CAB-9FC8-154C1AAA4E91}" srcOrd="0" destOrd="0" presId="urn:microsoft.com/office/officeart/2005/8/layout/rings+Icon"/>
    <dgm:cxn modelId="{5D335E2B-0A44-4FC4-9DDA-5DF923ADD4E2}" type="presParOf" srcId="{5C5748D3-8712-4951-A939-97FAB9A4D41E}" destId="{89AA0001-53DF-4E74-BA55-C8324EBB5F27}" srcOrd="1" destOrd="0" presId="urn:microsoft.com/office/officeart/2005/8/layout/rings+Icon"/>
    <dgm:cxn modelId="{99DA16D6-9565-4913-AA1E-43265675195D}" type="presParOf" srcId="{5C5748D3-8712-4951-A939-97FAB9A4D41E}" destId="{7EE7E7DC-AA37-4BF4-8B05-59860A2202AA}" srcOrd="2" destOrd="0" presId="urn:microsoft.com/office/officeart/2005/8/layout/rings+Icon"/>
    <dgm:cxn modelId="{758F54E8-CD69-4D56-B52C-2F6C66A7F2F7}" type="presParOf" srcId="{5C5748D3-8712-4951-A939-97FAB9A4D41E}" destId="{61B7D573-077C-4A72-A053-42A3061B5CCC}" srcOrd="3" destOrd="0" presId="urn:microsoft.com/office/officeart/2005/8/layout/rings+Icon"/>
    <dgm:cxn modelId="{95363339-8F40-4618-80E8-6D524A3A25C1}" type="presParOf" srcId="{5C5748D3-8712-4951-A939-97FAB9A4D41E}" destId="{D58DCFBC-93CE-4770-8C0B-177886CF1F2C}" srcOrd="4" destOrd="0" presId="urn:microsoft.com/office/officeart/2005/8/layout/rings+Icon"/>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B9C32B05-62EA-407A-B21C-2310C7945705}" type="doc">
      <dgm:prSet loTypeId="urn:microsoft.com/office/officeart/2005/8/layout/radial1" loCatId="cycle" qsTypeId="urn:microsoft.com/office/officeart/2005/8/quickstyle/simple4" qsCatId="simple" csTypeId="urn:microsoft.com/office/officeart/2005/8/colors/colorful1" csCatId="colorful" phldr="1"/>
      <dgm:spPr/>
      <dgm:t>
        <a:bodyPr/>
        <a:lstStyle/>
        <a:p>
          <a:endParaRPr lang="en-US"/>
        </a:p>
      </dgm:t>
    </dgm:pt>
    <dgm:pt modelId="{42D71409-67F9-455C-8C6D-716D284AAA6B}">
      <dgm:prSet phldrT="[Text]" custT="1"/>
      <dgm:spPr/>
      <dgm:t>
        <a:bodyPr/>
        <a:lstStyle/>
        <a:p>
          <a:pPr algn="ctr"/>
          <a:r>
            <a:rPr lang="en-US" sz="1000" dirty="0" smtClean="0"/>
            <a:t>Correctional Officer</a:t>
          </a:r>
          <a:endParaRPr lang="en-US" sz="1000" dirty="0"/>
        </a:p>
      </dgm:t>
    </dgm:pt>
    <dgm:pt modelId="{51680ED1-AF6E-4B28-AE94-92B0EFB0DF7D}" type="parTrans" cxnId="{2AA9C11F-1F1D-428E-801A-47EAA766C99D}">
      <dgm:prSet/>
      <dgm:spPr/>
      <dgm:t>
        <a:bodyPr/>
        <a:lstStyle/>
        <a:p>
          <a:pPr algn="ctr"/>
          <a:endParaRPr lang="en-US" sz="1200"/>
        </a:p>
      </dgm:t>
    </dgm:pt>
    <dgm:pt modelId="{478B7D3C-9FB4-4BC6-90AC-49960560DECD}" type="sibTrans" cxnId="{2AA9C11F-1F1D-428E-801A-47EAA766C99D}">
      <dgm:prSet/>
      <dgm:spPr/>
      <dgm:t>
        <a:bodyPr/>
        <a:lstStyle/>
        <a:p>
          <a:pPr algn="ctr"/>
          <a:endParaRPr lang="en-US" sz="1200"/>
        </a:p>
      </dgm:t>
    </dgm:pt>
    <dgm:pt modelId="{3AF880A5-0F00-4315-A5DF-1FE656798601}">
      <dgm:prSet phldrT="[Text]" custT="1"/>
      <dgm:spPr/>
      <dgm:t>
        <a:bodyPr/>
        <a:lstStyle/>
        <a:p>
          <a:pPr algn="ctr"/>
          <a:r>
            <a:rPr lang="en-CA" sz="900" dirty="0" smtClean="0"/>
            <a:t>Human Resources Consultant</a:t>
          </a:r>
          <a:endParaRPr lang="en-US" sz="900" dirty="0"/>
        </a:p>
      </dgm:t>
    </dgm:pt>
    <dgm:pt modelId="{A13BB1F9-5857-4B43-8BF5-6589AA2CB759}" type="parTrans" cxnId="{24F8CBE2-5003-4E69-A772-6B98F2B05181}">
      <dgm:prSet custT="1"/>
      <dgm:spPr/>
      <dgm:t>
        <a:bodyPr/>
        <a:lstStyle/>
        <a:p>
          <a:pPr algn="ctr"/>
          <a:endParaRPr lang="en-US" sz="200"/>
        </a:p>
      </dgm:t>
    </dgm:pt>
    <dgm:pt modelId="{C198C41D-2640-4669-83ED-E0CD35701C8E}" type="sibTrans" cxnId="{24F8CBE2-5003-4E69-A772-6B98F2B05181}">
      <dgm:prSet/>
      <dgm:spPr/>
      <dgm:t>
        <a:bodyPr/>
        <a:lstStyle/>
        <a:p>
          <a:pPr algn="ctr"/>
          <a:endParaRPr lang="en-US" sz="1200"/>
        </a:p>
      </dgm:t>
    </dgm:pt>
    <dgm:pt modelId="{8EA7219F-BDB2-48EB-9EEB-3133522D132E}">
      <dgm:prSet phldrT="[Text]" custT="1"/>
      <dgm:spPr/>
      <dgm:t>
        <a:bodyPr/>
        <a:lstStyle/>
        <a:p>
          <a:pPr algn="ctr"/>
          <a:r>
            <a:rPr lang="en-US" sz="900" dirty="0" smtClean="0"/>
            <a:t>Claims Consultant</a:t>
          </a:r>
          <a:endParaRPr lang="en-US" sz="900" dirty="0"/>
        </a:p>
      </dgm:t>
    </dgm:pt>
    <dgm:pt modelId="{3EE8403A-CB7C-4815-85BD-AEBCAEB71B37}" type="parTrans" cxnId="{58AD7EEF-D408-406B-87EE-4691D4C30668}">
      <dgm:prSet custT="1"/>
      <dgm:spPr/>
      <dgm:t>
        <a:bodyPr/>
        <a:lstStyle/>
        <a:p>
          <a:pPr algn="ctr"/>
          <a:endParaRPr lang="en-US" sz="200"/>
        </a:p>
      </dgm:t>
    </dgm:pt>
    <dgm:pt modelId="{C94B7947-85DC-4B21-BB99-DF8438356F98}" type="sibTrans" cxnId="{58AD7EEF-D408-406B-87EE-4691D4C30668}">
      <dgm:prSet/>
      <dgm:spPr/>
      <dgm:t>
        <a:bodyPr/>
        <a:lstStyle/>
        <a:p>
          <a:pPr algn="ctr"/>
          <a:endParaRPr lang="en-US" sz="1200"/>
        </a:p>
      </dgm:t>
    </dgm:pt>
    <dgm:pt modelId="{8B45D3CC-0E36-441C-AC4E-D3EF5A500932}">
      <dgm:prSet phldrT="[Text]" custT="1"/>
      <dgm:spPr/>
      <dgm:t>
        <a:bodyPr/>
        <a:lstStyle/>
        <a:p>
          <a:pPr algn="ctr"/>
          <a:r>
            <a:rPr lang="en-CA" sz="900" dirty="0" smtClean="0"/>
            <a:t>Supervisor/ Manager/ other Administrators</a:t>
          </a:r>
          <a:endParaRPr lang="en-US" sz="900" dirty="0"/>
        </a:p>
      </dgm:t>
    </dgm:pt>
    <dgm:pt modelId="{9EEA5505-7C36-4D4D-ACD2-D20BE816225B}" type="parTrans" cxnId="{2B250964-A64B-4201-BAC9-18032208682E}">
      <dgm:prSet custT="1"/>
      <dgm:spPr/>
      <dgm:t>
        <a:bodyPr/>
        <a:lstStyle/>
        <a:p>
          <a:pPr algn="ctr"/>
          <a:endParaRPr lang="en-US" sz="200"/>
        </a:p>
      </dgm:t>
    </dgm:pt>
    <dgm:pt modelId="{A107950C-7858-4E07-9F8D-3B9F9B2F253E}" type="sibTrans" cxnId="{2B250964-A64B-4201-BAC9-18032208682E}">
      <dgm:prSet/>
      <dgm:spPr/>
      <dgm:t>
        <a:bodyPr/>
        <a:lstStyle/>
        <a:p>
          <a:pPr algn="ctr"/>
          <a:endParaRPr lang="en-US" sz="1200"/>
        </a:p>
      </dgm:t>
    </dgm:pt>
    <dgm:pt modelId="{115E7737-D431-4AA4-9A0C-83EE5F72B54A}">
      <dgm:prSet phldrT="[Text]" custT="1"/>
      <dgm:spPr/>
      <dgm:t>
        <a:bodyPr/>
        <a:lstStyle/>
        <a:p>
          <a:pPr algn="ctr"/>
          <a:r>
            <a:rPr lang="en-CA" sz="900" dirty="0" smtClean="0"/>
            <a:t>Superintendent</a:t>
          </a:r>
          <a:endParaRPr lang="en-US" sz="900" dirty="0"/>
        </a:p>
      </dgm:t>
    </dgm:pt>
    <dgm:pt modelId="{781A77B1-5A6C-4152-858E-229673D22FEF}" type="parTrans" cxnId="{00F63AEB-F6B4-42D8-8DF6-47D4BF4401BF}">
      <dgm:prSet custT="1"/>
      <dgm:spPr/>
      <dgm:t>
        <a:bodyPr/>
        <a:lstStyle/>
        <a:p>
          <a:pPr algn="ctr"/>
          <a:endParaRPr lang="en-US" sz="200"/>
        </a:p>
      </dgm:t>
    </dgm:pt>
    <dgm:pt modelId="{728CBFA4-50AE-4ECD-A85F-D84957071195}" type="sibTrans" cxnId="{00F63AEB-F6B4-42D8-8DF6-47D4BF4401BF}">
      <dgm:prSet/>
      <dgm:spPr/>
      <dgm:t>
        <a:bodyPr/>
        <a:lstStyle/>
        <a:p>
          <a:pPr algn="ctr"/>
          <a:endParaRPr lang="en-US" sz="1200"/>
        </a:p>
      </dgm:t>
    </dgm:pt>
    <dgm:pt modelId="{3616D926-33C9-4704-A75B-694FD4A5BF4D}">
      <dgm:prSet phldrT="[Text]" custT="1"/>
      <dgm:spPr/>
      <dgm:t>
        <a:bodyPr/>
        <a:lstStyle/>
        <a:p>
          <a:pPr algn="ctr"/>
          <a:r>
            <a:rPr lang="en-CA" sz="900" dirty="0" smtClean="0"/>
            <a:t>Doctor</a:t>
          </a:r>
          <a:endParaRPr lang="en-US" sz="900" dirty="0"/>
        </a:p>
      </dgm:t>
    </dgm:pt>
    <dgm:pt modelId="{8983A689-511C-4468-AA48-0EBA0A49A0E8}" type="parTrans" cxnId="{8688223F-FF25-4D8E-8ADD-E968DC395DC7}">
      <dgm:prSet custT="1"/>
      <dgm:spPr/>
      <dgm:t>
        <a:bodyPr/>
        <a:lstStyle/>
        <a:p>
          <a:pPr algn="ctr"/>
          <a:endParaRPr lang="en-US" sz="200"/>
        </a:p>
      </dgm:t>
    </dgm:pt>
    <dgm:pt modelId="{FFE8BDEE-AE57-414D-B658-1D7B36AAEC43}" type="sibTrans" cxnId="{8688223F-FF25-4D8E-8ADD-E968DC395DC7}">
      <dgm:prSet/>
      <dgm:spPr/>
      <dgm:t>
        <a:bodyPr/>
        <a:lstStyle/>
        <a:p>
          <a:pPr algn="ctr"/>
          <a:endParaRPr lang="en-US" sz="1200"/>
        </a:p>
      </dgm:t>
    </dgm:pt>
    <dgm:pt modelId="{08FC33CF-A862-46DE-AF17-20FE138859CA}">
      <dgm:prSet phldrT="[Text]" custT="1"/>
      <dgm:spPr/>
      <dgm:t>
        <a:bodyPr/>
        <a:lstStyle/>
        <a:p>
          <a:pPr algn="ctr"/>
          <a:r>
            <a:rPr lang="en-CA" sz="900" dirty="0" smtClean="0"/>
            <a:t>Other Treatment Providers</a:t>
          </a:r>
          <a:endParaRPr lang="en-US" sz="900" dirty="0"/>
        </a:p>
      </dgm:t>
    </dgm:pt>
    <dgm:pt modelId="{DD23A1F9-EDCB-4E82-B156-699C3593EDB7}" type="parTrans" cxnId="{CFD55CAB-2C24-48D1-941A-55E4F9C2E0F2}">
      <dgm:prSet custT="1"/>
      <dgm:spPr/>
      <dgm:t>
        <a:bodyPr/>
        <a:lstStyle/>
        <a:p>
          <a:pPr algn="ctr"/>
          <a:endParaRPr lang="en-US" sz="200"/>
        </a:p>
      </dgm:t>
    </dgm:pt>
    <dgm:pt modelId="{3C7CB10C-D62D-45B5-A948-AC0266B586D1}" type="sibTrans" cxnId="{CFD55CAB-2C24-48D1-941A-55E4F9C2E0F2}">
      <dgm:prSet/>
      <dgm:spPr/>
      <dgm:t>
        <a:bodyPr/>
        <a:lstStyle/>
        <a:p>
          <a:pPr algn="ctr"/>
          <a:endParaRPr lang="en-US" sz="1200"/>
        </a:p>
      </dgm:t>
    </dgm:pt>
    <dgm:pt modelId="{661805BD-77A4-495B-841D-184017478DD9}" type="pres">
      <dgm:prSet presAssocID="{B9C32B05-62EA-407A-B21C-2310C7945705}" presName="cycle" presStyleCnt="0">
        <dgm:presLayoutVars>
          <dgm:chMax val="1"/>
          <dgm:dir/>
          <dgm:animLvl val="ctr"/>
          <dgm:resizeHandles val="exact"/>
        </dgm:presLayoutVars>
      </dgm:prSet>
      <dgm:spPr/>
      <dgm:t>
        <a:bodyPr/>
        <a:lstStyle/>
        <a:p>
          <a:endParaRPr lang="en-US"/>
        </a:p>
      </dgm:t>
    </dgm:pt>
    <dgm:pt modelId="{473ED40A-47F5-4086-85C4-7E3D803D78C2}" type="pres">
      <dgm:prSet presAssocID="{42D71409-67F9-455C-8C6D-716D284AAA6B}" presName="centerShape" presStyleLbl="node0" presStyleIdx="0" presStyleCnt="1"/>
      <dgm:spPr/>
      <dgm:t>
        <a:bodyPr/>
        <a:lstStyle/>
        <a:p>
          <a:endParaRPr lang="en-US"/>
        </a:p>
      </dgm:t>
    </dgm:pt>
    <dgm:pt modelId="{45A5C41D-DF89-4394-BF50-CB6134C6C378}" type="pres">
      <dgm:prSet presAssocID="{3EE8403A-CB7C-4815-85BD-AEBCAEB71B37}" presName="Name9" presStyleLbl="parChTrans1D2" presStyleIdx="0" presStyleCnt="6"/>
      <dgm:spPr/>
      <dgm:t>
        <a:bodyPr/>
        <a:lstStyle/>
        <a:p>
          <a:endParaRPr lang="en-US"/>
        </a:p>
      </dgm:t>
    </dgm:pt>
    <dgm:pt modelId="{3318D8A3-707C-414B-956E-7ECF116AF911}" type="pres">
      <dgm:prSet presAssocID="{3EE8403A-CB7C-4815-85BD-AEBCAEB71B37}" presName="connTx" presStyleLbl="parChTrans1D2" presStyleIdx="0" presStyleCnt="6"/>
      <dgm:spPr/>
      <dgm:t>
        <a:bodyPr/>
        <a:lstStyle/>
        <a:p>
          <a:endParaRPr lang="en-US"/>
        </a:p>
      </dgm:t>
    </dgm:pt>
    <dgm:pt modelId="{BEF94D66-B0F6-4B90-BBFC-55B80A12B73C}" type="pres">
      <dgm:prSet presAssocID="{8EA7219F-BDB2-48EB-9EEB-3133522D132E}" presName="node" presStyleLbl="node1" presStyleIdx="0" presStyleCnt="6">
        <dgm:presLayoutVars>
          <dgm:bulletEnabled val="1"/>
        </dgm:presLayoutVars>
      </dgm:prSet>
      <dgm:spPr/>
      <dgm:t>
        <a:bodyPr/>
        <a:lstStyle/>
        <a:p>
          <a:endParaRPr lang="en-US"/>
        </a:p>
      </dgm:t>
    </dgm:pt>
    <dgm:pt modelId="{1FDE19E2-A67C-41FB-94B0-52AB75F79F0C}" type="pres">
      <dgm:prSet presAssocID="{A13BB1F9-5857-4B43-8BF5-6589AA2CB759}" presName="Name9" presStyleLbl="parChTrans1D2" presStyleIdx="1" presStyleCnt="6"/>
      <dgm:spPr/>
      <dgm:t>
        <a:bodyPr/>
        <a:lstStyle/>
        <a:p>
          <a:endParaRPr lang="en-US"/>
        </a:p>
      </dgm:t>
    </dgm:pt>
    <dgm:pt modelId="{F062BBF2-5B70-404D-A353-4763786176E6}" type="pres">
      <dgm:prSet presAssocID="{A13BB1F9-5857-4B43-8BF5-6589AA2CB759}" presName="connTx" presStyleLbl="parChTrans1D2" presStyleIdx="1" presStyleCnt="6"/>
      <dgm:spPr/>
      <dgm:t>
        <a:bodyPr/>
        <a:lstStyle/>
        <a:p>
          <a:endParaRPr lang="en-US"/>
        </a:p>
      </dgm:t>
    </dgm:pt>
    <dgm:pt modelId="{3C48C679-3078-449A-A758-1258507BA7B0}" type="pres">
      <dgm:prSet presAssocID="{3AF880A5-0F00-4315-A5DF-1FE656798601}" presName="node" presStyleLbl="node1" presStyleIdx="1" presStyleCnt="6">
        <dgm:presLayoutVars>
          <dgm:bulletEnabled val="1"/>
        </dgm:presLayoutVars>
      </dgm:prSet>
      <dgm:spPr/>
      <dgm:t>
        <a:bodyPr/>
        <a:lstStyle/>
        <a:p>
          <a:endParaRPr lang="en-US"/>
        </a:p>
      </dgm:t>
    </dgm:pt>
    <dgm:pt modelId="{DD1A8A12-BE1B-4ADF-882B-541FA352EB72}" type="pres">
      <dgm:prSet presAssocID="{9EEA5505-7C36-4D4D-ACD2-D20BE816225B}" presName="Name9" presStyleLbl="parChTrans1D2" presStyleIdx="2" presStyleCnt="6"/>
      <dgm:spPr/>
      <dgm:t>
        <a:bodyPr/>
        <a:lstStyle/>
        <a:p>
          <a:endParaRPr lang="en-CA"/>
        </a:p>
      </dgm:t>
    </dgm:pt>
    <dgm:pt modelId="{D182A7B8-5CCC-4844-AE20-1816484B7A65}" type="pres">
      <dgm:prSet presAssocID="{9EEA5505-7C36-4D4D-ACD2-D20BE816225B}" presName="connTx" presStyleLbl="parChTrans1D2" presStyleIdx="2" presStyleCnt="6"/>
      <dgm:spPr/>
      <dgm:t>
        <a:bodyPr/>
        <a:lstStyle/>
        <a:p>
          <a:endParaRPr lang="en-CA"/>
        </a:p>
      </dgm:t>
    </dgm:pt>
    <dgm:pt modelId="{C165B0D7-F8CB-46B6-AA17-284673A22965}" type="pres">
      <dgm:prSet presAssocID="{8B45D3CC-0E36-441C-AC4E-D3EF5A500932}" presName="node" presStyleLbl="node1" presStyleIdx="2" presStyleCnt="6">
        <dgm:presLayoutVars>
          <dgm:bulletEnabled val="1"/>
        </dgm:presLayoutVars>
      </dgm:prSet>
      <dgm:spPr/>
      <dgm:t>
        <a:bodyPr/>
        <a:lstStyle/>
        <a:p>
          <a:endParaRPr lang="en-US"/>
        </a:p>
      </dgm:t>
    </dgm:pt>
    <dgm:pt modelId="{6C72AAD0-DB25-468E-8510-013CEBA36B95}" type="pres">
      <dgm:prSet presAssocID="{781A77B1-5A6C-4152-858E-229673D22FEF}" presName="Name9" presStyleLbl="parChTrans1D2" presStyleIdx="3" presStyleCnt="6"/>
      <dgm:spPr/>
      <dgm:t>
        <a:bodyPr/>
        <a:lstStyle/>
        <a:p>
          <a:endParaRPr lang="en-CA"/>
        </a:p>
      </dgm:t>
    </dgm:pt>
    <dgm:pt modelId="{0FE458A2-7BE3-4FE5-97FE-2DDAD7E0D64C}" type="pres">
      <dgm:prSet presAssocID="{781A77B1-5A6C-4152-858E-229673D22FEF}" presName="connTx" presStyleLbl="parChTrans1D2" presStyleIdx="3" presStyleCnt="6"/>
      <dgm:spPr/>
      <dgm:t>
        <a:bodyPr/>
        <a:lstStyle/>
        <a:p>
          <a:endParaRPr lang="en-CA"/>
        </a:p>
      </dgm:t>
    </dgm:pt>
    <dgm:pt modelId="{C6D322A7-D4D4-4462-9329-91DE879161E4}" type="pres">
      <dgm:prSet presAssocID="{115E7737-D431-4AA4-9A0C-83EE5F72B54A}" presName="node" presStyleLbl="node1" presStyleIdx="3" presStyleCnt="6">
        <dgm:presLayoutVars>
          <dgm:bulletEnabled val="1"/>
        </dgm:presLayoutVars>
      </dgm:prSet>
      <dgm:spPr/>
      <dgm:t>
        <a:bodyPr/>
        <a:lstStyle/>
        <a:p>
          <a:endParaRPr lang="en-US"/>
        </a:p>
      </dgm:t>
    </dgm:pt>
    <dgm:pt modelId="{5B141342-780B-492D-9B6D-E1F1B2E1309D}" type="pres">
      <dgm:prSet presAssocID="{8983A689-511C-4468-AA48-0EBA0A49A0E8}" presName="Name9" presStyleLbl="parChTrans1D2" presStyleIdx="4" presStyleCnt="6"/>
      <dgm:spPr/>
      <dgm:t>
        <a:bodyPr/>
        <a:lstStyle/>
        <a:p>
          <a:endParaRPr lang="en-CA"/>
        </a:p>
      </dgm:t>
    </dgm:pt>
    <dgm:pt modelId="{7A0D80CF-BE0B-4D7E-ABE2-07EF6715FE95}" type="pres">
      <dgm:prSet presAssocID="{8983A689-511C-4468-AA48-0EBA0A49A0E8}" presName="connTx" presStyleLbl="parChTrans1D2" presStyleIdx="4" presStyleCnt="6"/>
      <dgm:spPr/>
      <dgm:t>
        <a:bodyPr/>
        <a:lstStyle/>
        <a:p>
          <a:endParaRPr lang="en-CA"/>
        </a:p>
      </dgm:t>
    </dgm:pt>
    <dgm:pt modelId="{61EE4921-7CE6-42BA-82F5-577BAF540C35}" type="pres">
      <dgm:prSet presAssocID="{3616D926-33C9-4704-A75B-694FD4A5BF4D}" presName="node" presStyleLbl="node1" presStyleIdx="4" presStyleCnt="6">
        <dgm:presLayoutVars>
          <dgm:bulletEnabled val="1"/>
        </dgm:presLayoutVars>
      </dgm:prSet>
      <dgm:spPr/>
      <dgm:t>
        <a:bodyPr/>
        <a:lstStyle/>
        <a:p>
          <a:endParaRPr lang="en-US"/>
        </a:p>
      </dgm:t>
    </dgm:pt>
    <dgm:pt modelId="{8803B067-68AE-42E8-8784-D2FB173CEB07}" type="pres">
      <dgm:prSet presAssocID="{DD23A1F9-EDCB-4E82-B156-699C3593EDB7}" presName="Name9" presStyleLbl="parChTrans1D2" presStyleIdx="5" presStyleCnt="6"/>
      <dgm:spPr/>
      <dgm:t>
        <a:bodyPr/>
        <a:lstStyle/>
        <a:p>
          <a:endParaRPr lang="en-CA"/>
        </a:p>
      </dgm:t>
    </dgm:pt>
    <dgm:pt modelId="{E6D51CCF-B8EE-47C1-80C4-3C1124B1DCAA}" type="pres">
      <dgm:prSet presAssocID="{DD23A1F9-EDCB-4E82-B156-699C3593EDB7}" presName="connTx" presStyleLbl="parChTrans1D2" presStyleIdx="5" presStyleCnt="6"/>
      <dgm:spPr/>
      <dgm:t>
        <a:bodyPr/>
        <a:lstStyle/>
        <a:p>
          <a:endParaRPr lang="en-CA"/>
        </a:p>
      </dgm:t>
    </dgm:pt>
    <dgm:pt modelId="{C9CD50B5-450E-43D1-AE5A-82D0744B5189}" type="pres">
      <dgm:prSet presAssocID="{08FC33CF-A862-46DE-AF17-20FE138859CA}" presName="node" presStyleLbl="node1" presStyleIdx="5" presStyleCnt="6">
        <dgm:presLayoutVars>
          <dgm:bulletEnabled val="1"/>
        </dgm:presLayoutVars>
      </dgm:prSet>
      <dgm:spPr/>
      <dgm:t>
        <a:bodyPr/>
        <a:lstStyle/>
        <a:p>
          <a:endParaRPr lang="en-US"/>
        </a:p>
      </dgm:t>
    </dgm:pt>
  </dgm:ptLst>
  <dgm:cxnLst>
    <dgm:cxn modelId="{250CE2BD-9B9C-447D-999F-39651AB4AB58}" type="presOf" srcId="{9EEA5505-7C36-4D4D-ACD2-D20BE816225B}" destId="{D182A7B8-5CCC-4844-AE20-1816484B7A65}" srcOrd="1" destOrd="0" presId="urn:microsoft.com/office/officeart/2005/8/layout/radial1"/>
    <dgm:cxn modelId="{00F63AEB-F6B4-42D8-8DF6-47D4BF4401BF}" srcId="{42D71409-67F9-455C-8C6D-716D284AAA6B}" destId="{115E7737-D431-4AA4-9A0C-83EE5F72B54A}" srcOrd="3" destOrd="0" parTransId="{781A77B1-5A6C-4152-858E-229673D22FEF}" sibTransId="{728CBFA4-50AE-4ECD-A85F-D84957071195}"/>
    <dgm:cxn modelId="{53086A8A-AEDC-4E6F-8FCB-88AABA35466E}" type="presOf" srcId="{8B45D3CC-0E36-441C-AC4E-D3EF5A500932}" destId="{C165B0D7-F8CB-46B6-AA17-284673A22965}" srcOrd="0" destOrd="0" presId="urn:microsoft.com/office/officeart/2005/8/layout/radial1"/>
    <dgm:cxn modelId="{E212CA1B-CCD8-450B-8D08-7C961E2B4AC5}" type="presOf" srcId="{A13BB1F9-5857-4B43-8BF5-6589AA2CB759}" destId="{1FDE19E2-A67C-41FB-94B0-52AB75F79F0C}" srcOrd="0" destOrd="0" presId="urn:microsoft.com/office/officeart/2005/8/layout/radial1"/>
    <dgm:cxn modelId="{EF2F3691-E1AA-4DBF-BE21-BE98188FDFB5}" type="presOf" srcId="{3AF880A5-0F00-4315-A5DF-1FE656798601}" destId="{3C48C679-3078-449A-A758-1258507BA7B0}" srcOrd="0" destOrd="0" presId="urn:microsoft.com/office/officeart/2005/8/layout/radial1"/>
    <dgm:cxn modelId="{A50B3574-6B6E-4D11-9ECD-74A04E966A71}" type="presOf" srcId="{A13BB1F9-5857-4B43-8BF5-6589AA2CB759}" destId="{F062BBF2-5B70-404D-A353-4763786176E6}" srcOrd="1" destOrd="0" presId="urn:microsoft.com/office/officeart/2005/8/layout/radial1"/>
    <dgm:cxn modelId="{58AD7EEF-D408-406B-87EE-4691D4C30668}" srcId="{42D71409-67F9-455C-8C6D-716D284AAA6B}" destId="{8EA7219F-BDB2-48EB-9EEB-3133522D132E}" srcOrd="0" destOrd="0" parTransId="{3EE8403A-CB7C-4815-85BD-AEBCAEB71B37}" sibTransId="{C94B7947-85DC-4B21-BB99-DF8438356F98}"/>
    <dgm:cxn modelId="{A820919F-3982-41A4-8E67-44F1A1AD977B}" type="presOf" srcId="{3616D926-33C9-4704-A75B-694FD4A5BF4D}" destId="{61EE4921-7CE6-42BA-82F5-577BAF540C35}" srcOrd="0" destOrd="0" presId="urn:microsoft.com/office/officeart/2005/8/layout/radial1"/>
    <dgm:cxn modelId="{D1BAE0CE-C417-4759-8CA4-17B08AD36EDB}" type="presOf" srcId="{DD23A1F9-EDCB-4E82-B156-699C3593EDB7}" destId="{E6D51CCF-B8EE-47C1-80C4-3C1124B1DCAA}" srcOrd="1" destOrd="0" presId="urn:microsoft.com/office/officeart/2005/8/layout/radial1"/>
    <dgm:cxn modelId="{62FBB565-C003-4BB7-8704-79A619495A4C}" type="presOf" srcId="{115E7737-D431-4AA4-9A0C-83EE5F72B54A}" destId="{C6D322A7-D4D4-4462-9329-91DE879161E4}" srcOrd="0" destOrd="0" presId="urn:microsoft.com/office/officeart/2005/8/layout/radial1"/>
    <dgm:cxn modelId="{B94DF4D5-A0E4-49C3-A8AC-D270646123E0}" type="presOf" srcId="{781A77B1-5A6C-4152-858E-229673D22FEF}" destId="{6C72AAD0-DB25-468E-8510-013CEBA36B95}" srcOrd="0" destOrd="0" presId="urn:microsoft.com/office/officeart/2005/8/layout/radial1"/>
    <dgm:cxn modelId="{24F8CBE2-5003-4E69-A772-6B98F2B05181}" srcId="{42D71409-67F9-455C-8C6D-716D284AAA6B}" destId="{3AF880A5-0F00-4315-A5DF-1FE656798601}" srcOrd="1" destOrd="0" parTransId="{A13BB1F9-5857-4B43-8BF5-6589AA2CB759}" sibTransId="{C198C41D-2640-4669-83ED-E0CD35701C8E}"/>
    <dgm:cxn modelId="{73D9EAF3-E040-439F-9EBD-BBCF097E6D16}" type="presOf" srcId="{08FC33CF-A862-46DE-AF17-20FE138859CA}" destId="{C9CD50B5-450E-43D1-AE5A-82D0744B5189}" srcOrd="0" destOrd="0" presId="urn:microsoft.com/office/officeart/2005/8/layout/radial1"/>
    <dgm:cxn modelId="{2AA9C11F-1F1D-428E-801A-47EAA766C99D}" srcId="{B9C32B05-62EA-407A-B21C-2310C7945705}" destId="{42D71409-67F9-455C-8C6D-716D284AAA6B}" srcOrd="0" destOrd="0" parTransId="{51680ED1-AF6E-4B28-AE94-92B0EFB0DF7D}" sibTransId="{478B7D3C-9FB4-4BC6-90AC-49960560DECD}"/>
    <dgm:cxn modelId="{0F15CB2A-D9A5-4C5E-BF3B-5D902FEFF844}" type="presOf" srcId="{42D71409-67F9-455C-8C6D-716D284AAA6B}" destId="{473ED40A-47F5-4086-85C4-7E3D803D78C2}" srcOrd="0" destOrd="0" presId="urn:microsoft.com/office/officeart/2005/8/layout/radial1"/>
    <dgm:cxn modelId="{4E8B44EB-A8F2-4E8E-86BC-93EFB1456C11}" type="presOf" srcId="{781A77B1-5A6C-4152-858E-229673D22FEF}" destId="{0FE458A2-7BE3-4FE5-97FE-2DDAD7E0D64C}" srcOrd="1" destOrd="0" presId="urn:microsoft.com/office/officeart/2005/8/layout/radial1"/>
    <dgm:cxn modelId="{8688223F-FF25-4D8E-8ADD-E968DC395DC7}" srcId="{42D71409-67F9-455C-8C6D-716D284AAA6B}" destId="{3616D926-33C9-4704-A75B-694FD4A5BF4D}" srcOrd="4" destOrd="0" parTransId="{8983A689-511C-4468-AA48-0EBA0A49A0E8}" sibTransId="{FFE8BDEE-AE57-414D-B658-1D7B36AAEC43}"/>
    <dgm:cxn modelId="{59398AE0-E6F1-493C-97F6-363DB02AB03B}" type="presOf" srcId="{8983A689-511C-4468-AA48-0EBA0A49A0E8}" destId="{5B141342-780B-492D-9B6D-E1F1B2E1309D}" srcOrd="0" destOrd="0" presId="urn:microsoft.com/office/officeart/2005/8/layout/radial1"/>
    <dgm:cxn modelId="{E698F3C4-011F-47AA-AF66-050C8C3B18EA}" type="presOf" srcId="{8983A689-511C-4468-AA48-0EBA0A49A0E8}" destId="{7A0D80CF-BE0B-4D7E-ABE2-07EF6715FE95}" srcOrd="1" destOrd="0" presId="urn:microsoft.com/office/officeart/2005/8/layout/radial1"/>
    <dgm:cxn modelId="{B2AB0FB4-8D3F-4C08-B93C-57A2A30CBD1F}" type="presOf" srcId="{B9C32B05-62EA-407A-B21C-2310C7945705}" destId="{661805BD-77A4-495B-841D-184017478DD9}" srcOrd="0" destOrd="0" presId="urn:microsoft.com/office/officeart/2005/8/layout/radial1"/>
    <dgm:cxn modelId="{2BDD58BE-4DD6-4148-B80F-7AB93ECA1C6B}" type="presOf" srcId="{3EE8403A-CB7C-4815-85BD-AEBCAEB71B37}" destId="{3318D8A3-707C-414B-956E-7ECF116AF911}" srcOrd="1" destOrd="0" presId="urn:microsoft.com/office/officeart/2005/8/layout/radial1"/>
    <dgm:cxn modelId="{28C2E796-E890-45D3-BB37-C7F2D3250646}" type="presOf" srcId="{9EEA5505-7C36-4D4D-ACD2-D20BE816225B}" destId="{DD1A8A12-BE1B-4ADF-882B-541FA352EB72}" srcOrd="0" destOrd="0" presId="urn:microsoft.com/office/officeart/2005/8/layout/radial1"/>
    <dgm:cxn modelId="{8BAACEA9-77B1-46F7-BBB6-B48002826800}" type="presOf" srcId="{8EA7219F-BDB2-48EB-9EEB-3133522D132E}" destId="{BEF94D66-B0F6-4B90-BBFC-55B80A12B73C}" srcOrd="0" destOrd="0" presId="urn:microsoft.com/office/officeart/2005/8/layout/radial1"/>
    <dgm:cxn modelId="{2B250964-A64B-4201-BAC9-18032208682E}" srcId="{42D71409-67F9-455C-8C6D-716D284AAA6B}" destId="{8B45D3CC-0E36-441C-AC4E-D3EF5A500932}" srcOrd="2" destOrd="0" parTransId="{9EEA5505-7C36-4D4D-ACD2-D20BE816225B}" sibTransId="{A107950C-7858-4E07-9F8D-3B9F9B2F253E}"/>
    <dgm:cxn modelId="{F51B543B-702E-4E33-97C4-E11AF62FD758}" type="presOf" srcId="{DD23A1F9-EDCB-4E82-B156-699C3593EDB7}" destId="{8803B067-68AE-42E8-8784-D2FB173CEB07}" srcOrd="0" destOrd="0" presId="urn:microsoft.com/office/officeart/2005/8/layout/radial1"/>
    <dgm:cxn modelId="{D616FC86-C6AD-42F4-BEF6-5479D7823746}" type="presOf" srcId="{3EE8403A-CB7C-4815-85BD-AEBCAEB71B37}" destId="{45A5C41D-DF89-4394-BF50-CB6134C6C378}" srcOrd="0" destOrd="0" presId="urn:microsoft.com/office/officeart/2005/8/layout/radial1"/>
    <dgm:cxn modelId="{CFD55CAB-2C24-48D1-941A-55E4F9C2E0F2}" srcId="{42D71409-67F9-455C-8C6D-716D284AAA6B}" destId="{08FC33CF-A862-46DE-AF17-20FE138859CA}" srcOrd="5" destOrd="0" parTransId="{DD23A1F9-EDCB-4E82-B156-699C3593EDB7}" sibTransId="{3C7CB10C-D62D-45B5-A948-AC0266B586D1}"/>
    <dgm:cxn modelId="{36959C30-42C8-4860-A112-C2D85B240922}" type="presParOf" srcId="{661805BD-77A4-495B-841D-184017478DD9}" destId="{473ED40A-47F5-4086-85C4-7E3D803D78C2}" srcOrd="0" destOrd="0" presId="urn:microsoft.com/office/officeart/2005/8/layout/radial1"/>
    <dgm:cxn modelId="{37521F37-ED2A-47B4-87C2-A3E32212F30A}" type="presParOf" srcId="{661805BD-77A4-495B-841D-184017478DD9}" destId="{45A5C41D-DF89-4394-BF50-CB6134C6C378}" srcOrd="1" destOrd="0" presId="urn:microsoft.com/office/officeart/2005/8/layout/radial1"/>
    <dgm:cxn modelId="{CE47F2BB-A83F-4757-9BB9-7770F5D9E69F}" type="presParOf" srcId="{45A5C41D-DF89-4394-BF50-CB6134C6C378}" destId="{3318D8A3-707C-414B-956E-7ECF116AF911}" srcOrd="0" destOrd="0" presId="urn:microsoft.com/office/officeart/2005/8/layout/radial1"/>
    <dgm:cxn modelId="{589AB300-33D5-4461-AB8E-F0506DC88544}" type="presParOf" srcId="{661805BD-77A4-495B-841D-184017478DD9}" destId="{BEF94D66-B0F6-4B90-BBFC-55B80A12B73C}" srcOrd="2" destOrd="0" presId="urn:microsoft.com/office/officeart/2005/8/layout/radial1"/>
    <dgm:cxn modelId="{32059F5F-839B-4AD3-A644-516DBB42C4CE}" type="presParOf" srcId="{661805BD-77A4-495B-841D-184017478DD9}" destId="{1FDE19E2-A67C-41FB-94B0-52AB75F79F0C}" srcOrd="3" destOrd="0" presId="urn:microsoft.com/office/officeart/2005/8/layout/radial1"/>
    <dgm:cxn modelId="{1AD76054-D830-4309-AFD7-C26D767F3CF9}" type="presParOf" srcId="{1FDE19E2-A67C-41FB-94B0-52AB75F79F0C}" destId="{F062BBF2-5B70-404D-A353-4763786176E6}" srcOrd="0" destOrd="0" presId="urn:microsoft.com/office/officeart/2005/8/layout/radial1"/>
    <dgm:cxn modelId="{8C83D81D-121D-4836-A603-8CD0F1F75541}" type="presParOf" srcId="{661805BD-77A4-495B-841D-184017478DD9}" destId="{3C48C679-3078-449A-A758-1258507BA7B0}" srcOrd="4" destOrd="0" presId="urn:microsoft.com/office/officeart/2005/8/layout/radial1"/>
    <dgm:cxn modelId="{9BC08C56-1129-41CD-9674-90228E9235A6}" type="presParOf" srcId="{661805BD-77A4-495B-841D-184017478DD9}" destId="{DD1A8A12-BE1B-4ADF-882B-541FA352EB72}" srcOrd="5" destOrd="0" presId="urn:microsoft.com/office/officeart/2005/8/layout/radial1"/>
    <dgm:cxn modelId="{CBA90F01-9029-408B-88E6-A1A165B643E3}" type="presParOf" srcId="{DD1A8A12-BE1B-4ADF-882B-541FA352EB72}" destId="{D182A7B8-5CCC-4844-AE20-1816484B7A65}" srcOrd="0" destOrd="0" presId="urn:microsoft.com/office/officeart/2005/8/layout/radial1"/>
    <dgm:cxn modelId="{71A96527-CE46-47D9-934E-D6DB36569C3E}" type="presParOf" srcId="{661805BD-77A4-495B-841D-184017478DD9}" destId="{C165B0D7-F8CB-46B6-AA17-284673A22965}" srcOrd="6" destOrd="0" presId="urn:microsoft.com/office/officeart/2005/8/layout/radial1"/>
    <dgm:cxn modelId="{DEA94E59-DE6C-44E2-B69D-427D35846DE0}" type="presParOf" srcId="{661805BD-77A4-495B-841D-184017478DD9}" destId="{6C72AAD0-DB25-468E-8510-013CEBA36B95}" srcOrd="7" destOrd="0" presId="urn:microsoft.com/office/officeart/2005/8/layout/radial1"/>
    <dgm:cxn modelId="{1A2BB1E1-4CFA-4FD3-A967-C343A59DC1BA}" type="presParOf" srcId="{6C72AAD0-DB25-468E-8510-013CEBA36B95}" destId="{0FE458A2-7BE3-4FE5-97FE-2DDAD7E0D64C}" srcOrd="0" destOrd="0" presId="urn:microsoft.com/office/officeart/2005/8/layout/radial1"/>
    <dgm:cxn modelId="{579FFB61-6C49-4173-BD3A-B443DBBA16CA}" type="presParOf" srcId="{661805BD-77A4-495B-841D-184017478DD9}" destId="{C6D322A7-D4D4-4462-9329-91DE879161E4}" srcOrd="8" destOrd="0" presId="urn:microsoft.com/office/officeart/2005/8/layout/radial1"/>
    <dgm:cxn modelId="{DE1B81EE-2336-48CC-A50A-B266BB29F4D5}" type="presParOf" srcId="{661805BD-77A4-495B-841D-184017478DD9}" destId="{5B141342-780B-492D-9B6D-E1F1B2E1309D}" srcOrd="9" destOrd="0" presId="urn:microsoft.com/office/officeart/2005/8/layout/radial1"/>
    <dgm:cxn modelId="{AD9CA01B-C505-47C9-AB19-D9B942164B50}" type="presParOf" srcId="{5B141342-780B-492D-9B6D-E1F1B2E1309D}" destId="{7A0D80CF-BE0B-4D7E-ABE2-07EF6715FE95}" srcOrd="0" destOrd="0" presId="urn:microsoft.com/office/officeart/2005/8/layout/radial1"/>
    <dgm:cxn modelId="{6373ED09-FC68-435E-85DD-086944DD4F9A}" type="presParOf" srcId="{661805BD-77A4-495B-841D-184017478DD9}" destId="{61EE4921-7CE6-42BA-82F5-577BAF540C35}" srcOrd="10" destOrd="0" presId="urn:microsoft.com/office/officeart/2005/8/layout/radial1"/>
    <dgm:cxn modelId="{2B384901-CF03-4D28-8ECC-135EC54F920B}" type="presParOf" srcId="{661805BD-77A4-495B-841D-184017478DD9}" destId="{8803B067-68AE-42E8-8784-D2FB173CEB07}" srcOrd="11" destOrd="0" presId="urn:microsoft.com/office/officeart/2005/8/layout/radial1"/>
    <dgm:cxn modelId="{B6883806-D146-44E2-A552-F47C0A110B2F}" type="presParOf" srcId="{8803B067-68AE-42E8-8784-D2FB173CEB07}" destId="{E6D51CCF-B8EE-47C1-80C4-3C1124B1DCAA}" srcOrd="0" destOrd="0" presId="urn:microsoft.com/office/officeart/2005/8/layout/radial1"/>
    <dgm:cxn modelId="{95D0A22D-18C5-4757-864D-0E81D1A55488}" type="presParOf" srcId="{661805BD-77A4-495B-841D-184017478DD9}" destId="{C9CD50B5-450E-43D1-AE5A-82D0744B5189}" srcOrd="12" destOrd="0" presId="urn:microsoft.com/office/officeart/2005/8/layout/radial1"/>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CA8252-BA99-41DB-B623-AD5C3F489B1A}" type="datetimeFigureOut">
              <a:rPr lang="en-US" smtClean="0"/>
              <a:t>12/19/2017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FCCD62-552F-4611-A9FF-1BECC0AF0EA6}" type="slidenum">
              <a:rPr lang="en-US" smtClean="0"/>
              <a:t>‹#›</a:t>
            </a:fld>
            <a:endParaRPr lang="en-US"/>
          </a:p>
        </p:txBody>
      </p:sp>
    </p:spTree>
    <p:extLst>
      <p:ext uri="{BB962C8B-B14F-4D97-AF65-F5344CB8AC3E}">
        <p14:creationId xmlns:p14="http://schemas.microsoft.com/office/powerpoint/2010/main" val="529487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FCCD62-552F-4611-A9FF-1BECC0AF0EA6}" type="slidenum">
              <a:rPr lang="en-US" smtClean="0"/>
              <a:t>1</a:t>
            </a:fld>
            <a:endParaRPr lang="en-US"/>
          </a:p>
        </p:txBody>
      </p:sp>
    </p:spTree>
    <p:extLst>
      <p:ext uri="{BB962C8B-B14F-4D97-AF65-F5344CB8AC3E}">
        <p14:creationId xmlns:p14="http://schemas.microsoft.com/office/powerpoint/2010/main" val="2802607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091478D-E76F-41B6-BA9F-6197A0E77CEA}" type="slidenum">
              <a:rPr lang="en-US" smtClean="0"/>
              <a:pPr>
                <a:defRPr/>
              </a:pPr>
              <a:t>4</a:t>
            </a:fld>
            <a:endParaRPr lang="en-US" dirty="0"/>
          </a:p>
        </p:txBody>
      </p:sp>
    </p:spTree>
    <p:extLst>
      <p:ext uri="{BB962C8B-B14F-4D97-AF65-F5344CB8AC3E}">
        <p14:creationId xmlns:p14="http://schemas.microsoft.com/office/powerpoint/2010/main" val="2996152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091478D-E76F-41B6-BA9F-6197A0E77CEA}" type="slidenum">
              <a:rPr lang="en-US" smtClean="0"/>
              <a:pPr>
                <a:defRPr/>
              </a:pPr>
              <a:t>8</a:t>
            </a:fld>
            <a:endParaRPr lang="en-US" dirty="0"/>
          </a:p>
        </p:txBody>
      </p:sp>
    </p:spTree>
    <p:extLst>
      <p:ext uri="{BB962C8B-B14F-4D97-AF65-F5344CB8AC3E}">
        <p14:creationId xmlns:p14="http://schemas.microsoft.com/office/powerpoint/2010/main" val="3035816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FCCD62-552F-4611-A9FF-1BECC0AF0EA6}" type="slidenum">
              <a:rPr lang="en-US" smtClean="0"/>
              <a:t>17</a:t>
            </a:fld>
            <a:endParaRPr lang="en-US"/>
          </a:p>
        </p:txBody>
      </p:sp>
    </p:spTree>
    <p:extLst>
      <p:ext uri="{BB962C8B-B14F-4D97-AF65-F5344CB8AC3E}">
        <p14:creationId xmlns:p14="http://schemas.microsoft.com/office/powerpoint/2010/main" val="504072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7213" y="84138"/>
            <a:ext cx="7529512" cy="1071562"/>
          </a:xfrm>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554474" y="1452563"/>
            <a:ext cx="7995117" cy="4935537"/>
          </a:xfrm>
        </p:spPr>
        <p:txBody>
          <a:bodyPr/>
          <a:lstStyle>
            <a:lvl1pPr marL="0" indent="0">
              <a:lnSpc>
                <a:spcPct val="120000"/>
              </a:lnSpc>
              <a:buNone/>
              <a:defRPr/>
            </a:lvl1pPr>
            <a:lvl2pPr marL="508000" indent="-171450">
              <a:buClrTx/>
              <a:buFont typeface="Arial" panose="020B0604020202020204" pitchFamily="34" charset="0"/>
              <a:buChar char="•"/>
              <a:defRPr/>
            </a:lvl2pPr>
            <a:lvl3pPr marL="788988" indent="-171450">
              <a:buClrTx/>
              <a:buFont typeface="Arial" pitchFamily="34" charset="0"/>
              <a:buChar char="•"/>
              <a:defRPr/>
            </a:lvl3pPr>
            <a:lvl4pPr>
              <a:buClrTx/>
              <a:defRPr/>
            </a:lvl4pPr>
            <a:lvl5pPr>
              <a:buClrTx/>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Text Box 18"/>
          <p:cNvSpPr txBox="1">
            <a:spLocks noChangeArrowheads="1"/>
          </p:cNvSpPr>
          <p:nvPr userDrawn="1"/>
        </p:nvSpPr>
        <p:spPr bwMode="auto">
          <a:xfrm>
            <a:off x="8270875" y="6632575"/>
            <a:ext cx="915988" cy="365125"/>
          </a:xfrm>
          <a:prstGeom prst="rect">
            <a:avLst/>
          </a:prstGeom>
          <a:noFill/>
          <a:ln w="9525" algn="ctr">
            <a:noFill/>
            <a:miter lim="800000"/>
            <a:headEnd/>
            <a:tailEnd/>
          </a:ln>
        </p:spPr>
        <p:txBody>
          <a:bodyPr lIns="91386" tIns="45693" rIns="91386" bIns="45693"/>
          <a:lstStyle/>
          <a:p>
            <a:pPr algn="r">
              <a:defRPr/>
            </a:pPr>
            <a:fld id="{D2BDF5F2-047F-4BAF-BE71-BA25C2B40E20}" type="slidenum">
              <a:rPr lang="en-AU" sz="800">
                <a:solidFill>
                  <a:prstClr val="white"/>
                </a:solidFill>
              </a:rPr>
              <a:pPr algn="r">
                <a:defRPr/>
              </a:pPr>
              <a:t>‹#›</a:t>
            </a:fld>
            <a:endParaRPr lang="en-AU" sz="800" dirty="0">
              <a:solidFill>
                <a:prstClr val="white"/>
              </a:solidFill>
            </a:endParaRPr>
          </a:p>
        </p:txBody>
      </p:sp>
    </p:spTree>
    <p:extLst>
      <p:ext uri="{BB962C8B-B14F-4D97-AF65-F5344CB8AC3E}">
        <p14:creationId xmlns:p14="http://schemas.microsoft.com/office/powerpoint/2010/main" val="3145153281"/>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7213" y="84138"/>
            <a:ext cx="7529512" cy="1071562"/>
          </a:xfrm>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3429000" y="1452563"/>
            <a:ext cx="5120591" cy="4935537"/>
          </a:xfrm>
        </p:spPr>
        <p:txBody>
          <a:bodyPr/>
          <a:lstStyle>
            <a:lvl1pPr marL="0" indent="0">
              <a:lnSpc>
                <a:spcPct val="120000"/>
              </a:lnSpc>
              <a:buNone/>
              <a:defRPr/>
            </a:lvl1pPr>
            <a:lvl2pPr marL="508000" indent="-171450">
              <a:buClrTx/>
              <a:buFont typeface="Arial" panose="020B0604020202020204" pitchFamily="34" charset="0"/>
              <a:buChar char="•"/>
              <a:defRPr/>
            </a:lvl2pPr>
            <a:lvl3pPr marL="788988" indent="-171450">
              <a:buClrTx/>
              <a:buFont typeface="Arial" pitchFamily="34" charset="0"/>
              <a:buChar char="•"/>
              <a:defRPr/>
            </a:lvl3pPr>
            <a:lvl4pPr>
              <a:buClrTx/>
              <a:defRPr/>
            </a:lvl4pPr>
            <a:lvl5pPr>
              <a:buClrTx/>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Text Box 18"/>
          <p:cNvSpPr txBox="1">
            <a:spLocks noChangeArrowheads="1"/>
          </p:cNvSpPr>
          <p:nvPr userDrawn="1"/>
        </p:nvSpPr>
        <p:spPr bwMode="auto">
          <a:xfrm>
            <a:off x="8270875" y="6632575"/>
            <a:ext cx="915988" cy="365125"/>
          </a:xfrm>
          <a:prstGeom prst="rect">
            <a:avLst/>
          </a:prstGeom>
          <a:noFill/>
          <a:ln w="9525" algn="ctr">
            <a:noFill/>
            <a:miter lim="800000"/>
            <a:headEnd/>
            <a:tailEnd/>
          </a:ln>
        </p:spPr>
        <p:txBody>
          <a:bodyPr lIns="91386" tIns="45693" rIns="91386" bIns="45693"/>
          <a:lstStyle/>
          <a:p>
            <a:pPr algn="r">
              <a:defRPr/>
            </a:pPr>
            <a:fld id="{D2BDF5F2-047F-4BAF-BE71-BA25C2B40E20}" type="slidenum">
              <a:rPr lang="en-AU" sz="800">
                <a:solidFill>
                  <a:prstClr val="white"/>
                </a:solidFill>
              </a:rPr>
              <a:pPr algn="r">
                <a:defRPr/>
              </a:pPr>
              <a:t>‹#›</a:t>
            </a:fld>
            <a:endParaRPr lang="en-AU" sz="800" dirty="0">
              <a:solidFill>
                <a:prstClr val="white"/>
              </a:solidFill>
            </a:endParaRPr>
          </a:p>
        </p:txBody>
      </p:sp>
      <p:sp>
        <p:nvSpPr>
          <p:cNvPr id="8" name="Content Placeholder 2"/>
          <p:cNvSpPr>
            <a:spLocks noGrp="1"/>
          </p:cNvSpPr>
          <p:nvPr>
            <p:ph idx="10"/>
          </p:nvPr>
        </p:nvSpPr>
        <p:spPr>
          <a:xfrm>
            <a:off x="582707" y="1457047"/>
            <a:ext cx="2550458" cy="4935537"/>
          </a:xfrm>
        </p:spPr>
        <p:txBody>
          <a:bodyPr/>
          <a:lstStyle>
            <a:lvl1pPr marL="0" indent="0">
              <a:lnSpc>
                <a:spcPct val="120000"/>
              </a:lnSpc>
              <a:buNone/>
              <a:defRPr/>
            </a:lvl1pPr>
            <a:lvl2pPr marL="508000" indent="-171450">
              <a:buClrTx/>
              <a:buFont typeface="Arial" panose="020B0604020202020204" pitchFamily="34" charset="0"/>
              <a:buChar char="•"/>
              <a:defRPr/>
            </a:lvl2pPr>
            <a:lvl3pPr marL="788988" indent="-171450">
              <a:buClrTx/>
              <a:buFont typeface="Arial" pitchFamily="34" charset="0"/>
              <a:buChar char="•"/>
              <a:defRPr/>
            </a:lvl3pPr>
            <a:lvl4pPr>
              <a:buClrTx/>
              <a:defRPr/>
            </a:lvl4pPr>
            <a:lvl5pPr>
              <a:buClrTx/>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1414883898"/>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7213" y="84138"/>
            <a:ext cx="7529512" cy="1071562"/>
          </a:xfrm>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4636008" y="1452563"/>
            <a:ext cx="3913583" cy="4935537"/>
          </a:xfrm>
        </p:spPr>
        <p:txBody>
          <a:bodyPr/>
          <a:lstStyle>
            <a:lvl1pPr marL="0" indent="0">
              <a:lnSpc>
                <a:spcPct val="120000"/>
              </a:lnSpc>
              <a:buNone/>
              <a:defRPr/>
            </a:lvl1pPr>
            <a:lvl2pPr marL="508000" indent="-171450">
              <a:buClrTx/>
              <a:buFont typeface="Wingdings" panose="05000000000000000000" pitchFamily="2" charset="2"/>
              <a:buChar char="§"/>
              <a:defRPr/>
            </a:lvl2pPr>
            <a:lvl3pPr marL="788988" indent="-171450">
              <a:buClrTx/>
              <a:buFont typeface="Wingdings" panose="05000000000000000000" pitchFamily="2" charset="2"/>
              <a:buChar char="§"/>
              <a:defRPr/>
            </a:lvl3pPr>
            <a:lvl4pPr marL="1092200" indent="-188913">
              <a:buClrTx/>
              <a:buFont typeface="Wingdings" panose="05000000000000000000" pitchFamily="2" charset="2"/>
              <a:buChar char="§"/>
              <a:defRPr/>
            </a:lvl4pPr>
            <a:lvl5pPr marL="1374775" indent="-168275">
              <a:buClrTx/>
              <a:buFont typeface="Wingdings" panose="05000000000000000000"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Text Box 18"/>
          <p:cNvSpPr txBox="1">
            <a:spLocks noChangeArrowheads="1"/>
          </p:cNvSpPr>
          <p:nvPr userDrawn="1"/>
        </p:nvSpPr>
        <p:spPr bwMode="auto">
          <a:xfrm>
            <a:off x="8270875" y="6632575"/>
            <a:ext cx="915988" cy="365125"/>
          </a:xfrm>
          <a:prstGeom prst="rect">
            <a:avLst/>
          </a:prstGeom>
          <a:noFill/>
          <a:ln w="9525" algn="ctr">
            <a:noFill/>
            <a:miter lim="800000"/>
            <a:headEnd/>
            <a:tailEnd/>
          </a:ln>
        </p:spPr>
        <p:txBody>
          <a:bodyPr lIns="91386" tIns="45693" rIns="91386" bIns="45693"/>
          <a:lstStyle/>
          <a:p>
            <a:pPr algn="r">
              <a:defRPr/>
            </a:pPr>
            <a:fld id="{D2BDF5F2-047F-4BAF-BE71-BA25C2B40E20}" type="slidenum">
              <a:rPr lang="en-AU" sz="800">
                <a:solidFill>
                  <a:prstClr val="white"/>
                </a:solidFill>
              </a:rPr>
              <a:pPr algn="r">
                <a:defRPr/>
              </a:pPr>
              <a:t>‹#›</a:t>
            </a:fld>
            <a:endParaRPr lang="en-AU" sz="800" dirty="0">
              <a:solidFill>
                <a:prstClr val="white"/>
              </a:solidFill>
            </a:endParaRPr>
          </a:p>
        </p:txBody>
      </p:sp>
      <p:sp>
        <p:nvSpPr>
          <p:cNvPr id="8" name="Content Placeholder 2"/>
          <p:cNvSpPr>
            <a:spLocks noGrp="1"/>
          </p:cNvSpPr>
          <p:nvPr>
            <p:ph idx="10"/>
          </p:nvPr>
        </p:nvSpPr>
        <p:spPr>
          <a:xfrm>
            <a:off x="582706" y="1457047"/>
            <a:ext cx="3888709" cy="4935537"/>
          </a:xfrm>
        </p:spPr>
        <p:txBody>
          <a:bodyPr/>
          <a:lstStyle>
            <a:lvl1pPr marL="0" indent="0">
              <a:lnSpc>
                <a:spcPct val="120000"/>
              </a:lnSpc>
              <a:buNone/>
              <a:defRPr/>
            </a:lvl1pPr>
            <a:lvl2pPr marL="508000" indent="-171450">
              <a:buClrTx/>
              <a:buFont typeface="Arial" panose="020B0604020202020204" pitchFamily="34" charset="0"/>
              <a:buChar char="•"/>
              <a:defRPr/>
            </a:lvl2pPr>
            <a:lvl3pPr marL="788988" indent="-171450">
              <a:buClrTx/>
              <a:buFont typeface="Arial" pitchFamily="34" charset="0"/>
              <a:buChar char="•"/>
              <a:defRPr/>
            </a:lvl3pPr>
            <a:lvl4pPr>
              <a:buClrTx/>
              <a:defRPr/>
            </a:lvl4pPr>
            <a:lvl5pPr>
              <a:buClrTx/>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1608609265"/>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Text Box 18"/>
          <p:cNvSpPr txBox="1">
            <a:spLocks noChangeArrowheads="1"/>
          </p:cNvSpPr>
          <p:nvPr userDrawn="1"/>
        </p:nvSpPr>
        <p:spPr bwMode="auto">
          <a:xfrm>
            <a:off x="8270875" y="6632575"/>
            <a:ext cx="915988" cy="365125"/>
          </a:xfrm>
          <a:prstGeom prst="rect">
            <a:avLst/>
          </a:prstGeom>
          <a:noFill/>
          <a:ln w="9525" algn="ctr">
            <a:noFill/>
            <a:miter lim="800000"/>
            <a:headEnd/>
            <a:tailEnd/>
          </a:ln>
        </p:spPr>
        <p:txBody>
          <a:bodyPr lIns="91386" tIns="45693" rIns="91386" bIns="45693"/>
          <a:lstStyle/>
          <a:p>
            <a:pPr algn="r">
              <a:defRPr/>
            </a:pPr>
            <a:fld id="{D2BDF5F2-047F-4BAF-BE71-BA25C2B40E20}" type="slidenum">
              <a:rPr lang="en-AU" sz="800">
                <a:solidFill>
                  <a:prstClr val="white"/>
                </a:solidFill>
              </a:rPr>
              <a:pPr algn="r">
                <a:defRPr/>
              </a:pPr>
              <a:t>‹#›</a:t>
            </a:fld>
            <a:endParaRPr lang="en-AU" sz="800" dirty="0">
              <a:solidFill>
                <a:prstClr val="white"/>
              </a:solidFill>
            </a:endParaRPr>
          </a:p>
        </p:txBody>
      </p:sp>
    </p:spTree>
    <p:extLst>
      <p:ext uri="{BB962C8B-B14F-4D97-AF65-F5344CB8AC3E}">
        <p14:creationId xmlns:p14="http://schemas.microsoft.com/office/powerpoint/2010/main" val="2526757380"/>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9" name="Rectangle 20"/>
          <p:cNvSpPr>
            <a:spLocks noChangeArrowheads="1"/>
          </p:cNvSpPr>
          <p:nvPr userDrawn="1"/>
        </p:nvSpPr>
        <p:spPr bwMode="auto">
          <a:xfrm>
            <a:off x="0" y="6535161"/>
            <a:ext cx="9144000" cy="330200"/>
          </a:xfrm>
          <a:prstGeom prst="rect">
            <a:avLst/>
          </a:prstGeom>
          <a:noFill/>
          <a:ln w="12700">
            <a:noFill/>
            <a:miter lim="800000"/>
            <a:headEnd/>
            <a:tailEnd/>
          </a:ln>
          <a:effectLst/>
        </p:spPr>
        <p:txBody>
          <a:bodyPr lIns="85121" tIns="41814" rIns="85121" bIns="41814">
            <a:spAutoFit/>
          </a:bodyPr>
          <a:lstStyle/>
          <a:p>
            <a:pPr defTabSz="860425" eaLnBrk="0" fontAlgn="base" hangingPunct="0">
              <a:spcBef>
                <a:spcPct val="0"/>
              </a:spcBef>
              <a:spcAft>
                <a:spcPct val="0"/>
              </a:spcAft>
              <a:tabLst>
                <a:tab pos="8816975" algn="r"/>
              </a:tabLst>
              <a:defRPr/>
            </a:pPr>
            <a:endParaRPr lang="en-US" sz="800" dirty="0">
              <a:solidFill>
                <a:prstClr val="black"/>
              </a:solidFill>
            </a:endParaRPr>
          </a:p>
          <a:p>
            <a:pPr defTabSz="860425" eaLnBrk="0" fontAlgn="base" hangingPunct="0">
              <a:spcBef>
                <a:spcPct val="0"/>
              </a:spcBef>
              <a:spcAft>
                <a:spcPct val="0"/>
              </a:spcAft>
              <a:tabLst>
                <a:tab pos="8816975" algn="r"/>
              </a:tabLst>
              <a:defRPr/>
            </a:pPr>
            <a:r>
              <a:rPr lang="en-US" sz="800" dirty="0">
                <a:solidFill>
                  <a:prstClr val="white"/>
                </a:solidFill>
                <a:cs typeface="Arial" pitchFamily="34" charset="0"/>
              </a:rPr>
              <a:t>© Synovate 2011</a:t>
            </a:r>
          </a:p>
        </p:txBody>
      </p:sp>
    </p:spTree>
    <p:extLst>
      <p:ext uri="{BB962C8B-B14F-4D97-AF65-F5344CB8AC3E}">
        <p14:creationId xmlns:p14="http://schemas.microsoft.com/office/powerpoint/2010/main" val="13308281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pic>
        <p:nvPicPr>
          <p:cNvPr id="6146" name="Picture 2" descr="S:\Publishing\T&amp;A_pics\ISTOCK\iStock_000007034196Medium.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805252"/>
            <a:ext cx="9144000" cy="5052748"/>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p:cNvSpPr>
            <a:spLocks noGrp="1"/>
          </p:cNvSpPr>
          <p:nvPr>
            <p:ph type="sldNum" sz="quarter" idx="4294967295"/>
          </p:nvPr>
        </p:nvSpPr>
        <p:spPr>
          <a:xfrm>
            <a:off x="7010400" y="6645275"/>
            <a:ext cx="2133600" cy="212725"/>
          </a:xfrm>
          <a:prstGeom prst="rect">
            <a:avLst/>
          </a:prstGeom>
        </p:spPr>
        <p:txBody>
          <a:bodyPr vert="horz" lIns="91440" tIns="45720" rIns="91440" bIns="45720" rtlCol="0" anchor="ctr"/>
          <a:lstStyle>
            <a:lvl1pPr>
              <a:defRPr>
                <a:solidFill>
                  <a:schemeClr val="bg1"/>
                </a:solidFill>
              </a:defRPr>
            </a:lvl1pPr>
          </a:lstStyle>
          <a:p>
            <a:pPr algn="r" fontAlgn="base">
              <a:spcBef>
                <a:spcPct val="0"/>
              </a:spcBef>
              <a:spcAft>
                <a:spcPct val="0"/>
              </a:spcAft>
            </a:pPr>
            <a:fld id="{45686C88-9864-4BBF-B5C1-B30403792B1A}" type="slidenum">
              <a:rPr lang="en-US" sz="800" smtClean="0">
                <a:solidFill>
                  <a:prstClr val="white"/>
                </a:solidFill>
                <a:cs typeface="Arial" pitchFamily="34" charset="0"/>
              </a:rPr>
              <a:pPr algn="r" fontAlgn="base">
                <a:spcBef>
                  <a:spcPct val="0"/>
                </a:spcBef>
                <a:spcAft>
                  <a:spcPct val="0"/>
                </a:spcAft>
              </a:pPr>
              <a:t>‹#›</a:t>
            </a:fld>
            <a:endParaRPr lang="en-US" sz="800" dirty="0">
              <a:solidFill>
                <a:prstClr val="white"/>
              </a:solidFill>
              <a:cs typeface="Arial" pitchFamily="34" charset="0"/>
            </a:endParaRPr>
          </a:p>
        </p:txBody>
      </p:sp>
      <p:sp>
        <p:nvSpPr>
          <p:cNvPr id="4" name="Title 3"/>
          <p:cNvSpPr>
            <a:spLocks noGrp="1"/>
          </p:cNvSpPr>
          <p:nvPr>
            <p:ph type="title" hasCustomPrompt="1"/>
          </p:nvPr>
        </p:nvSpPr>
        <p:spPr>
          <a:xfrm>
            <a:off x="532500" y="1480451"/>
            <a:ext cx="7056437" cy="1071562"/>
          </a:xfrm>
        </p:spPr>
        <p:txBody>
          <a:bodyPr/>
          <a:lstStyle>
            <a:lvl1pPr>
              <a:defRPr/>
            </a:lvl1pPr>
          </a:lstStyle>
          <a:p>
            <a:r>
              <a:rPr lang="en-US" dirty="0" smtClean="0"/>
              <a:t>Click to edit Master title style</a:t>
            </a:r>
            <a:br>
              <a:rPr lang="en-US" dirty="0" smtClean="0"/>
            </a:br>
            <a:endParaRPr lang="en-CA" dirty="0"/>
          </a:p>
        </p:txBody>
      </p:sp>
    </p:spTree>
    <p:extLst>
      <p:ext uri="{BB962C8B-B14F-4D97-AF65-F5344CB8AC3E}">
        <p14:creationId xmlns:p14="http://schemas.microsoft.com/office/powerpoint/2010/main" val="38468564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TextBox 7"/>
          <p:cNvSpPr txBox="1"/>
          <p:nvPr/>
        </p:nvSpPr>
        <p:spPr>
          <a:xfrm>
            <a:off x="801442" y="2659513"/>
            <a:ext cx="2605200" cy="830997"/>
          </a:xfrm>
          <a:prstGeom prst="rect">
            <a:avLst/>
          </a:prstGeom>
          <a:noFill/>
        </p:spPr>
        <p:txBody>
          <a:bodyPr wrap="none" rtlCol="0">
            <a:spAutoFit/>
          </a:bodyPr>
          <a:lstStyle/>
          <a:p>
            <a:r>
              <a:rPr lang="en-CA" sz="4800" dirty="0">
                <a:solidFill>
                  <a:srgbClr val="1F497D"/>
                </a:solidFill>
                <a:latin typeface="Baskerville Old Face" pitchFamily="18" charset="0"/>
              </a:rPr>
              <a:t>thank you</a:t>
            </a:r>
          </a:p>
        </p:txBody>
      </p:sp>
      <p:pic>
        <p:nvPicPr>
          <p:cNvPr id="10" name="Picture 9" descr="innova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13113" y="4287877"/>
            <a:ext cx="5830887"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ChangeArrowheads="1"/>
          </p:cNvSpPr>
          <p:nvPr userDrawn="1"/>
        </p:nvSpPr>
        <p:spPr bwMode="auto">
          <a:xfrm>
            <a:off x="0" y="6669088"/>
            <a:ext cx="9144000" cy="188912"/>
          </a:xfrm>
          <a:prstGeom prst="rect">
            <a:avLst/>
          </a:prstGeom>
          <a:gradFill rotWithShape="1">
            <a:gsLst>
              <a:gs pos="0">
                <a:srgbClr val="FF3300"/>
              </a:gs>
              <a:gs pos="100000">
                <a:srgbClr val="761800"/>
              </a:gs>
            </a:gsLst>
            <a:lin ang="5400000" scaled="1"/>
          </a:gradFill>
          <a:ln w="9525">
            <a:noFill/>
            <a:miter lim="800000"/>
            <a:headEnd/>
            <a:tailEnd/>
          </a:ln>
        </p:spPr>
        <p:txBody>
          <a:bodyPr wrap="none" lIns="91386" tIns="45693" rIns="91386" bIns="45693" anchor="ctr"/>
          <a:lstStyle/>
          <a:p>
            <a:pPr>
              <a:defRPr/>
            </a:pPr>
            <a:endParaRPr lang="en-US" sz="2400" dirty="0">
              <a:solidFill>
                <a:prstClr val="black"/>
              </a:solidFill>
            </a:endParaRPr>
          </a:p>
        </p:txBody>
      </p:sp>
    </p:spTree>
    <p:extLst>
      <p:ext uri="{BB962C8B-B14F-4D97-AF65-F5344CB8AC3E}">
        <p14:creationId xmlns:p14="http://schemas.microsoft.com/office/powerpoint/2010/main" val="25986150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6858000" y="6645275"/>
            <a:ext cx="2133600" cy="212726"/>
          </a:xfrm>
          <a:prstGeom prst="rect">
            <a:avLst/>
          </a:prstGeom>
        </p:spPr>
        <p:txBody>
          <a:bodyPr vert="horz" lIns="91440" tIns="45720" rIns="91440" bIns="45720" rtlCol="0" anchor="ctr"/>
          <a:lstStyle>
            <a:lvl1pPr algn="r">
              <a:defRPr sz="800">
                <a:solidFill>
                  <a:schemeClr val="bg1"/>
                </a:solidFill>
                <a:latin typeface="Arial" pitchFamily="34" charset="0"/>
                <a:cs typeface="Arial" pitchFamily="34" charset="0"/>
              </a:defRPr>
            </a:lvl1pPr>
          </a:lstStyle>
          <a:p>
            <a:pPr fontAlgn="base">
              <a:spcBef>
                <a:spcPct val="0"/>
              </a:spcBef>
              <a:spcAft>
                <a:spcPct val="0"/>
              </a:spcAft>
            </a:pPr>
            <a:fld id="{45686C88-9864-4BBF-B5C1-B30403792B1A}" type="slidenum">
              <a:rPr lang="en-US" smtClean="0">
                <a:solidFill>
                  <a:prstClr val="white"/>
                </a:solidFill>
              </a:rPr>
              <a:pPr fontAlgn="base">
                <a:spcBef>
                  <a:spcPct val="0"/>
                </a:spcBef>
                <a:spcAft>
                  <a:spcPct val="0"/>
                </a:spcAft>
              </a:pPr>
              <a:t>‹#›</a:t>
            </a:fld>
            <a:endParaRPr lang="en-US" dirty="0">
              <a:solidFill>
                <a:prstClr val="white"/>
              </a:solidFill>
            </a:endParaRPr>
          </a:p>
        </p:txBody>
      </p:sp>
      <p:pic>
        <p:nvPicPr>
          <p:cNvPr id="12"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79208" y="4002239"/>
            <a:ext cx="1764792" cy="2644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27765973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gray">
          <a:xfrm>
            <a:off x="557213" y="84138"/>
            <a:ext cx="7056437" cy="10715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smtClean="0"/>
              <a:t>Click to edit Master title style</a:t>
            </a:r>
          </a:p>
        </p:txBody>
      </p:sp>
      <p:sp>
        <p:nvSpPr>
          <p:cNvPr id="1165317" name="AutoShape 5"/>
          <p:cNvSpPr>
            <a:spLocks noChangeArrowheads="1"/>
          </p:cNvSpPr>
          <p:nvPr/>
        </p:nvSpPr>
        <p:spPr bwMode="auto">
          <a:xfrm>
            <a:off x="409575" y="6943725"/>
            <a:ext cx="342900" cy="249238"/>
          </a:xfrm>
          <a:prstGeom prst="upArrowCallout">
            <a:avLst>
              <a:gd name="adj1" fmla="val 34102"/>
              <a:gd name="adj2" fmla="val 27045"/>
              <a:gd name="adj3" fmla="val 25477"/>
              <a:gd name="adj4" fmla="val 74523"/>
            </a:avLst>
          </a:prstGeom>
          <a:solidFill>
            <a:srgbClr val="004E69"/>
          </a:solidFill>
          <a:ln w="9525" algn="ctr">
            <a:noFill/>
            <a:miter lim="800000"/>
            <a:headEnd/>
            <a:tailEnd/>
          </a:ln>
          <a:effectLst/>
        </p:spPr>
        <p:txBody>
          <a:bodyPr wrap="none" lIns="0" tIns="0" rIns="0" bIns="0" anchor="ctr"/>
          <a:lstStyle/>
          <a:p>
            <a:pPr>
              <a:spcBef>
                <a:spcPct val="50000"/>
              </a:spcBef>
              <a:defRPr/>
            </a:pPr>
            <a:r>
              <a:rPr lang="en-AU" sz="1000" dirty="0">
                <a:solidFill>
                  <a:prstClr val="black"/>
                </a:solidFill>
              </a:rPr>
              <a:t>12.00</a:t>
            </a:r>
          </a:p>
        </p:txBody>
      </p:sp>
      <p:sp>
        <p:nvSpPr>
          <p:cNvPr id="1165318" name="AutoShape 6"/>
          <p:cNvSpPr>
            <a:spLocks noChangeArrowheads="1"/>
          </p:cNvSpPr>
          <p:nvPr/>
        </p:nvSpPr>
        <p:spPr bwMode="auto">
          <a:xfrm>
            <a:off x="-373063" y="6477000"/>
            <a:ext cx="342900" cy="160338"/>
          </a:xfrm>
          <a:prstGeom prst="homePlate">
            <a:avLst>
              <a:gd name="adj" fmla="val 53465"/>
            </a:avLst>
          </a:prstGeom>
          <a:solidFill>
            <a:srgbClr val="004E69"/>
          </a:solidFill>
          <a:ln w="9525" algn="ctr">
            <a:noFill/>
            <a:miter lim="800000"/>
            <a:headEnd/>
            <a:tailEnd/>
          </a:ln>
          <a:effectLst/>
        </p:spPr>
        <p:txBody>
          <a:bodyPr wrap="none" lIns="0" tIns="0" rIns="0" bIns="0" anchor="ctr"/>
          <a:lstStyle/>
          <a:p>
            <a:pPr>
              <a:spcBef>
                <a:spcPct val="50000"/>
              </a:spcBef>
              <a:defRPr/>
            </a:pPr>
            <a:r>
              <a:rPr lang="en-AU" sz="1000" dirty="0">
                <a:solidFill>
                  <a:prstClr val="black"/>
                </a:solidFill>
              </a:rPr>
              <a:t>8.70</a:t>
            </a:r>
          </a:p>
        </p:txBody>
      </p:sp>
      <p:sp>
        <p:nvSpPr>
          <p:cNvPr id="1165319" name="AutoShape 7"/>
          <p:cNvSpPr>
            <a:spLocks noChangeArrowheads="1"/>
          </p:cNvSpPr>
          <p:nvPr/>
        </p:nvSpPr>
        <p:spPr bwMode="auto">
          <a:xfrm>
            <a:off x="-373063" y="5314950"/>
            <a:ext cx="342900" cy="160338"/>
          </a:xfrm>
          <a:prstGeom prst="homePlate">
            <a:avLst>
              <a:gd name="adj" fmla="val 53465"/>
            </a:avLst>
          </a:prstGeom>
          <a:solidFill>
            <a:srgbClr val="004E69"/>
          </a:solidFill>
          <a:ln w="9525" algn="ctr">
            <a:noFill/>
            <a:miter lim="800000"/>
            <a:headEnd/>
            <a:tailEnd/>
          </a:ln>
          <a:effectLst/>
        </p:spPr>
        <p:txBody>
          <a:bodyPr wrap="none" lIns="0" tIns="0" rIns="0" bIns="0" anchor="ctr"/>
          <a:lstStyle/>
          <a:p>
            <a:pPr>
              <a:spcBef>
                <a:spcPct val="50000"/>
              </a:spcBef>
              <a:defRPr/>
            </a:pPr>
            <a:r>
              <a:rPr lang="en-AU" sz="1000" dirty="0">
                <a:solidFill>
                  <a:prstClr val="black"/>
                </a:solidFill>
              </a:rPr>
              <a:t>5.48</a:t>
            </a:r>
          </a:p>
        </p:txBody>
      </p:sp>
      <p:sp>
        <p:nvSpPr>
          <p:cNvPr id="1165320" name="AutoShape 8"/>
          <p:cNvSpPr>
            <a:spLocks noChangeArrowheads="1"/>
          </p:cNvSpPr>
          <p:nvPr/>
        </p:nvSpPr>
        <p:spPr bwMode="auto">
          <a:xfrm>
            <a:off x="-373063" y="1676400"/>
            <a:ext cx="342900" cy="160338"/>
          </a:xfrm>
          <a:prstGeom prst="homePlate">
            <a:avLst>
              <a:gd name="adj" fmla="val 53465"/>
            </a:avLst>
          </a:prstGeom>
          <a:solidFill>
            <a:srgbClr val="004E69"/>
          </a:solidFill>
          <a:ln w="9525" algn="ctr">
            <a:noFill/>
            <a:miter lim="800000"/>
            <a:headEnd/>
            <a:tailEnd/>
          </a:ln>
          <a:effectLst/>
        </p:spPr>
        <p:txBody>
          <a:bodyPr wrap="none" lIns="0" tIns="0" rIns="0" bIns="0" anchor="ctr"/>
          <a:lstStyle/>
          <a:p>
            <a:pPr>
              <a:spcBef>
                <a:spcPct val="50000"/>
              </a:spcBef>
              <a:defRPr/>
            </a:pPr>
            <a:r>
              <a:rPr lang="en-AU" sz="1000" dirty="0">
                <a:solidFill>
                  <a:prstClr val="black"/>
                </a:solidFill>
              </a:rPr>
              <a:t>4.63</a:t>
            </a:r>
          </a:p>
        </p:txBody>
      </p:sp>
      <p:sp>
        <p:nvSpPr>
          <p:cNvPr id="1165321" name="AutoShape 9"/>
          <p:cNvSpPr>
            <a:spLocks noChangeArrowheads="1"/>
          </p:cNvSpPr>
          <p:nvPr/>
        </p:nvSpPr>
        <p:spPr bwMode="auto">
          <a:xfrm>
            <a:off x="-373063" y="381000"/>
            <a:ext cx="342900" cy="160338"/>
          </a:xfrm>
          <a:prstGeom prst="homePlate">
            <a:avLst>
              <a:gd name="adj" fmla="val 53465"/>
            </a:avLst>
          </a:prstGeom>
          <a:solidFill>
            <a:srgbClr val="004E69"/>
          </a:solidFill>
          <a:ln w="9525" algn="ctr">
            <a:noFill/>
            <a:miter lim="800000"/>
            <a:headEnd/>
            <a:tailEnd/>
          </a:ln>
          <a:effectLst/>
        </p:spPr>
        <p:txBody>
          <a:bodyPr wrap="none" lIns="0" tIns="0" rIns="0" bIns="0" anchor="ctr"/>
          <a:lstStyle/>
          <a:p>
            <a:pPr>
              <a:spcBef>
                <a:spcPct val="50000"/>
              </a:spcBef>
              <a:defRPr/>
            </a:pPr>
            <a:r>
              <a:rPr lang="en-AU" sz="1000" dirty="0">
                <a:solidFill>
                  <a:prstClr val="black"/>
                </a:solidFill>
              </a:rPr>
              <a:t>8.24</a:t>
            </a:r>
          </a:p>
        </p:txBody>
      </p:sp>
      <p:sp>
        <p:nvSpPr>
          <p:cNvPr id="1165322" name="AutoShape 10"/>
          <p:cNvSpPr>
            <a:spLocks noChangeArrowheads="1"/>
          </p:cNvSpPr>
          <p:nvPr/>
        </p:nvSpPr>
        <p:spPr bwMode="auto">
          <a:xfrm>
            <a:off x="-373063" y="1282700"/>
            <a:ext cx="342900" cy="160338"/>
          </a:xfrm>
          <a:prstGeom prst="homePlate">
            <a:avLst>
              <a:gd name="adj" fmla="val 53465"/>
            </a:avLst>
          </a:prstGeom>
          <a:solidFill>
            <a:srgbClr val="004E69"/>
          </a:solidFill>
          <a:ln w="9525" algn="ctr">
            <a:noFill/>
            <a:miter lim="800000"/>
            <a:headEnd/>
            <a:tailEnd/>
          </a:ln>
          <a:effectLst/>
        </p:spPr>
        <p:txBody>
          <a:bodyPr wrap="none" lIns="0" tIns="0" rIns="0" bIns="0" anchor="ctr"/>
          <a:lstStyle/>
          <a:p>
            <a:pPr>
              <a:spcBef>
                <a:spcPct val="50000"/>
              </a:spcBef>
              <a:defRPr/>
            </a:pPr>
            <a:r>
              <a:rPr lang="en-AU" sz="1000" dirty="0">
                <a:solidFill>
                  <a:prstClr val="black"/>
                </a:solidFill>
              </a:rPr>
              <a:t>5.73</a:t>
            </a:r>
          </a:p>
        </p:txBody>
      </p:sp>
      <p:sp>
        <p:nvSpPr>
          <p:cNvPr id="1165323" name="AutoShape 11"/>
          <p:cNvSpPr>
            <a:spLocks noChangeArrowheads="1"/>
          </p:cNvSpPr>
          <p:nvPr/>
        </p:nvSpPr>
        <p:spPr bwMode="auto">
          <a:xfrm>
            <a:off x="-373063" y="1450975"/>
            <a:ext cx="342900" cy="160338"/>
          </a:xfrm>
          <a:prstGeom prst="homePlate">
            <a:avLst>
              <a:gd name="adj" fmla="val 53465"/>
            </a:avLst>
          </a:prstGeom>
          <a:solidFill>
            <a:srgbClr val="004E69"/>
          </a:solidFill>
          <a:ln w="9525" algn="ctr">
            <a:noFill/>
            <a:miter lim="800000"/>
            <a:headEnd/>
            <a:tailEnd/>
          </a:ln>
          <a:effectLst/>
        </p:spPr>
        <p:txBody>
          <a:bodyPr wrap="none" lIns="0" tIns="0" rIns="0" bIns="0" anchor="ctr"/>
          <a:lstStyle/>
          <a:p>
            <a:pPr>
              <a:spcBef>
                <a:spcPct val="50000"/>
              </a:spcBef>
              <a:defRPr/>
            </a:pPr>
            <a:r>
              <a:rPr lang="en-AU" sz="1000" dirty="0">
                <a:solidFill>
                  <a:prstClr val="black"/>
                </a:solidFill>
              </a:rPr>
              <a:t>5.27</a:t>
            </a:r>
          </a:p>
        </p:txBody>
      </p:sp>
      <p:sp>
        <p:nvSpPr>
          <p:cNvPr id="1165324" name="AutoShape 12"/>
          <p:cNvSpPr>
            <a:spLocks noChangeArrowheads="1"/>
          </p:cNvSpPr>
          <p:nvPr/>
        </p:nvSpPr>
        <p:spPr bwMode="auto">
          <a:xfrm>
            <a:off x="846138" y="6943725"/>
            <a:ext cx="342900" cy="249238"/>
          </a:xfrm>
          <a:prstGeom prst="upArrowCallout">
            <a:avLst>
              <a:gd name="adj1" fmla="val 34102"/>
              <a:gd name="adj2" fmla="val 27045"/>
              <a:gd name="adj3" fmla="val 25477"/>
              <a:gd name="adj4" fmla="val 74523"/>
            </a:avLst>
          </a:prstGeom>
          <a:solidFill>
            <a:srgbClr val="004E69"/>
          </a:solidFill>
          <a:ln w="9525" algn="ctr">
            <a:noFill/>
            <a:miter lim="800000"/>
            <a:headEnd/>
            <a:tailEnd/>
          </a:ln>
          <a:effectLst/>
        </p:spPr>
        <p:txBody>
          <a:bodyPr wrap="none" lIns="0" tIns="0" rIns="0" bIns="0" anchor="ctr"/>
          <a:lstStyle/>
          <a:p>
            <a:pPr>
              <a:spcBef>
                <a:spcPct val="50000"/>
              </a:spcBef>
              <a:defRPr/>
            </a:pPr>
            <a:r>
              <a:rPr lang="en-AU" sz="1000" dirty="0">
                <a:solidFill>
                  <a:prstClr val="black"/>
                </a:solidFill>
              </a:rPr>
              <a:t>10.70</a:t>
            </a:r>
          </a:p>
        </p:txBody>
      </p:sp>
      <p:sp>
        <p:nvSpPr>
          <p:cNvPr id="1165325" name="AutoShape 13"/>
          <p:cNvSpPr>
            <a:spLocks noChangeArrowheads="1"/>
          </p:cNvSpPr>
          <p:nvPr/>
        </p:nvSpPr>
        <p:spPr bwMode="auto">
          <a:xfrm>
            <a:off x="8455025" y="6943725"/>
            <a:ext cx="342900" cy="249238"/>
          </a:xfrm>
          <a:prstGeom prst="upArrowCallout">
            <a:avLst>
              <a:gd name="adj1" fmla="val 34102"/>
              <a:gd name="adj2" fmla="val 27045"/>
              <a:gd name="adj3" fmla="val 25477"/>
              <a:gd name="adj4" fmla="val 74523"/>
            </a:avLst>
          </a:prstGeom>
          <a:solidFill>
            <a:srgbClr val="004E69"/>
          </a:solidFill>
          <a:ln w="9525" algn="ctr">
            <a:noFill/>
            <a:miter lim="800000"/>
            <a:headEnd/>
            <a:tailEnd/>
          </a:ln>
          <a:effectLst/>
        </p:spPr>
        <p:txBody>
          <a:bodyPr wrap="none" lIns="0" tIns="0" rIns="0" bIns="0" anchor="ctr"/>
          <a:lstStyle/>
          <a:p>
            <a:pPr>
              <a:spcBef>
                <a:spcPct val="50000"/>
              </a:spcBef>
              <a:defRPr/>
            </a:pPr>
            <a:r>
              <a:rPr lang="en-AU" sz="1000" dirty="0">
                <a:solidFill>
                  <a:prstClr val="black"/>
                </a:solidFill>
              </a:rPr>
              <a:t>12.20</a:t>
            </a:r>
          </a:p>
        </p:txBody>
      </p:sp>
      <p:sp>
        <p:nvSpPr>
          <p:cNvPr id="6157" name="Rectangle 14"/>
          <p:cNvSpPr>
            <a:spLocks noGrp="1" noChangeArrowheads="1"/>
          </p:cNvSpPr>
          <p:nvPr>
            <p:ph type="body" idx="1"/>
          </p:nvPr>
        </p:nvSpPr>
        <p:spPr bwMode="auto">
          <a:xfrm>
            <a:off x="557275" y="1452563"/>
            <a:ext cx="8005763" cy="49355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p>
        </p:txBody>
      </p:sp>
      <p:sp>
        <p:nvSpPr>
          <p:cNvPr id="1165328" name="AutoShape 16"/>
          <p:cNvSpPr>
            <a:spLocks noChangeArrowheads="1"/>
          </p:cNvSpPr>
          <p:nvPr/>
        </p:nvSpPr>
        <p:spPr bwMode="auto">
          <a:xfrm>
            <a:off x="4567238" y="6943725"/>
            <a:ext cx="342900" cy="249238"/>
          </a:xfrm>
          <a:prstGeom prst="upArrowCallout">
            <a:avLst>
              <a:gd name="adj1" fmla="val 34102"/>
              <a:gd name="adj2" fmla="val 27045"/>
              <a:gd name="adj3" fmla="val 25477"/>
              <a:gd name="adj4" fmla="val 74523"/>
            </a:avLst>
          </a:prstGeom>
          <a:solidFill>
            <a:srgbClr val="004E69"/>
          </a:solidFill>
          <a:ln w="9525" algn="ctr">
            <a:noFill/>
            <a:miter lim="800000"/>
            <a:headEnd/>
            <a:tailEnd/>
          </a:ln>
          <a:effectLst/>
        </p:spPr>
        <p:txBody>
          <a:bodyPr wrap="none" lIns="0" tIns="0" rIns="0" bIns="0" anchor="ctr"/>
          <a:lstStyle/>
          <a:p>
            <a:pPr>
              <a:spcBef>
                <a:spcPct val="50000"/>
              </a:spcBef>
              <a:defRPr/>
            </a:pPr>
            <a:r>
              <a:rPr lang="en-AU" sz="1000" dirty="0">
                <a:solidFill>
                  <a:prstClr val="black"/>
                </a:solidFill>
              </a:rPr>
              <a:t>0.50</a:t>
            </a:r>
          </a:p>
        </p:txBody>
      </p:sp>
      <p:sp>
        <p:nvSpPr>
          <p:cNvPr id="1165329" name="AutoShape 17"/>
          <p:cNvSpPr>
            <a:spLocks noChangeArrowheads="1"/>
          </p:cNvSpPr>
          <p:nvPr/>
        </p:nvSpPr>
        <p:spPr bwMode="auto">
          <a:xfrm>
            <a:off x="-373063" y="2119313"/>
            <a:ext cx="342900" cy="160337"/>
          </a:xfrm>
          <a:prstGeom prst="homePlate">
            <a:avLst>
              <a:gd name="adj" fmla="val 53466"/>
            </a:avLst>
          </a:prstGeom>
          <a:solidFill>
            <a:srgbClr val="004E69"/>
          </a:solidFill>
          <a:ln w="9525" algn="ctr">
            <a:noFill/>
            <a:miter lim="800000"/>
            <a:headEnd/>
            <a:tailEnd/>
          </a:ln>
          <a:effectLst/>
        </p:spPr>
        <p:txBody>
          <a:bodyPr wrap="none" lIns="0" tIns="0" rIns="0" bIns="0" anchor="ctr"/>
          <a:lstStyle/>
          <a:p>
            <a:pPr>
              <a:spcBef>
                <a:spcPct val="50000"/>
              </a:spcBef>
              <a:defRPr/>
            </a:pPr>
            <a:r>
              <a:rPr lang="en-AU" sz="1000" dirty="0">
                <a:solidFill>
                  <a:prstClr val="black"/>
                </a:solidFill>
              </a:rPr>
              <a:t>3.41</a:t>
            </a:r>
          </a:p>
        </p:txBody>
      </p:sp>
    </p:spTree>
    <p:extLst>
      <p:ext uri="{BB962C8B-B14F-4D97-AF65-F5344CB8AC3E}">
        <p14:creationId xmlns:p14="http://schemas.microsoft.com/office/powerpoint/2010/main" val="24953640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Lst>
  <p:transition/>
  <p:timing>
    <p:tnLst>
      <p:par>
        <p:cTn id="1" dur="indefinite" restart="never" nodeType="tmRoot"/>
      </p:par>
    </p:tnLst>
  </p:timing>
  <p:hf hdr="0" ftr="0" dt="0"/>
  <p:txStyles>
    <p:titleStyle>
      <a:lvl1pPr algn="l" defTabSz="731838" rtl="0" eaLnBrk="0" fontAlgn="base" hangingPunct="0">
        <a:spcBef>
          <a:spcPct val="20000"/>
        </a:spcBef>
        <a:spcAft>
          <a:spcPct val="0"/>
        </a:spcAft>
        <a:defRPr sz="2800">
          <a:solidFill>
            <a:schemeClr val="tx2"/>
          </a:solidFill>
          <a:latin typeface="+mj-lt"/>
          <a:ea typeface="+mj-ea"/>
          <a:cs typeface="MS PGothic"/>
        </a:defRPr>
      </a:lvl1pPr>
      <a:lvl2pPr algn="l" defTabSz="731838" rtl="0" eaLnBrk="0" fontAlgn="base" hangingPunct="0">
        <a:spcBef>
          <a:spcPct val="20000"/>
        </a:spcBef>
        <a:spcAft>
          <a:spcPct val="0"/>
        </a:spcAft>
        <a:defRPr sz="2800">
          <a:solidFill>
            <a:schemeClr val="tx2"/>
          </a:solidFill>
          <a:latin typeface="Arial" pitchFamily="34" charset="0"/>
          <a:ea typeface="MS PGothic" pitchFamily="34" charset="-128"/>
          <a:cs typeface="MS PGothic"/>
        </a:defRPr>
      </a:lvl2pPr>
      <a:lvl3pPr algn="l" defTabSz="731838" rtl="0" eaLnBrk="0" fontAlgn="base" hangingPunct="0">
        <a:spcBef>
          <a:spcPct val="20000"/>
        </a:spcBef>
        <a:spcAft>
          <a:spcPct val="0"/>
        </a:spcAft>
        <a:defRPr sz="2800">
          <a:solidFill>
            <a:schemeClr val="tx2"/>
          </a:solidFill>
          <a:latin typeface="Arial" pitchFamily="34" charset="0"/>
          <a:ea typeface="MS PGothic" pitchFamily="34" charset="-128"/>
          <a:cs typeface="MS PGothic"/>
        </a:defRPr>
      </a:lvl3pPr>
      <a:lvl4pPr algn="l" defTabSz="731838" rtl="0" eaLnBrk="0" fontAlgn="base" hangingPunct="0">
        <a:spcBef>
          <a:spcPct val="20000"/>
        </a:spcBef>
        <a:spcAft>
          <a:spcPct val="0"/>
        </a:spcAft>
        <a:defRPr sz="2800">
          <a:solidFill>
            <a:schemeClr val="tx2"/>
          </a:solidFill>
          <a:latin typeface="Arial" pitchFamily="34" charset="0"/>
          <a:ea typeface="MS PGothic" pitchFamily="34" charset="-128"/>
          <a:cs typeface="MS PGothic"/>
        </a:defRPr>
      </a:lvl4pPr>
      <a:lvl5pPr algn="l" defTabSz="731838" rtl="0" eaLnBrk="0" fontAlgn="base" hangingPunct="0">
        <a:spcBef>
          <a:spcPct val="20000"/>
        </a:spcBef>
        <a:spcAft>
          <a:spcPct val="0"/>
        </a:spcAft>
        <a:defRPr sz="2800">
          <a:solidFill>
            <a:schemeClr val="tx2"/>
          </a:solidFill>
          <a:latin typeface="Arial" pitchFamily="34" charset="0"/>
          <a:ea typeface="MS PGothic" pitchFamily="34" charset="-128"/>
          <a:cs typeface="MS PGothic"/>
        </a:defRPr>
      </a:lvl5pPr>
      <a:lvl6pPr marL="457200" algn="l" defTabSz="731838" rtl="0" eaLnBrk="0" fontAlgn="base" hangingPunct="0">
        <a:spcBef>
          <a:spcPct val="20000"/>
        </a:spcBef>
        <a:spcAft>
          <a:spcPct val="0"/>
        </a:spcAft>
        <a:defRPr sz="2300">
          <a:solidFill>
            <a:schemeClr val="tx2"/>
          </a:solidFill>
          <a:latin typeface="Arial" pitchFamily="34" charset="0"/>
          <a:ea typeface="MS PGothic" pitchFamily="34" charset="-128"/>
        </a:defRPr>
      </a:lvl6pPr>
      <a:lvl7pPr marL="914400" algn="l" defTabSz="731838" rtl="0" eaLnBrk="0" fontAlgn="base" hangingPunct="0">
        <a:spcBef>
          <a:spcPct val="20000"/>
        </a:spcBef>
        <a:spcAft>
          <a:spcPct val="0"/>
        </a:spcAft>
        <a:defRPr sz="2300">
          <a:solidFill>
            <a:schemeClr val="tx2"/>
          </a:solidFill>
          <a:latin typeface="Arial" pitchFamily="34" charset="0"/>
          <a:ea typeface="MS PGothic" pitchFamily="34" charset="-128"/>
        </a:defRPr>
      </a:lvl7pPr>
      <a:lvl8pPr marL="1371600" algn="l" defTabSz="731838" rtl="0" eaLnBrk="0" fontAlgn="base" hangingPunct="0">
        <a:spcBef>
          <a:spcPct val="20000"/>
        </a:spcBef>
        <a:spcAft>
          <a:spcPct val="0"/>
        </a:spcAft>
        <a:defRPr sz="2300">
          <a:solidFill>
            <a:schemeClr val="tx2"/>
          </a:solidFill>
          <a:latin typeface="Arial" pitchFamily="34" charset="0"/>
          <a:ea typeface="MS PGothic" pitchFamily="34" charset="-128"/>
        </a:defRPr>
      </a:lvl8pPr>
      <a:lvl9pPr marL="1828800" algn="l" defTabSz="731838" rtl="0" eaLnBrk="0" fontAlgn="base" hangingPunct="0">
        <a:spcBef>
          <a:spcPct val="20000"/>
        </a:spcBef>
        <a:spcAft>
          <a:spcPct val="0"/>
        </a:spcAft>
        <a:defRPr sz="2300">
          <a:solidFill>
            <a:schemeClr val="tx2"/>
          </a:solidFill>
          <a:latin typeface="Arial" pitchFamily="34" charset="0"/>
          <a:ea typeface="MS PGothic" pitchFamily="34" charset="-128"/>
        </a:defRPr>
      </a:lvl9pPr>
    </p:titleStyle>
    <p:bodyStyle>
      <a:lvl1pPr marL="0" indent="0" algn="l" defTabSz="731838" rtl="0" eaLnBrk="0" fontAlgn="base" hangingPunct="0">
        <a:spcBef>
          <a:spcPct val="0"/>
        </a:spcBef>
        <a:spcAft>
          <a:spcPct val="20000"/>
        </a:spcAft>
        <a:buClr>
          <a:srgbClr val="FF8923"/>
        </a:buClr>
        <a:buFontTx/>
        <a:buNone/>
        <a:tabLst>
          <a:tab pos="1795463" algn="l"/>
        </a:tabLst>
        <a:defRPr sz="1200">
          <a:solidFill>
            <a:schemeClr val="tx1">
              <a:lumMod val="85000"/>
              <a:lumOff val="15000"/>
            </a:schemeClr>
          </a:solidFill>
          <a:latin typeface="+mj-lt"/>
          <a:ea typeface="+mn-ea"/>
          <a:cs typeface="Times New Roman" pitchFamily="18" charset="0"/>
        </a:defRPr>
      </a:lvl1pPr>
      <a:lvl2pPr marL="525463" indent="-188913" algn="l" defTabSz="731838" rtl="0" eaLnBrk="0" fontAlgn="base" hangingPunct="0">
        <a:spcBef>
          <a:spcPct val="0"/>
        </a:spcBef>
        <a:spcAft>
          <a:spcPct val="20000"/>
        </a:spcAft>
        <a:buClrTx/>
        <a:buFont typeface="Arial" panose="020B0604020202020204" pitchFamily="34" charset="0"/>
        <a:buChar char="•"/>
        <a:tabLst>
          <a:tab pos="1795463" algn="l"/>
        </a:tabLst>
        <a:defRPr sz="1200">
          <a:solidFill>
            <a:schemeClr val="tx1">
              <a:lumMod val="85000"/>
              <a:lumOff val="15000"/>
            </a:schemeClr>
          </a:solidFill>
          <a:latin typeface="+mj-lt"/>
          <a:ea typeface="+mn-ea"/>
          <a:cs typeface="Times New Roman" pitchFamily="18" charset="0"/>
        </a:defRPr>
      </a:lvl2pPr>
      <a:lvl3pPr marL="808038" indent="-190500" algn="l" defTabSz="731838" rtl="0" eaLnBrk="0" fontAlgn="base" hangingPunct="0">
        <a:spcBef>
          <a:spcPct val="0"/>
        </a:spcBef>
        <a:spcAft>
          <a:spcPct val="20000"/>
        </a:spcAft>
        <a:buClrTx/>
        <a:buFont typeface="Arial" panose="020B0604020202020204" pitchFamily="34" charset="0"/>
        <a:buChar char="•"/>
        <a:tabLst>
          <a:tab pos="1795463" algn="l"/>
        </a:tabLst>
        <a:defRPr sz="1200">
          <a:solidFill>
            <a:schemeClr val="tx1">
              <a:lumMod val="85000"/>
              <a:lumOff val="15000"/>
            </a:schemeClr>
          </a:solidFill>
          <a:latin typeface="+mj-lt"/>
          <a:ea typeface="+mn-ea"/>
          <a:cs typeface="Times New Roman" pitchFamily="18" charset="0"/>
        </a:defRPr>
      </a:lvl3pPr>
      <a:lvl4pPr marL="1092200" indent="-188913" algn="l" defTabSz="731838" rtl="0" eaLnBrk="0" fontAlgn="base" hangingPunct="0">
        <a:spcBef>
          <a:spcPct val="0"/>
        </a:spcBef>
        <a:spcAft>
          <a:spcPct val="20000"/>
        </a:spcAft>
        <a:buClrTx/>
        <a:buFont typeface="Arial" pitchFamily="34" charset="0"/>
        <a:buChar char="•"/>
        <a:tabLst>
          <a:tab pos="1795463" algn="l"/>
        </a:tabLst>
        <a:defRPr sz="1200">
          <a:solidFill>
            <a:schemeClr val="tx1">
              <a:lumMod val="85000"/>
              <a:lumOff val="15000"/>
            </a:schemeClr>
          </a:solidFill>
          <a:latin typeface="+mj-lt"/>
          <a:ea typeface="+mn-ea"/>
          <a:cs typeface="Times New Roman" pitchFamily="18" charset="0"/>
        </a:defRPr>
      </a:lvl4pPr>
      <a:lvl5pPr marL="1374775" indent="-168275" algn="l" defTabSz="731838" rtl="0" eaLnBrk="0" fontAlgn="base" hangingPunct="0">
        <a:spcBef>
          <a:spcPct val="0"/>
        </a:spcBef>
        <a:spcAft>
          <a:spcPct val="20000"/>
        </a:spcAft>
        <a:buClrTx/>
        <a:buFont typeface="Arial" pitchFamily="34" charset="0"/>
        <a:buChar char="•"/>
        <a:tabLst>
          <a:tab pos="1795463" algn="l"/>
        </a:tabLst>
        <a:defRPr sz="1200">
          <a:solidFill>
            <a:schemeClr val="tx1">
              <a:lumMod val="85000"/>
              <a:lumOff val="15000"/>
            </a:schemeClr>
          </a:solidFill>
          <a:latin typeface="+mj-lt"/>
          <a:ea typeface="+mn-ea"/>
          <a:cs typeface="Times New Roman" pitchFamily="18" charset="0"/>
        </a:defRPr>
      </a:lvl5pPr>
      <a:lvl6pPr marL="1831975" indent="-168275" algn="l" defTabSz="731838" rtl="0" eaLnBrk="0" fontAlgn="base" hangingPunct="0">
        <a:spcBef>
          <a:spcPct val="0"/>
        </a:spcBef>
        <a:spcAft>
          <a:spcPct val="20000"/>
        </a:spcAft>
        <a:buClr>
          <a:srgbClr val="003256"/>
        </a:buClr>
        <a:buChar char="-"/>
        <a:tabLst>
          <a:tab pos="1795463" algn="l"/>
        </a:tabLst>
        <a:defRPr>
          <a:solidFill>
            <a:srgbClr val="004E69"/>
          </a:solidFill>
          <a:latin typeface="+mn-lt"/>
          <a:ea typeface="+mn-ea"/>
        </a:defRPr>
      </a:lvl6pPr>
      <a:lvl7pPr marL="2289175" indent="-168275" algn="l" defTabSz="731838" rtl="0" eaLnBrk="0" fontAlgn="base" hangingPunct="0">
        <a:spcBef>
          <a:spcPct val="0"/>
        </a:spcBef>
        <a:spcAft>
          <a:spcPct val="20000"/>
        </a:spcAft>
        <a:buClr>
          <a:srgbClr val="003256"/>
        </a:buClr>
        <a:buChar char="-"/>
        <a:tabLst>
          <a:tab pos="1795463" algn="l"/>
        </a:tabLst>
        <a:defRPr>
          <a:solidFill>
            <a:srgbClr val="004E69"/>
          </a:solidFill>
          <a:latin typeface="+mn-lt"/>
          <a:ea typeface="+mn-ea"/>
        </a:defRPr>
      </a:lvl7pPr>
      <a:lvl8pPr marL="2746375" indent="-168275" algn="l" defTabSz="731838" rtl="0" eaLnBrk="0" fontAlgn="base" hangingPunct="0">
        <a:spcBef>
          <a:spcPct val="0"/>
        </a:spcBef>
        <a:spcAft>
          <a:spcPct val="20000"/>
        </a:spcAft>
        <a:buClr>
          <a:srgbClr val="003256"/>
        </a:buClr>
        <a:buChar char="-"/>
        <a:tabLst>
          <a:tab pos="1795463" algn="l"/>
        </a:tabLst>
        <a:defRPr>
          <a:solidFill>
            <a:srgbClr val="004E69"/>
          </a:solidFill>
          <a:latin typeface="+mn-lt"/>
          <a:ea typeface="+mn-ea"/>
        </a:defRPr>
      </a:lvl8pPr>
      <a:lvl9pPr marL="3203575" indent="-168275" algn="l" defTabSz="731838" rtl="0" eaLnBrk="0" fontAlgn="base" hangingPunct="0">
        <a:spcBef>
          <a:spcPct val="0"/>
        </a:spcBef>
        <a:spcAft>
          <a:spcPct val="20000"/>
        </a:spcAft>
        <a:buClr>
          <a:srgbClr val="003256"/>
        </a:buClr>
        <a:buChar char="-"/>
        <a:tabLst>
          <a:tab pos="1795463" algn="l"/>
        </a:tabLst>
        <a:defRPr>
          <a:solidFill>
            <a:srgbClr val="004E69"/>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4.emf"/><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ChangeArrowheads="1"/>
          </p:cNvSpPr>
          <p:nvPr/>
        </p:nvSpPr>
        <p:spPr bwMode="auto">
          <a:xfrm>
            <a:off x="945099" y="4829042"/>
            <a:ext cx="3606800" cy="943652"/>
          </a:xfrm>
          <a:prstGeom prst="rect">
            <a:avLst/>
          </a:prstGeom>
          <a:noFill/>
          <a:ln w="9525" algn="ctr">
            <a:noFill/>
            <a:miter lim="800000"/>
            <a:headEnd/>
            <a:tailEnd/>
          </a:ln>
        </p:spPr>
        <p:txBody>
          <a:bodyPr lIns="0" tIns="0" rIns="0" bIns="0"/>
          <a:lstStyle/>
          <a:p>
            <a:pPr defTabSz="688975" fontAlgn="base">
              <a:spcBef>
                <a:spcPct val="0"/>
              </a:spcBef>
              <a:spcAft>
                <a:spcPct val="20000"/>
              </a:spcAft>
              <a:buClr>
                <a:srgbClr val="FF8923"/>
              </a:buClr>
              <a:tabLst>
                <a:tab pos="1689100" algn="l"/>
              </a:tabLst>
            </a:pPr>
            <a:r>
              <a:rPr lang="en-AU" sz="1600" dirty="0">
                <a:solidFill>
                  <a:prstClr val="black">
                    <a:lumMod val="75000"/>
                    <a:lumOff val="25000"/>
                  </a:prstClr>
                </a:solidFill>
              </a:rPr>
              <a:t>Date: </a:t>
            </a:r>
            <a:r>
              <a:rPr lang="en-AU" sz="1600" dirty="0" smtClean="0">
                <a:solidFill>
                  <a:prstClr val="black">
                    <a:lumMod val="75000"/>
                    <a:lumOff val="25000"/>
                  </a:prstClr>
                </a:solidFill>
              </a:rPr>
              <a:t>August 2016</a:t>
            </a:r>
            <a:endParaRPr lang="en-AU" sz="1200" dirty="0">
              <a:solidFill>
                <a:prstClr val="black">
                  <a:lumMod val="75000"/>
                  <a:lumOff val="25000"/>
                </a:prstClr>
              </a:solidFill>
            </a:endParaRPr>
          </a:p>
          <a:p>
            <a:pPr defTabSz="688975" fontAlgn="base">
              <a:spcBef>
                <a:spcPct val="0"/>
              </a:spcBef>
              <a:spcAft>
                <a:spcPct val="20000"/>
              </a:spcAft>
              <a:buClr>
                <a:srgbClr val="FF8923"/>
              </a:buClr>
              <a:tabLst>
                <a:tab pos="1689100" algn="l"/>
              </a:tabLst>
            </a:pPr>
            <a:endParaRPr lang="en-AU" sz="1600" dirty="0">
              <a:solidFill>
                <a:prstClr val="black">
                  <a:lumMod val="75000"/>
                  <a:lumOff val="25000"/>
                </a:prstClr>
              </a:solidFill>
            </a:endParaRPr>
          </a:p>
        </p:txBody>
      </p:sp>
      <p:sp>
        <p:nvSpPr>
          <p:cNvPr id="8" name="Rectangle 2"/>
          <p:cNvSpPr>
            <a:spLocks noChangeArrowheads="1"/>
          </p:cNvSpPr>
          <p:nvPr/>
        </p:nvSpPr>
        <p:spPr bwMode="auto">
          <a:xfrm>
            <a:off x="7877175" y="0"/>
            <a:ext cx="1266825" cy="1095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CA" b="1" dirty="0">
              <a:solidFill>
                <a:prstClr val="black"/>
              </a:solidFill>
            </a:endParaRPr>
          </a:p>
        </p:txBody>
      </p:sp>
      <p:sp>
        <p:nvSpPr>
          <p:cNvPr id="9" name="Title 8"/>
          <p:cNvSpPr txBox="1">
            <a:spLocks/>
          </p:cNvSpPr>
          <p:nvPr/>
        </p:nvSpPr>
        <p:spPr>
          <a:xfrm>
            <a:off x="781049" y="2129892"/>
            <a:ext cx="8362951" cy="1470025"/>
          </a:xfrm>
          <a:prstGeom prst="rect">
            <a:avLst/>
          </a:prstGeom>
        </p:spPr>
        <p:txBody>
          <a:bodyPr>
            <a:noAutofit/>
          </a:bodyPr>
          <a:lstStyle>
            <a:lvl1pPr algn="l" defTabSz="731838" rtl="0" eaLnBrk="0" fontAlgn="base" hangingPunct="0">
              <a:spcBef>
                <a:spcPct val="20000"/>
              </a:spcBef>
              <a:spcAft>
                <a:spcPct val="0"/>
              </a:spcAft>
              <a:defRPr sz="2800">
                <a:solidFill>
                  <a:schemeClr val="tx2"/>
                </a:solidFill>
                <a:latin typeface="+mj-lt"/>
                <a:ea typeface="+mj-ea"/>
                <a:cs typeface="MS PGothic"/>
              </a:defRPr>
            </a:lvl1pPr>
            <a:lvl2pPr algn="l" defTabSz="731838" rtl="0" eaLnBrk="0" fontAlgn="base" hangingPunct="0">
              <a:spcBef>
                <a:spcPct val="20000"/>
              </a:spcBef>
              <a:spcAft>
                <a:spcPct val="0"/>
              </a:spcAft>
              <a:defRPr sz="2800">
                <a:solidFill>
                  <a:schemeClr val="tx2"/>
                </a:solidFill>
                <a:latin typeface="Arial" pitchFamily="34" charset="0"/>
                <a:ea typeface="MS PGothic" pitchFamily="34" charset="-128"/>
                <a:cs typeface="MS PGothic"/>
              </a:defRPr>
            </a:lvl2pPr>
            <a:lvl3pPr algn="l" defTabSz="731838" rtl="0" eaLnBrk="0" fontAlgn="base" hangingPunct="0">
              <a:spcBef>
                <a:spcPct val="20000"/>
              </a:spcBef>
              <a:spcAft>
                <a:spcPct val="0"/>
              </a:spcAft>
              <a:defRPr sz="2800">
                <a:solidFill>
                  <a:schemeClr val="tx2"/>
                </a:solidFill>
                <a:latin typeface="Arial" pitchFamily="34" charset="0"/>
                <a:ea typeface="MS PGothic" pitchFamily="34" charset="-128"/>
                <a:cs typeface="MS PGothic"/>
              </a:defRPr>
            </a:lvl3pPr>
            <a:lvl4pPr algn="l" defTabSz="731838" rtl="0" eaLnBrk="0" fontAlgn="base" hangingPunct="0">
              <a:spcBef>
                <a:spcPct val="20000"/>
              </a:spcBef>
              <a:spcAft>
                <a:spcPct val="0"/>
              </a:spcAft>
              <a:defRPr sz="2800">
                <a:solidFill>
                  <a:schemeClr val="tx2"/>
                </a:solidFill>
                <a:latin typeface="Arial" pitchFamily="34" charset="0"/>
                <a:ea typeface="MS PGothic" pitchFamily="34" charset="-128"/>
                <a:cs typeface="MS PGothic"/>
              </a:defRPr>
            </a:lvl4pPr>
            <a:lvl5pPr algn="l" defTabSz="731838" rtl="0" eaLnBrk="0" fontAlgn="base" hangingPunct="0">
              <a:spcBef>
                <a:spcPct val="20000"/>
              </a:spcBef>
              <a:spcAft>
                <a:spcPct val="0"/>
              </a:spcAft>
              <a:defRPr sz="2800">
                <a:solidFill>
                  <a:schemeClr val="tx2"/>
                </a:solidFill>
                <a:latin typeface="Arial" pitchFamily="34" charset="0"/>
                <a:ea typeface="MS PGothic" pitchFamily="34" charset="-128"/>
                <a:cs typeface="MS PGothic"/>
              </a:defRPr>
            </a:lvl5pPr>
            <a:lvl6pPr marL="457200" algn="l" defTabSz="731838" rtl="0" eaLnBrk="0" fontAlgn="base" hangingPunct="0">
              <a:spcBef>
                <a:spcPct val="20000"/>
              </a:spcBef>
              <a:spcAft>
                <a:spcPct val="0"/>
              </a:spcAft>
              <a:defRPr sz="2300">
                <a:solidFill>
                  <a:schemeClr val="tx2"/>
                </a:solidFill>
                <a:latin typeface="Arial" pitchFamily="34" charset="0"/>
                <a:ea typeface="MS PGothic" pitchFamily="34" charset="-128"/>
              </a:defRPr>
            </a:lvl6pPr>
            <a:lvl7pPr marL="914400" algn="l" defTabSz="731838" rtl="0" eaLnBrk="0" fontAlgn="base" hangingPunct="0">
              <a:spcBef>
                <a:spcPct val="20000"/>
              </a:spcBef>
              <a:spcAft>
                <a:spcPct val="0"/>
              </a:spcAft>
              <a:defRPr sz="2300">
                <a:solidFill>
                  <a:schemeClr val="tx2"/>
                </a:solidFill>
                <a:latin typeface="Arial" pitchFamily="34" charset="0"/>
                <a:ea typeface="MS PGothic" pitchFamily="34" charset="-128"/>
              </a:defRPr>
            </a:lvl7pPr>
            <a:lvl8pPr marL="1371600" algn="l" defTabSz="731838" rtl="0" eaLnBrk="0" fontAlgn="base" hangingPunct="0">
              <a:spcBef>
                <a:spcPct val="20000"/>
              </a:spcBef>
              <a:spcAft>
                <a:spcPct val="0"/>
              </a:spcAft>
              <a:defRPr sz="2300">
                <a:solidFill>
                  <a:schemeClr val="tx2"/>
                </a:solidFill>
                <a:latin typeface="Arial" pitchFamily="34" charset="0"/>
                <a:ea typeface="MS PGothic" pitchFamily="34" charset="-128"/>
              </a:defRPr>
            </a:lvl8pPr>
            <a:lvl9pPr marL="1828800" algn="l" defTabSz="731838" rtl="0" eaLnBrk="0" fontAlgn="base" hangingPunct="0">
              <a:spcBef>
                <a:spcPct val="20000"/>
              </a:spcBef>
              <a:spcAft>
                <a:spcPct val="0"/>
              </a:spcAft>
              <a:defRPr sz="2300">
                <a:solidFill>
                  <a:schemeClr val="tx2"/>
                </a:solidFill>
                <a:latin typeface="Arial" pitchFamily="34" charset="0"/>
                <a:ea typeface="MS PGothic" pitchFamily="34" charset="-128"/>
              </a:defRPr>
            </a:lvl9pPr>
          </a:lstStyle>
          <a:p>
            <a:pPr eaLnBrk="1" hangingPunct="1">
              <a:defRPr/>
            </a:pPr>
            <a:r>
              <a:rPr lang="en-US" sz="2400" dirty="0" smtClean="0">
                <a:solidFill>
                  <a:srgbClr val="475E76"/>
                </a:solidFill>
              </a:rPr>
              <a:t>Preventing Work </a:t>
            </a:r>
            <a:r>
              <a:rPr lang="en-US" sz="2400" dirty="0">
                <a:solidFill>
                  <a:srgbClr val="475E76"/>
                </a:solidFill>
              </a:rPr>
              <a:t>Disability </a:t>
            </a:r>
            <a:endParaRPr lang="en-US" sz="2400" dirty="0" smtClean="0">
              <a:solidFill>
                <a:srgbClr val="475E76"/>
              </a:solidFill>
            </a:endParaRPr>
          </a:p>
          <a:p>
            <a:pPr eaLnBrk="1" hangingPunct="1">
              <a:defRPr/>
            </a:pPr>
            <a:r>
              <a:rPr lang="en-US" sz="2000" b="1" dirty="0" smtClean="0">
                <a:solidFill>
                  <a:srgbClr val="475E76"/>
                </a:solidFill>
              </a:rPr>
              <a:t>The Experience of </a:t>
            </a:r>
            <a:r>
              <a:rPr lang="en-US" sz="2000" b="1" dirty="0">
                <a:solidFill>
                  <a:srgbClr val="475E76"/>
                </a:solidFill>
              </a:rPr>
              <a:t>Return to Work </a:t>
            </a:r>
            <a:r>
              <a:rPr lang="en-US" sz="2000" b="1" dirty="0" smtClean="0">
                <a:solidFill>
                  <a:srgbClr val="475E76"/>
                </a:solidFill>
              </a:rPr>
              <a:t>and </a:t>
            </a:r>
            <a:r>
              <a:rPr lang="en-US" sz="2000" b="1" dirty="0">
                <a:solidFill>
                  <a:srgbClr val="475E76"/>
                </a:solidFill>
              </a:rPr>
              <a:t>Disability </a:t>
            </a:r>
            <a:r>
              <a:rPr lang="en-US" sz="2000" b="1" dirty="0" smtClean="0">
                <a:solidFill>
                  <a:srgbClr val="475E76"/>
                </a:solidFill>
              </a:rPr>
              <a:t>at the Department of Corrections in Washington State</a:t>
            </a:r>
            <a:endParaRPr lang="en-US" sz="2000" b="1" dirty="0">
              <a:solidFill>
                <a:srgbClr val="475E76"/>
              </a:solidFill>
            </a:endParaRPr>
          </a:p>
          <a:p>
            <a:pPr eaLnBrk="1" hangingPunct="1">
              <a:defRPr/>
            </a:pPr>
            <a:r>
              <a:rPr lang="en-US" sz="2000" dirty="0" smtClean="0"/>
              <a:t>Collated </a:t>
            </a:r>
            <a:r>
              <a:rPr lang="en-US" sz="2000" dirty="0"/>
              <a:t>Summary Report of Qualitative Research</a:t>
            </a:r>
          </a:p>
          <a:p>
            <a:pPr eaLnBrk="1" hangingPunct="1">
              <a:defRPr/>
            </a:pPr>
            <a:r>
              <a:rPr lang="en-CA" sz="2000" dirty="0" smtClean="0"/>
              <a:t>Correctional Officers and Administrators </a:t>
            </a:r>
            <a:r>
              <a:rPr lang="en-CA" sz="2000" dirty="0"/>
              <a:t>Findings</a:t>
            </a:r>
            <a:endParaRPr lang="en-US" sz="2000" dirty="0"/>
          </a:p>
          <a:p>
            <a:pPr eaLnBrk="1" hangingPunct="1">
              <a:defRPr/>
            </a:pPr>
            <a:endParaRPr lang="en-US" sz="2000"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7388" y="5300868"/>
            <a:ext cx="2659692" cy="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8499" y="513964"/>
            <a:ext cx="564812" cy="66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Object 10"/>
          <p:cNvGraphicFramePr>
            <a:graphicFrameLocks noChangeAspect="1"/>
          </p:cNvGraphicFramePr>
          <p:nvPr>
            <p:extLst>
              <p:ext uri="{D42A27DB-BD31-4B8C-83A1-F6EECF244321}">
                <p14:modId xmlns:p14="http://schemas.microsoft.com/office/powerpoint/2010/main" val="3245247675"/>
              </p:ext>
            </p:extLst>
          </p:nvPr>
        </p:nvGraphicFramePr>
        <p:xfrm>
          <a:off x="419586" y="263712"/>
          <a:ext cx="2237582" cy="946835"/>
        </p:xfrm>
        <a:graphic>
          <a:graphicData uri="http://schemas.openxmlformats.org/presentationml/2006/ole">
            <mc:AlternateContent xmlns:mc="http://schemas.openxmlformats.org/markup-compatibility/2006">
              <mc:Choice xmlns:v="urn:schemas-microsoft-com:vml" Requires="v">
                <p:oleObj spid="_x0000_s1060" name="Visio" r:id="rId6" imgW="2052904" imgH="858230" progId="Visio.Drawing.11">
                  <p:embed/>
                </p:oleObj>
              </mc:Choice>
              <mc:Fallback>
                <p:oleObj name="Visio" r:id="rId6" imgW="2052904" imgH="858230"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586" y="263712"/>
                        <a:ext cx="2237582" cy="946835"/>
                      </a:xfrm>
                      <a:prstGeom prst="rect">
                        <a:avLst/>
                      </a:prstGeom>
                      <a:noFill/>
                    </p:spPr>
                  </p:pic>
                </p:oleObj>
              </mc:Fallback>
            </mc:AlternateContent>
          </a:graphicData>
        </a:graphic>
      </p:graphicFrame>
      <p:pic>
        <p:nvPicPr>
          <p:cNvPr id="12" name="Picture 7" descr="http://nebula.wsimg.com/fffd59d65c923fbfde6d3102fdfaed1d?AccessKeyId=A0A0E33749DDF36ECB23&amp;disposition=0&amp;alloworigi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0" y="211268"/>
            <a:ext cx="2229728" cy="93424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77000" y="428941"/>
            <a:ext cx="2113332" cy="652114"/>
          </a:xfrm>
          <a:prstGeom prst="rect">
            <a:avLst/>
          </a:prstGeom>
        </p:spPr>
      </p:pic>
    </p:spTree>
    <p:extLst>
      <p:ext uri="{BB962C8B-B14F-4D97-AF65-F5344CB8AC3E}">
        <p14:creationId xmlns:p14="http://schemas.microsoft.com/office/powerpoint/2010/main" val="1661791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Terminology (continued)</a:t>
            </a:r>
            <a:endParaRPr lang="en-US" dirty="0"/>
          </a:p>
        </p:txBody>
      </p:sp>
      <p:sp>
        <p:nvSpPr>
          <p:cNvPr id="5" name="Content Placeholder 4"/>
          <p:cNvSpPr>
            <a:spLocks noGrp="1"/>
          </p:cNvSpPr>
          <p:nvPr>
            <p:ph idx="1"/>
          </p:nvPr>
        </p:nvSpPr>
        <p:spPr/>
        <p:txBody>
          <a:bodyPr/>
          <a:lstStyle/>
          <a:p>
            <a:r>
              <a:rPr lang="en-CA" dirty="0"/>
              <a:t>Light </a:t>
            </a:r>
            <a:r>
              <a:rPr lang="en-CA" dirty="0" smtClean="0"/>
              <a:t>Duty – Light duty is currently referred to by Administrators as activities that do not involve offender contact.  Typical examples of light duty are working in the mail room, records department, monitoring </a:t>
            </a:r>
            <a:r>
              <a:rPr lang="en-CA" dirty="0" err="1" smtClean="0"/>
              <a:t>JPay</a:t>
            </a:r>
            <a:r>
              <a:rPr lang="en-CA" dirty="0" smtClean="0"/>
              <a:t>, or conducting other duties less defined or less often utilized. The most common reference is duties that are “not being in blue,” meaning not in uniform.</a:t>
            </a:r>
            <a:endParaRPr lang="en-US" dirty="0"/>
          </a:p>
        </p:txBody>
      </p:sp>
      <p:sp>
        <p:nvSpPr>
          <p:cNvPr id="4" name="Slide Number Placeholder 1"/>
          <p:cNvSpPr txBox="1">
            <a:spLocks/>
          </p:cNvSpPr>
          <p:nvPr/>
        </p:nvSpPr>
        <p:spPr>
          <a:xfrm>
            <a:off x="7010400" y="6645274"/>
            <a:ext cx="2133600" cy="212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686C88-9864-4BBF-B5C1-B30403792B1A}" type="slidenum">
              <a:rPr lang="en-US" sz="800" smtClean="0"/>
              <a:pPr algn="r"/>
              <a:t>10</a:t>
            </a:fld>
            <a:endParaRPr lang="en-US" sz="800" dirty="0"/>
          </a:p>
        </p:txBody>
      </p:sp>
    </p:spTree>
    <p:extLst>
      <p:ext uri="{BB962C8B-B14F-4D97-AF65-F5344CB8AC3E}">
        <p14:creationId xmlns:p14="http://schemas.microsoft.com/office/powerpoint/2010/main" val="271318547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09147" y="812800"/>
            <a:ext cx="77724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algn="l" rtl="0" fontAlgn="base">
              <a:spcBef>
                <a:spcPct val="0"/>
              </a:spcBef>
              <a:spcAft>
                <a:spcPct val="0"/>
              </a:spcAft>
              <a:defRPr sz="2800" b="1" kern="1200" cap="none" baseline="0">
                <a:solidFill>
                  <a:schemeClr val="bg2">
                    <a:lumMod val="50000"/>
                  </a:schemeClr>
                </a:solidFill>
                <a:latin typeface="Arial" pitchFamily="34" charset="0"/>
                <a:ea typeface="+mj-ea"/>
                <a:cs typeface="Arial" pitchFamily="34" charset="0"/>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endParaRPr lang="en-US" b="0" dirty="0">
              <a:solidFill>
                <a:srgbClr val="1F497D"/>
              </a:solidFill>
            </a:endParaRPr>
          </a:p>
        </p:txBody>
      </p:sp>
      <p:sp>
        <p:nvSpPr>
          <p:cNvPr id="3" name="Title 2"/>
          <p:cNvSpPr>
            <a:spLocks noGrp="1"/>
          </p:cNvSpPr>
          <p:nvPr>
            <p:ph type="title"/>
          </p:nvPr>
        </p:nvSpPr>
        <p:spPr>
          <a:xfrm>
            <a:off x="532500" y="1480451"/>
            <a:ext cx="7549047" cy="1071562"/>
          </a:xfrm>
        </p:spPr>
        <p:txBody>
          <a:bodyPr/>
          <a:lstStyle/>
          <a:p>
            <a:r>
              <a:rPr lang="en-US" dirty="0" smtClean="0"/>
              <a:t>Summary of Findings</a:t>
            </a:r>
            <a:r>
              <a:rPr lang="en-US" dirty="0"/>
              <a:t/>
            </a:r>
            <a:br>
              <a:rPr lang="en-US" dirty="0"/>
            </a:br>
            <a:endParaRPr lang="en-CA" dirty="0"/>
          </a:p>
        </p:txBody>
      </p:sp>
      <p:sp>
        <p:nvSpPr>
          <p:cNvPr id="2" name="Slide Number Placeholder 1"/>
          <p:cNvSpPr>
            <a:spLocks noGrp="1"/>
          </p:cNvSpPr>
          <p:nvPr>
            <p:ph type="sldNum" sz="quarter" idx="4294967295"/>
          </p:nvPr>
        </p:nvSpPr>
        <p:spPr/>
        <p:txBody>
          <a:bodyPr/>
          <a:lstStyle/>
          <a:p>
            <a:pPr algn="r" fontAlgn="base">
              <a:spcBef>
                <a:spcPct val="0"/>
              </a:spcBef>
              <a:spcAft>
                <a:spcPct val="0"/>
              </a:spcAft>
            </a:pPr>
            <a:fld id="{45686C88-9864-4BBF-B5C1-B30403792B1A}" type="slidenum">
              <a:rPr lang="en-US" sz="800">
                <a:solidFill>
                  <a:prstClr val="black"/>
                </a:solidFill>
                <a:cs typeface="Arial" pitchFamily="34" charset="0"/>
              </a:rPr>
              <a:pPr algn="r" fontAlgn="base">
                <a:spcBef>
                  <a:spcPct val="0"/>
                </a:spcBef>
                <a:spcAft>
                  <a:spcPct val="0"/>
                </a:spcAft>
              </a:pPr>
              <a:t>11</a:t>
            </a:fld>
            <a:endParaRPr lang="en-US" sz="800" dirty="0">
              <a:solidFill>
                <a:prstClr val="black"/>
              </a:solidFill>
              <a:cs typeface="Arial" pitchFamily="34" charset="0"/>
            </a:endParaRPr>
          </a:p>
        </p:txBody>
      </p:sp>
      <p:sp>
        <p:nvSpPr>
          <p:cNvPr id="5" name="Slide Number Placeholder 1"/>
          <p:cNvSpPr>
            <a:spLocks noGrp="1"/>
          </p:cNvSpPr>
          <p:nvPr>
            <p:ph type="sldNum" sz="quarter" idx="4294967295"/>
          </p:nvPr>
        </p:nvSpPr>
        <p:spPr>
          <a:xfrm>
            <a:off x="7010400" y="6645274"/>
            <a:ext cx="2133600" cy="212726"/>
          </a:xfrm>
          <a:prstGeom prst="rect">
            <a:avLst/>
          </a:prstGeom>
        </p:spPr>
        <p:txBody>
          <a:bodyPr/>
          <a:lstStyle/>
          <a:p>
            <a:pPr algn="r"/>
            <a:fld id="{45686C88-9864-4BBF-B5C1-B30403792B1A}" type="slidenum">
              <a:rPr lang="en-US" sz="800" smtClean="0">
                <a:solidFill>
                  <a:schemeClr val="tx1"/>
                </a:solidFill>
              </a:rPr>
              <a:pPr algn="r"/>
              <a:t>11</a:t>
            </a:fld>
            <a:endParaRPr lang="en-US" sz="800" dirty="0">
              <a:solidFill>
                <a:schemeClr val="tx1"/>
              </a:solidFill>
            </a:endParaRPr>
          </a:p>
        </p:txBody>
      </p:sp>
    </p:spTree>
    <p:extLst>
      <p:ext uri="{BB962C8B-B14F-4D97-AF65-F5344CB8AC3E}">
        <p14:creationId xmlns:p14="http://schemas.microsoft.com/office/powerpoint/2010/main" val="4236232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48200" y="1419225"/>
            <a:ext cx="3875950" cy="4197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28625" y="1419225"/>
            <a:ext cx="3514725" cy="3600986"/>
          </a:xfrm>
          <a:prstGeom prst="rect">
            <a:avLst/>
          </a:prstGeom>
          <a:noFill/>
        </p:spPr>
        <p:txBody>
          <a:bodyPr wrap="square" rtlCol="0">
            <a:spAutoFit/>
          </a:bodyPr>
          <a:lstStyle/>
          <a:p>
            <a:pPr fontAlgn="base">
              <a:spcBef>
                <a:spcPct val="0"/>
              </a:spcBef>
              <a:spcAft>
                <a:spcPct val="0"/>
              </a:spcAft>
            </a:pPr>
            <a:r>
              <a:rPr lang="en-US" sz="1200" b="1" dirty="0">
                <a:solidFill>
                  <a:prstClr val="black"/>
                </a:solidFill>
              </a:rPr>
              <a:t>The main objective of the qualitative research was to inform the development of the DOC </a:t>
            </a:r>
            <a:r>
              <a:rPr lang="en-US" sz="1200" b="1" dirty="0" smtClean="0">
                <a:solidFill>
                  <a:prstClr val="black"/>
                </a:solidFill>
              </a:rPr>
              <a:t>employee experience </a:t>
            </a:r>
            <a:r>
              <a:rPr lang="en-US" sz="1200" b="1" dirty="0">
                <a:solidFill>
                  <a:prstClr val="black"/>
                </a:solidFill>
              </a:rPr>
              <a:t>and subsequent recommendations to enhance </a:t>
            </a:r>
            <a:r>
              <a:rPr lang="en-US" sz="1200" b="1" dirty="0" smtClean="0">
                <a:solidFill>
                  <a:prstClr val="black"/>
                </a:solidFill>
              </a:rPr>
              <a:t>DOC’s RAW/RTW </a:t>
            </a:r>
            <a:r>
              <a:rPr lang="en-US" sz="1200" b="1" dirty="0">
                <a:solidFill>
                  <a:prstClr val="black"/>
                </a:solidFill>
              </a:rPr>
              <a:t>process.  </a:t>
            </a:r>
            <a:endParaRPr lang="en-US" sz="1200" b="1" dirty="0" smtClean="0">
              <a:solidFill>
                <a:prstClr val="black"/>
              </a:solidFill>
            </a:endParaRPr>
          </a:p>
          <a:p>
            <a:pPr fontAlgn="base">
              <a:spcBef>
                <a:spcPct val="0"/>
              </a:spcBef>
              <a:spcAft>
                <a:spcPct val="0"/>
              </a:spcAft>
            </a:pPr>
            <a:endParaRPr lang="en-US" sz="1200" b="1" dirty="0">
              <a:solidFill>
                <a:prstClr val="black"/>
              </a:solidFill>
            </a:endParaRPr>
          </a:p>
          <a:p>
            <a:pPr fontAlgn="base">
              <a:spcBef>
                <a:spcPct val="0"/>
              </a:spcBef>
              <a:spcAft>
                <a:spcPct val="0"/>
              </a:spcAft>
            </a:pPr>
            <a:r>
              <a:rPr lang="en-US" sz="1200" dirty="0" smtClean="0">
                <a:solidFill>
                  <a:prstClr val="black"/>
                </a:solidFill>
              </a:rPr>
              <a:t>This report is the collated summary of the Correctional Officer and Administrators qualitative reports.  </a:t>
            </a:r>
          </a:p>
          <a:p>
            <a:pPr fontAlgn="base">
              <a:spcBef>
                <a:spcPct val="0"/>
              </a:spcBef>
              <a:spcAft>
                <a:spcPct val="0"/>
              </a:spcAft>
            </a:pPr>
            <a:endParaRPr lang="en-US" sz="1200" dirty="0">
              <a:solidFill>
                <a:prstClr val="black"/>
              </a:solidFill>
            </a:endParaRPr>
          </a:p>
          <a:p>
            <a:pPr fontAlgn="base">
              <a:spcBef>
                <a:spcPct val="0"/>
              </a:spcBef>
              <a:spcAft>
                <a:spcPct val="0"/>
              </a:spcAft>
            </a:pPr>
            <a:r>
              <a:rPr lang="en-US" sz="1200" dirty="0" smtClean="0">
                <a:solidFill>
                  <a:prstClr val="black"/>
                </a:solidFill>
              </a:rPr>
              <a:t>While the perspective of the Return to Work process of the Correctional Officers and Administrators may differ as a result of the role they may have, there are a substantial number of common themes. This suggests that the recommendations and improvements that can be made will have mutual consensus based on the qualitative assessment of each stakeholder.  </a:t>
            </a:r>
            <a:endParaRPr lang="en-US" sz="1200" dirty="0">
              <a:solidFill>
                <a:prstClr val="black">
                  <a:lumMod val="85000"/>
                  <a:lumOff val="15000"/>
                </a:prstClr>
              </a:solidFill>
              <a:cs typeface="Times New Roman" pitchFamily="18" charset="0"/>
            </a:endParaRPr>
          </a:p>
          <a:p>
            <a:pPr fontAlgn="base">
              <a:spcBef>
                <a:spcPct val="0"/>
              </a:spcBef>
              <a:spcAft>
                <a:spcPct val="0"/>
              </a:spcAft>
            </a:pPr>
            <a:endParaRPr lang="en-US" sz="1200" dirty="0">
              <a:solidFill>
                <a:prstClr val="black">
                  <a:lumMod val="85000"/>
                  <a:lumOff val="15000"/>
                </a:prstClr>
              </a:solidFill>
              <a:cs typeface="Times New Roman" pitchFamily="18" charset="0"/>
            </a:endParaRPr>
          </a:p>
        </p:txBody>
      </p:sp>
      <p:sp>
        <p:nvSpPr>
          <p:cNvPr id="4" name="Slide Number Placeholder 1"/>
          <p:cNvSpPr txBox="1">
            <a:spLocks/>
          </p:cNvSpPr>
          <p:nvPr/>
        </p:nvSpPr>
        <p:spPr>
          <a:xfrm>
            <a:off x="7010400" y="6645274"/>
            <a:ext cx="2133600" cy="212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686C88-9864-4BBF-B5C1-B30403792B1A}" type="slidenum">
              <a:rPr lang="en-US" sz="800" smtClean="0"/>
              <a:pPr algn="r"/>
              <a:t>12</a:t>
            </a:fld>
            <a:endParaRPr lang="en-US" sz="800" dirty="0"/>
          </a:p>
        </p:txBody>
      </p:sp>
      <p:sp>
        <p:nvSpPr>
          <p:cNvPr id="5" name="Title 1"/>
          <p:cNvSpPr>
            <a:spLocks noGrp="1"/>
          </p:cNvSpPr>
          <p:nvPr>
            <p:ph type="title"/>
          </p:nvPr>
        </p:nvSpPr>
        <p:spPr>
          <a:xfrm>
            <a:off x="557213" y="228600"/>
            <a:ext cx="7529512" cy="698500"/>
          </a:xfrm>
        </p:spPr>
        <p:txBody>
          <a:bodyPr/>
          <a:lstStyle/>
          <a:p>
            <a:r>
              <a:rPr lang="en-CA" dirty="0" smtClean="0"/>
              <a:t>Collated Report</a:t>
            </a:r>
            <a:endParaRPr lang="en-CA" dirty="0"/>
          </a:p>
        </p:txBody>
      </p:sp>
    </p:spTree>
    <p:extLst>
      <p:ext uri="{BB962C8B-B14F-4D97-AF65-F5344CB8AC3E}">
        <p14:creationId xmlns:p14="http://schemas.microsoft.com/office/powerpoint/2010/main" val="230002044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Employee Engagement and Activation with DOC During the Return to Work Process</a:t>
            </a:r>
            <a:endParaRPr lang="en-CA" dirty="0"/>
          </a:p>
        </p:txBody>
      </p:sp>
      <p:sp>
        <p:nvSpPr>
          <p:cNvPr id="3" name="Content Placeholder 2"/>
          <p:cNvSpPr>
            <a:spLocks noGrp="1"/>
          </p:cNvSpPr>
          <p:nvPr>
            <p:ph idx="1"/>
          </p:nvPr>
        </p:nvSpPr>
        <p:spPr>
          <a:xfrm>
            <a:off x="609601" y="1352937"/>
            <a:ext cx="7868024" cy="1314063"/>
          </a:xfrm>
        </p:spPr>
        <p:txBody>
          <a:bodyPr/>
          <a:lstStyle/>
          <a:p>
            <a:pPr lvl="0"/>
            <a:r>
              <a:rPr lang="en-CA" dirty="0" smtClean="0"/>
              <a:t>What is </a:t>
            </a:r>
            <a:r>
              <a:rPr lang="en-CA" dirty="0"/>
              <a:t>e</a:t>
            </a:r>
            <a:r>
              <a:rPr lang="en-CA" dirty="0" smtClean="0"/>
              <a:t>ngagement? </a:t>
            </a:r>
            <a:r>
              <a:rPr lang="en-CA" b="1" dirty="0" smtClean="0"/>
              <a:t>Engagement</a:t>
            </a:r>
            <a:r>
              <a:rPr lang="en-CA" dirty="0" smtClean="0"/>
              <a:t> is both </a:t>
            </a:r>
            <a:r>
              <a:rPr lang="en-CA" dirty="0"/>
              <a:t>attitudinal and </a:t>
            </a:r>
            <a:r>
              <a:rPr lang="en-CA" dirty="0" smtClean="0"/>
              <a:t>behavioral.   </a:t>
            </a:r>
          </a:p>
          <a:p>
            <a:pPr lvl="0"/>
            <a:endParaRPr lang="en-CA" dirty="0" smtClean="0"/>
          </a:p>
          <a:p>
            <a:pPr lvl="0"/>
            <a:r>
              <a:rPr lang="en-CA" dirty="0" smtClean="0"/>
              <a:t>But Engagement is not enough.</a:t>
            </a:r>
          </a:p>
          <a:p>
            <a:pPr lvl="0"/>
            <a:endParaRPr lang="en-CA" dirty="0"/>
          </a:p>
          <a:p>
            <a:r>
              <a:rPr lang="en-US" b="1" dirty="0" smtClean="0"/>
              <a:t>Activation</a:t>
            </a:r>
            <a:r>
              <a:rPr lang="en-US" dirty="0" smtClean="0"/>
              <a:t> is: “…a person’s </a:t>
            </a:r>
            <a:r>
              <a:rPr lang="en-US" dirty="0"/>
              <a:t>willingness and ability to take independent actions to manage their health and care</a:t>
            </a:r>
            <a:r>
              <a:rPr lang="en-US" dirty="0" smtClean="0"/>
              <a:t>.”</a:t>
            </a:r>
            <a:endParaRPr lang="en-CA" dirty="0" smtClean="0"/>
          </a:p>
          <a:p>
            <a:endParaRPr lang="en-US" dirty="0"/>
          </a:p>
          <a:p>
            <a:endParaRPr lang="en-CA" dirty="0" smtClean="0"/>
          </a:p>
          <a:p>
            <a:endParaRPr lang="en-CA" dirty="0"/>
          </a:p>
          <a:p>
            <a:endParaRPr lang="en-CA" dirty="0"/>
          </a:p>
          <a:p>
            <a:pPr lvl="0">
              <a:buFont typeface="Arial" pitchFamily="34" charset="0"/>
              <a:buChar char="•"/>
            </a:pPr>
            <a:endParaRPr lang="en-CA" dirty="0" smtClean="0">
              <a:solidFill>
                <a:schemeClr val="tx1"/>
              </a:solidFill>
            </a:endParaRPr>
          </a:p>
          <a:p>
            <a:pPr lvl="0"/>
            <a:endParaRPr lang="en-US" dirty="0" smtClean="0"/>
          </a:p>
          <a:p>
            <a:pPr eaLnBrk="1" hangingPunct="1">
              <a:lnSpc>
                <a:spcPct val="90000"/>
              </a:lnSpc>
            </a:pPr>
            <a:endParaRPr lang="en-US" dirty="0" smtClean="0"/>
          </a:p>
          <a:p>
            <a:pPr eaLnBrk="1" hangingPunct="1">
              <a:lnSpc>
                <a:spcPct val="90000"/>
              </a:lnSpc>
            </a:pPr>
            <a:endParaRPr lang="en-US" dirty="0" smtClean="0"/>
          </a:p>
          <a:p>
            <a:pPr lvl="0"/>
            <a:endParaRPr lang="en-CA" dirty="0" smtClean="0"/>
          </a:p>
          <a:p>
            <a:pPr lvl="0"/>
            <a:endParaRPr lang="en-CA" dirty="0" smtClean="0"/>
          </a:p>
          <a:p>
            <a:pPr lvl="0"/>
            <a:endParaRPr lang="en-CA" dirty="0" smtClean="0"/>
          </a:p>
          <a:p>
            <a:pPr lvl="0"/>
            <a:endParaRPr lang="en-CA" dirty="0" smtClean="0"/>
          </a:p>
          <a:p>
            <a:pPr lvl="0"/>
            <a:endParaRPr lang="en-CA" dirty="0"/>
          </a:p>
          <a:p>
            <a:endParaRPr lang="en-CA" dirty="0"/>
          </a:p>
        </p:txBody>
      </p:sp>
      <p:graphicFrame>
        <p:nvGraphicFramePr>
          <p:cNvPr id="8" name="Diagram 7"/>
          <p:cNvGraphicFramePr/>
          <p:nvPr>
            <p:extLst>
              <p:ext uri="{D42A27DB-BD31-4B8C-83A1-F6EECF244321}">
                <p14:modId xmlns:p14="http://schemas.microsoft.com/office/powerpoint/2010/main" val="3288305629"/>
              </p:ext>
            </p:extLst>
          </p:nvPr>
        </p:nvGraphicFramePr>
        <p:xfrm>
          <a:off x="304800" y="4038600"/>
          <a:ext cx="8610600" cy="243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ight Arrow 8"/>
          <p:cNvSpPr/>
          <p:nvPr/>
        </p:nvSpPr>
        <p:spPr bwMode="auto">
          <a:xfrm>
            <a:off x="533400" y="5257800"/>
            <a:ext cx="8153400" cy="914400"/>
          </a:xfrm>
          <a:prstGeom prst="rightArrow">
            <a:avLst/>
          </a:prstGeom>
          <a:gradFill flip="none" rotWithShape="1">
            <a:gsLst>
              <a:gs pos="0">
                <a:schemeClr val="tx2">
                  <a:lumMod val="20000"/>
                  <a:lumOff val="80000"/>
                </a:schemeClr>
              </a:gs>
              <a:gs pos="80000">
                <a:schemeClr val="tx2">
                  <a:lumMod val="60000"/>
                  <a:lumOff val="40000"/>
                </a:schemeClr>
              </a:gs>
              <a:gs pos="100000">
                <a:schemeClr val="bg2">
                  <a:lumMod val="75000"/>
                </a:schemeClr>
              </a:gs>
            </a:gsLst>
            <a:lin ang="0" scaled="1"/>
            <a:tileRect/>
          </a:gradFill>
          <a:ln w="25400" cap="flat" cmpd="sng" algn="ctr">
            <a:noFill/>
            <a:prstDash val="solid"/>
            <a:round/>
            <a:headEnd type="none" w="med" len="med"/>
            <a:tailEnd type="none" w="med" len="med"/>
          </a:ln>
          <a:effectLst/>
        </p:spPr>
        <p:txBody>
          <a:bodyPr vert="horz" wrap="square" lIns="90000" tIns="90000" rIns="90000" bIns="9000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smtClean="0">
                <a:ln>
                  <a:noFill/>
                </a:ln>
                <a:solidFill>
                  <a:schemeClr val="bg1"/>
                </a:solidFill>
                <a:effectLst/>
                <a:latin typeface="Arial" pitchFamily="34" charset="0"/>
                <a:ea typeface="MS PGothic" pitchFamily="34" charset="-128"/>
              </a:rPr>
              <a:t>Increasing Level of Activation</a:t>
            </a:r>
            <a:endParaRPr kumimoji="0" lang="en-US" sz="2400" b="1" i="0" u="none" strike="noStrike" cap="none" normalizeH="0" baseline="0" dirty="0" smtClean="0">
              <a:ln>
                <a:noFill/>
              </a:ln>
              <a:solidFill>
                <a:schemeClr val="bg1"/>
              </a:solidFill>
              <a:effectLst/>
              <a:latin typeface="Arial" pitchFamily="34" charset="0"/>
              <a:ea typeface="MS PGothic" pitchFamily="34" charset="-128"/>
            </a:endParaRPr>
          </a:p>
        </p:txBody>
      </p:sp>
      <p:sp>
        <p:nvSpPr>
          <p:cNvPr id="10" name="TextBox 9"/>
          <p:cNvSpPr txBox="1"/>
          <p:nvPr/>
        </p:nvSpPr>
        <p:spPr>
          <a:xfrm>
            <a:off x="533400" y="6074405"/>
            <a:ext cx="3124200" cy="261610"/>
          </a:xfrm>
          <a:prstGeom prst="rect">
            <a:avLst/>
          </a:prstGeom>
          <a:noFill/>
        </p:spPr>
        <p:txBody>
          <a:bodyPr wrap="square" rtlCol="0">
            <a:spAutoFit/>
          </a:bodyPr>
          <a:lstStyle/>
          <a:p>
            <a:r>
              <a:rPr lang="en-CA" sz="1100" dirty="0" smtClean="0"/>
              <a:t>*Adapted from J. Hibbard, University of Oregon</a:t>
            </a:r>
            <a:endParaRPr lang="en-US" sz="1100" dirty="0"/>
          </a:p>
        </p:txBody>
      </p:sp>
      <p:sp>
        <p:nvSpPr>
          <p:cNvPr id="11" name="Slide Number Placeholder 1"/>
          <p:cNvSpPr txBox="1">
            <a:spLocks/>
          </p:cNvSpPr>
          <p:nvPr/>
        </p:nvSpPr>
        <p:spPr>
          <a:xfrm>
            <a:off x="7010400" y="6645274"/>
            <a:ext cx="2133600" cy="212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686C88-9864-4BBF-B5C1-B30403792B1A}" type="slidenum">
              <a:rPr lang="en-US" sz="800" smtClean="0"/>
              <a:pPr algn="r"/>
              <a:t>13</a:t>
            </a:fld>
            <a:endParaRPr lang="en-US" sz="800" dirty="0"/>
          </a:p>
        </p:txBody>
      </p:sp>
      <p:sp>
        <p:nvSpPr>
          <p:cNvPr id="12" name="TextBox 11"/>
          <p:cNvSpPr txBox="1"/>
          <p:nvPr/>
        </p:nvSpPr>
        <p:spPr>
          <a:xfrm>
            <a:off x="533400" y="2743200"/>
            <a:ext cx="7848600" cy="1015663"/>
          </a:xfrm>
          <a:prstGeom prst="rect">
            <a:avLst/>
          </a:prstGeom>
          <a:noFill/>
        </p:spPr>
        <p:txBody>
          <a:bodyPr wrap="square" rtlCol="0">
            <a:spAutoFit/>
          </a:bodyPr>
          <a:lstStyle/>
          <a:p>
            <a:r>
              <a:rPr lang="en-CA" sz="1200" dirty="0">
                <a:solidFill>
                  <a:schemeClr val="tx1">
                    <a:lumMod val="85000"/>
                    <a:lumOff val="15000"/>
                  </a:schemeClr>
                </a:solidFill>
                <a:latin typeface="+mj-lt"/>
                <a:cs typeface="Times New Roman" pitchFamily="18" charset="0"/>
              </a:rPr>
              <a:t>Engagement can be thought of </a:t>
            </a:r>
            <a:r>
              <a:rPr lang="en-CA" sz="1200" dirty="0" smtClean="0">
                <a:solidFill>
                  <a:schemeClr val="tx1">
                    <a:lumMod val="85000"/>
                    <a:lumOff val="15000"/>
                  </a:schemeClr>
                </a:solidFill>
                <a:latin typeface="+mj-lt"/>
                <a:cs typeface="Times New Roman" pitchFamily="18" charset="0"/>
              </a:rPr>
              <a:t>as actions or initiatives that set </a:t>
            </a:r>
            <a:r>
              <a:rPr lang="en-CA" sz="1200" dirty="0">
                <a:solidFill>
                  <a:schemeClr val="tx1">
                    <a:lumMod val="85000"/>
                    <a:lumOff val="15000"/>
                  </a:schemeClr>
                </a:solidFill>
                <a:latin typeface="+mj-lt"/>
                <a:cs typeface="Times New Roman" pitchFamily="18" charset="0"/>
              </a:rPr>
              <a:t>the stage for activation</a:t>
            </a:r>
            <a:r>
              <a:rPr lang="en-CA" sz="1200" dirty="0" smtClean="0">
                <a:solidFill>
                  <a:schemeClr val="tx1">
                    <a:lumMod val="85000"/>
                    <a:lumOff val="15000"/>
                  </a:schemeClr>
                </a:solidFill>
                <a:latin typeface="+mj-lt"/>
                <a:cs typeface="Times New Roman" pitchFamily="18" charset="0"/>
              </a:rPr>
              <a:t>.</a:t>
            </a:r>
          </a:p>
          <a:p>
            <a:endParaRPr lang="en-CA" sz="1200" dirty="0">
              <a:solidFill>
                <a:schemeClr val="tx1">
                  <a:lumMod val="85000"/>
                  <a:lumOff val="15000"/>
                </a:schemeClr>
              </a:solidFill>
              <a:latin typeface="+mj-lt"/>
              <a:cs typeface="Times New Roman" pitchFamily="18" charset="0"/>
            </a:endParaRPr>
          </a:p>
          <a:p>
            <a:r>
              <a:rPr lang="en-CA" sz="1200" dirty="0"/>
              <a:t>The goal of the Qualitative </a:t>
            </a:r>
            <a:r>
              <a:rPr lang="en-CA" sz="1200" dirty="0" smtClean="0"/>
              <a:t>Assessments of </a:t>
            </a:r>
            <a:r>
              <a:rPr lang="en-CA" sz="1200" dirty="0"/>
              <a:t>Correctional Officers and Administrators </a:t>
            </a:r>
            <a:r>
              <a:rPr lang="en-CA" sz="1200" dirty="0" smtClean="0"/>
              <a:t>was </a:t>
            </a:r>
            <a:r>
              <a:rPr lang="en-CA" sz="1200" dirty="0"/>
              <a:t>to measure the extent to which an employee has a meaningful experience which translates into better activation and therefore better outcomes. </a:t>
            </a:r>
            <a:r>
              <a:rPr lang="en-CA" sz="1200" dirty="0" smtClean="0"/>
              <a:t>Activation is therefore </a:t>
            </a:r>
            <a:r>
              <a:rPr lang="en-CA" sz="1200" dirty="0"/>
              <a:t>the result of effective engagement</a:t>
            </a:r>
            <a:r>
              <a:rPr lang="en-CA" sz="1200" dirty="0" smtClean="0"/>
              <a:t>.</a:t>
            </a:r>
            <a:endParaRPr lang="en-CA" sz="1200" dirty="0"/>
          </a:p>
        </p:txBody>
      </p:sp>
    </p:spTree>
    <p:extLst>
      <p:ext uri="{BB962C8B-B14F-4D97-AF65-F5344CB8AC3E}">
        <p14:creationId xmlns:p14="http://schemas.microsoft.com/office/powerpoint/2010/main" val="261036858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Why Engagement and Activation Matters</a:t>
            </a:r>
            <a:endParaRPr lang="en-US" dirty="0"/>
          </a:p>
        </p:txBody>
      </p:sp>
      <p:sp>
        <p:nvSpPr>
          <p:cNvPr id="7" name="TextBox 6"/>
          <p:cNvSpPr txBox="1"/>
          <p:nvPr/>
        </p:nvSpPr>
        <p:spPr>
          <a:xfrm>
            <a:off x="4038600" y="4343400"/>
            <a:ext cx="4572000" cy="200055"/>
          </a:xfrm>
          <a:prstGeom prst="rect">
            <a:avLst/>
          </a:prstGeom>
          <a:noFill/>
        </p:spPr>
        <p:txBody>
          <a:bodyPr wrap="square" rtlCol="0">
            <a:spAutoFit/>
          </a:bodyPr>
          <a:lstStyle/>
          <a:p>
            <a:r>
              <a:rPr lang="en-CA" sz="700" b="1" dirty="0" smtClean="0"/>
              <a:t>Source: </a:t>
            </a:r>
            <a:r>
              <a:rPr lang="en-US" sz="700" b="1" dirty="0"/>
              <a:t>Patient Activation and Engagement for </a:t>
            </a:r>
            <a:r>
              <a:rPr lang="en-US" sz="700" b="1" dirty="0" smtClean="0"/>
              <a:t>ACOs - Judith Hibbard, Prows, Barron, </a:t>
            </a:r>
            <a:r>
              <a:rPr lang="en-US" sz="700" b="1" dirty="0" err="1" smtClean="0"/>
              <a:t>Trisolini</a:t>
            </a:r>
            <a:r>
              <a:rPr lang="en-US" sz="700" b="1" dirty="0" smtClean="0"/>
              <a:t> 2008</a:t>
            </a:r>
            <a:endParaRPr lang="en-US" sz="700" b="1"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213584"/>
            <a:ext cx="5029200" cy="3151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33400" y="1234619"/>
            <a:ext cx="3276600" cy="3785652"/>
          </a:xfrm>
          <a:prstGeom prst="rect">
            <a:avLst/>
          </a:prstGeom>
          <a:noFill/>
        </p:spPr>
        <p:txBody>
          <a:bodyPr wrap="square" rtlCol="0">
            <a:spAutoFit/>
          </a:bodyPr>
          <a:lstStyle/>
          <a:p>
            <a:r>
              <a:rPr lang="en-CA" sz="1200" dirty="0" smtClean="0">
                <a:solidFill>
                  <a:schemeClr val="tx1">
                    <a:lumMod val="85000"/>
                    <a:lumOff val="15000"/>
                  </a:schemeClr>
                </a:solidFill>
                <a:latin typeface="+mj-lt"/>
                <a:cs typeface="Times New Roman" pitchFamily="18" charset="0"/>
              </a:rPr>
              <a:t>Evidence-based </a:t>
            </a:r>
            <a:r>
              <a:rPr lang="en-CA" sz="1200" dirty="0">
                <a:solidFill>
                  <a:schemeClr val="tx1">
                    <a:lumMod val="85000"/>
                    <a:lumOff val="15000"/>
                  </a:schemeClr>
                </a:solidFill>
                <a:latin typeface="+mj-lt"/>
                <a:cs typeface="Times New Roman" pitchFamily="18" charset="0"/>
              </a:rPr>
              <a:t>research </a:t>
            </a:r>
            <a:r>
              <a:rPr lang="en-CA" sz="1200" dirty="0" smtClean="0">
                <a:solidFill>
                  <a:schemeClr val="tx1">
                    <a:lumMod val="85000"/>
                    <a:lumOff val="15000"/>
                  </a:schemeClr>
                </a:solidFill>
                <a:latin typeface="+mj-lt"/>
                <a:cs typeface="Times New Roman" pitchFamily="18" charset="0"/>
              </a:rPr>
              <a:t>suggests </a:t>
            </a:r>
            <a:r>
              <a:rPr lang="en-CA" sz="1200" dirty="0">
                <a:solidFill>
                  <a:schemeClr val="tx1">
                    <a:lumMod val="85000"/>
                    <a:lumOff val="15000"/>
                  </a:schemeClr>
                </a:solidFill>
                <a:latin typeface="+mj-lt"/>
                <a:cs typeface="Times New Roman" pitchFamily="18" charset="0"/>
              </a:rPr>
              <a:t>a strong link between the emotions people feel and the level of activation they achieve. </a:t>
            </a:r>
            <a:endParaRPr lang="en-CA" sz="1200" dirty="0" smtClean="0">
              <a:solidFill>
                <a:schemeClr val="tx1">
                  <a:lumMod val="85000"/>
                  <a:lumOff val="15000"/>
                </a:schemeClr>
              </a:solidFill>
              <a:latin typeface="+mj-lt"/>
              <a:cs typeface="Times New Roman" pitchFamily="18" charset="0"/>
            </a:endParaRPr>
          </a:p>
          <a:p>
            <a:endParaRPr lang="en-CA" sz="1200" dirty="0">
              <a:solidFill>
                <a:schemeClr val="tx1">
                  <a:lumMod val="85000"/>
                  <a:lumOff val="15000"/>
                </a:schemeClr>
              </a:solidFill>
              <a:latin typeface="+mj-lt"/>
              <a:cs typeface="Times New Roman" pitchFamily="18" charset="0"/>
            </a:endParaRPr>
          </a:p>
          <a:p>
            <a:r>
              <a:rPr lang="en-CA" sz="1200" dirty="0" smtClean="0">
                <a:solidFill>
                  <a:schemeClr val="tx1">
                    <a:lumMod val="85000"/>
                    <a:lumOff val="15000"/>
                  </a:schemeClr>
                </a:solidFill>
                <a:latin typeface="+mj-lt"/>
                <a:cs typeface="Times New Roman" pitchFamily="18" charset="0"/>
              </a:rPr>
              <a:t>In the context of DOC employees, the following behaviors would reflect high levels of activation:</a:t>
            </a:r>
          </a:p>
          <a:p>
            <a:endParaRPr lang="en-CA" sz="1200" dirty="0">
              <a:solidFill>
                <a:schemeClr val="tx1">
                  <a:lumMod val="85000"/>
                  <a:lumOff val="15000"/>
                </a:schemeClr>
              </a:solidFill>
              <a:latin typeface="+mj-lt"/>
              <a:cs typeface="Times New Roman" pitchFamily="18" charset="0"/>
            </a:endParaRPr>
          </a:p>
          <a:p>
            <a:pPr marL="171450" indent="-171450">
              <a:buFont typeface="Arial" panose="020B0604020202020204" pitchFamily="34" charset="0"/>
              <a:buChar char="•"/>
            </a:pPr>
            <a:r>
              <a:rPr lang="en-CA" sz="1200" dirty="0" smtClean="0">
                <a:solidFill>
                  <a:schemeClr val="tx1">
                    <a:lumMod val="85000"/>
                    <a:lumOff val="15000"/>
                  </a:schemeClr>
                </a:solidFill>
                <a:latin typeface="+mj-lt"/>
                <a:cs typeface="Times New Roman" pitchFamily="18" charset="0"/>
              </a:rPr>
              <a:t>Remaining</a:t>
            </a:r>
            <a:r>
              <a:rPr lang="en-CA" sz="1200" dirty="0" smtClean="0">
                <a:solidFill>
                  <a:schemeClr val="tx1">
                    <a:lumMod val="85000"/>
                    <a:lumOff val="15000"/>
                  </a:schemeClr>
                </a:solidFill>
                <a:cs typeface="Times New Roman" pitchFamily="18" charset="0"/>
              </a:rPr>
              <a:t> </a:t>
            </a:r>
            <a:r>
              <a:rPr lang="en-CA" sz="1200" dirty="0">
                <a:solidFill>
                  <a:schemeClr val="tx1">
                    <a:lumMod val="85000"/>
                    <a:lumOff val="15000"/>
                  </a:schemeClr>
                </a:solidFill>
                <a:cs typeface="Times New Roman" pitchFamily="18" charset="0"/>
              </a:rPr>
              <a:t>at work when appropriate</a:t>
            </a:r>
            <a:r>
              <a:rPr lang="en-CA" sz="1200" dirty="0" smtClean="0">
                <a:solidFill>
                  <a:schemeClr val="tx1">
                    <a:lumMod val="85000"/>
                    <a:lumOff val="15000"/>
                  </a:schemeClr>
                </a:solidFill>
                <a:latin typeface="+mj-lt"/>
                <a:cs typeface="Times New Roman" pitchFamily="18" charset="0"/>
              </a:rPr>
              <a:t> </a:t>
            </a:r>
          </a:p>
          <a:p>
            <a:pPr marL="171450" indent="-171450">
              <a:buFont typeface="Arial" panose="020B0604020202020204" pitchFamily="34" charset="0"/>
              <a:buChar char="•"/>
            </a:pPr>
            <a:r>
              <a:rPr lang="en-CA" sz="1200" dirty="0" smtClean="0">
                <a:solidFill>
                  <a:schemeClr val="tx1">
                    <a:lumMod val="85000"/>
                    <a:lumOff val="15000"/>
                  </a:schemeClr>
                </a:solidFill>
                <a:latin typeface="+mj-lt"/>
                <a:cs typeface="Times New Roman" pitchFamily="18" charset="0"/>
              </a:rPr>
              <a:t>Returning to work in a timely manner</a:t>
            </a:r>
          </a:p>
          <a:p>
            <a:pPr marL="171450" indent="-171450">
              <a:buFont typeface="Arial" panose="020B0604020202020204" pitchFamily="34" charset="0"/>
              <a:buChar char="•"/>
            </a:pPr>
            <a:r>
              <a:rPr lang="en-CA" sz="1200" dirty="0" smtClean="0">
                <a:solidFill>
                  <a:schemeClr val="tx1">
                    <a:lumMod val="85000"/>
                    <a:lumOff val="15000"/>
                  </a:schemeClr>
                </a:solidFill>
                <a:latin typeface="+mj-lt"/>
                <a:cs typeface="Times New Roman" pitchFamily="18" charset="0"/>
              </a:rPr>
              <a:t>Actively staying in touch with the Supervisor, HR Consultant, and DOC’s Claims Consultant</a:t>
            </a:r>
          </a:p>
          <a:p>
            <a:pPr marL="171450" indent="-171450">
              <a:buFont typeface="Arial" panose="020B0604020202020204" pitchFamily="34" charset="0"/>
              <a:buChar char="•"/>
            </a:pPr>
            <a:r>
              <a:rPr lang="en-CA" sz="1200" dirty="0" smtClean="0">
                <a:solidFill>
                  <a:schemeClr val="tx1">
                    <a:lumMod val="85000"/>
                    <a:lumOff val="15000"/>
                  </a:schemeClr>
                </a:solidFill>
                <a:latin typeface="+mj-lt"/>
                <a:cs typeface="Times New Roman" pitchFamily="18" charset="0"/>
              </a:rPr>
              <a:t>Active problem solving and solution finding</a:t>
            </a:r>
          </a:p>
          <a:p>
            <a:endParaRPr lang="en-CA" sz="1200" dirty="0" smtClean="0">
              <a:solidFill>
                <a:schemeClr val="tx1">
                  <a:lumMod val="85000"/>
                  <a:lumOff val="15000"/>
                </a:schemeClr>
              </a:solidFill>
              <a:latin typeface="+mj-lt"/>
              <a:cs typeface="Times New Roman" pitchFamily="18" charset="0"/>
            </a:endParaRPr>
          </a:p>
          <a:p>
            <a:r>
              <a:rPr lang="en-CA" sz="1200" dirty="0" smtClean="0">
                <a:solidFill>
                  <a:schemeClr val="tx1">
                    <a:lumMod val="85000"/>
                    <a:lumOff val="15000"/>
                  </a:schemeClr>
                </a:solidFill>
                <a:latin typeface="+mj-lt"/>
                <a:cs typeface="Times New Roman" pitchFamily="18" charset="0"/>
              </a:rPr>
              <a:t>The following knowledge, skills, and competencies also reflect high levels of activation:</a:t>
            </a:r>
          </a:p>
          <a:p>
            <a:endParaRPr lang="en-CA" sz="1200" dirty="0" smtClean="0">
              <a:solidFill>
                <a:schemeClr val="tx1">
                  <a:lumMod val="85000"/>
                  <a:lumOff val="15000"/>
                </a:schemeClr>
              </a:solidFill>
              <a:latin typeface="+mj-lt"/>
              <a:cs typeface="Times New Roman" pitchFamily="18" charset="0"/>
            </a:endParaRPr>
          </a:p>
          <a:p>
            <a:pPr marL="171450" indent="-171450">
              <a:buFont typeface="Arial" panose="020B0604020202020204" pitchFamily="34" charset="0"/>
              <a:buChar char="•"/>
            </a:pPr>
            <a:r>
              <a:rPr lang="en-CA" sz="1200" dirty="0" smtClean="0">
                <a:solidFill>
                  <a:schemeClr val="tx1">
                    <a:lumMod val="85000"/>
                    <a:lumOff val="15000"/>
                  </a:schemeClr>
                </a:solidFill>
                <a:latin typeface="+mj-lt"/>
                <a:cs typeface="Times New Roman" pitchFamily="18" charset="0"/>
              </a:rPr>
              <a:t>Knowing what treatments are available </a:t>
            </a:r>
          </a:p>
        </p:txBody>
      </p:sp>
      <p:sp>
        <p:nvSpPr>
          <p:cNvPr id="9" name="TextBox 8"/>
          <p:cNvSpPr txBox="1"/>
          <p:nvPr/>
        </p:nvSpPr>
        <p:spPr>
          <a:xfrm>
            <a:off x="533400" y="4876800"/>
            <a:ext cx="8077200" cy="1384995"/>
          </a:xfrm>
          <a:prstGeom prst="rect">
            <a:avLst/>
          </a:prstGeom>
          <a:noFill/>
        </p:spPr>
        <p:txBody>
          <a:bodyPr wrap="square" rtlCol="0">
            <a:spAutoFit/>
          </a:bodyPr>
          <a:lstStyle/>
          <a:p>
            <a:pPr marL="171450" indent="-171450">
              <a:buFont typeface="Arial" panose="020B0604020202020204" pitchFamily="34" charset="0"/>
              <a:buChar char="•"/>
            </a:pPr>
            <a:r>
              <a:rPr lang="en-CA" sz="1200" dirty="0">
                <a:solidFill>
                  <a:schemeClr val="tx1">
                    <a:lumMod val="85000"/>
                    <a:lumOff val="15000"/>
                  </a:schemeClr>
                </a:solidFill>
                <a:cs typeface="Times New Roman" pitchFamily="18" charset="0"/>
              </a:rPr>
              <a:t>Knowing how to self manage when dealing with ongoing symptoms </a:t>
            </a:r>
          </a:p>
          <a:p>
            <a:pPr marL="171450" indent="-171450">
              <a:buFont typeface="Arial" panose="020B0604020202020204" pitchFamily="34" charset="0"/>
              <a:buChar char="•"/>
            </a:pPr>
            <a:r>
              <a:rPr lang="en-CA" sz="1200" dirty="0">
                <a:solidFill>
                  <a:schemeClr val="tx1">
                    <a:lumMod val="85000"/>
                    <a:lumOff val="15000"/>
                  </a:schemeClr>
                </a:solidFill>
                <a:cs typeface="Times New Roman" pitchFamily="18" charset="0"/>
              </a:rPr>
              <a:t>Knowing their role in their recovery and </a:t>
            </a:r>
            <a:r>
              <a:rPr lang="en-CA" sz="1200" dirty="0" smtClean="0">
                <a:solidFill>
                  <a:schemeClr val="tx1">
                    <a:lumMod val="85000"/>
                    <a:lumOff val="15000"/>
                  </a:schemeClr>
                </a:solidFill>
                <a:cs typeface="Times New Roman" pitchFamily="18" charset="0"/>
              </a:rPr>
              <a:t>Return To Work</a:t>
            </a:r>
            <a:endParaRPr lang="en-CA" sz="1200" dirty="0">
              <a:solidFill>
                <a:schemeClr val="tx1">
                  <a:lumMod val="85000"/>
                  <a:lumOff val="15000"/>
                </a:schemeClr>
              </a:solidFill>
              <a:cs typeface="Times New Roman" pitchFamily="18" charset="0"/>
            </a:endParaRPr>
          </a:p>
          <a:p>
            <a:pPr marL="177800" indent="-177800">
              <a:buFont typeface="Arial" panose="020B0604020202020204" pitchFamily="34" charset="0"/>
              <a:buChar char="•"/>
            </a:pPr>
            <a:r>
              <a:rPr lang="en-CA" sz="1200" dirty="0" smtClean="0">
                <a:solidFill>
                  <a:schemeClr val="tx1">
                    <a:lumMod val="85000"/>
                    <a:lumOff val="15000"/>
                  </a:schemeClr>
                </a:solidFill>
                <a:latin typeface="+mj-lt"/>
                <a:cs typeface="Times New Roman" pitchFamily="18" charset="0"/>
              </a:rPr>
              <a:t>Having </a:t>
            </a:r>
            <a:r>
              <a:rPr lang="en-CA" sz="1200" dirty="0">
                <a:solidFill>
                  <a:schemeClr val="tx1">
                    <a:lumMod val="85000"/>
                    <a:lumOff val="15000"/>
                  </a:schemeClr>
                </a:solidFill>
                <a:latin typeface="+mj-lt"/>
                <a:cs typeface="Times New Roman" pitchFamily="18" charset="0"/>
              </a:rPr>
              <a:t>the skills and confidence to adhere to ongoing treatment and </a:t>
            </a:r>
            <a:r>
              <a:rPr lang="en-CA" sz="1200" dirty="0" smtClean="0">
                <a:solidFill>
                  <a:schemeClr val="tx1">
                    <a:lumMod val="85000"/>
                    <a:lumOff val="15000"/>
                  </a:schemeClr>
                </a:solidFill>
                <a:latin typeface="+mj-lt"/>
                <a:cs typeface="Times New Roman" pitchFamily="18" charset="0"/>
              </a:rPr>
              <a:t>self management</a:t>
            </a:r>
          </a:p>
          <a:p>
            <a:pPr marL="177800" indent="-177800">
              <a:buFont typeface="Arial" panose="020B0604020202020204" pitchFamily="34" charset="0"/>
              <a:buChar char="•"/>
            </a:pPr>
            <a:endParaRPr lang="en-CA" sz="1200" dirty="0">
              <a:solidFill>
                <a:schemeClr val="tx1">
                  <a:lumMod val="85000"/>
                  <a:lumOff val="15000"/>
                </a:schemeClr>
              </a:solidFill>
              <a:latin typeface="+mj-lt"/>
              <a:cs typeface="Times New Roman" pitchFamily="18" charset="0"/>
            </a:endParaRPr>
          </a:p>
          <a:p>
            <a:r>
              <a:rPr lang="en-CA" sz="1200" dirty="0" smtClean="0">
                <a:solidFill>
                  <a:schemeClr val="tx1">
                    <a:lumMod val="85000"/>
                    <a:lumOff val="15000"/>
                  </a:schemeClr>
                </a:solidFill>
                <a:latin typeface="+mj-lt"/>
                <a:cs typeface="Times New Roman" pitchFamily="18" charset="0"/>
              </a:rPr>
              <a:t>The above diagram provides some insight and context to DOC qualitative findings and the need for DOC to implement recommendations that improve activation. High levels of activation (Level 4) translate to employees feeling less overwhelmed, more goal focused, and more positive emotions in general about the process and outcomes.</a:t>
            </a:r>
            <a:endParaRPr lang="en-US" sz="1200" dirty="0">
              <a:solidFill>
                <a:schemeClr val="tx1">
                  <a:lumMod val="85000"/>
                  <a:lumOff val="15000"/>
                </a:schemeClr>
              </a:solidFill>
              <a:latin typeface="+mj-lt"/>
              <a:cs typeface="Times New Roman" pitchFamily="18" charset="0"/>
            </a:endParaRPr>
          </a:p>
        </p:txBody>
      </p:sp>
      <p:sp>
        <p:nvSpPr>
          <p:cNvPr id="10" name="Slide Number Placeholder 1"/>
          <p:cNvSpPr txBox="1">
            <a:spLocks/>
          </p:cNvSpPr>
          <p:nvPr/>
        </p:nvSpPr>
        <p:spPr>
          <a:xfrm>
            <a:off x="7010400" y="6645274"/>
            <a:ext cx="2133600" cy="212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686C88-9864-4BBF-B5C1-B30403792B1A}" type="slidenum">
              <a:rPr lang="en-US" sz="800" smtClean="0"/>
              <a:pPr algn="r"/>
              <a:t>14</a:t>
            </a:fld>
            <a:endParaRPr lang="en-US" sz="800" dirty="0"/>
          </a:p>
        </p:txBody>
      </p:sp>
    </p:spTree>
    <p:extLst>
      <p:ext uri="{BB962C8B-B14F-4D97-AF65-F5344CB8AC3E}">
        <p14:creationId xmlns:p14="http://schemas.microsoft.com/office/powerpoint/2010/main" val="38987710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7212" y="84138"/>
            <a:ext cx="8129587" cy="1071562"/>
          </a:xfrm>
        </p:spPr>
        <p:txBody>
          <a:bodyPr/>
          <a:lstStyle/>
          <a:p>
            <a:r>
              <a:rPr lang="en-CA" dirty="0" smtClean="0"/>
              <a:t>Engagement </a:t>
            </a:r>
            <a:r>
              <a:rPr lang="en-CA" dirty="0"/>
              <a:t>and Activation </a:t>
            </a:r>
            <a:r>
              <a:rPr lang="en-CA" dirty="0" smtClean="0"/>
              <a:t>and its Relationship to Worker Experience</a:t>
            </a:r>
            <a:endParaRPr lang="en-US" dirty="0"/>
          </a:p>
        </p:txBody>
      </p:sp>
      <p:sp>
        <p:nvSpPr>
          <p:cNvPr id="7" name="Content Placeholder 6"/>
          <p:cNvSpPr>
            <a:spLocks noGrp="1"/>
          </p:cNvSpPr>
          <p:nvPr>
            <p:ph idx="1"/>
          </p:nvPr>
        </p:nvSpPr>
        <p:spPr>
          <a:xfrm>
            <a:off x="533400" y="1371600"/>
            <a:ext cx="7995117" cy="5207579"/>
          </a:xfrm>
          <a:prstGeom prst="rect">
            <a:avLst/>
          </a:prstGeom>
        </p:spPr>
        <p:txBody>
          <a:bodyPr>
            <a:spAutoFit/>
          </a:bodyPr>
          <a:lstStyle/>
          <a:p>
            <a:r>
              <a:rPr lang="en-CA" dirty="0"/>
              <a:t>Based on both Correctional and Administrative qualitative findings, it</a:t>
            </a:r>
            <a:r>
              <a:rPr lang="en-US" dirty="0"/>
              <a:t> appears there is a connection between the emotions/reactions the </a:t>
            </a:r>
            <a:r>
              <a:rPr lang="en-US" dirty="0" smtClean="0"/>
              <a:t>Correctional Officers feel and experience </a:t>
            </a:r>
            <a:r>
              <a:rPr lang="en-US" dirty="0"/>
              <a:t>and the actions of the </a:t>
            </a:r>
            <a:r>
              <a:rPr lang="en-US" dirty="0" smtClean="0"/>
              <a:t>Administrators. Both groups agreed that Correctional Officer’s experiences ranged:</a:t>
            </a:r>
          </a:p>
          <a:p>
            <a:endParaRPr lang="en-US" dirty="0"/>
          </a:p>
          <a:p>
            <a:endParaRPr lang="en-US" dirty="0" smtClean="0"/>
          </a:p>
          <a:p>
            <a:endParaRPr lang="en-CA" dirty="0"/>
          </a:p>
          <a:p>
            <a:endParaRPr lang="en-CA" dirty="0" smtClean="0"/>
          </a:p>
          <a:p>
            <a:r>
              <a:rPr lang="en-CA" dirty="0" smtClean="0"/>
              <a:t>There </a:t>
            </a:r>
            <a:r>
              <a:rPr lang="en-CA" dirty="0"/>
              <a:t>is evidence that the experience of a worker, during </a:t>
            </a:r>
            <a:r>
              <a:rPr lang="en-CA" dirty="0" smtClean="0"/>
              <a:t>time away from work due to an injury, </a:t>
            </a:r>
            <a:r>
              <a:rPr lang="en-CA" dirty="0"/>
              <a:t>matters in the prevention of work disability (Kilgour et al </a:t>
            </a:r>
            <a:r>
              <a:rPr lang="en-CA" dirty="0" smtClean="0"/>
              <a:t>2014; </a:t>
            </a:r>
            <a:r>
              <a:rPr lang="en-CA" dirty="0"/>
              <a:t>Robert Aurbach “The Web of </a:t>
            </a:r>
            <a:r>
              <a:rPr lang="en-CA" dirty="0" smtClean="0"/>
              <a:t>Disability;” </a:t>
            </a:r>
            <a:r>
              <a:rPr lang="da-DK" dirty="0"/>
              <a:t>Greene et al 2013; Alexander et </a:t>
            </a:r>
            <a:r>
              <a:rPr lang="da-DK" dirty="0" smtClean="0"/>
              <a:t>al 2012</a:t>
            </a:r>
            <a:r>
              <a:rPr lang="da-DK" dirty="0"/>
              <a:t>; Maeng et al 2012; AARP 2009; Mosen et al 2007; Glasgow et al 2005; Hibbard </a:t>
            </a:r>
            <a:r>
              <a:rPr lang="en-US" dirty="0"/>
              <a:t>et al 2004, Alexander et al 2012</a:t>
            </a:r>
            <a:r>
              <a:rPr lang="en-CA" dirty="0"/>
              <a:t>). </a:t>
            </a:r>
            <a:r>
              <a:rPr lang="en-CA" dirty="0" smtClean="0"/>
              <a:t>Engaging </a:t>
            </a:r>
            <a:r>
              <a:rPr lang="en-CA" dirty="0"/>
              <a:t>and activating workers during a time of injury </a:t>
            </a:r>
            <a:r>
              <a:rPr lang="en-CA" dirty="0" smtClean="0"/>
              <a:t>is </a:t>
            </a:r>
            <a:r>
              <a:rPr lang="en-CA" dirty="0"/>
              <a:t>a significant  piece of a Work Disability Prevention program.</a:t>
            </a:r>
          </a:p>
          <a:p>
            <a:pPr lvl="0"/>
            <a:endParaRPr lang="en-CA" dirty="0" smtClean="0"/>
          </a:p>
          <a:p>
            <a:pPr lvl="0"/>
            <a:r>
              <a:rPr lang="en-CA" dirty="0" smtClean="0"/>
              <a:t>Workers who are engaged and activated tend to report experiences that are more positive. And workers who experience a more positive interaction, tend to be more engaged and activated. It should be noted that satisfaction is not a proxy for a positive experience.  </a:t>
            </a:r>
          </a:p>
          <a:p>
            <a:pPr lvl="0"/>
            <a:endParaRPr lang="en-CA" dirty="0"/>
          </a:p>
          <a:p>
            <a:pPr lvl="0"/>
            <a:r>
              <a:rPr lang="en-CA" dirty="0" smtClean="0"/>
              <a:t>This report outlines the various common touchpoints between Correctional Officers and Administrators that tend to provide a positive experience. The recommendations that follow are based on the common experience touchpoints and matched with evidence-based industry best practices. The outcome of DOC’s enhanced paradigm is to create an environment that engages and activates employees during a time of injury. This will also require pre-injury initiatives that engage employees and it fits with DOC key goal of “Engaged and Respected Employees.”</a:t>
            </a:r>
            <a:endParaRPr lang="en-CA" dirty="0" smtClean="0">
              <a:solidFill>
                <a:srgbClr val="FF0000"/>
              </a:solidFill>
            </a:endParaRPr>
          </a:p>
        </p:txBody>
      </p:sp>
      <p:graphicFrame>
        <p:nvGraphicFramePr>
          <p:cNvPr id="8" name="Diagram 7"/>
          <p:cNvGraphicFramePr/>
          <p:nvPr>
            <p:extLst>
              <p:ext uri="{D42A27DB-BD31-4B8C-83A1-F6EECF244321}">
                <p14:modId xmlns:p14="http://schemas.microsoft.com/office/powerpoint/2010/main" val="376983880"/>
              </p:ext>
            </p:extLst>
          </p:nvPr>
        </p:nvGraphicFramePr>
        <p:xfrm>
          <a:off x="1447800" y="2133600"/>
          <a:ext cx="6170604"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1"/>
          <p:cNvSpPr txBox="1">
            <a:spLocks/>
          </p:cNvSpPr>
          <p:nvPr/>
        </p:nvSpPr>
        <p:spPr>
          <a:xfrm>
            <a:off x="7010400" y="6645274"/>
            <a:ext cx="2133600" cy="212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686C88-9864-4BBF-B5C1-B30403792B1A}" type="slidenum">
              <a:rPr lang="en-US" sz="800" smtClean="0"/>
              <a:pPr algn="r"/>
              <a:t>15</a:t>
            </a:fld>
            <a:endParaRPr lang="en-US" sz="800" dirty="0"/>
          </a:p>
        </p:txBody>
      </p:sp>
    </p:spTree>
    <p:extLst>
      <p:ext uri="{BB962C8B-B14F-4D97-AF65-F5344CB8AC3E}">
        <p14:creationId xmlns:p14="http://schemas.microsoft.com/office/powerpoint/2010/main" val="11181531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529512" cy="698500"/>
          </a:xfrm>
        </p:spPr>
        <p:txBody>
          <a:bodyPr/>
          <a:lstStyle/>
          <a:p>
            <a:r>
              <a:rPr lang="en-CA" dirty="0" smtClean="0"/>
              <a:t>Five Common Themes</a:t>
            </a:r>
            <a:endParaRPr lang="en-US" dirty="0"/>
          </a:p>
        </p:txBody>
      </p:sp>
      <p:sp>
        <p:nvSpPr>
          <p:cNvPr id="3" name="Content Placeholder 2"/>
          <p:cNvSpPr>
            <a:spLocks noGrp="1"/>
          </p:cNvSpPr>
          <p:nvPr>
            <p:ph idx="1"/>
          </p:nvPr>
        </p:nvSpPr>
        <p:spPr>
          <a:xfrm>
            <a:off x="457200" y="1143000"/>
            <a:ext cx="7924800" cy="762000"/>
          </a:xfrm>
        </p:spPr>
        <p:txBody>
          <a:bodyPr>
            <a:normAutofit/>
          </a:bodyPr>
          <a:lstStyle/>
          <a:p>
            <a:pPr>
              <a:buClrTx/>
            </a:pPr>
            <a:r>
              <a:rPr lang="en-CA" dirty="0" smtClean="0"/>
              <a:t>Among Correctional Officers and Administrators, five common themes emerged. Themes </a:t>
            </a:r>
            <a:r>
              <a:rPr lang="en-US" dirty="0" smtClean="0"/>
              <a:t>provide </a:t>
            </a:r>
            <a:r>
              <a:rPr lang="en-US" dirty="0"/>
              <a:t>a useful context for understanding the </a:t>
            </a:r>
            <a:r>
              <a:rPr lang="en-US" dirty="0" smtClean="0"/>
              <a:t>results and as well as a road map.</a:t>
            </a:r>
            <a:endParaRPr lang="en-CA" dirty="0" smtClean="0"/>
          </a:p>
          <a:p>
            <a:pPr marL="457200" indent="-457200">
              <a:buClrTx/>
              <a:buFont typeface="+mj-lt"/>
              <a:buAutoNum type="arabicPeriod"/>
            </a:pPr>
            <a:endParaRPr lang="en-CA" dirty="0"/>
          </a:p>
          <a:p>
            <a:pPr marL="457200" indent="-457200">
              <a:buClrTx/>
              <a:buFont typeface="+mj-lt"/>
              <a:buAutoNum type="arabicPeriod"/>
            </a:pPr>
            <a:endParaRPr lang="en-CA" dirty="0" smtClean="0"/>
          </a:p>
          <a:p>
            <a:pPr marL="457200" indent="-457200">
              <a:buClrTx/>
              <a:buFont typeface="+mj-lt"/>
              <a:buAutoNum type="arabicPeriod"/>
            </a:pPr>
            <a:endParaRPr lang="en-CA" dirty="0"/>
          </a:p>
          <a:p>
            <a:pPr marL="457200" indent="-457200">
              <a:buClrTx/>
              <a:buFont typeface="+mj-lt"/>
              <a:buAutoNum type="arabicPeriod"/>
            </a:pPr>
            <a:endParaRPr lang="en-CA" dirty="0" smtClean="0"/>
          </a:p>
          <a:p>
            <a:pPr marL="400050" lvl="1" indent="0">
              <a:buNone/>
            </a:pPr>
            <a:endParaRPr lang="en-CA" dirty="0" smtClean="0"/>
          </a:p>
          <a:p>
            <a:pPr marL="457200" indent="-457200">
              <a:buAutoNum type="arabicPeriod"/>
            </a:pPr>
            <a:endParaRPr lang="en-US" dirty="0"/>
          </a:p>
        </p:txBody>
      </p:sp>
      <p:graphicFrame>
        <p:nvGraphicFramePr>
          <p:cNvPr id="5" name="Diagram 4"/>
          <p:cNvGraphicFramePr/>
          <p:nvPr>
            <p:extLst>
              <p:ext uri="{D42A27DB-BD31-4B8C-83A1-F6EECF244321}">
                <p14:modId xmlns:p14="http://schemas.microsoft.com/office/powerpoint/2010/main" val="3631808277"/>
              </p:ext>
            </p:extLst>
          </p:nvPr>
        </p:nvGraphicFramePr>
        <p:xfrm>
          <a:off x="863600" y="1905000"/>
          <a:ext cx="7366000" cy="37325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1"/>
          <p:cNvSpPr txBox="1">
            <a:spLocks/>
          </p:cNvSpPr>
          <p:nvPr/>
        </p:nvSpPr>
        <p:spPr>
          <a:xfrm>
            <a:off x="7010400" y="6645274"/>
            <a:ext cx="2133600" cy="212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686C88-9864-4BBF-B5C1-B30403792B1A}" type="slidenum">
              <a:rPr lang="en-US" sz="800" smtClean="0"/>
              <a:pPr algn="r"/>
              <a:t>16</a:t>
            </a:fld>
            <a:endParaRPr lang="en-US" sz="800" dirty="0"/>
          </a:p>
        </p:txBody>
      </p:sp>
    </p:spTree>
    <p:extLst>
      <p:ext uri="{BB962C8B-B14F-4D97-AF65-F5344CB8AC3E}">
        <p14:creationId xmlns:p14="http://schemas.microsoft.com/office/powerpoint/2010/main" val="124537454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Engagement Outcomes</a:t>
            </a:r>
            <a:endParaRPr lang="en-US" dirty="0"/>
          </a:p>
        </p:txBody>
      </p:sp>
      <p:sp>
        <p:nvSpPr>
          <p:cNvPr id="7" name="Content Placeholder 6"/>
          <p:cNvSpPr>
            <a:spLocks noGrp="1"/>
          </p:cNvSpPr>
          <p:nvPr>
            <p:ph idx="1"/>
          </p:nvPr>
        </p:nvSpPr>
        <p:spPr bwMode="auto">
          <a:xfrm>
            <a:off x="1066800" y="2572544"/>
            <a:ext cx="2386608" cy="3828256"/>
          </a:xfrm>
          <a:prstGeom prst="rect">
            <a:avLst/>
          </a:prstGeom>
          <a:gradFill flip="none" rotWithShape="1">
            <a:gsLst>
              <a:gs pos="0">
                <a:schemeClr val="tx2">
                  <a:lumMod val="75000"/>
                </a:schemeClr>
              </a:gs>
              <a:gs pos="100000">
                <a:schemeClr val="tx2">
                  <a:lumMod val="60000"/>
                  <a:lumOff val="40000"/>
                </a:schemeClr>
              </a:gs>
            </a:gsLst>
            <a:lin ang="10800000" scaled="0"/>
            <a:tileRect/>
          </a:gradFill>
          <a:ln w="25400" cap="flat" cmpd="sng" algn="ctr">
            <a:noFill/>
            <a:prstDash val="solid"/>
            <a:round/>
            <a:headEnd type="none" w="med" len="med"/>
            <a:tailEnd type="none" w="med" len="med"/>
          </a:ln>
          <a:effectLst/>
        </p:spPr>
        <p:txBody>
          <a:bodyPr vert="horz" wrap="square" lIns="90000" tIns="90000" rIns="90000" bIns="90000" numCol="1" rtlCol="0" anchor="ctr" anchorCtr="0" compatLnSpc="1">
            <a:prstTxWarp prst="textNoShape">
              <a:avLst/>
            </a:prstTxWarp>
            <a:normAutofit/>
          </a:bodyPr>
          <a:lstStyle/>
          <a:p>
            <a:pPr marL="0" marR="0" indent="0" defTabSz="914400" rtl="0" eaLnBrk="0" fontAlgn="base" latinLnBrk="0" hangingPunct="0">
              <a:lnSpc>
                <a:spcPct val="100000"/>
              </a:lnSpc>
              <a:spcBef>
                <a:spcPct val="0"/>
              </a:spcBef>
              <a:spcAft>
                <a:spcPts val="600"/>
              </a:spcAft>
              <a:buClrTx/>
              <a:buSzTx/>
              <a:buFontTx/>
              <a:buNone/>
              <a:tabLst/>
            </a:pPr>
            <a:r>
              <a:rPr lang="en-US" sz="1400" b="1" dirty="0" smtClean="0">
                <a:solidFill>
                  <a:schemeClr val="bg1"/>
                </a:solidFill>
                <a:latin typeface="Arial" pitchFamily="34" charset="0"/>
                <a:cs typeface="Arial" pitchFamily="34" charset="0"/>
              </a:rPr>
              <a:t>Correctional Officers Engagement Measures:</a:t>
            </a:r>
          </a:p>
          <a:p>
            <a:pPr marL="109538" indent="-109538" eaLnBrk="0" hangingPunct="0">
              <a:spcAft>
                <a:spcPts val="600"/>
              </a:spcAft>
              <a:buClr>
                <a:schemeClr val="bg1"/>
              </a:buClr>
              <a:buFont typeface="Arial" pitchFamily="34" charset="0"/>
              <a:buChar char="•"/>
            </a:pPr>
            <a:r>
              <a:rPr lang="en-US" sz="1400" dirty="0">
                <a:solidFill>
                  <a:prstClr val="white"/>
                </a:solidFill>
                <a:cs typeface="Arial" pitchFamily="34" charset="0"/>
              </a:rPr>
              <a:t>Speak positively about the program</a:t>
            </a:r>
          </a:p>
          <a:p>
            <a:pPr marL="109538" indent="-109538" eaLnBrk="0" hangingPunct="0">
              <a:spcAft>
                <a:spcPts val="600"/>
              </a:spcAft>
              <a:buClr>
                <a:schemeClr val="bg1"/>
              </a:buClr>
              <a:buFont typeface="Arial" pitchFamily="34" charset="0"/>
              <a:buChar char="•"/>
            </a:pPr>
            <a:r>
              <a:rPr lang="en-US" sz="1400" dirty="0">
                <a:solidFill>
                  <a:prstClr val="white"/>
                </a:solidFill>
                <a:cs typeface="Arial" pitchFamily="34" charset="0"/>
              </a:rPr>
              <a:t>Actively call/update the </a:t>
            </a:r>
            <a:r>
              <a:rPr lang="en-US" sz="1400" dirty="0" smtClean="0">
                <a:solidFill>
                  <a:prstClr val="white"/>
                </a:solidFill>
                <a:cs typeface="Arial" pitchFamily="34" charset="0"/>
              </a:rPr>
              <a:t>Supervisor/HR Consultant/Claims </a:t>
            </a:r>
            <a:r>
              <a:rPr lang="en-US" sz="1400" dirty="0">
                <a:solidFill>
                  <a:prstClr val="white"/>
                </a:solidFill>
                <a:cs typeface="Arial" pitchFamily="34" charset="0"/>
              </a:rPr>
              <a:t>Consultant</a:t>
            </a:r>
          </a:p>
          <a:p>
            <a:pPr marL="109538" indent="-109538" eaLnBrk="0" hangingPunct="0">
              <a:spcAft>
                <a:spcPts val="600"/>
              </a:spcAft>
              <a:buClr>
                <a:schemeClr val="bg1"/>
              </a:buClr>
              <a:buFont typeface="Arial" pitchFamily="34" charset="0"/>
              <a:buChar char="•"/>
            </a:pPr>
            <a:r>
              <a:rPr lang="en-US" sz="1400" dirty="0">
                <a:solidFill>
                  <a:prstClr val="white"/>
                </a:solidFill>
                <a:cs typeface="Arial" pitchFamily="34" charset="0"/>
              </a:rPr>
              <a:t>Work collectively with </a:t>
            </a:r>
            <a:r>
              <a:rPr lang="en-US" sz="1400" dirty="0" smtClean="0">
                <a:solidFill>
                  <a:prstClr val="white"/>
                </a:solidFill>
                <a:cs typeface="Arial" pitchFamily="34" charset="0"/>
              </a:rPr>
              <a:t>DOC </a:t>
            </a:r>
            <a:r>
              <a:rPr lang="en-US" sz="1400" dirty="0">
                <a:solidFill>
                  <a:prstClr val="white"/>
                </a:solidFill>
                <a:cs typeface="Arial" pitchFamily="34" charset="0"/>
              </a:rPr>
              <a:t>on problems and </a:t>
            </a:r>
            <a:r>
              <a:rPr lang="en-US" sz="1400" dirty="0" smtClean="0">
                <a:solidFill>
                  <a:prstClr val="white"/>
                </a:solidFill>
                <a:cs typeface="Arial" pitchFamily="34" charset="0"/>
              </a:rPr>
              <a:t>RAW/RTW</a:t>
            </a:r>
            <a:endParaRPr lang="en-US" sz="1400" dirty="0">
              <a:solidFill>
                <a:prstClr val="white"/>
              </a:solidFill>
              <a:cs typeface="Arial" pitchFamily="34" charset="0"/>
            </a:endParaRPr>
          </a:p>
          <a:p>
            <a:pPr marL="109538" indent="-109538" eaLnBrk="0" hangingPunct="0">
              <a:spcAft>
                <a:spcPts val="600"/>
              </a:spcAft>
              <a:buClr>
                <a:schemeClr val="bg1"/>
              </a:buClr>
              <a:buFont typeface="Arial" pitchFamily="34" charset="0"/>
              <a:buChar char="•"/>
            </a:pPr>
            <a:r>
              <a:rPr lang="en-US" sz="1400" dirty="0" smtClean="0">
                <a:solidFill>
                  <a:prstClr val="white"/>
                </a:solidFill>
                <a:cs typeface="Arial" pitchFamily="34" charset="0"/>
              </a:rPr>
              <a:t>RAW </a:t>
            </a:r>
            <a:r>
              <a:rPr lang="en-US" sz="1400" dirty="0">
                <a:solidFill>
                  <a:prstClr val="white"/>
                </a:solidFill>
                <a:cs typeface="Arial" pitchFamily="34" charset="0"/>
              </a:rPr>
              <a:t>when appropriate</a:t>
            </a:r>
          </a:p>
          <a:p>
            <a:pPr marL="109538" indent="-109538" eaLnBrk="0" hangingPunct="0">
              <a:spcAft>
                <a:spcPts val="600"/>
              </a:spcAft>
              <a:buClr>
                <a:schemeClr val="bg1"/>
              </a:buClr>
              <a:buFont typeface="Arial" pitchFamily="34" charset="0"/>
              <a:buChar char="•"/>
            </a:pPr>
            <a:r>
              <a:rPr lang="en-US" sz="1400" dirty="0">
                <a:solidFill>
                  <a:prstClr val="white"/>
                </a:solidFill>
                <a:cs typeface="Arial" pitchFamily="34" charset="0"/>
              </a:rPr>
              <a:t>RTW in a timely fashion</a:t>
            </a:r>
          </a:p>
        </p:txBody>
      </p:sp>
      <p:sp>
        <p:nvSpPr>
          <p:cNvPr id="9" name="Rectangle 8"/>
          <p:cNvSpPr/>
          <p:nvPr/>
        </p:nvSpPr>
        <p:spPr bwMode="auto">
          <a:xfrm>
            <a:off x="5315272" y="2558626"/>
            <a:ext cx="2376264" cy="3815556"/>
          </a:xfrm>
          <a:prstGeom prst="rect">
            <a:avLst/>
          </a:prstGeom>
          <a:gradFill flip="none" rotWithShape="1">
            <a:gsLst>
              <a:gs pos="0">
                <a:schemeClr val="tx2">
                  <a:lumMod val="75000"/>
                </a:schemeClr>
              </a:gs>
              <a:gs pos="100000">
                <a:schemeClr val="tx2">
                  <a:lumMod val="60000"/>
                  <a:lumOff val="40000"/>
                </a:schemeClr>
              </a:gs>
            </a:gsLst>
            <a:lin ang="10800000" scaled="0"/>
            <a:tileRect/>
          </a:gradFill>
          <a:ln w="25400" cap="flat" cmpd="sng" algn="ctr">
            <a:noFill/>
            <a:prstDash val="solid"/>
            <a:round/>
            <a:headEnd type="none" w="med" len="med"/>
            <a:tailEnd type="none" w="med" len="med"/>
          </a:ln>
          <a:effectLst/>
        </p:spPr>
        <p:txBody>
          <a:bodyPr vert="horz" wrap="square" lIns="90000" tIns="90000" rIns="90000" bIns="90000" numCol="1" rtlCol="0" anchor="ctr" anchorCtr="0" compatLnSpc="1">
            <a:prstTxWarp prst="textNoShape">
              <a:avLst/>
            </a:prstTxWarp>
          </a:bodyPr>
          <a:lstStyle/>
          <a:p>
            <a:pPr marR="0" algn="l" defTabSz="914400" rtl="0" eaLnBrk="0" fontAlgn="base" latinLnBrk="0" hangingPunct="0">
              <a:lnSpc>
                <a:spcPct val="100000"/>
              </a:lnSpc>
              <a:spcBef>
                <a:spcPct val="0"/>
              </a:spcBef>
              <a:spcAft>
                <a:spcPts val="600"/>
              </a:spcAft>
              <a:buClrTx/>
              <a:buSzTx/>
              <a:buFontTx/>
              <a:buNone/>
              <a:tabLst/>
            </a:pPr>
            <a:r>
              <a:rPr lang="en-US" sz="1400" b="1" dirty="0" smtClean="0">
                <a:solidFill>
                  <a:schemeClr val="bg1"/>
                </a:solidFill>
                <a:latin typeface="Arial" pitchFamily="34" charset="0"/>
                <a:cs typeface="Arial" pitchFamily="34" charset="0"/>
              </a:rPr>
              <a:t>Administrators Engagement Measures:</a:t>
            </a:r>
          </a:p>
          <a:p>
            <a:pPr marL="109538" indent="-109538" eaLnBrk="0" hangingPunct="0">
              <a:spcAft>
                <a:spcPts val="600"/>
              </a:spcAft>
              <a:buClr>
                <a:schemeClr val="bg1"/>
              </a:buClr>
              <a:buFont typeface="Arial" pitchFamily="34" charset="0"/>
              <a:buChar char="•"/>
            </a:pPr>
            <a:r>
              <a:rPr lang="en-US" sz="1400" dirty="0" smtClean="0">
                <a:solidFill>
                  <a:prstClr val="white"/>
                </a:solidFill>
                <a:latin typeface="+mj-lt"/>
                <a:cs typeface="Arial" pitchFamily="34" charset="0"/>
              </a:rPr>
              <a:t>Employees speak </a:t>
            </a:r>
            <a:r>
              <a:rPr lang="en-US" sz="1400" dirty="0">
                <a:solidFill>
                  <a:prstClr val="white"/>
                </a:solidFill>
                <a:latin typeface="+mj-lt"/>
                <a:cs typeface="Arial" pitchFamily="34" charset="0"/>
              </a:rPr>
              <a:t>positively about the program</a:t>
            </a:r>
          </a:p>
          <a:p>
            <a:pPr marL="109538" indent="-109538" eaLnBrk="0" hangingPunct="0">
              <a:spcAft>
                <a:spcPts val="600"/>
              </a:spcAft>
              <a:buClr>
                <a:schemeClr val="bg1"/>
              </a:buClr>
              <a:buFont typeface="Arial" pitchFamily="34" charset="0"/>
              <a:buChar char="•"/>
            </a:pPr>
            <a:r>
              <a:rPr lang="en-US" sz="1400" dirty="0" smtClean="0">
                <a:solidFill>
                  <a:prstClr val="white"/>
                </a:solidFill>
                <a:latin typeface="+mj-lt"/>
                <a:cs typeface="Arial" pitchFamily="34" charset="0"/>
              </a:rPr>
              <a:t>Actively engage DOC employees</a:t>
            </a:r>
            <a:endParaRPr lang="en-US" sz="1400" dirty="0">
              <a:solidFill>
                <a:prstClr val="white"/>
              </a:solidFill>
              <a:latin typeface="+mj-lt"/>
              <a:cs typeface="Arial" pitchFamily="34" charset="0"/>
            </a:endParaRPr>
          </a:p>
          <a:p>
            <a:pPr marL="109538" indent="-109538" eaLnBrk="0" hangingPunct="0">
              <a:spcAft>
                <a:spcPts val="600"/>
              </a:spcAft>
              <a:buClr>
                <a:schemeClr val="bg1"/>
              </a:buClr>
              <a:buFont typeface="Arial" pitchFamily="34" charset="0"/>
              <a:buChar char="•"/>
            </a:pPr>
            <a:r>
              <a:rPr lang="en-US" sz="1400" dirty="0">
                <a:solidFill>
                  <a:prstClr val="white"/>
                </a:solidFill>
                <a:latin typeface="+mj-lt"/>
                <a:cs typeface="Arial" pitchFamily="34" charset="0"/>
              </a:rPr>
              <a:t>Work collectively with the </a:t>
            </a:r>
            <a:r>
              <a:rPr lang="en-US" sz="1400" dirty="0" smtClean="0">
                <a:solidFill>
                  <a:prstClr val="white"/>
                </a:solidFill>
                <a:latin typeface="+mj-lt"/>
                <a:cs typeface="Arial" pitchFamily="34" charset="0"/>
              </a:rPr>
              <a:t>employees </a:t>
            </a:r>
            <a:r>
              <a:rPr lang="en-US" sz="1400" dirty="0">
                <a:solidFill>
                  <a:prstClr val="white"/>
                </a:solidFill>
                <a:latin typeface="+mj-lt"/>
                <a:cs typeface="Arial" pitchFamily="34" charset="0"/>
              </a:rPr>
              <a:t>on problems and </a:t>
            </a:r>
            <a:r>
              <a:rPr lang="en-US" sz="1400" dirty="0" smtClean="0">
                <a:solidFill>
                  <a:prstClr val="white"/>
                </a:solidFill>
                <a:latin typeface="+mj-lt"/>
                <a:cs typeface="Arial" pitchFamily="34" charset="0"/>
              </a:rPr>
              <a:t>RAW/RTW</a:t>
            </a:r>
            <a:endParaRPr lang="en-US" sz="1400" dirty="0">
              <a:solidFill>
                <a:prstClr val="white"/>
              </a:solidFill>
              <a:latin typeface="+mj-lt"/>
              <a:cs typeface="Arial" pitchFamily="34" charset="0"/>
            </a:endParaRPr>
          </a:p>
          <a:p>
            <a:pPr marL="109538" indent="-109538" eaLnBrk="0" hangingPunct="0">
              <a:spcAft>
                <a:spcPts val="600"/>
              </a:spcAft>
              <a:buClr>
                <a:schemeClr val="bg1"/>
              </a:buClr>
              <a:buFont typeface="Arial" pitchFamily="34" charset="0"/>
              <a:buChar char="•"/>
            </a:pPr>
            <a:r>
              <a:rPr lang="en-US" sz="1400" dirty="0" smtClean="0">
                <a:solidFill>
                  <a:prstClr val="white"/>
                </a:solidFill>
                <a:latin typeface="+mj-lt"/>
                <a:cs typeface="Arial" pitchFamily="34" charset="0"/>
              </a:rPr>
              <a:t>Demonstrate care and compassion in a way the employees recognize it.</a:t>
            </a:r>
            <a:endParaRPr lang="en-US" sz="1400" dirty="0">
              <a:solidFill>
                <a:prstClr val="white"/>
              </a:solidFill>
              <a:latin typeface="+mj-lt"/>
              <a:cs typeface="Arial" pitchFamily="34" charset="0"/>
            </a:endParaRPr>
          </a:p>
        </p:txBody>
      </p:sp>
      <p:sp>
        <p:nvSpPr>
          <p:cNvPr id="3" name="Left-Right Arrow 2"/>
          <p:cNvSpPr/>
          <p:nvPr/>
        </p:nvSpPr>
        <p:spPr bwMode="auto">
          <a:xfrm>
            <a:off x="3697560" y="4114800"/>
            <a:ext cx="1447800" cy="762000"/>
          </a:xfrm>
          <a:prstGeom prst="leftRightArrow">
            <a:avLst/>
          </a:prstGeom>
          <a:gradFill>
            <a:gsLst>
              <a:gs pos="0">
                <a:schemeClr val="bg2">
                  <a:lumMod val="75000"/>
                </a:schemeClr>
              </a:gs>
              <a:gs pos="48000">
                <a:schemeClr val="tx2">
                  <a:lumMod val="40000"/>
                  <a:lumOff val="60000"/>
                </a:schemeClr>
              </a:gs>
              <a:gs pos="100000">
                <a:schemeClr val="bg2">
                  <a:lumMod val="75000"/>
                </a:schemeClr>
              </a:gs>
            </a:gsLst>
            <a:lin ang="0" scaled="1"/>
          </a:gradFill>
          <a:ln w="25400" cap="flat" cmpd="sng" algn="ctr">
            <a:noFill/>
            <a:prstDash val="solid"/>
            <a:round/>
            <a:headEnd type="none" w="med" len="med"/>
            <a:tailEnd type="none" w="med" len="med"/>
          </a:ln>
          <a:effectLst/>
        </p:spPr>
        <p:txBody>
          <a:bodyPr vert="horz" wrap="square" lIns="90000" tIns="90000" rIns="90000" bIns="90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bg1"/>
              </a:solidFill>
              <a:effectLst/>
              <a:latin typeface="Arial" pitchFamily="34" charset="0"/>
              <a:ea typeface="MS PGothic" pitchFamily="34" charset="-128"/>
            </a:endParaRPr>
          </a:p>
        </p:txBody>
      </p:sp>
      <p:sp>
        <p:nvSpPr>
          <p:cNvPr id="4" name="TextBox 3"/>
          <p:cNvSpPr txBox="1"/>
          <p:nvPr/>
        </p:nvSpPr>
        <p:spPr>
          <a:xfrm>
            <a:off x="609600" y="1238071"/>
            <a:ext cx="7848600" cy="1200329"/>
          </a:xfrm>
          <a:prstGeom prst="rect">
            <a:avLst/>
          </a:prstGeom>
          <a:noFill/>
        </p:spPr>
        <p:txBody>
          <a:bodyPr wrap="square" rtlCol="0">
            <a:spAutoFit/>
          </a:bodyPr>
          <a:lstStyle/>
          <a:p>
            <a:r>
              <a:rPr lang="en-CA" sz="1200" dirty="0">
                <a:solidFill>
                  <a:schemeClr val="tx1">
                    <a:lumMod val="85000"/>
                    <a:lumOff val="15000"/>
                  </a:schemeClr>
                </a:solidFill>
                <a:latin typeface="+mj-lt"/>
                <a:cs typeface="Times New Roman" pitchFamily="18" charset="0"/>
              </a:rPr>
              <a:t>Engagement Outcomes are important for a Work Disability </a:t>
            </a:r>
            <a:r>
              <a:rPr lang="en-CA" sz="1200" dirty="0" smtClean="0">
                <a:solidFill>
                  <a:schemeClr val="tx1">
                    <a:lumMod val="85000"/>
                    <a:lumOff val="15000"/>
                  </a:schemeClr>
                </a:solidFill>
                <a:latin typeface="+mj-lt"/>
                <a:cs typeface="Times New Roman" pitchFamily="18" charset="0"/>
              </a:rPr>
              <a:t>Prevention program</a:t>
            </a:r>
            <a:r>
              <a:rPr lang="en-CA" sz="1200" dirty="0">
                <a:solidFill>
                  <a:schemeClr val="tx1">
                    <a:lumMod val="85000"/>
                    <a:lumOff val="15000"/>
                  </a:schemeClr>
                </a:solidFill>
                <a:latin typeface="+mj-lt"/>
                <a:cs typeface="Times New Roman" pitchFamily="18" charset="0"/>
              </a:rPr>
              <a:t>. </a:t>
            </a:r>
            <a:r>
              <a:rPr lang="en-CA" sz="1200" dirty="0" smtClean="0">
                <a:solidFill>
                  <a:schemeClr val="tx1">
                    <a:lumMod val="85000"/>
                    <a:lumOff val="15000"/>
                  </a:schemeClr>
                </a:solidFill>
                <a:latin typeface="+mj-lt"/>
                <a:cs typeface="Times New Roman" pitchFamily="18" charset="0"/>
              </a:rPr>
              <a:t>These outcomes should be </a:t>
            </a:r>
            <a:r>
              <a:rPr lang="en-CA" sz="1200" dirty="0">
                <a:solidFill>
                  <a:schemeClr val="tx1">
                    <a:lumMod val="85000"/>
                    <a:lumOff val="15000"/>
                  </a:schemeClr>
                </a:solidFill>
                <a:latin typeface="+mj-lt"/>
                <a:cs typeface="Times New Roman" pitchFamily="18" charset="0"/>
              </a:rPr>
              <a:t>reflective of </a:t>
            </a:r>
            <a:r>
              <a:rPr lang="en-CA" sz="1200" dirty="0" smtClean="0">
                <a:solidFill>
                  <a:schemeClr val="tx1">
                    <a:lumMod val="85000"/>
                    <a:lumOff val="15000"/>
                  </a:schemeClr>
                </a:solidFill>
                <a:latin typeface="+mj-lt"/>
                <a:cs typeface="Times New Roman" pitchFamily="18" charset="0"/>
              </a:rPr>
              <a:t>employees </a:t>
            </a:r>
            <a:r>
              <a:rPr lang="en-CA" sz="1200" dirty="0">
                <a:solidFill>
                  <a:schemeClr val="tx1">
                    <a:lumMod val="85000"/>
                    <a:lumOff val="15000"/>
                  </a:schemeClr>
                </a:solidFill>
                <a:latin typeface="+mj-lt"/>
                <a:cs typeface="Times New Roman" pitchFamily="18" charset="0"/>
              </a:rPr>
              <a:t>demonstrating </a:t>
            </a:r>
            <a:r>
              <a:rPr lang="en-CA" sz="1200" dirty="0" smtClean="0">
                <a:solidFill>
                  <a:schemeClr val="tx1">
                    <a:lumMod val="85000"/>
                    <a:lumOff val="15000"/>
                  </a:schemeClr>
                </a:solidFill>
                <a:latin typeface="+mj-lt"/>
                <a:cs typeface="Times New Roman" pitchFamily="18" charset="0"/>
              </a:rPr>
              <a:t>high levels of activation</a:t>
            </a:r>
            <a:r>
              <a:rPr lang="en-CA" sz="1200" dirty="0">
                <a:solidFill>
                  <a:schemeClr val="tx1">
                    <a:lumMod val="85000"/>
                    <a:lumOff val="15000"/>
                  </a:schemeClr>
                </a:solidFill>
                <a:latin typeface="+mj-lt"/>
                <a:cs typeface="Times New Roman" pitchFamily="18" charset="0"/>
              </a:rPr>
              <a:t>. </a:t>
            </a:r>
            <a:r>
              <a:rPr lang="en-CA" sz="1200" dirty="0" smtClean="0">
                <a:solidFill>
                  <a:schemeClr val="tx1">
                    <a:lumMod val="85000"/>
                    <a:lumOff val="15000"/>
                  </a:schemeClr>
                </a:solidFill>
                <a:latin typeface="+mj-lt"/>
                <a:cs typeface="Times New Roman" pitchFamily="18" charset="0"/>
              </a:rPr>
              <a:t>The outcomes for DOC will form the basis for future Quantitative Assessment and will provide evidence to DOC that their program is effective. While RTW is the outcome for any program, the experience the Correctional Officer has during the process will be reflective of the engagement measures. The preliminary model of Engagement Measures shows the inter-dependence of the actions of Correctional Officers and Administrators.</a:t>
            </a:r>
            <a:endParaRPr lang="en-US" sz="1200" dirty="0">
              <a:solidFill>
                <a:schemeClr val="tx1">
                  <a:lumMod val="85000"/>
                  <a:lumOff val="15000"/>
                </a:schemeClr>
              </a:solidFill>
              <a:latin typeface="+mj-lt"/>
              <a:cs typeface="Times New Roman" pitchFamily="18" charset="0"/>
            </a:endParaRPr>
          </a:p>
        </p:txBody>
      </p:sp>
      <p:sp>
        <p:nvSpPr>
          <p:cNvPr id="8" name="Slide Number Placeholder 1"/>
          <p:cNvSpPr txBox="1">
            <a:spLocks/>
          </p:cNvSpPr>
          <p:nvPr/>
        </p:nvSpPr>
        <p:spPr>
          <a:xfrm>
            <a:off x="7010400" y="6645274"/>
            <a:ext cx="2133600" cy="212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686C88-9864-4BBF-B5C1-B30403792B1A}" type="slidenum">
              <a:rPr lang="en-US" sz="800" smtClean="0"/>
              <a:pPr algn="r"/>
              <a:t>17</a:t>
            </a:fld>
            <a:endParaRPr lang="en-US" sz="800" dirty="0"/>
          </a:p>
        </p:txBody>
      </p:sp>
    </p:spTree>
    <p:extLst>
      <p:ext uri="{BB962C8B-B14F-4D97-AF65-F5344CB8AC3E}">
        <p14:creationId xmlns:p14="http://schemas.microsoft.com/office/powerpoint/2010/main" val="305795312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Experience Touchpoints</a:t>
            </a:r>
            <a:endParaRPr lang="en-US" dirty="0"/>
          </a:p>
        </p:txBody>
      </p:sp>
      <p:sp>
        <p:nvSpPr>
          <p:cNvPr id="5" name="Content Placeholder 4"/>
          <p:cNvSpPr>
            <a:spLocks noGrp="1"/>
          </p:cNvSpPr>
          <p:nvPr>
            <p:ph idx="1"/>
          </p:nvPr>
        </p:nvSpPr>
        <p:spPr/>
        <p:txBody>
          <a:bodyPr/>
          <a:lstStyle/>
          <a:p>
            <a:r>
              <a:rPr lang="en-CA" dirty="0"/>
              <a:t>Experience touchpoints are the various interface points during the </a:t>
            </a:r>
            <a:r>
              <a:rPr lang="en-CA" dirty="0" smtClean="0"/>
              <a:t>Return to Work process </a:t>
            </a:r>
            <a:r>
              <a:rPr lang="en-CA" dirty="0"/>
              <a:t>that contribute to the overall experience, </a:t>
            </a:r>
            <a:r>
              <a:rPr lang="en-CA" dirty="0" smtClean="0"/>
              <a:t>engagement, </a:t>
            </a:r>
            <a:r>
              <a:rPr lang="en-CA" dirty="0"/>
              <a:t>and ultimately activation of employees.   </a:t>
            </a:r>
          </a:p>
          <a:p>
            <a:endParaRPr lang="en-CA" dirty="0"/>
          </a:p>
          <a:p>
            <a:r>
              <a:rPr lang="en-CA" dirty="0"/>
              <a:t>Understanding each touchpoint helps to identify specific </a:t>
            </a:r>
            <a:r>
              <a:rPr lang="en-CA" dirty="0" smtClean="0"/>
              <a:t>areas that can impact engagement and activation.  In addition, it identifies areas </a:t>
            </a:r>
            <a:r>
              <a:rPr lang="en-CA" dirty="0"/>
              <a:t>for improvement, which in </a:t>
            </a:r>
            <a:r>
              <a:rPr lang="en-CA" dirty="0" smtClean="0"/>
              <a:t>turn </a:t>
            </a:r>
            <a:r>
              <a:rPr lang="en-CA" dirty="0"/>
              <a:t>helps to build more positive overall perceptions and outcomes of  DOC’s </a:t>
            </a:r>
            <a:r>
              <a:rPr lang="en-CA" dirty="0" smtClean="0"/>
              <a:t>return to work policy </a:t>
            </a:r>
            <a:r>
              <a:rPr lang="en-CA" dirty="0"/>
              <a:t>and process.  </a:t>
            </a:r>
          </a:p>
          <a:p>
            <a:endParaRPr lang="en-CA" dirty="0" smtClean="0"/>
          </a:p>
          <a:p>
            <a:r>
              <a:rPr lang="en-CA" dirty="0" smtClean="0"/>
              <a:t>Correctional Officers and Administrators identified their own experience touchpoints but, remarkably, there were many  common touchpoints identified. This suggests that there is general consensus of what the experience currently is and what areas can be improved. In addition, there was a wide range of experiences reported from times when the process works really well and other times not so much. These </a:t>
            </a:r>
            <a:r>
              <a:rPr lang="en-CA" dirty="0"/>
              <a:t>touchpoints were further explored in the </a:t>
            </a:r>
            <a:r>
              <a:rPr lang="en-CA" dirty="0" smtClean="0"/>
              <a:t>focus groups and in-depth interviews </a:t>
            </a:r>
            <a:r>
              <a:rPr lang="en-CA" dirty="0"/>
              <a:t>to identify areas for improvement and </a:t>
            </a:r>
            <a:r>
              <a:rPr lang="en-CA" dirty="0" smtClean="0"/>
              <a:t>solutions.</a:t>
            </a:r>
            <a:endParaRPr lang="en-US" dirty="0"/>
          </a:p>
        </p:txBody>
      </p:sp>
      <p:sp>
        <p:nvSpPr>
          <p:cNvPr id="4" name="Slide Number Placeholder 1"/>
          <p:cNvSpPr txBox="1">
            <a:spLocks/>
          </p:cNvSpPr>
          <p:nvPr/>
        </p:nvSpPr>
        <p:spPr>
          <a:xfrm>
            <a:off x="7010400" y="6645274"/>
            <a:ext cx="2133600" cy="212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686C88-9864-4BBF-B5C1-B30403792B1A}" type="slidenum">
              <a:rPr lang="en-US" sz="800" smtClean="0"/>
              <a:pPr algn="r"/>
              <a:t>18</a:t>
            </a:fld>
            <a:endParaRPr lang="en-US" sz="800" dirty="0"/>
          </a:p>
        </p:txBody>
      </p:sp>
    </p:spTree>
    <p:extLst>
      <p:ext uri="{BB962C8B-B14F-4D97-AF65-F5344CB8AC3E}">
        <p14:creationId xmlns:p14="http://schemas.microsoft.com/office/powerpoint/2010/main" val="325722326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lstStyle/>
          <a:p>
            <a:r>
              <a:rPr lang="en-CA" dirty="0" smtClean="0"/>
              <a:t>Common Touchpoints</a:t>
            </a:r>
            <a:endParaRPr lang="en-US" dirty="0"/>
          </a:p>
        </p:txBody>
      </p:sp>
      <p:graphicFrame>
        <p:nvGraphicFramePr>
          <p:cNvPr id="7" name="Group 222"/>
          <p:cNvGraphicFramePr>
            <a:graphicFrameLocks noGrp="1"/>
          </p:cNvGraphicFramePr>
          <p:nvPr>
            <p:extLst>
              <p:ext uri="{D42A27DB-BD31-4B8C-83A1-F6EECF244321}">
                <p14:modId xmlns:p14="http://schemas.microsoft.com/office/powerpoint/2010/main" val="3435462557"/>
              </p:ext>
            </p:extLst>
          </p:nvPr>
        </p:nvGraphicFramePr>
        <p:xfrm>
          <a:off x="5724127" y="2504939"/>
          <a:ext cx="1728193" cy="3960440"/>
        </p:xfrm>
        <a:graphic>
          <a:graphicData uri="http://schemas.openxmlformats.org/drawingml/2006/table">
            <a:tbl>
              <a:tblPr/>
              <a:tblGrid>
                <a:gridCol w="1728193"/>
              </a:tblGrid>
              <a:tr h="577777">
                <a:tc>
                  <a:txBody>
                    <a:bodyPr/>
                    <a:lstStyle/>
                    <a:p>
                      <a:pPr marL="0" marR="0" lvl="0" indent="0" algn="ctr" defTabSz="731838" rtl="0" eaLnBrk="0" fontAlgn="base" latinLnBrk="0" hangingPunct="0">
                        <a:lnSpc>
                          <a:spcPct val="100000"/>
                        </a:lnSpc>
                        <a:spcBef>
                          <a:spcPct val="0"/>
                        </a:spcBef>
                        <a:spcAft>
                          <a:spcPct val="0"/>
                        </a:spcAft>
                        <a:buClr>
                          <a:srgbClr val="FF8923"/>
                        </a:buClr>
                        <a:buSzTx/>
                        <a:buFontTx/>
                        <a:buNone/>
                        <a:tabLst>
                          <a:tab pos="1795463" algn="l"/>
                        </a:tabLst>
                      </a:pPr>
                      <a:r>
                        <a:rPr kumimoji="0" lang="en-US" sz="1100" b="1" i="0" u="none" strike="noStrike" cap="none" normalizeH="0" baseline="0" dirty="0" smtClean="0">
                          <a:ln>
                            <a:noFill/>
                          </a:ln>
                          <a:solidFill>
                            <a:schemeClr val="bg1"/>
                          </a:solidFill>
                          <a:effectLst/>
                          <a:latin typeface="Arial" pitchFamily="34" charset="0"/>
                          <a:ea typeface="MS PGothic"/>
                          <a:cs typeface="MS PGothic"/>
                        </a:rPr>
                        <a:t>Experience Touchpoints</a:t>
                      </a:r>
                    </a:p>
                  </a:txBody>
                  <a:tcPr marT="0" marB="0"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gradFill>
                      <a:gsLst>
                        <a:gs pos="0">
                          <a:srgbClr val="17375E"/>
                        </a:gs>
                        <a:gs pos="100000">
                          <a:srgbClr val="8EB4E3"/>
                        </a:gs>
                      </a:gsLst>
                      <a:lin ang="5400000" scaled="0"/>
                    </a:gradFill>
                  </a:tcPr>
                </a:tc>
              </a:tr>
              <a:tr h="598181">
                <a:tc>
                  <a:txBody>
                    <a:bodyPr/>
                    <a:lstStyle/>
                    <a:p>
                      <a:pPr marL="0" marR="0" lvl="0" indent="0" algn="ctr" defTabSz="731838" rtl="0" eaLnBrk="0" fontAlgn="base" latinLnBrk="0" hangingPunct="0">
                        <a:lnSpc>
                          <a:spcPct val="100000"/>
                        </a:lnSpc>
                        <a:spcBef>
                          <a:spcPct val="0"/>
                        </a:spcBef>
                        <a:spcAft>
                          <a:spcPct val="0"/>
                        </a:spcAft>
                        <a:buClr>
                          <a:srgbClr val="FF8923"/>
                        </a:buClr>
                        <a:buSzTx/>
                        <a:buFontTx/>
                        <a:buNone/>
                        <a:tabLst>
                          <a:tab pos="1795463" algn="l"/>
                        </a:tabLst>
                        <a:defRPr/>
                      </a:pPr>
                      <a:r>
                        <a:rPr kumimoji="0" lang="en-US" sz="1100" b="0" i="0" u="none" strike="noStrike" cap="none" normalizeH="0" baseline="0" dirty="0" smtClean="0">
                          <a:ln>
                            <a:noFill/>
                          </a:ln>
                          <a:solidFill>
                            <a:schemeClr val="bg1"/>
                          </a:solidFill>
                          <a:effectLst/>
                          <a:latin typeface="Arial" pitchFamily="34" charset="0"/>
                          <a:ea typeface="+mn-ea"/>
                          <a:cs typeface="MS PGothic"/>
                        </a:rPr>
                        <a:t>Clear and Understandable Process</a:t>
                      </a:r>
                    </a:p>
                  </a:txBody>
                  <a:tcPr marT="0" marB="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gradFill>
                      <a:gsLst>
                        <a:gs pos="0">
                          <a:srgbClr val="404040"/>
                        </a:gs>
                        <a:gs pos="100000">
                          <a:srgbClr val="7F7F7F"/>
                        </a:gs>
                      </a:gsLst>
                      <a:lin ang="5400000" scaled="0"/>
                    </a:gradFill>
                  </a:tcPr>
                </a:tc>
              </a:tr>
              <a:tr h="598181">
                <a:tc>
                  <a:txBody>
                    <a:bodyPr/>
                    <a:lstStyle/>
                    <a:p>
                      <a:pPr marL="0" marR="0" lvl="0" indent="0" algn="ctr" defTabSz="731838" rtl="0" eaLnBrk="0" fontAlgn="base" latinLnBrk="0" hangingPunct="0">
                        <a:lnSpc>
                          <a:spcPct val="100000"/>
                        </a:lnSpc>
                        <a:spcBef>
                          <a:spcPct val="0"/>
                        </a:spcBef>
                        <a:spcAft>
                          <a:spcPct val="0"/>
                        </a:spcAft>
                        <a:buClr>
                          <a:srgbClr val="FF8923"/>
                        </a:buClr>
                        <a:buSzTx/>
                        <a:buFontTx/>
                        <a:buNone/>
                        <a:tabLst>
                          <a:tab pos="1795463" algn="l"/>
                        </a:tabLst>
                        <a:defRPr/>
                      </a:pPr>
                      <a:r>
                        <a:rPr kumimoji="0" lang="en-US" sz="1100" b="0" i="0" u="none" strike="noStrike" cap="none" normalizeH="0" baseline="0" dirty="0" smtClean="0">
                          <a:ln>
                            <a:noFill/>
                          </a:ln>
                          <a:solidFill>
                            <a:schemeClr val="bg1"/>
                          </a:solidFill>
                          <a:effectLst/>
                          <a:latin typeface="Arial" pitchFamily="34" charset="0"/>
                          <a:ea typeface="+mn-ea"/>
                          <a:cs typeface="MS PGothic"/>
                        </a:rPr>
                        <a:t>Being kept informed along the way</a:t>
                      </a:r>
                    </a:p>
                  </a:txBody>
                  <a:tcPr marT="0" marB="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gradFill>
                      <a:gsLst>
                        <a:gs pos="0">
                          <a:srgbClr val="404040"/>
                        </a:gs>
                        <a:gs pos="100000">
                          <a:srgbClr val="7F7F7F"/>
                        </a:gs>
                      </a:gsLst>
                      <a:lin ang="5400000" scaled="0"/>
                    </a:gradFill>
                  </a:tcPr>
                </a:tc>
              </a:tr>
              <a:tr h="721267">
                <a:tc>
                  <a:txBody>
                    <a:bodyPr/>
                    <a:lstStyle/>
                    <a:p>
                      <a:pPr marL="0" marR="0" lvl="0" indent="0" algn="ctr" defTabSz="731838" rtl="0" eaLnBrk="0" fontAlgn="base" latinLnBrk="0" hangingPunct="0">
                        <a:lnSpc>
                          <a:spcPct val="100000"/>
                        </a:lnSpc>
                        <a:spcBef>
                          <a:spcPct val="0"/>
                        </a:spcBef>
                        <a:spcAft>
                          <a:spcPct val="0"/>
                        </a:spcAft>
                        <a:buClr>
                          <a:srgbClr val="FF8923"/>
                        </a:buClr>
                        <a:buSzTx/>
                        <a:buFontTx/>
                        <a:buNone/>
                        <a:tabLst>
                          <a:tab pos="1795463" algn="l"/>
                        </a:tabLst>
                        <a:defRPr/>
                      </a:pPr>
                      <a:endParaRPr kumimoji="0" lang="en-US" sz="1100" b="0" i="0" u="none" strike="noStrike" cap="none" normalizeH="0" baseline="0" dirty="0" smtClean="0">
                        <a:ln>
                          <a:noFill/>
                        </a:ln>
                        <a:solidFill>
                          <a:schemeClr val="bg1"/>
                        </a:solidFill>
                        <a:effectLst/>
                        <a:latin typeface="Arial" pitchFamily="34" charset="0"/>
                        <a:ea typeface="+mn-ea"/>
                        <a:cs typeface="MS PGothic"/>
                      </a:endParaRPr>
                    </a:p>
                    <a:p>
                      <a:pPr marL="0" marR="0" lvl="0" indent="0" algn="ctr" defTabSz="731838" rtl="0" eaLnBrk="0" fontAlgn="base" latinLnBrk="0" hangingPunct="0">
                        <a:lnSpc>
                          <a:spcPct val="100000"/>
                        </a:lnSpc>
                        <a:spcBef>
                          <a:spcPct val="0"/>
                        </a:spcBef>
                        <a:spcAft>
                          <a:spcPct val="0"/>
                        </a:spcAft>
                        <a:buClr>
                          <a:srgbClr val="FF8923"/>
                        </a:buClr>
                        <a:buSzTx/>
                        <a:buFontTx/>
                        <a:buNone/>
                        <a:tabLst>
                          <a:tab pos="1795463" algn="l"/>
                        </a:tabLst>
                        <a:defRPr/>
                      </a:pPr>
                      <a:r>
                        <a:rPr kumimoji="0" lang="en-US" sz="1100" b="0" i="0" u="none" strike="noStrike" cap="none" normalizeH="0" baseline="0" dirty="0" smtClean="0">
                          <a:ln>
                            <a:noFill/>
                          </a:ln>
                          <a:solidFill>
                            <a:schemeClr val="bg1"/>
                          </a:solidFill>
                          <a:effectLst/>
                          <a:latin typeface="Arial" pitchFamily="34" charset="0"/>
                          <a:ea typeface="+mn-ea"/>
                          <a:cs typeface="MS PGothic"/>
                        </a:rPr>
                        <a:t>Demonstrating Care and Compassion</a:t>
                      </a:r>
                    </a:p>
                    <a:p>
                      <a:pPr marL="0" marR="0" lvl="0" indent="0" algn="ctr" defTabSz="731838" rtl="0" eaLnBrk="0" fontAlgn="base" latinLnBrk="0" hangingPunct="0">
                        <a:lnSpc>
                          <a:spcPct val="100000"/>
                        </a:lnSpc>
                        <a:spcBef>
                          <a:spcPct val="0"/>
                        </a:spcBef>
                        <a:spcAft>
                          <a:spcPct val="0"/>
                        </a:spcAft>
                        <a:buClr>
                          <a:srgbClr val="FF8923"/>
                        </a:buClr>
                        <a:buSzTx/>
                        <a:buFontTx/>
                        <a:buNone/>
                        <a:tabLst>
                          <a:tab pos="1795463" algn="l"/>
                        </a:tabLst>
                        <a:defRPr/>
                      </a:pPr>
                      <a:endParaRPr kumimoji="0" lang="en-US" sz="1100" b="0" i="0" u="none" strike="noStrike" cap="none" normalizeH="0" baseline="0" dirty="0" smtClean="0">
                        <a:ln>
                          <a:noFill/>
                        </a:ln>
                        <a:solidFill>
                          <a:schemeClr val="bg1"/>
                        </a:solidFill>
                        <a:effectLst/>
                        <a:latin typeface="Arial" pitchFamily="34" charset="0"/>
                        <a:ea typeface="+mn-ea"/>
                        <a:cs typeface="MS PGothic"/>
                      </a:endParaRPr>
                    </a:p>
                  </a:txBody>
                  <a:tcPr marT="0" marB="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gradFill>
                      <a:gsLst>
                        <a:gs pos="0">
                          <a:srgbClr val="404040"/>
                        </a:gs>
                        <a:gs pos="100000">
                          <a:srgbClr val="7F7F7F"/>
                        </a:gs>
                      </a:gsLst>
                      <a:lin ang="5400000" scaled="0"/>
                    </a:gradFill>
                  </a:tcPr>
                </a:tc>
              </a:tr>
              <a:tr h="454613">
                <a:tc>
                  <a:txBody>
                    <a:bodyPr/>
                    <a:lstStyle/>
                    <a:p>
                      <a:pPr marL="0" marR="0" lvl="0" indent="0" algn="ctr" defTabSz="731838" rtl="0" eaLnBrk="0" fontAlgn="base" latinLnBrk="0" hangingPunct="0">
                        <a:lnSpc>
                          <a:spcPct val="100000"/>
                        </a:lnSpc>
                        <a:spcBef>
                          <a:spcPct val="0"/>
                        </a:spcBef>
                        <a:spcAft>
                          <a:spcPct val="0"/>
                        </a:spcAft>
                        <a:buClr>
                          <a:srgbClr val="FF8923"/>
                        </a:buClr>
                        <a:buSzTx/>
                        <a:buFontTx/>
                        <a:buNone/>
                        <a:tabLst>
                          <a:tab pos="1795463" algn="l"/>
                        </a:tabLst>
                        <a:defRPr/>
                      </a:pPr>
                      <a:r>
                        <a:rPr kumimoji="0" lang="en-US" sz="1100" b="0" i="0" u="none" strike="noStrike" cap="none" normalizeH="0" baseline="0" dirty="0" smtClean="0">
                          <a:ln>
                            <a:noFill/>
                          </a:ln>
                          <a:solidFill>
                            <a:schemeClr val="bg1"/>
                          </a:solidFill>
                          <a:effectLst/>
                          <a:latin typeface="Arial" pitchFamily="34" charset="0"/>
                          <a:ea typeface="+mn-ea"/>
                          <a:cs typeface="MS PGothic"/>
                        </a:rPr>
                        <a:t>Returning to Work</a:t>
                      </a:r>
                    </a:p>
                  </a:txBody>
                  <a:tcPr marT="0" marB="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gradFill>
                      <a:gsLst>
                        <a:gs pos="0">
                          <a:srgbClr val="404040"/>
                        </a:gs>
                        <a:gs pos="100000">
                          <a:srgbClr val="7F7F7F"/>
                        </a:gs>
                      </a:gsLst>
                      <a:lin ang="5400000" scaled="0"/>
                    </a:gradFill>
                  </a:tcPr>
                </a:tc>
              </a:tr>
              <a:tr h="529762">
                <a:tc>
                  <a:txBody>
                    <a:bodyPr/>
                    <a:lstStyle/>
                    <a:p>
                      <a:pPr marL="0" marR="0" lvl="0" indent="0" algn="ctr" defTabSz="731838" rtl="0" eaLnBrk="0" fontAlgn="base" latinLnBrk="0" hangingPunct="0">
                        <a:lnSpc>
                          <a:spcPct val="100000"/>
                        </a:lnSpc>
                        <a:spcBef>
                          <a:spcPct val="0"/>
                        </a:spcBef>
                        <a:spcAft>
                          <a:spcPct val="0"/>
                        </a:spcAft>
                        <a:buClr>
                          <a:srgbClr val="FF8923"/>
                        </a:buClr>
                        <a:buSzTx/>
                        <a:buFontTx/>
                        <a:buNone/>
                        <a:tabLst>
                          <a:tab pos="1795463" algn="l"/>
                        </a:tabLst>
                        <a:defRPr/>
                      </a:pPr>
                      <a:endParaRPr kumimoji="0" lang="en-US" sz="1100" b="0" i="0" u="none" strike="noStrike" cap="none" normalizeH="0" baseline="0" dirty="0" smtClean="0">
                        <a:ln>
                          <a:noFill/>
                        </a:ln>
                        <a:solidFill>
                          <a:schemeClr val="bg1"/>
                        </a:solidFill>
                        <a:effectLst/>
                        <a:latin typeface="Arial" pitchFamily="34" charset="0"/>
                        <a:ea typeface="+mn-ea"/>
                        <a:cs typeface="MS PGothic"/>
                      </a:endParaRPr>
                    </a:p>
                    <a:p>
                      <a:pPr marL="0" marR="0" lvl="0" indent="0" algn="ctr" defTabSz="731838" rtl="0" eaLnBrk="0" fontAlgn="base" latinLnBrk="0" hangingPunct="0">
                        <a:lnSpc>
                          <a:spcPct val="100000"/>
                        </a:lnSpc>
                        <a:spcBef>
                          <a:spcPct val="0"/>
                        </a:spcBef>
                        <a:spcAft>
                          <a:spcPct val="0"/>
                        </a:spcAft>
                        <a:buClr>
                          <a:srgbClr val="FF8923"/>
                        </a:buClr>
                        <a:buSzTx/>
                        <a:buFontTx/>
                        <a:buNone/>
                        <a:tabLst>
                          <a:tab pos="1795463" algn="l"/>
                        </a:tabLst>
                        <a:defRPr/>
                      </a:pPr>
                      <a:r>
                        <a:rPr kumimoji="0" lang="en-US" sz="1100" b="0" i="0" u="none" strike="noStrike" cap="none" normalizeH="0" baseline="0" dirty="0" smtClean="0">
                          <a:ln>
                            <a:noFill/>
                          </a:ln>
                          <a:solidFill>
                            <a:schemeClr val="bg1"/>
                          </a:solidFill>
                          <a:effectLst/>
                          <a:latin typeface="Arial" pitchFamily="34" charset="0"/>
                          <a:ea typeface="+mn-ea"/>
                          <a:cs typeface="MS PGothic"/>
                        </a:rPr>
                        <a:t>Biggest Concerns</a:t>
                      </a:r>
                    </a:p>
                    <a:p>
                      <a:pPr marL="0" marR="0" lvl="0" indent="0" algn="ctr" defTabSz="731838" rtl="0" eaLnBrk="0" fontAlgn="base" latinLnBrk="0" hangingPunct="0">
                        <a:lnSpc>
                          <a:spcPct val="100000"/>
                        </a:lnSpc>
                        <a:spcBef>
                          <a:spcPct val="0"/>
                        </a:spcBef>
                        <a:spcAft>
                          <a:spcPct val="0"/>
                        </a:spcAft>
                        <a:buClr>
                          <a:srgbClr val="FF8923"/>
                        </a:buClr>
                        <a:buSzTx/>
                        <a:buFontTx/>
                        <a:buNone/>
                        <a:tabLst>
                          <a:tab pos="1795463" algn="l"/>
                        </a:tabLst>
                      </a:pPr>
                      <a:endParaRPr kumimoji="0" lang="en-US" sz="1100" b="0" i="0" u="none" strike="noStrike" cap="none" normalizeH="0" baseline="0" dirty="0" smtClean="0">
                        <a:ln>
                          <a:noFill/>
                        </a:ln>
                        <a:solidFill>
                          <a:schemeClr val="bg1"/>
                        </a:solidFill>
                        <a:effectLst/>
                        <a:latin typeface="Arial" pitchFamily="34" charset="0"/>
                        <a:ea typeface="MS PGothic"/>
                        <a:cs typeface="MS PGothic"/>
                      </a:endParaRPr>
                    </a:p>
                  </a:txBody>
                  <a:tcPr marT="0" marB="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gradFill>
                      <a:gsLst>
                        <a:gs pos="0">
                          <a:srgbClr val="404040"/>
                        </a:gs>
                        <a:gs pos="100000">
                          <a:srgbClr val="7F7F7F"/>
                        </a:gs>
                      </a:gsLst>
                      <a:lin ang="5400000" scaled="0"/>
                    </a:gradFill>
                  </a:tcPr>
                </a:tc>
              </a:tr>
              <a:tr h="480659">
                <a:tc>
                  <a:txBody>
                    <a:bodyPr/>
                    <a:lstStyle/>
                    <a:p>
                      <a:pPr marL="0" marR="0" lvl="0" indent="0" algn="ctr" defTabSz="731838" rtl="0" eaLnBrk="0" fontAlgn="base" latinLnBrk="0" hangingPunct="0">
                        <a:lnSpc>
                          <a:spcPct val="100000"/>
                        </a:lnSpc>
                        <a:spcBef>
                          <a:spcPct val="0"/>
                        </a:spcBef>
                        <a:spcAft>
                          <a:spcPct val="0"/>
                        </a:spcAft>
                        <a:buClr>
                          <a:srgbClr val="FF8923"/>
                        </a:buClr>
                        <a:buSzTx/>
                        <a:buFontTx/>
                        <a:buNone/>
                        <a:tabLst>
                          <a:tab pos="1795463" algn="l"/>
                        </a:tabLst>
                      </a:pPr>
                      <a:r>
                        <a:rPr kumimoji="0" lang="en-CA" sz="1100" b="0" i="0" u="none" strike="noStrike" cap="none" normalizeH="0" baseline="0" dirty="0" smtClean="0">
                          <a:ln>
                            <a:noFill/>
                          </a:ln>
                          <a:solidFill>
                            <a:schemeClr val="bg1"/>
                          </a:solidFill>
                          <a:effectLst/>
                          <a:latin typeface="Arial" pitchFamily="34" charset="0"/>
                          <a:ea typeface="MS PGothic"/>
                          <a:cs typeface="MS PGothic"/>
                        </a:rPr>
                        <a:t>Liaison</a:t>
                      </a:r>
                      <a:endParaRPr kumimoji="0" lang="en-US" sz="1100" b="0" i="0" u="none" strike="noStrike" cap="none" normalizeH="0" baseline="0" dirty="0" smtClean="0">
                        <a:ln>
                          <a:noFill/>
                        </a:ln>
                        <a:solidFill>
                          <a:schemeClr val="bg1"/>
                        </a:solidFill>
                        <a:effectLst/>
                        <a:latin typeface="Arial" pitchFamily="34" charset="0"/>
                        <a:ea typeface="MS PGothic"/>
                        <a:cs typeface="MS PGothic"/>
                      </a:endParaRPr>
                    </a:p>
                  </a:txBody>
                  <a:tcPr marT="0" marB="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gradFill>
                      <a:gsLst>
                        <a:gs pos="0">
                          <a:srgbClr val="404040"/>
                        </a:gs>
                        <a:gs pos="100000">
                          <a:srgbClr val="7F7F7F"/>
                        </a:gs>
                      </a:gsLst>
                      <a:lin ang="5400000" scaled="0"/>
                    </a:gradFill>
                  </a:tcPr>
                </a:tc>
              </a:tr>
            </a:tbl>
          </a:graphicData>
        </a:graphic>
      </p:graphicFrame>
      <p:graphicFrame>
        <p:nvGraphicFramePr>
          <p:cNvPr id="8" name="Group 222"/>
          <p:cNvGraphicFramePr>
            <a:graphicFrameLocks noGrp="1"/>
          </p:cNvGraphicFramePr>
          <p:nvPr>
            <p:extLst>
              <p:ext uri="{D42A27DB-BD31-4B8C-83A1-F6EECF244321}">
                <p14:modId xmlns:p14="http://schemas.microsoft.com/office/powerpoint/2010/main" val="3673843886"/>
              </p:ext>
            </p:extLst>
          </p:nvPr>
        </p:nvGraphicFramePr>
        <p:xfrm>
          <a:off x="1691680" y="2504939"/>
          <a:ext cx="1730900" cy="3972061"/>
        </p:xfrm>
        <a:graphic>
          <a:graphicData uri="http://schemas.openxmlformats.org/drawingml/2006/table">
            <a:tbl>
              <a:tblPr/>
              <a:tblGrid>
                <a:gridCol w="1730900"/>
              </a:tblGrid>
              <a:tr h="489047">
                <a:tc>
                  <a:txBody>
                    <a:bodyPr/>
                    <a:lstStyle/>
                    <a:p>
                      <a:pPr marL="0" marR="0" lvl="0" indent="0" algn="ctr" defTabSz="731838" rtl="0" eaLnBrk="0" fontAlgn="base" latinLnBrk="0" hangingPunct="0">
                        <a:lnSpc>
                          <a:spcPct val="100000"/>
                        </a:lnSpc>
                        <a:spcBef>
                          <a:spcPct val="0"/>
                        </a:spcBef>
                        <a:spcAft>
                          <a:spcPct val="0"/>
                        </a:spcAft>
                        <a:buClr>
                          <a:srgbClr val="FF8923"/>
                        </a:buClr>
                        <a:buSzTx/>
                        <a:buFontTx/>
                        <a:buNone/>
                        <a:tabLst>
                          <a:tab pos="1795463" algn="l"/>
                        </a:tabLst>
                      </a:pPr>
                      <a:r>
                        <a:rPr kumimoji="0" lang="en-US" sz="1100" b="1" i="0" u="none" strike="noStrike" cap="none" normalizeH="0" baseline="0" dirty="0" smtClean="0">
                          <a:ln>
                            <a:noFill/>
                          </a:ln>
                          <a:solidFill>
                            <a:schemeClr val="bg1"/>
                          </a:solidFill>
                          <a:effectLst/>
                          <a:latin typeface="Arial" pitchFamily="34" charset="0"/>
                          <a:ea typeface="MS PGothic"/>
                          <a:cs typeface="MS PGothic"/>
                        </a:rPr>
                        <a:t>Experience Touchpoints</a:t>
                      </a:r>
                    </a:p>
                  </a:txBody>
                  <a:tcPr marT="0" marB="0"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gradFill>
                      <a:gsLst>
                        <a:gs pos="0">
                          <a:srgbClr val="17375E"/>
                        </a:gs>
                        <a:gs pos="100000">
                          <a:srgbClr val="8EB4E3"/>
                        </a:gs>
                      </a:gsLst>
                      <a:lin ang="5400000" scaled="0"/>
                    </a:gradFill>
                  </a:tcPr>
                </a:tc>
              </a:tr>
              <a:tr h="477577">
                <a:tc>
                  <a:txBody>
                    <a:bodyPr/>
                    <a:lstStyle/>
                    <a:p>
                      <a:pPr marL="0" marR="0" lvl="0" indent="0" algn="ctr" defTabSz="731838" rtl="0" eaLnBrk="0" fontAlgn="base" latinLnBrk="0" hangingPunct="0">
                        <a:lnSpc>
                          <a:spcPct val="100000"/>
                        </a:lnSpc>
                        <a:spcBef>
                          <a:spcPct val="0"/>
                        </a:spcBef>
                        <a:spcAft>
                          <a:spcPct val="0"/>
                        </a:spcAft>
                        <a:buClr>
                          <a:srgbClr val="FF8923"/>
                        </a:buClr>
                        <a:buSzTx/>
                        <a:buFontTx/>
                        <a:buNone/>
                        <a:tabLst>
                          <a:tab pos="1795463" algn="l"/>
                        </a:tabLst>
                        <a:defRPr/>
                      </a:pPr>
                      <a:r>
                        <a:rPr kumimoji="0" lang="en-US" sz="1100" b="0" i="0" u="none" strike="noStrike" cap="none" normalizeH="0" baseline="0" dirty="0" smtClean="0">
                          <a:ln>
                            <a:noFill/>
                          </a:ln>
                          <a:solidFill>
                            <a:schemeClr val="bg1"/>
                          </a:solidFill>
                          <a:effectLst/>
                          <a:latin typeface="Arial" pitchFamily="34" charset="0"/>
                          <a:ea typeface="+mn-ea"/>
                          <a:cs typeface="MS PGothic"/>
                        </a:rPr>
                        <a:t>Clear and Understandable Process</a:t>
                      </a:r>
                    </a:p>
                  </a:txBody>
                  <a:tcPr marT="0" marB="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gradFill>
                      <a:gsLst>
                        <a:gs pos="0">
                          <a:srgbClr val="404040"/>
                        </a:gs>
                        <a:gs pos="100000">
                          <a:srgbClr val="7F7F7F"/>
                        </a:gs>
                      </a:gsLst>
                      <a:lin ang="5400000" scaled="0"/>
                    </a:gradFill>
                  </a:tcPr>
                </a:tc>
              </a:tr>
              <a:tr h="617552">
                <a:tc>
                  <a:txBody>
                    <a:bodyPr/>
                    <a:lstStyle/>
                    <a:p>
                      <a:pPr marL="0" marR="0" lvl="0" indent="0" algn="ctr" defTabSz="731838" rtl="0" eaLnBrk="0" fontAlgn="base" latinLnBrk="0" hangingPunct="0">
                        <a:lnSpc>
                          <a:spcPct val="100000"/>
                        </a:lnSpc>
                        <a:spcBef>
                          <a:spcPct val="0"/>
                        </a:spcBef>
                        <a:spcAft>
                          <a:spcPct val="0"/>
                        </a:spcAft>
                        <a:buClr>
                          <a:srgbClr val="FF8923"/>
                        </a:buClr>
                        <a:buSzTx/>
                        <a:buFontTx/>
                        <a:buNone/>
                        <a:tabLst>
                          <a:tab pos="1795463" algn="l"/>
                        </a:tabLst>
                        <a:defRPr/>
                      </a:pPr>
                      <a:r>
                        <a:rPr kumimoji="0" lang="en-US" sz="1100" b="0" i="0" u="none" strike="noStrike" cap="none" normalizeH="0" baseline="0" dirty="0" smtClean="0">
                          <a:ln>
                            <a:noFill/>
                          </a:ln>
                          <a:solidFill>
                            <a:schemeClr val="bg1"/>
                          </a:solidFill>
                          <a:effectLst/>
                          <a:latin typeface="Arial" pitchFamily="34" charset="0"/>
                          <a:ea typeface="MS PGothic"/>
                          <a:cs typeface="MS PGothic"/>
                        </a:rPr>
                        <a:t>Involved in planning RTW</a:t>
                      </a:r>
                      <a:endParaRPr kumimoji="0" lang="en-US" sz="1100" b="0" i="0" u="none" strike="noStrike" cap="none" normalizeH="0" baseline="0" dirty="0" smtClean="0">
                        <a:ln>
                          <a:noFill/>
                        </a:ln>
                        <a:solidFill>
                          <a:schemeClr val="bg1"/>
                        </a:solidFill>
                        <a:effectLst/>
                        <a:latin typeface="Arial" pitchFamily="34" charset="0"/>
                        <a:ea typeface="+mn-ea"/>
                        <a:cs typeface="MS PGothic"/>
                      </a:endParaRPr>
                    </a:p>
                  </a:txBody>
                  <a:tcPr marT="0" marB="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gradFill>
                      <a:gsLst>
                        <a:gs pos="0">
                          <a:srgbClr val="404040"/>
                        </a:gs>
                        <a:gs pos="100000">
                          <a:srgbClr val="7F7F7F"/>
                        </a:gs>
                      </a:gsLst>
                      <a:lin ang="5400000" scaled="0"/>
                    </a:gradFill>
                  </a:tcPr>
                </a:tc>
              </a:tr>
              <a:tr h="477577">
                <a:tc>
                  <a:txBody>
                    <a:bodyPr/>
                    <a:lstStyle/>
                    <a:p>
                      <a:pPr marL="0" marR="0" lvl="0" indent="0" algn="ctr" defTabSz="731838" rtl="0" eaLnBrk="0" fontAlgn="base" latinLnBrk="0" hangingPunct="0">
                        <a:lnSpc>
                          <a:spcPct val="100000"/>
                        </a:lnSpc>
                        <a:spcBef>
                          <a:spcPct val="0"/>
                        </a:spcBef>
                        <a:spcAft>
                          <a:spcPct val="0"/>
                        </a:spcAft>
                        <a:buClr>
                          <a:srgbClr val="FF8923"/>
                        </a:buClr>
                        <a:buSzTx/>
                        <a:buFontTx/>
                        <a:buNone/>
                        <a:tabLst>
                          <a:tab pos="1795463" algn="l"/>
                        </a:tabLst>
                        <a:defRPr/>
                      </a:pPr>
                      <a:r>
                        <a:rPr kumimoji="0" lang="en-US" sz="1100" b="0" i="0" u="none" strike="noStrike" cap="none" normalizeH="0" baseline="0" dirty="0" smtClean="0">
                          <a:ln>
                            <a:noFill/>
                          </a:ln>
                          <a:solidFill>
                            <a:schemeClr val="bg1"/>
                          </a:solidFill>
                          <a:effectLst/>
                          <a:latin typeface="Arial" pitchFamily="34" charset="0"/>
                          <a:ea typeface="MS PGothic"/>
                          <a:cs typeface="MS PGothic"/>
                        </a:rPr>
                        <a:t>Feeling Supported</a:t>
                      </a:r>
                      <a:endParaRPr kumimoji="0" lang="en-US" sz="1100" b="0" i="0" u="none" strike="noStrike" cap="none" normalizeH="0" baseline="0" dirty="0" smtClean="0">
                        <a:ln>
                          <a:noFill/>
                        </a:ln>
                        <a:solidFill>
                          <a:schemeClr val="bg1"/>
                        </a:solidFill>
                        <a:effectLst/>
                        <a:latin typeface="Arial" pitchFamily="34" charset="0"/>
                        <a:ea typeface="+mn-ea"/>
                        <a:cs typeface="MS PGothic"/>
                      </a:endParaRPr>
                    </a:p>
                  </a:txBody>
                  <a:tcPr marT="0" marB="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gradFill>
                      <a:gsLst>
                        <a:gs pos="0">
                          <a:srgbClr val="404040"/>
                        </a:gs>
                        <a:gs pos="100000">
                          <a:srgbClr val="7F7F7F"/>
                        </a:gs>
                      </a:gsLst>
                      <a:lin ang="5400000" scaled="0"/>
                    </a:gradFill>
                  </a:tcPr>
                </a:tc>
              </a:tr>
              <a:tr h="477577">
                <a:tc>
                  <a:txBody>
                    <a:bodyPr/>
                    <a:lstStyle/>
                    <a:p>
                      <a:pPr marL="0" marR="0" lvl="0" indent="0" algn="ctr" defTabSz="731838" rtl="0" eaLnBrk="0" fontAlgn="base" latinLnBrk="0" hangingPunct="0">
                        <a:lnSpc>
                          <a:spcPct val="100000"/>
                        </a:lnSpc>
                        <a:spcBef>
                          <a:spcPct val="0"/>
                        </a:spcBef>
                        <a:spcAft>
                          <a:spcPct val="0"/>
                        </a:spcAft>
                        <a:buClr>
                          <a:srgbClr val="FF8923"/>
                        </a:buClr>
                        <a:buSzTx/>
                        <a:buFontTx/>
                        <a:buNone/>
                        <a:tabLst>
                          <a:tab pos="1795463" algn="l"/>
                        </a:tabLst>
                        <a:defRPr/>
                      </a:pPr>
                      <a:r>
                        <a:rPr kumimoji="0" lang="en-US" sz="1100" b="0" i="0" u="none" strike="noStrike" cap="none" normalizeH="0" baseline="0" dirty="0" smtClean="0">
                          <a:ln>
                            <a:noFill/>
                          </a:ln>
                          <a:solidFill>
                            <a:schemeClr val="bg1"/>
                          </a:solidFill>
                          <a:effectLst/>
                          <a:latin typeface="Arial" pitchFamily="34" charset="0"/>
                          <a:ea typeface="+mn-ea"/>
                          <a:cs typeface="MS PGothic"/>
                        </a:rPr>
                        <a:t>Care and Compassion</a:t>
                      </a:r>
                    </a:p>
                  </a:txBody>
                  <a:tcPr marT="0" marB="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gradFill>
                      <a:gsLst>
                        <a:gs pos="0">
                          <a:srgbClr val="404040"/>
                        </a:gs>
                        <a:gs pos="100000">
                          <a:srgbClr val="7F7F7F"/>
                        </a:gs>
                      </a:gsLst>
                      <a:lin ang="5400000" scaled="0"/>
                    </a:gradFill>
                  </a:tcPr>
                </a:tc>
              </a:tr>
              <a:tr h="477577">
                <a:tc>
                  <a:txBody>
                    <a:bodyPr/>
                    <a:lstStyle/>
                    <a:p>
                      <a:pPr marL="0" marR="0" lvl="0" indent="0" algn="ctr" defTabSz="731838" rtl="0" eaLnBrk="0" fontAlgn="base" latinLnBrk="0" hangingPunct="0">
                        <a:lnSpc>
                          <a:spcPct val="100000"/>
                        </a:lnSpc>
                        <a:spcBef>
                          <a:spcPct val="0"/>
                        </a:spcBef>
                        <a:spcAft>
                          <a:spcPct val="0"/>
                        </a:spcAft>
                        <a:buClr>
                          <a:srgbClr val="FF8923"/>
                        </a:buClr>
                        <a:buSzTx/>
                        <a:buFontTx/>
                        <a:buNone/>
                        <a:tabLst>
                          <a:tab pos="1795463" algn="l"/>
                        </a:tabLst>
                        <a:defRPr/>
                      </a:pPr>
                      <a:r>
                        <a:rPr kumimoji="0" lang="en-US" sz="1100" b="0" i="0" u="none" strike="noStrike" cap="none" normalizeH="0" baseline="0" dirty="0" smtClean="0">
                          <a:ln>
                            <a:noFill/>
                          </a:ln>
                          <a:solidFill>
                            <a:schemeClr val="bg1"/>
                          </a:solidFill>
                          <a:effectLst/>
                          <a:latin typeface="Arial" pitchFamily="34" charset="0"/>
                          <a:ea typeface="+mn-ea"/>
                          <a:cs typeface="MS PGothic"/>
                        </a:rPr>
                        <a:t>Light Duty</a:t>
                      </a:r>
                      <a:endParaRPr kumimoji="0" lang="en-US" sz="1100" b="0" i="0" u="none" strike="noStrike" cap="none" normalizeH="0" baseline="0" dirty="0" smtClean="0">
                        <a:ln>
                          <a:noFill/>
                        </a:ln>
                        <a:solidFill>
                          <a:schemeClr val="bg1"/>
                        </a:solidFill>
                        <a:effectLst/>
                        <a:latin typeface="Arial" pitchFamily="34" charset="0"/>
                        <a:ea typeface="MS PGothic"/>
                        <a:cs typeface="MS PGothic"/>
                      </a:endParaRPr>
                    </a:p>
                  </a:txBody>
                  <a:tcPr marT="0" marB="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gradFill>
                      <a:gsLst>
                        <a:gs pos="0">
                          <a:srgbClr val="404040"/>
                        </a:gs>
                        <a:gs pos="100000">
                          <a:srgbClr val="7F7F7F"/>
                        </a:gs>
                      </a:gsLst>
                      <a:lin ang="5400000" scaled="0"/>
                    </a:gradFill>
                  </a:tcPr>
                </a:tc>
              </a:tr>
              <a:tr h="477577">
                <a:tc>
                  <a:txBody>
                    <a:bodyPr/>
                    <a:lstStyle/>
                    <a:p>
                      <a:pPr marL="0" marR="0" lvl="0" indent="0" algn="ctr" defTabSz="731838" rtl="0" eaLnBrk="0" fontAlgn="base" latinLnBrk="0" hangingPunct="0">
                        <a:lnSpc>
                          <a:spcPct val="100000"/>
                        </a:lnSpc>
                        <a:spcBef>
                          <a:spcPct val="0"/>
                        </a:spcBef>
                        <a:spcAft>
                          <a:spcPct val="0"/>
                        </a:spcAft>
                        <a:buClr>
                          <a:srgbClr val="FF8923"/>
                        </a:buClr>
                        <a:buSzTx/>
                        <a:buFontTx/>
                        <a:buNone/>
                        <a:tabLst>
                          <a:tab pos="1795463" algn="l"/>
                        </a:tabLst>
                      </a:pPr>
                      <a:r>
                        <a:rPr kumimoji="0" lang="en-US" sz="1100" b="0" i="0" u="none" strike="noStrike" cap="none" normalizeH="0" baseline="0" dirty="0" smtClean="0">
                          <a:ln>
                            <a:noFill/>
                          </a:ln>
                          <a:solidFill>
                            <a:schemeClr val="bg1"/>
                          </a:solidFill>
                          <a:effectLst/>
                          <a:latin typeface="Arial" pitchFamily="34" charset="0"/>
                          <a:ea typeface="MS PGothic"/>
                          <a:cs typeface="MS PGothic"/>
                        </a:rPr>
                        <a:t>Biggest Concerns</a:t>
                      </a:r>
                    </a:p>
                  </a:txBody>
                  <a:tcPr marT="0" marB="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gradFill>
                      <a:gsLst>
                        <a:gs pos="0">
                          <a:srgbClr val="404040"/>
                        </a:gs>
                        <a:gs pos="100000">
                          <a:srgbClr val="7F7F7F"/>
                        </a:gs>
                      </a:gsLst>
                      <a:lin ang="5400000" scaled="0"/>
                    </a:gradFill>
                  </a:tcPr>
                </a:tc>
              </a:tr>
              <a:tr h="477577">
                <a:tc>
                  <a:txBody>
                    <a:bodyPr/>
                    <a:lstStyle/>
                    <a:p>
                      <a:pPr marL="0" marR="0" lvl="0" indent="0" algn="ctr" defTabSz="731838" rtl="0" eaLnBrk="0" fontAlgn="base" latinLnBrk="0" hangingPunct="0">
                        <a:lnSpc>
                          <a:spcPct val="100000"/>
                        </a:lnSpc>
                        <a:spcBef>
                          <a:spcPct val="0"/>
                        </a:spcBef>
                        <a:spcAft>
                          <a:spcPct val="0"/>
                        </a:spcAft>
                        <a:buClr>
                          <a:srgbClr val="FF8923"/>
                        </a:buClr>
                        <a:buSzTx/>
                        <a:buFontTx/>
                        <a:buNone/>
                        <a:tabLst>
                          <a:tab pos="1795463" algn="l"/>
                        </a:tabLst>
                        <a:defRPr/>
                      </a:pPr>
                      <a:r>
                        <a:rPr kumimoji="0" lang="en-US" sz="1100" b="0" i="0" u="none" strike="noStrike" cap="none" normalizeH="0" baseline="0" dirty="0" smtClean="0">
                          <a:ln>
                            <a:noFill/>
                          </a:ln>
                          <a:solidFill>
                            <a:schemeClr val="bg1"/>
                          </a:solidFill>
                          <a:effectLst/>
                          <a:latin typeface="Arial" pitchFamily="34" charset="0"/>
                          <a:ea typeface="+mn-ea"/>
                          <a:cs typeface="MS PGothic"/>
                        </a:rPr>
                        <a:t>Liaison</a:t>
                      </a:r>
                      <a:endParaRPr kumimoji="0" lang="en-US" sz="1100" b="0" i="0" u="none" strike="noStrike" cap="none" normalizeH="0" baseline="0" dirty="0" smtClean="0">
                        <a:ln>
                          <a:noFill/>
                        </a:ln>
                        <a:solidFill>
                          <a:schemeClr val="bg1"/>
                        </a:solidFill>
                        <a:effectLst/>
                        <a:latin typeface="Arial" pitchFamily="34" charset="0"/>
                        <a:ea typeface="MS PGothic"/>
                        <a:cs typeface="MS PGothic"/>
                      </a:endParaRPr>
                    </a:p>
                  </a:txBody>
                  <a:tcPr marT="0" marB="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gradFill>
                      <a:gsLst>
                        <a:gs pos="0">
                          <a:srgbClr val="404040"/>
                        </a:gs>
                        <a:gs pos="100000">
                          <a:srgbClr val="7F7F7F"/>
                        </a:gs>
                      </a:gsLst>
                      <a:lin ang="5400000" scaled="0"/>
                    </a:gradFill>
                  </a:tcPr>
                </a:tc>
              </a:tr>
            </a:tbl>
          </a:graphicData>
        </a:graphic>
      </p:graphicFrame>
      <p:sp>
        <p:nvSpPr>
          <p:cNvPr id="9" name="TextBox 8"/>
          <p:cNvSpPr txBox="1"/>
          <p:nvPr/>
        </p:nvSpPr>
        <p:spPr>
          <a:xfrm>
            <a:off x="1331640" y="1928875"/>
            <a:ext cx="2304256" cy="369332"/>
          </a:xfrm>
          <a:prstGeom prst="rect">
            <a:avLst/>
          </a:prstGeom>
          <a:noFill/>
        </p:spPr>
        <p:txBody>
          <a:bodyPr wrap="square" rtlCol="0">
            <a:spAutoFit/>
          </a:bodyPr>
          <a:lstStyle/>
          <a:p>
            <a:r>
              <a:rPr lang="en-CA" dirty="0" smtClean="0"/>
              <a:t>Correctional Officers</a:t>
            </a:r>
            <a:endParaRPr lang="en-US" dirty="0"/>
          </a:p>
        </p:txBody>
      </p:sp>
      <p:sp>
        <p:nvSpPr>
          <p:cNvPr id="10" name="TextBox 9"/>
          <p:cNvSpPr txBox="1"/>
          <p:nvPr/>
        </p:nvSpPr>
        <p:spPr>
          <a:xfrm>
            <a:off x="5652120" y="1928875"/>
            <a:ext cx="1800200" cy="369332"/>
          </a:xfrm>
          <a:prstGeom prst="rect">
            <a:avLst/>
          </a:prstGeom>
          <a:noFill/>
        </p:spPr>
        <p:txBody>
          <a:bodyPr wrap="square" rtlCol="0">
            <a:spAutoFit/>
          </a:bodyPr>
          <a:lstStyle/>
          <a:p>
            <a:r>
              <a:rPr lang="en-CA" dirty="0" smtClean="0"/>
              <a:t>Administrators</a:t>
            </a:r>
            <a:endParaRPr lang="en-US" dirty="0"/>
          </a:p>
        </p:txBody>
      </p:sp>
      <p:cxnSp>
        <p:nvCxnSpPr>
          <p:cNvPr id="12" name="Straight Arrow Connector 11"/>
          <p:cNvCxnSpPr/>
          <p:nvPr/>
        </p:nvCxnSpPr>
        <p:spPr>
          <a:xfrm>
            <a:off x="3491880" y="3297027"/>
            <a:ext cx="216024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491880" y="3297027"/>
            <a:ext cx="2160240" cy="50405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491880" y="4305139"/>
            <a:ext cx="2160240" cy="43204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491880" y="3792327"/>
            <a:ext cx="2160240" cy="224780"/>
          </a:xfrm>
          <a:prstGeom prst="straightConnector1">
            <a:avLst/>
          </a:prstGeom>
          <a:ln>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491880" y="4017107"/>
            <a:ext cx="2160240" cy="288032"/>
          </a:xfrm>
          <a:prstGeom prst="straightConnector1">
            <a:avLst/>
          </a:prstGeom>
          <a:ln>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91880" y="5241243"/>
            <a:ext cx="216024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491880" y="5745299"/>
            <a:ext cx="216024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491880" y="6249355"/>
            <a:ext cx="216024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491880" y="3801083"/>
            <a:ext cx="2160240" cy="144016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491880" y="3297027"/>
            <a:ext cx="2160240" cy="72008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491880" y="3297027"/>
            <a:ext cx="2160240" cy="144016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491880" y="3297027"/>
            <a:ext cx="2160240" cy="144016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491880" y="4017107"/>
            <a:ext cx="2160240" cy="72008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1219200"/>
            <a:ext cx="8001000" cy="646331"/>
          </a:xfrm>
          <a:prstGeom prst="rect">
            <a:avLst/>
          </a:prstGeom>
          <a:noFill/>
        </p:spPr>
        <p:txBody>
          <a:bodyPr wrap="square" rtlCol="0">
            <a:spAutoFit/>
          </a:bodyPr>
          <a:lstStyle/>
          <a:p>
            <a:r>
              <a:rPr lang="en-CA" sz="1200" dirty="0">
                <a:solidFill>
                  <a:schemeClr val="tx1">
                    <a:lumMod val="85000"/>
                    <a:lumOff val="15000"/>
                  </a:schemeClr>
                </a:solidFill>
                <a:latin typeface="+mj-lt"/>
                <a:cs typeface="Times New Roman" pitchFamily="18" charset="0"/>
              </a:rPr>
              <a:t>The common touchpoints were </a:t>
            </a:r>
            <a:r>
              <a:rPr lang="en-CA" sz="1200" dirty="0" smtClean="0">
                <a:solidFill>
                  <a:schemeClr val="tx1">
                    <a:lumMod val="85000"/>
                    <a:lumOff val="15000"/>
                  </a:schemeClr>
                </a:solidFill>
                <a:latin typeface="+mj-lt"/>
                <a:cs typeface="Times New Roman" pitchFamily="18" charset="0"/>
              </a:rPr>
              <a:t>inter-related, suggesting that </a:t>
            </a:r>
            <a:r>
              <a:rPr lang="en-CA" sz="1200" dirty="0">
                <a:solidFill>
                  <a:schemeClr val="tx1">
                    <a:lumMod val="85000"/>
                    <a:lumOff val="15000"/>
                  </a:schemeClr>
                </a:solidFill>
                <a:latin typeface="+mj-lt"/>
                <a:cs typeface="Times New Roman" pitchFamily="18" charset="0"/>
              </a:rPr>
              <a:t>a touchpoint can influence several other touchpoints. </a:t>
            </a:r>
            <a:r>
              <a:rPr lang="en-CA" sz="1200" dirty="0" smtClean="0">
                <a:solidFill>
                  <a:schemeClr val="tx1">
                    <a:lumMod val="85000"/>
                    <a:lumOff val="15000"/>
                  </a:schemeClr>
                </a:solidFill>
                <a:latin typeface="+mj-lt"/>
                <a:cs typeface="Times New Roman" pitchFamily="18" charset="0"/>
              </a:rPr>
              <a:t>For example, Correctional Officers experience care and compassion when there is a clear and understandable process, when they are kept informed along the way, and when they are involved in their RTW planning.</a:t>
            </a:r>
            <a:endParaRPr lang="en-US" sz="1200" dirty="0">
              <a:solidFill>
                <a:schemeClr val="tx1">
                  <a:lumMod val="85000"/>
                  <a:lumOff val="15000"/>
                </a:schemeClr>
              </a:solidFill>
              <a:latin typeface="+mj-lt"/>
              <a:cs typeface="Times New Roman" pitchFamily="18" charset="0"/>
            </a:endParaRPr>
          </a:p>
        </p:txBody>
      </p:sp>
      <p:sp>
        <p:nvSpPr>
          <p:cNvPr id="27" name="Slide Number Placeholder 1"/>
          <p:cNvSpPr txBox="1">
            <a:spLocks/>
          </p:cNvSpPr>
          <p:nvPr/>
        </p:nvSpPr>
        <p:spPr>
          <a:xfrm>
            <a:off x="7010400" y="6645274"/>
            <a:ext cx="2133600" cy="212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686C88-9864-4BBF-B5C1-B30403792B1A}" type="slidenum">
              <a:rPr lang="en-US" sz="800" smtClean="0"/>
              <a:pPr algn="r"/>
              <a:t>19</a:t>
            </a:fld>
            <a:endParaRPr lang="en-US" sz="800" dirty="0"/>
          </a:p>
        </p:txBody>
      </p:sp>
    </p:spTree>
    <p:extLst>
      <p:ext uri="{BB962C8B-B14F-4D97-AF65-F5344CB8AC3E}">
        <p14:creationId xmlns:p14="http://schemas.microsoft.com/office/powerpoint/2010/main" val="266924707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614408" y="762000"/>
            <a:ext cx="77724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algn="l" rtl="0" fontAlgn="base">
              <a:spcBef>
                <a:spcPct val="0"/>
              </a:spcBef>
              <a:spcAft>
                <a:spcPct val="0"/>
              </a:spcAft>
              <a:defRPr sz="2800" b="1" kern="1200" cap="none" baseline="0">
                <a:solidFill>
                  <a:schemeClr val="bg2">
                    <a:lumMod val="50000"/>
                  </a:schemeClr>
                </a:solidFill>
                <a:latin typeface="Arial" pitchFamily="34" charset="0"/>
                <a:ea typeface="+mj-ea"/>
                <a:cs typeface="Arial" pitchFamily="34" charset="0"/>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r>
              <a:rPr lang="en-US" b="0" dirty="0" smtClean="0">
                <a:solidFill>
                  <a:srgbClr val="1F497D"/>
                </a:solidFill>
              </a:rPr>
              <a:t>Table Of Contents</a:t>
            </a:r>
            <a:endParaRPr lang="en-US" b="0" dirty="0">
              <a:solidFill>
                <a:srgbClr val="1F497D"/>
              </a:solidFill>
            </a:endParaRPr>
          </a:p>
        </p:txBody>
      </p:sp>
      <p:graphicFrame>
        <p:nvGraphicFramePr>
          <p:cNvPr id="6" name="Group 93"/>
          <p:cNvGraphicFramePr>
            <a:graphicFrameLocks noGrp="1"/>
          </p:cNvGraphicFramePr>
          <p:nvPr>
            <p:extLst>
              <p:ext uri="{D42A27DB-BD31-4B8C-83A1-F6EECF244321}">
                <p14:modId xmlns:p14="http://schemas.microsoft.com/office/powerpoint/2010/main" val="2045250946"/>
              </p:ext>
            </p:extLst>
          </p:nvPr>
        </p:nvGraphicFramePr>
        <p:xfrm>
          <a:off x="614408" y="1447800"/>
          <a:ext cx="5710192" cy="4440200"/>
        </p:xfrm>
        <a:graphic>
          <a:graphicData uri="http://schemas.openxmlformats.org/drawingml/2006/table">
            <a:tbl>
              <a:tblPr firstRow="1" bandRow="1">
                <a:tableStyleId>{93296810-A885-4BE3-A3E7-6D5BEEA58F35}</a:tableStyleId>
              </a:tblPr>
              <a:tblGrid>
                <a:gridCol w="5710192"/>
              </a:tblGrid>
              <a:tr h="27777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kern="1200" baseline="0" dirty="0" smtClean="0">
                          <a:solidFill>
                            <a:schemeClr val="bg1">
                              <a:lumMod val="50000"/>
                            </a:schemeClr>
                          </a:solidFill>
                          <a:latin typeface="+mn-lt"/>
                          <a:ea typeface="+mn-ea"/>
                          <a:cs typeface="Times New Roman" pitchFamily="18" charset="0"/>
                        </a:rPr>
                        <a:t>Background, Approach, Methodology, and Terminology</a:t>
                      </a:r>
                      <a:endParaRPr lang="en-CA" sz="1200" b="0" kern="1200" baseline="0" dirty="0" smtClean="0">
                        <a:solidFill>
                          <a:schemeClr val="bg1">
                            <a:lumMod val="50000"/>
                          </a:schemeClr>
                        </a:solidFill>
                        <a:latin typeface="+mn-lt"/>
                        <a:ea typeface="+mn-ea"/>
                        <a:cs typeface="Times New Roman" pitchFamily="18" charset="0"/>
                      </a:endParaRPr>
                    </a:p>
                  </a:txBody>
                  <a:tcPr marL="45720"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r>
              <a:tr h="277772">
                <a:tc>
                  <a:txBody>
                    <a:bodyPr/>
                    <a:lstStyle/>
                    <a:p>
                      <a:pPr marL="0" algn="l" defTabSz="731838" rtl="0" eaLnBrk="1" fontAlgn="auto" latinLnBrk="0" hangingPunct="1">
                        <a:spcAft>
                          <a:spcPct val="20000"/>
                        </a:spcAft>
                        <a:buClr>
                          <a:srgbClr val="FF8923"/>
                        </a:buClr>
                        <a:buFont typeface="Arial" pitchFamily="34" charset="0"/>
                        <a:buNone/>
                        <a:tabLst>
                          <a:tab pos="280988" algn="l"/>
                          <a:tab pos="4457700" algn="r"/>
                          <a:tab pos="4686300" algn="l"/>
                        </a:tabLst>
                        <a:defRPr/>
                      </a:pPr>
                      <a:r>
                        <a:rPr lang="en-US" sz="1200" kern="1200" baseline="0" dirty="0" smtClean="0">
                          <a:solidFill>
                            <a:schemeClr val="bg1">
                              <a:lumMod val="50000"/>
                            </a:schemeClr>
                          </a:solidFill>
                          <a:latin typeface="+mn-lt"/>
                          <a:ea typeface="+mn-ea"/>
                          <a:cs typeface="Times New Roman" pitchFamily="18" charset="0"/>
                        </a:rPr>
                        <a:t>Collated Summary of Findings</a:t>
                      </a:r>
                    </a:p>
                  </a:txBody>
                  <a:tcPr marL="45720"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r>
              <a:tr h="273620">
                <a:tc>
                  <a:txBody>
                    <a:bodyPr/>
                    <a:lstStyle/>
                    <a:p>
                      <a:pPr marL="0" lvl="0" algn="l" defTabSz="731838" rtl="0" eaLnBrk="1" fontAlgn="auto" latinLnBrk="0" hangingPunct="1">
                        <a:spcAft>
                          <a:spcPct val="20000"/>
                        </a:spcAft>
                        <a:buClr>
                          <a:srgbClr val="FF8923"/>
                        </a:buClr>
                        <a:buFont typeface="Arial" pitchFamily="34" charset="0"/>
                        <a:buNone/>
                        <a:tabLst>
                          <a:tab pos="463550" algn="l"/>
                        </a:tabLst>
                        <a:defRPr/>
                      </a:pPr>
                      <a:r>
                        <a:rPr lang="en-US" sz="1200" kern="1200" baseline="0" dirty="0" smtClean="0">
                          <a:solidFill>
                            <a:schemeClr val="bg1">
                              <a:lumMod val="50000"/>
                            </a:schemeClr>
                          </a:solidFill>
                          <a:latin typeface="+mn-lt"/>
                          <a:ea typeface="+mn-ea"/>
                          <a:cs typeface="Times New Roman" pitchFamily="18" charset="0"/>
                        </a:rPr>
                        <a:t>	Employee Engagement and Activation </a:t>
                      </a:r>
                    </a:p>
                  </a:txBody>
                  <a:tcPr marL="45720"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r>
              <a:tr h="277772">
                <a:tc>
                  <a:txBody>
                    <a:bodyPr/>
                    <a:lstStyle/>
                    <a:p>
                      <a:pPr marL="444500" indent="0">
                        <a:spcBef>
                          <a:spcPts val="672"/>
                        </a:spcBef>
                      </a:pPr>
                      <a:r>
                        <a:rPr lang="en-CA" sz="1200" kern="1200" baseline="0" dirty="0" smtClean="0">
                          <a:solidFill>
                            <a:schemeClr val="bg1">
                              <a:lumMod val="50000"/>
                            </a:schemeClr>
                          </a:solidFill>
                          <a:latin typeface="+mn-lt"/>
                          <a:ea typeface="+mn-ea"/>
                          <a:cs typeface="Times New Roman" pitchFamily="18" charset="0"/>
                        </a:rPr>
                        <a:t>Why Engagement and Activation Matters</a:t>
                      </a:r>
                      <a:endParaRPr lang="en-CA" sz="1200" kern="1200" baseline="0" dirty="0">
                        <a:solidFill>
                          <a:schemeClr val="bg1">
                            <a:lumMod val="50000"/>
                          </a:schemeClr>
                        </a:solidFill>
                        <a:latin typeface="+mn-lt"/>
                        <a:ea typeface="+mn-ea"/>
                        <a:cs typeface="Times New Roman" pitchFamily="18" charset="0"/>
                      </a:endParaRPr>
                    </a:p>
                  </a:txBody>
                  <a:tcPr marL="45720"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r>
              <a:tr h="277772">
                <a:tc>
                  <a:txBody>
                    <a:bodyPr/>
                    <a:lstStyle/>
                    <a:p>
                      <a:pPr marL="452438" marR="0" lvl="0" indent="0" algn="l" defTabSz="731838" rtl="0" eaLnBrk="1" fontAlgn="auto" latinLnBrk="0" hangingPunct="1">
                        <a:lnSpc>
                          <a:spcPct val="100000"/>
                        </a:lnSpc>
                        <a:spcBef>
                          <a:spcPct val="20000"/>
                        </a:spcBef>
                        <a:spcAft>
                          <a:spcPct val="20000"/>
                        </a:spcAft>
                        <a:buClr>
                          <a:srgbClr val="FF8923"/>
                        </a:buClr>
                        <a:buSzTx/>
                        <a:buFont typeface="Arial" pitchFamily="34" charset="0"/>
                        <a:buNone/>
                        <a:tabLst/>
                        <a:defRPr/>
                      </a:pPr>
                      <a:r>
                        <a:rPr lang="en-CA" sz="1200" kern="1200" baseline="0" dirty="0" smtClean="0">
                          <a:solidFill>
                            <a:schemeClr val="bg1">
                              <a:lumMod val="50000"/>
                            </a:schemeClr>
                          </a:solidFill>
                          <a:latin typeface="+mn-lt"/>
                          <a:ea typeface="+mn-ea"/>
                          <a:cs typeface="Times New Roman" pitchFamily="18" charset="0"/>
                        </a:rPr>
                        <a:t>Engagement and Activation and their relationship with worker experience</a:t>
                      </a:r>
                      <a:endParaRPr lang="en-CA" sz="1200" kern="1200" baseline="0" dirty="0">
                        <a:solidFill>
                          <a:schemeClr val="bg1">
                            <a:lumMod val="50000"/>
                          </a:schemeClr>
                        </a:solidFill>
                        <a:latin typeface="+mn-lt"/>
                        <a:ea typeface="+mn-ea"/>
                        <a:cs typeface="Times New Roman" pitchFamily="18" charset="0"/>
                      </a:endParaRPr>
                    </a:p>
                  </a:txBody>
                  <a:tcPr marL="45720"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r>
              <a:tr h="277772">
                <a:tc>
                  <a:txBody>
                    <a:bodyPr/>
                    <a:lstStyle/>
                    <a:p>
                      <a:pPr marL="450850" marR="0" lvl="2" indent="0" algn="l" defTabSz="731838" rtl="0" eaLnBrk="1" fontAlgn="auto" latinLnBrk="0" hangingPunct="1">
                        <a:lnSpc>
                          <a:spcPct val="100000"/>
                        </a:lnSpc>
                        <a:spcBef>
                          <a:spcPct val="20000"/>
                        </a:spcBef>
                        <a:spcAft>
                          <a:spcPct val="20000"/>
                        </a:spcAft>
                        <a:buClr>
                          <a:srgbClr val="FF8923"/>
                        </a:buClr>
                        <a:buSzTx/>
                        <a:buFont typeface="Arial" pitchFamily="34" charset="0"/>
                        <a:buNone/>
                        <a:tabLst/>
                        <a:defRPr/>
                      </a:pPr>
                      <a:r>
                        <a:rPr lang="en-US" sz="1200" kern="1200" baseline="0" dirty="0" smtClean="0">
                          <a:solidFill>
                            <a:schemeClr val="bg1">
                              <a:lumMod val="50000"/>
                            </a:schemeClr>
                          </a:solidFill>
                          <a:latin typeface="+mn-lt"/>
                          <a:ea typeface="+mn-ea"/>
                          <a:cs typeface="Times New Roman" pitchFamily="18" charset="0"/>
                        </a:rPr>
                        <a:t>Five Common Themes</a:t>
                      </a:r>
                      <a:endParaRPr lang="en-CA" sz="1200" kern="1200" baseline="0" dirty="0">
                        <a:solidFill>
                          <a:schemeClr val="bg1">
                            <a:lumMod val="50000"/>
                          </a:schemeClr>
                        </a:solidFill>
                        <a:latin typeface="+mn-lt"/>
                        <a:ea typeface="+mn-ea"/>
                        <a:cs typeface="Times New Roman" pitchFamily="18" charset="0"/>
                      </a:endParaRPr>
                    </a:p>
                  </a:txBody>
                  <a:tcPr marL="45720"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r>
              <a:tr h="277772">
                <a:tc>
                  <a:txBody>
                    <a:bodyPr/>
                    <a:lstStyle/>
                    <a:p>
                      <a:pPr marL="450850" marR="0" lvl="2" indent="0" algn="l" defTabSz="731838" rtl="0" eaLnBrk="1" fontAlgn="auto" latinLnBrk="0" hangingPunct="1">
                        <a:lnSpc>
                          <a:spcPct val="100000"/>
                        </a:lnSpc>
                        <a:spcBef>
                          <a:spcPct val="20000"/>
                        </a:spcBef>
                        <a:spcAft>
                          <a:spcPct val="20000"/>
                        </a:spcAft>
                        <a:buClr>
                          <a:srgbClr val="FF8923"/>
                        </a:buClr>
                        <a:buSzTx/>
                        <a:buFont typeface="Arial" pitchFamily="34" charset="0"/>
                        <a:buNone/>
                        <a:tabLst/>
                        <a:defRPr/>
                      </a:pPr>
                      <a:r>
                        <a:rPr lang="en-CA" sz="1200" kern="1200" baseline="0" dirty="0" smtClean="0">
                          <a:solidFill>
                            <a:schemeClr val="bg1">
                              <a:lumMod val="50000"/>
                            </a:schemeClr>
                          </a:solidFill>
                          <a:latin typeface="+mn-lt"/>
                          <a:ea typeface="+mn-ea"/>
                          <a:cs typeface="Times New Roman" pitchFamily="18" charset="0"/>
                        </a:rPr>
                        <a:t>Engagement Outcomes</a:t>
                      </a:r>
                      <a:endParaRPr lang="en-CA" sz="1200" kern="1200" baseline="0" dirty="0">
                        <a:solidFill>
                          <a:schemeClr val="bg1">
                            <a:lumMod val="50000"/>
                          </a:schemeClr>
                        </a:solidFill>
                        <a:latin typeface="+mn-lt"/>
                        <a:ea typeface="+mn-ea"/>
                        <a:cs typeface="Times New Roman" pitchFamily="18" charset="0"/>
                      </a:endParaRPr>
                    </a:p>
                  </a:txBody>
                  <a:tcPr marL="45720"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r>
              <a:tr h="277772">
                <a:tc>
                  <a:txBody>
                    <a:bodyPr/>
                    <a:lstStyle/>
                    <a:p>
                      <a:pPr marL="450850" marR="0" lvl="2" indent="0" algn="l" defTabSz="731838" rtl="0" eaLnBrk="1" fontAlgn="auto" latinLnBrk="0" hangingPunct="1">
                        <a:lnSpc>
                          <a:spcPct val="100000"/>
                        </a:lnSpc>
                        <a:spcBef>
                          <a:spcPts val="0"/>
                        </a:spcBef>
                        <a:spcAft>
                          <a:spcPct val="20000"/>
                        </a:spcAft>
                        <a:buClr>
                          <a:srgbClr val="FF8923"/>
                        </a:buClr>
                        <a:buSzTx/>
                        <a:buFont typeface="Arial" pitchFamily="34" charset="0"/>
                        <a:buNone/>
                        <a:tabLst/>
                        <a:defRPr/>
                      </a:pPr>
                      <a:r>
                        <a:rPr lang="en-CA" sz="1200" kern="1200" baseline="0" dirty="0" smtClean="0">
                          <a:solidFill>
                            <a:schemeClr val="bg1">
                              <a:lumMod val="50000"/>
                            </a:schemeClr>
                          </a:solidFill>
                          <a:latin typeface="+mn-lt"/>
                          <a:ea typeface="+mn-ea"/>
                          <a:cs typeface="Times New Roman" pitchFamily="18" charset="0"/>
                        </a:rPr>
                        <a:t>Common Touchpoints</a:t>
                      </a:r>
                    </a:p>
                  </a:txBody>
                  <a:tcPr marL="45720"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r>
              <a:tr h="277772">
                <a:tc>
                  <a:txBody>
                    <a:bodyPr/>
                    <a:lstStyle/>
                    <a:p>
                      <a:pPr marL="452438" lvl="2" indent="0" algn="l" fontAlgn="b">
                        <a:tabLst>
                          <a:tab pos="280988" algn="l"/>
                          <a:tab pos="4457700" algn="r"/>
                          <a:tab pos="4686300" algn="l"/>
                        </a:tabLst>
                      </a:pPr>
                      <a:r>
                        <a:rPr lang="en-CA" sz="1200" kern="1200" baseline="0" dirty="0" smtClean="0">
                          <a:solidFill>
                            <a:schemeClr val="bg1">
                              <a:lumMod val="50000"/>
                            </a:schemeClr>
                          </a:solidFill>
                          <a:latin typeface="+mn-lt"/>
                          <a:ea typeface="+mn-ea"/>
                          <a:cs typeface="Times New Roman" pitchFamily="18" charset="0"/>
                        </a:rPr>
                        <a:t>Four Principles of a Work Disability Prevention Program</a:t>
                      </a:r>
                      <a:endParaRPr lang="en-CA" sz="1200" kern="1200" baseline="0" dirty="0">
                        <a:solidFill>
                          <a:schemeClr val="bg1">
                            <a:lumMod val="50000"/>
                          </a:schemeClr>
                        </a:solidFill>
                        <a:latin typeface="+mn-lt"/>
                        <a:ea typeface="+mn-ea"/>
                        <a:cs typeface="Times New Roman" pitchFamily="18" charset="0"/>
                      </a:endParaRPr>
                    </a:p>
                  </a:txBody>
                  <a:tcPr marL="45720"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r>
              <a:tr h="277772">
                <a:tc>
                  <a:txBody>
                    <a:bodyPr/>
                    <a:lstStyle/>
                    <a:p>
                      <a:pPr marL="452438" marR="0" lvl="2" indent="0" algn="l" defTabSz="914400" rtl="0" eaLnBrk="1" fontAlgn="b" latinLnBrk="0" hangingPunct="1">
                        <a:lnSpc>
                          <a:spcPct val="100000"/>
                        </a:lnSpc>
                        <a:spcBef>
                          <a:spcPts val="0"/>
                        </a:spcBef>
                        <a:spcAft>
                          <a:spcPts val="0"/>
                        </a:spcAft>
                        <a:buClrTx/>
                        <a:buSzTx/>
                        <a:buFontTx/>
                        <a:buNone/>
                        <a:tabLst>
                          <a:tab pos="280988" algn="l"/>
                          <a:tab pos="4457700" algn="r"/>
                          <a:tab pos="4686300" algn="l"/>
                        </a:tabLst>
                        <a:defRPr/>
                      </a:pPr>
                      <a:r>
                        <a:rPr lang="en-CA" sz="1200" kern="1200" baseline="0" dirty="0" smtClean="0">
                          <a:solidFill>
                            <a:schemeClr val="bg1">
                              <a:lumMod val="50000"/>
                            </a:schemeClr>
                          </a:solidFill>
                          <a:latin typeface="+mn-lt"/>
                          <a:ea typeface="+mn-ea"/>
                          <a:cs typeface="Times New Roman" pitchFamily="18" charset="0"/>
                        </a:rPr>
                        <a:t>Recommendations based on Qualitative Assessment</a:t>
                      </a:r>
                    </a:p>
                  </a:txBody>
                  <a:tcPr marL="45720"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r>
              <a:tr h="277772">
                <a:tc>
                  <a:txBody>
                    <a:bodyPr/>
                    <a:lstStyle/>
                    <a:p>
                      <a:pPr marL="909638" lvl="3" indent="0" algn="l" fontAlgn="b">
                        <a:tabLst>
                          <a:tab pos="280988" algn="l"/>
                          <a:tab pos="4457700" algn="r"/>
                          <a:tab pos="4686300" algn="l"/>
                        </a:tabLst>
                      </a:pPr>
                      <a:r>
                        <a:rPr lang="en-CA" sz="1200" kern="1200" baseline="0" dirty="0" smtClean="0">
                          <a:solidFill>
                            <a:schemeClr val="bg1">
                              <a:lumMod val="50000"/>
                            </a:schemeClr>
                          </a:solidFill>
                          <a:latin typeface="+mn-lt"/>
                          <a:ea typeface="+mn-ea"/>
                          <a:cs typeface="Times New Roman" pitchFamily="18" charset="0"/>
                        </a:rPr>
                        <a:t>Principle 1 – Preventing Unnecessary Delays</a:t>
                      </a:r>
                      <a:endParaRPr lang="en-CA" sz="1200" kern="1200" baseline="0" dirty="0">
                        <a:solidFill>
                          <a:schemeClr val="bg1">
                            <a:lumMod val="50000"/>
                          </a:schemeClr>
                        </a:solidFill>
                        <a:latin typeface="+mn-lt"/>
                        <a:ea typeface="+mn-ea"/>
                        <a:cs typeface="Times New Roman" pitchFamily="18" charset="0"/>
                      </a:endParaRPr>
                    </a:p>
                  </a:txBody>
                  <a:tcPr marL="45720"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r>
              <a:tr h="277772">
                <a:tc>
                  <a:txBody>
                    <a:bodyPr/>
                    <a:lstStyle/>
                    <a:p>
                      <a:pPr marL="909638" lvl="3" indent="0" algn="l" fontAlgn="b">
                        <a:tabLst>
                          <a:tab pos="280988" algn="l"/>
                          <a:tab pos="4457700" algn="r"/>
                          <a:tab pos="4686300" algn="l"/>
                        </a:tabLst>
                      </a:pPr>
                      <a:r>
                        <a:rPr lang="en-CA" sz="1200" kern="1200" baseline="0" dirty="0" smtClean="0">
                          <a:solidFill>
                            <a:schemeClr val="bg1">
                              <a:lumMod val="50000"/>
                            </a:schemeClr>
                          </a:solidFill>
                          <a:latin typeface="+mn-lt"/>
                          <a:ea typeface="+mn-ea"/>
                          <a:cs typeface="Times New Roman" pitchFamily="18" charset="0"/>
                        </a:rPr>
                        <a:t>Principle 2 – Preventing Unnecessary Duration</a:t>
                      </a:r>
                      <a:endParaRPr lang="en-CA" sz="1200" kern="1200" baseline="0" dirty="0">
                        <a:solidFill>
                          <a:schemeClr val="bg1">
                            <a:lumMod val="50000"/>
                          </a:schemeClr>
                        </a:solidFill>
                        <a:latin typeface="+mn-lt"/>
                        <a:ea typeface="+mn-ea"/>
                        <a:cs typeface="Times New Roman" pitchFamily="18" charset="0"/>
                      </a:endParaRPr>
                    </a:p>
                  </a:txBody>
                  <a:tcPr marL="45720"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r>
              <a:tr h="277772">
                <a:tc>
                  <a:txBody>
                    <a:bodyPr/>
                    <a:lstStyle/>
                    <a:p>
                      <a:pPr marL="909638" lvl="3" indent="0" algn="l" fontAlgn="b">
                        <a:tabLst>
                          <a:tab pos="280988" algn="l"/>
                          <a:tab pos="4457700" algn="r"/>
                          <a:tab pos="4686300" algn="l"/>
                        </a:tabLst>
                      </a:pPr>
                      <a:r>
                        <a:rPr lang="en-CA" sz="1200" kern="1200" baseline="0" dirty="0" smtClean="0">
                          <a:solidFill>
                            <a:schemeClr val="bg1">
                              <a:lumMod val="50000"/>
                            </a:schemeClr>
                          </a:solidFill>
                          <a:latin typeface="+mn-lt"/>
                          <a:ea typeface="+mn-ea"/>
                          <a:cs typeface="Times New Roman" pitchFamily="18" charset="0"/>
                        </a:rPr>
                        <a:t>Principle 3 – Preventing a Confusing Process</a:t>
                      </a:r>
                      <a:endParaRPr lang="en-CA" sz="1200" kern="1200" baseline="0" dirty="0">
                        <a:solidFill>
                          <a:schemeClr val="bg1">
                            <a:lumMod val="50000"/>
                          </a:schemeClr>
                        </a:solidFill>
                        <a:latin typeface="+mn-lt"/>
                        <a:ea typeface="+mn-ea"/>
                        <a:cs typeface="Times New Roman" pitchFamily="18" charset="0"/>
                      </a:endParaRPr>
                    </a:p>
                  </a:txBody>
                  <a:tcPr marL="45720"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r>
              <a:tr h="277772">
                <a:tc>
                  <a:txBody>
                    <a:bodyPr/>
                    <a:lstStyle/>
                    <a:p>
                      <a:pPr marL="909638" lvl="3" indent="0" algn="l" fontAlgn="b">
                        <a:tabLst>
                          <a:tab pos="280988" algn="l"/>
                          <a:tab pos="4457700" algn="r"/>
                          <a:tab pos="4686300" algn="l"/>
                        </a:tabLst>
                      </a:pPr>
                      <a:r>
                        <a:rPr lang="en-CA" sz="1200" kern="1200" baseline="0" dirty="0" smtClean="0">
                          <a:solidFill>
                            <a:schemeClr val="bg1">
                              <a:lumMod val="50000"/>
                            </a:schemeClr>
                          </a:solidFill>
                          <a:latin typeface="+mn-lt"/>
                          <a:ea typeface="+mn-ea"/>
                          <a:cs typeface="Times New Roman" pitchFamily="18" charset="0"/>
                        </a:rPr>
                        <a:t>Principle 4 – Preventing an Unclear Return to </a:t>
                      </a:r>
                      <a:r>
                        <a:rPr lang="en-CA" sz="1200" kern="1200" baseline="0" dirty="0" smtClean="0">
                          <a:solidFill>
                            <a:schemeClr val="bg1">
                              <a:lumMod val="50000"/>
                            </a:schemeClr>
                          </a:solidFill>
                          <a:latin typeface="+mn-lt"/>
                          <a:ea typeface="+mn-ea"/>
                          <a:cs typeface="Times New Roman" pitchFamily="18" charset="0"/>
                        </a:rPr>
                        <a:t>Work</a:t>
                      </a:r>
                    </a:p>
                  </a:txBody>
                  <a:tcPr marL="45720"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r>
              <a:tr h="27777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kern="1200" baseline="0" dirty="0" smtClean="0">
                          <a:solidFill>
                            <a:schemeClr val="bg1">
                              <a:lumMod val="50000"/>
                            </a:schemeClr>
                          </a:solidFill>
                          <a:latin typeface="+mn-lt"/>
                          <a:ea typeface="+mn-ea"/>
                          <a:cs typeface="Times New Roman" pitchFamily="18" charset="0"/>
                        </a:rPr>
                        <a:t>           Additional Recommendations</a:t>
                      </a:r>
                      <a:endParaRPr lang="en-CA" sz="1200" b="0" kern="1200" baseline="0" dirty="0" smtClean="0">
                        <a:solidFill>
                          <a:schemeClr val="bg1">
                            <a:lumMod val="50000"/>
                          </a:schemeClr>
                        </a:solidFill>
                        <a:latin typeface="+mn-lt"/>
                        <a:ea typeface="+mn-ea"/>
                        <a:cs typeface="Times New Roman" pitchFamily="18" charset="0"/>
                      </a:endParaRPr>
                    </a:p>
                  </a:txBody>
                  <a:tcPr marL="45720"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r>
              <a:tr h="277772">
                <a:tc>
                  <a:txBody>
                    <a:bodyPr/>
                    <a:lstStyle/>
                    <a:p>
                      <a:pPr marL="0" algn="l" defTabSz="731838" rtl="0" eaLnBrk="1" fontAlgn="auto" latinLnBrk="0" hangingPunct="1">
                        <a:spcAft>
                          <a:spcPct val="20000"/>
                        </a:spcAft>
                        <a:buClr>
                          <a:srgbClr val="FF8923"/>
                        </a:buClr>
                        <a:buFont typeface="Arial" pitchFamily="34" charset="0"/>
                        <a:buNone/>
                        <a:tabLst>
                          <a:tab pos="280988" algn="l"/>
                          <a:tab pos="4457700" algn="r"/>
                          <a:tab pos="4686300" algn="l"/>
                        </a:tabLst>
                        <a:defRPr/>
                      </a:pPr>
                      <a:r>
                        <a:rPr lang="en-US" sz="1200" kern="1200" baseline="0" dirty="0" smtClean="0">
                          <a:solidFill>
                            <a:schemeClr val="bg1">
                              <a:lumMod val="50000"/>
                            </a:schemeClr>
                          </a:solidFill>
                          <a:latin typeface="+mn-lt"/>
                          <a:ea typeface="+mn-ea"/>
                          <a:cs typeface="Times New Roman" pitchFamily="18" charset="0"/>
                        </a:rPr>
                        <a:t>	    Appendix – Facilitator’s Guide</a:t>
                      </a:r>
                      <a:endParaRPr lang="en-US" sz="1200" kern="1200" baseline="0" dirty="0" smtClean="0">
                        <a:solidFill>
                          <a:schemeClr val="bg1">
                            <a:lumMod val="50000"/>
                          </a:schemeClr>
                        </a:solidFill>
                        <a:latin typeface="+mn-lt"/>
                        <a:ea typeface="+mn-ea"/>
                        <a:cs typeface="Times New Roman" pitchFamily="18" charset="0"/>
                      </a:endParaRPr>
                    </a:p>
                  </a:txBody>
                  <a:tcPr marL="45720"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r>
            </a:tbl>
          </a:graphicData>
        </a:graphic>
      </p:graphicFrame>
      <p:sp>
        <p:nvSpPr>
          <p:cNvPr id="2" name="Slide Number Placeholder 1"/>
          <p:cNvSpPr>
            <a:spLocks noGrp="1"/>
          </p:cNvSpPr>
          <p:nvPr>
            <p:ph type="sldNum" sz="quarter" idx="4"/>
          </p:nvPr>
        </p:nvSpPr>
        <p:spPr>
          <a:xfrm>
            <a:off x="7010400" y="6645274"/>
            <a:ext cx="2133600" cy="212726"/>
          </a:xfrm>
        </p:spPr>
        <p:txBody>
          <a:bodyPr/>
          <a:lstStyle/>
          <a:p>
            <a:fld id="{45686C88-9864-4BBF-B5C1-B30403792B1A}" type="slidenum">
              <a:rPr lang="en-US" smtClean="0">
                <a:solidFill>
                  <a:schemeClr val="tx1"/>
                </a:solidFill>
              </a:rPr>
              <a:pPr/>
              <a:t>2</a:t>
            </a:fld>
            <a:endParaRPr lang="en-US" dirty="0">
              <a:solidFill>
                <a:schemeClr val="tx1"/>
              </a:solidFill>
            </a:endParaRPr>
          </a:p>
        </p:txBody>
      </p:sp>
    </p:spTree>
    <p:extLst>
      <p:ext uri="{BB962C8B-B14F-4D97-AF65-F5344CB8AC3E}">
        <p14:creationId xmlns:p14="http://schemas.microsoft.com/office/powerpoint/2010/main" val="7616971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4138"/>
            <a:ext cx="8382000" cy="1071562"/>
          </a:xfrm>
        </p:spPr>
        <p:txBody>
          <a:bodyPr/>
          <a:lstStyle/>
          <a:p>
            <a:r>
              <a:rPr lang="en-CA" dirty="0" smtClean="0"/>
              <a:t>Four Principles of a Work Disability Prevention Program</a:t>
            </a:r>
            <a:endParaRPr lang="en-US" dirty="0"/>
          </a:p>
        </p:txBody>
      </p:sp>
      <p:sp>
        <p:nvSpPr>
          <p:cNvPr id="3" name="Content Placeholder 2"/>
          <p:cNvSpPr>
            <a:spLocks noGrp="1"/>
          </p:cNvSpPr>
          <p:nvPr>
            <p:ph idx="1"/>
          </p:nvPr>
        </p:nvSpPr>
        <p:spPr>
          <a:xfrm>
            <a:off x="381000" y="1295401"/>
            <a:ext cx="8458200" cy="609600"/>
          </a:xfrm>
        </p:spPr>
        <p:txBody>
          <a:bodyPr/>
          <a:lstStyle/>
          <a:p>
            <a:r>
              <a:rPr lang="en-CA" dirty="0" smtClean="0"/>
              <a:t>An evidence-based Work Disability Prevention program has four main principles. Industry best practices and the experience touchpoints from the qualitative review fall into one or more of the principles.</a:t>
            </a:r>
            <a:endParaRPr lang="en-US" dirty="0"/>
          </a:p>
        </p:txBody>
      </p:sp>
      <p:grpSp>
        <p:nvGrpSpPr>
          <p:cNvPr id="6" name="Group 5"/>
          <p:cNvGrpSpPr/>
          <p:nvPr/>
        </p:nvGrpSpPr>
        <p:grpSpPr>
          <a:xfrm>
            <a:off x="685800" y="2057400"/>
            <a:ext cx="7851809" cy="3292212"/>
            <a:chOff x="149192" y="2590800"/>
            <a:chExt cx="7851809" cy="3292212"/>
          </a:xfrm>
        </p:grpSpPr>
        <p:sp>
          <p:nvSpPr>
            <p:cNvPr id="7" name="TextBox 6"/>
            <p:cNvSpPr txBox="1"/>
            <p:nvPr/>
          </p:nvSpPr>
          <p:spPr>
            <a:xfrm>
              <a:off x="149192" y="2590800"/>
              <a:ext cx="7848600" cy="2054409"/>
            </a:xfrm>
            <a:prstGeom prst="rect">
              <a:avLst/>
            </a:prstGeom>
            <a:solidFill>
              <a:schemeClr val="bg1">
                <a:lumMod val="85000"/>
              </a:schemeClr>
            </a:solidFill>
            <a:ln>
              <a:solidFill>
                <a:schemeClr val="tx2"/>
              </a:solidFill>
            </a:ln>
          </p:spPr>
          <p:txBody>
            <a:bodyPr wrap="square" rtlCol="0">
              <a:spAutoFit/>
            </a:bodyPr>
            <a:lstStyle/>
            <a:p>
              <a:pPr algn="ctr"/>
              <a:r>
                <a:rPr lang="en-CA" sz="2400" b="1" dirty="0" smtClean="0">
                  <a:solidFill>
                    <a:schemeClr val="tx2"/>
                  </a:solidFill>
                </a:rPr>
                <a:t>Four Principles</a:t>
              </a:r>
              <a:br>
                <a:rPr lang="en-CA" sz="2400" b="1" dirty="0" smtClean="0">
                  <a:solidFill>
                    <a:schemeClr val="tx2"/>
                  </a:solidFill>
                </a:rPr>
              </a:br>
              <a:endParaRPr lang="en-CA" sz="1050" b="1" dirty="0" smtClean="0">
                <a:solidFill>
                  <a:schemeClr val="tx2"/>
                </a:solidFill>
              </a:endParaRPr>
            </a:p>
            <a:p>
              <a:pPr marL="2286000" lvl="4" indent="-457200">
                <a:buAutoNum type="arabicPeriod"/>
              </a:pPr>
              <a:r>
                <a:rPr lang="en-CA" sz="1600" b="1" dirty="0" smtClean="0">
                  <a:solidFill>
                    <a:schemeClr val="tx2"/>
                  </a:solidFill>
                </a:rPr>
                <a:t>Preventing Unnecessary Delays</a:t>
              </a:r>
            </a:p>
            <a:p>
              <a:pPr marL="2286000" lvl="4" indent="-457200">
                <a:buAutoNum type="arabicPeriod"/>
              </a:pPr>
              <a:r>
                <a:rPr lang="en-CA" sz="1600" b="1" dirty="0" smtClean="0">
                  <a:solidFill>
                    <a:schemeClr val="tx2"/>
                  </a:solidFill>
                </a:rPr>
                <a:t>Preventing Unnecessary Duration</a:t>
              </a:r>
            </a:p>
            <a:p>
              <a:pPr marL="2286000" lvl="4" indent="-457200">
                <a:buAutoNum type="arabicPeriod"/>
              </a:pPr>
              <a:r>
                <a:rPr lang="en-CA" sz="1600" b="1" dirty="0" smtClean="0">
                  <a:solidFill>
                    <a:schemeClr val="tx2"/>
                  </a:solidFill>
                </a:rPr>
                <a:t>Preventing Unclear Process</a:t>
              </a:r>
            </a:p>
            <a:p>
              <a:pPr marL="2286000" lvl="4" indent="-457200">
                <a:buAutoNum type="arabicPeriod"/>
              </a:pPr>
              <a:r>
                <a:rPr lang="en-CA" sz="1600" b="1" dirty="0" smtClean="0">
                  <a:solidFill>
                    <a:schemeClr val="tx2"/>
                  </a:solidFill>
                </a:rPr>
                <a:t>Preventing Unclear RTW</a:t>
              </a:r>
            </a:p>
            <a:p>
              <a:pPr lvl="5"/>
              <a:endParaRPr lang="en-CA" sz="800" b="1" dirty="0" smtClean="0">
                <a:solidFill>
                  <a:schemeClr val="tx2"/>
                </a:solidFill>
              </a:endParaRPr>
            </a:p>
            <a:p>
              <a:pPr algn="ctr"/>
              <a:r>
                <a:rPr lang="en-CA" sz="1400" b="1" i="1" dirty="0" smtClean="0">
                  <a:solidFill>
                    <a:schemeClr val="tx2"/>
                  </a:solidFill>
                </a:rPr>
                <a:t>Focus on Return to Function and Actively Involve Workers in their Recovery</a:t>
              </a:r>
            </a:p>
            <a:p>
              <a:pPr algn="ctr"/>
              <a:endParaRPr lang="en-US" sz="700" dirty="0"/>
            </a:p>
          </p:txBody>
        </p:sp>
        <p:sp>
          <p:nvSpPr>
            <p:cNvPr id="8" name="Right Arrow 7"/>
            <p:cNvSpPr/>
            <p:nvPr/>
          </p:nvSpPr>
          <p:spPr>
            <a:xfrm rot="5400000">
              <a:off x="3863942" y="3980231"/>
              <a:ext cx="419100" cy="1894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 name="TextBox 8"/>
            <p:cNvSpPr txBox="1"/>
            <p:nvPr/>
          </p:nvSpPr>
          <p:spPr>
            <a:xfrm>
              <a:off x="152400" y="5175126"/>
              <a:ext cx="7848601" cy="707886"/>
            </a:xfrm>
            <a:prstGeom prst="rect">
              <a:avLst/>
            </a:prstGeom>
            <a:solidFill>
              <a:schemeClr val="bg1">
                <a:lumMod val="85000"/>
              </a:schemeClr>
            </a:solidFill>
            <a:ln>
              <a:solidFill>
                <a:schemeClr val="tx2"/>
              </a:solidFill>
            </a:ln>
          </p:spPr>
          <p:txBody>
            <a:bodyPr wrap="square" rtlCol="0">
              <a:spAutoFit/>
            </a:bodyPr>
            <a:lstStyle/>
            <a:p>
              <a:pPr algn="ctr"/>
              <a:r>
                <a:rPr lang="en-CA" sz="2000" b="1" dirty="0" smtClean="0">
                  <a:solidFill>
                    <a:schemeClr val="tx2"/>
                  </a:solidFill>
                </a:rPr>
                <a:t>Provide a Positive Experience </a:t>
              </a:r>
            </a:p>
            <a:p>
              <a:pPr algn="ctr"/>
              <a:r>
                <a:rPr lang="en-CA" sz="2000" b="1" dirty="0" smtClean="0">
                  <a:solidFill>
                    <a:schemeClr val="tx2"/>
                  </a:solidFill>
                </a:rPr>
                <a:t>for the Worker</a:t>
              </a:r>
              <a:endParaRPr lang="en-US" sz="1100" dirty="0"/>
            </a:p>
          </p:txBody>
        </p:sp>
      </p:grpSp>
      <p:sp>
        <p:nvSpPr>
          <p:cNvPr id="10" name="Slide Number Placeholder 1"/>
          <p:cNvSpPr txBox="1">
            <a:spLocks/>
          </p:cNvSpPr>
          <p:nvPr/>
        </p:nvSpPr>
        <p:spPr>
          <a:xfrm>
            <a:off x="7010400" y="6645274"/>
            <a:ext cx="2133600" cy="212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686C88-9864-4BBF-B5C1-B30403792B1A}" type="slidenum">
              <a:rPr lang="en-US" sz="800" smtClean="0"/>
              <a:pPr algn="r"/>
              <a:t>20</a:t>
            </a:fld>
            <a:endParaRPr lang="en-US" sz="800" dirty="0"/>
          </a:p>
        </p:txBody>
      </p:sp>
    </p:spTree>
    <p:extLst>
      <p:ext uri="{BB962C8B-B14F-4D97-AF65-F5344CB8AC3E}">
        <p14:creationId xmlns:p14="http://schemas.microsoft.com/office/powerpoint/2010/main" val="405072097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84263"/>
            <a:ext cx="8305800" cy="5392737"/>
          </a:xfrm>
        </p:spPr>
        <p:txBody>
          <a:bodyPr/>
          <a:lstStyle/>
          <a:p>
            <a:r>
              <a:rPr lang="en-CA" sz="2000" dirty="0" smtClean="0"/>
              <a:t>Principle 1 – Preventing Unnecessary Delays</a:t>
            </a:r>
          </a:p>
          <a:p>
            <a:r>
              <a:rPr lang="en-CA" sz="1100" dirty="0" smtClean="0"/>
              <a:t>Unnecessary delays can be caused by a number of issues. The </a:t>
            </a:r>
            <a:r>
              <a:rPr lang="en-CA" sz="1100" dirty="0"/>
              <a:t>economic, human, and social costs of prolonged </a:t>
            </a:r>
            <a:r>
              <a:rPr lang="en-CA" sz="1100" dirty="0" smtClean="0"/>
              <a:t>disability were well described by both Correctional Officers and Administrators. Urgency is the utmost priority in the prevention of work disability. The most often cited concern by Correctional Officers and Administrators was the financial impact to the injured employee and the facility from an injury that results in time loss. Returning the Correctional Officer back to work as quickly as medically appropriate ensures that unnecessary delays are kept to a minimum. One critical success factor for DOC in offering early transitional duty (formerly known as ‘modified’ or ‘light’ duty) is receiving the completed Activity Prescription Form (APF). The APF provides information from the medical provider about what is safe for the Correctional Officer to do without risk of harm. It also provides guidance on medically required disability versus medically discretionary and unnecessary disability. The main goal of DOC should be to receive the APF without any unnecessary delays.</a:t>
            </a:r>
          </a:p>
          <a:p>
            <a:endParaRPr lang="en-CA" sz="1100" dirty="0"/>
          </a:p>
          <a:p>
            <a:r>
              <a:rPr lang="en-CA" sz="1100" dirty="0" smtClean="0"/>
              <a:t>Recommendations:</a:t>
            </a:r>
          </a:p>
          <a:p>
            <a:pPr marL="228600" indent="-228600">
              <a:buClrTx/>
              <a:buAutoNum type="arabicPeriod"/>
            </a:pPr>
            <a:r>
              <a:rPr lang="en-CA" sz="1100" b="1" dirty="0" smtClean="0"/>
              <a:t>Timely Notification of a Workplace Injury</a:t>
            </a:r>
            <a:r>
              <a:rPr lang="en-CA" sz="1100" dirty="0" smtClean="0"/>
              <a:t>.</a:t>
            </a:r>
          </a:p>
          <a:p>
            <a:pPr marL="736600" lvl="1" indent="-228600">
              <a:buFont typeface="Arial" panose="020B0604020202020204" pitchFamily="34" charset="0"/>
              <a:buChar char="•"/>
            </a:pPr>
            <a:r>
              <a:rPr lang="en-CA" sz="1100" dirty="0" smtClean="0"/>
              <a:t>The first people to know of a workplace injury tend to be the shift supervisor and the roster manager.</a:t>
            </a:r>
            <a:r>
              <a:rPr lang="en-CA" sz="1100" dirty="0"/>
              <a:t> </a:t>
            </a:r>
            <a:r>
              <a:rPr lang="en-CA" sz="1100" dirty="0" smtClean="0"/>
              <a:t>Currently DOC, has </a:t>
            </a:r>
            <a:r>
              <a:rPr lang="en-CA" sz="1100" dirty="0"/>
              <a:t>on average, a 10 day notification of a workplace </a:t>
            </a:r>
            <a:r>
              <a:rPr lang="en-CA" sz="1100" dirty="0" smtClean="0"/>
              <a:t>injury to the Claims Management Unit and Human Resources. Some Administrators (HRCs) reported longer. Reducing this lag is an important step in preventing unnecessary delays.  Essentially, without knowing there is an injury, 10 days of potential time loss can occur without any early intervention, transitional duty offer, or ensuring all the necessary initial steps are completed.</a:t>
            </a:r>
          </a:p>
          <a:p>
            <a:pPr marL="736600" lvl="1" indent="-228600"/>
            <a:r>
              <a:rPr lang="en-CA" sz="1100" dirty="0" smtClean="0"/>
              <a:t>Day Zero Reporting should be the goal. This sets the stage for almost every other recommendation and experience touchpoint. For assaults and severe injuries, this is usually not an issue. In the absence of a Day Zero reporting system the following question “Did we receive Day Zero reporting?” </a:t>
            </a:r>
            <a:r>
              <a:rPr lang="en-CA" sz="1100" dirty="0"/>
              <a:t>should be asked </a:t>
            </a:r>
            <a:r>
              <a:rPr lang="en-CA" sz="1100" dirty="0" smtClean="0"/>
              <a:t>in each case. This will uncover potential lags in the process and will drive future improvements until such time that DOC is able to implement a Day Zero reporting system.</a:t>
            </a:r>
          </a:p>
        </p:txBody>
      </p:sp>
      <p:sp>
        <p:nvSpPr>
          <p:cNvPr id="5" name="Title 1"/>
          <p:cNvSpPr>
            <a:spLocks noGrp="1"/>
          </p:cNvSpPr>
          <p:nvPr>
            <p:ph type="title"/>
          </p:nvPr>
        </p:nvSpPr>
        <p:spPr>
          <a:xfrm>
            <a:off x="228600" y="152400"/>
            <a:ext cx="8610600" cy="614362"/>
          </a:xfrm>
        </p:spPr>
        <p:txBody>
          <a:bodyPr/>
          <a:lstStyle/>
          <a:p>
            <a:r>
              <a:rPr lang="en-US" dirty="0" smtClean="0"/>
              <a:t>Recommendations</a:t>
            </a:r>
            <a:endParaRPr lang="en-US" dirty="0"/>
          </a:p>
        </p:txBody>
      </p:sp>
      <p:sp>
        <p:nvSpPr>
          <p:cNvPr id="4" name="Slide Number Placeholder 1"/>
          <p:cNvSpPr txBox="1">
            <a:spLocks/>
          </p:cNvSpPr>
          <p:nvPr/>
        </p:nvSpPr>
        <p:spPr>
          <a:xfrm>
            <a:off x="7010400" y="6645274"/>
            <a:ext cx="2133600" cy="212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686C88-9864-4BBF-B5C1-B30403792B1A}" type="slidenum">
              <a:rPr lang="en-US" sz="800" smtClean="0"/>
              <a:pPr algn="r"/>
              <a:t>21</a:t>
            </a:fld>
            <a:endParaRPr lang="en-US" sz="800" dirty="0"/>
          </a:p>
        </p:txBody>
      </p:sp>
    </p:spTree>
    <p:extLst>
      <p:ext uri="{BB962C8B-B14F-4D97-AF65-F5344CB8AC3E}">
        <p14:creationId xmlns:p14="http://schemas.microsoft.com/office/powerpoint/2010/main" val="216010097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458200" cy="5397501"/>
          </a:xfrm>
        </p:spPr>
        <p:txBody>
          <a:bodyPr/>
          <a:lstStyle/>
          <a:p>
            <a:pPr lvl="0"/>
            <a:r>
              <a:rPr lang="en-CA" sz="2000" dirty="0" smtClean="0">
                <a:solidFill>
                  <a:prstClr val="black">
                    <a:lumMod val="85000"/>
                    <a:lumOff val="15000"/>
                  </a:prstClr>
                </a:solidFill>
              </a:rPr>
              <a:t>Principle </a:t>
            </a:r>
            <a:r>
              <a:rPr lang="en-CA" sz="2000" dirty="0">
                <a:solidFill>
                  <a:prstClr val="black">
                    <a:lumMod val="85000"/>
                    <a:lumOff val="15000"/>
                  </a:prstClr>
                </a:solidFill>
              </a:rPr>
              <a:t>1 – Preventing Unnecessary </a:t>
            </a:r>
            <a:r>
              <a:rPr lang="en-CA" sz="2000" dirty="0" smtClean="0">
                <a:solidFill>
                  <a:prstClr val="black">
                    <a:lumMod val="85000"/>
                    <a:lumOff val="15000"/>
                  </a:prstClr>
                </a:solidFill>
              </a:rPr>
              <a:t>Delays (continued)</a:t>
            </a:r>
            <a:endParaRPr lang="en-CA" sz="2000" dirty="0">
              <a:solidFill>
                <a:prstClr val="black">
                  <a:lumMod val="85000"/>
                  <a:lumOff val="15000"/>
                </a:prstClr>
              </a:solidFill>
            </a:endParaRPr>
          </a:p>
          <a:p>
            <a:pPr marL="228600" indent="-228600">
              <a:buClrTx/>
              <a:buAutoNum type="arabicPeriod" startAt="2"/>
            </a:pPr>
            <a:r>
              <a:rPr lang="en-CA" sz="1100" b="1" dirty="0"/>
              <a:t>Supervisor/Manager involvement on Day Zero</a:t>
            </a:r>
          </a:p>
          <a:p>
            <a:pPr marL="736600" lvl="1" indent="-228600"/>
            <a:r>
              <a:rPr lang="en-CA" sz="1100" dirty="0"/>
              <a:t>There is clear </a:t>
            </a:r>
            <a:r>
              <a:rPr lang="en-CA" sz="1100" dirty="0" smtClean="0"/>
              <a:t>evidence in the research of </a:t>
            </a:r>
            <a:r>
              <a:rPr lang="en-CA" sz="1100" dirty="0"/>
              <a:t>the value of </a:t>
            </a:r>
            <a:r>
              <a:rPr lang="en-CA" sz="1100" dirty="0" smtClean="0"/>
              <a:t>Supervisor/Manager </a:t>
            </a:r>
            <a:r>
              <a:rPr lang="en-CA" sz="1100" dirty="0"/>
              <a:t>involvement in the </a:t>
            </a:r>
            <a:r>
              <a:rPr lang="en-US" sz="1100" dirty="0"/>
              <a:t>prevention of </a:t>
            </a:r>
            <a:r>
              <a:rPr lang="en-US" sz="1100" dirty="0" smtClean="0"/>
              <a:t>prolonged </a:t>
            </a:r>
            <a:r>
              <a:rPr lang="en-US" sz="1100" dirty="0"/>
              <a:t>disability among workers.</a:t>
            </a:r>
            <a:endParaRPr lang="en-CA" sz="1100" dirty="0"/>
          </a:p>
          <a:p>
            <a:pPr marL="736600" lvl="1" indent="-228600"/>
            <a:r>
              <a:rPr lang="en-CA" sz="1100" dirty="0"/>
              <a:t>The </a:t>
            </a:r>
            <a:r>
              <a:rPr lang="en-CA" sz="1100" dirty="0" smtClean="0"/>
              <a:t>Supervisor/Manager </a:t>
            </a:r>
            <a:r>
              <a:rPr lang="en-CA" sz="1100" dirty="0"/>
              <a:t>will be responsible for ensuring the Correctional Officer will receive a “Blue Packet” (see Clear and Understandable Process for details).</a:t>
            </a:r>
          </a:p>
          <a:p>
            <a:pPr marL="736600" lvl="1" indent="-228600"/>
            <a:r>
              <a:rPr lang="en-CA" sz="1100" dirty="0" smtClean="0"/>
              <a:t>The Supervisor/Manager </a:t>
            </a:r>
            <a:r>
              <a:rPr lang="en-CA" sz="1100" dirty="0"/>
              <a:t>will contact Human Resources and notify them of the workplace injury.</a:t>
            </a:r>
          </a:p>
          <a:p>
            <a:pPr marL="228600" indent="-228600">
              <a:buClrTx/>
              <a:buAutoNum type="arabicPeriod" startAt="3"/>
            </a:pPr>
            <a:r>
              <a:rPr lang="en-CA" sz="1100" b="1" dirty="0" smtClean="0"/>
              <a:t>Ensure all initial steps are completed</a:t>
            </a:r>
            <a:r>
              <a:rPr lang="en-CA" sz="1100" dirty="0" smtClean="0"/>
              <a:t>  </a:t>
            </a:r>
          </a:p>
          <a:p>
            <a:pPr marL="736600" lvl="1" indent="-228600"/>
            <a:r>
              <a:rPr lang="en-CA" sz="1100" dirty="0" smtClean="0"/>
              <a:t>Correctional Officers highlighted times where they were unclear of the process and didn’t complete the necessary forms.  This created delays in the claim approval, treatment approval, etc. </a:t>
            </a:r>
          </a:p>
          <a:p>
            <a:pPr marL="228600" indent="-228600">
              <a:buClrTx/>
              <a:buAutoNum type="arabicPeriod" startAt="3"/>
            </a:pPr>
            <a:r>
              <a:rPr lang="en-CA" sz="1100" b="1" dirty="0" smtClean="0"/>
              <a:t>Each Correctional Officer to receive an initial call for time loss claims</a:t>
            </a:r>
          </a:p>
          <a:p>
            <a:pPr marL="736600" lvl="1" indent="-228600"/>
            <a:r>
              <a:rPr lang="en-CA" sz="1100" dirty="0" smtClean="0"/>
              <a:t>When time loss occurs, each Correctional Officer will receive a call from the Human Resources Consultant (HRC). This is </a:t>
            </a:r>
            <a:r>
              <a:rPr lang="en-CA" sz="1100" dirty="0"/>
              <a:t>to </a:t>
            </a:r>
            <a:r>
              <a:rPr lang="en-CA" sz="1100" dirty="0" smtClean="0"/>
              <a:t>create a </a:t>
            </a:r>
            <a:r>
              <a:rPr lang="en-CA" sz="1100" dirty="0"/>
              <a:t>clear and understandable process from the </a:t>
            </a:r>
            <a:r>
              <a:rPr lang="en-CA" sz="1100" dirty="0" smtClean="0"/>
              <a:t>outset, ensuring that all initial steps are complete, questions are answered, and planning next steps can begin.</a:t>
            </a:r>
            <a:endParaRPr lang="en-US" sz="1100" dirty="0" smtClean="0"/>
          </a:p>
          <a:p>
            <a:endParaRPr lang="en-US" dirty="0"/>
          </a:p>
        </p:txBody>
      </p:sp>
      <p:sp>
        <p:nvSpPr>
          <p:cNvPr id="5" name="Title 1"/>
          <p:cNvSpPr>
            <a:spLocks noGrp="1"/>
          </p:cNvSpPr>
          <p:nvPr>
            <p:ph type="title"/>
          </p:nvPr>
        </p:nvSpPr>
        <p:spPr>
          <a:xfrm>
            <a:off x="228600" y="152400"/>
            <a:ext cx="8610600" cy="614362"/>
          </a:xfrm>
        </p:spPr>
        <p:txBody>
          <a:bodyPr/>
          <a:lstStyle/>
          <a:p>
            <a:r>
              <a:rPr lang="en-US" dirty="0" smtClean="0"/>
              <a:t>Recommendations</a:t>
            </a:r>
            <a:endParaRPr lang="en-US" dirty="0"/>
          </a:p>
        </p:txBody>
      </p:sp>
      <p:sp>
        <p:nvSpPr>
          <p:cNvPr id="4" name="Slide Number Placeholder 1"/>
          <p:cNvSpPr txBox="1">
            <a:spLocks/>
          </p:cNvSpPr>
          <p:nvPr/>
        </p:nvSpPr>
        <p:spPr>
          <a:xfrm>
            <a:off x="7010400" y="6645274"/>
            <a:ext cx="2133600" cy="212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686C88-9864-4BBF-B5C1-B30403792B1A}" type="slidenum">
              <a:rPr lang="en-US" sz="800" smtClean="0"/>
              <a:pPr algn="r"/>
              <a:t>22</a:t>
            </a:fld>
            <a:endParaRPr lang="en-US" sz="800" dirty="0"/>
          </a:p>
        </p:txBody>
      </p:sp>
    </p:spTree>
    <p:extLst>
      <p:ext uri="{BB962C8B-B14F-4D97-AF65-F5344CB8AC3E}">
        <p14:creationId xmlns:p14="http://schemas.microsoft.com/office/powerpoint/2010/main" val="107811045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458200" cy="5715000"/>
          </a:xfrm>
        </p:spPr>
        <p:txBody>
          <a:bodyPr/>
          <a:lstStyle/>
          <a:p>
            <a:pPr lvl="0"/>
            <a:r>
              <a:rPr lang="en-CA" sz="2000" dirty="0" smtClean="0">
                <a:solidFill>
                  <a:prstClr val="black">
                    <a:lumMod val="85000"/>
                    <a:lumOff val="15000"/>
                  </a:prstClr>
                </a:solidFill>
              </a:rPr>
              <a:t>Principle 2 </a:t>
            </a:r>
            <a:r>
              <a:rPr lang="en-CA" sz="2000" dirty="0">
                <a:solidFill>
                  <a:prstClr val="black">
                    <a:lumMod val="85000"/>
                    <a:lumOff val="15000"/>
                  </a:prstClr>
                </a:solidFill>
              </a:rPr>
              <a:t>– Preventing Unnecessary </a:t>
            </a:r>
            <a:r>
              <a:rPr lang="en-CA" sz="2000" dirty="0" smtClean="0">
                <a:solidFill>
                  <a:prstClr val="black">
                    <a:lumMod val="85000"/>
                    <a:lumOff val="15000"/>
                  </a:prstClr>
                </a:solidFill>
              </a:rPr>
              <a:t>Duration</a:t>
            </a:r>
            <a:endParaRPr lang="en-CA" sz="2000" dirty="0">
              <a:solidFill>
                <a:prstClr val="black">
                  <a:lumMod val="85000"/>
                  <a:lumOff val="15000"/>
                </a:prstClr>
              </a:solidFill>
            </a:endParaRPr>
          </a:p>
          <a:p>
            <a:r>
              <a:rPr lang="en-CA" dirty="0" smtClean="0"/>
              <a:t>Over the last 10 years, our understanding of Work Disability, its causes, development, and interventions, has vastly improved.  It is recommended now that Work Disability be considered a separate condition from the underlying diagnosis and that it is developmental in nature. There is clear evidence that the medical model does not fully explain return to work outcomes.  </a:t>
            </a:r>
          </a:p>
          <a:p>
            <a:endParaRPr lang="en-CA" dirty="0"/>
          </a:p>
          <a:p>
            <a:r>
              <a:rPr lang="en-CA" dirty="0" smtClean="0"/>
              <a:t>Recommendations:</a:t>
            </a:r>
          </a:p>
          <a:p>
            <a:pPr marL="231775" indent="-228600" eaLnBrk="1" fontAlgn="t" hangingPunct="1">
              <a:buClr>
                <a:schemeClr val="tx1"/>
              </a:buClr>
              <a:buFont typeface="+mj-lt"/>
              <a:buAutoNum type="arabicPeriod"/>
            </a:pPr>
            <a:r>
              <a:rPr lang="en-CA" b="1" dirty="0" smtClean="0"/>
              <a:t>DOC adopts a Work Disability Prevention Model</a:t>
            </a:r>
            <a:r>
              <a:rPr lang="en-CA" dirty="0" smtClean="0"/>
              <a:t> and further adopts the following terminology when discussing ongoing Work Disability: </a:t>
            </a:r>
          </a:p>
          <a:p>
            <a:pPr marL="1549400" lvl="4" indent="-171450" eaLnBrk="1" fontAlgn="t" hangingPunct="1"/>
            <a:r>
              <a:rPr lang="en-US" dirty="0" smtClean="0"/>
              <a:t>Medically </a:t>
            </a:r>
            <a:r>
              <a:rPr lang="en-US" dirty="0"/>
              <a:t>Required </a:t>
            </a:r>
          </a:p>
          <a:p>
            <a:pPr marL="1549400" lvl="4" indent="-171450" eaLnBrk="1" fontAlgn="t" hangingPunct="1"/>
            <a:r>
              <a:rPr lang="en-US" dirty="0"/>
              <a:t>Medically Discretionary </a:t>
            </a:r>
          </a:p>
          <a:p>
            <a:pPr marL="1549400" lvl="4" indent="-171450" eaLnBrk="1" fontAlgn="t" hangingPunct="1"/>
            <a:r>
              <a:rPr lang="en-US" dirty="0"/>
              <a:t>Medically Unnecessary</a:t>
            </a:r>
          </a:p>
          <a:p>
            <a:pPr marL="269875" lvl="1" indent="0">
              <a:buNone/>
            </a:pPr>
            <a:r>
              <a:rPr lang="en-CA" dirty="0" smtClean="0"/>
              <a:t>This will ensure the information they are receiving from providers is clear and understandable in order to provide the best support and guidance to employees.</a:t>
            </a:r>
            <a:endParaRPr lang="en-CA" dirty="0" smtClean="0">
              <a:solidFill>
                <a:srgbClr val="FF0000"/>
              </a:solidFill>
            </a:endParaRPr>
          </a:p>
          <a:p>
            <a:pPr marL="231775" indent="-228600" eaLnBrk="1" fontAlgn="t" hangingPunct="1">
              <a:buClrTx/>
              <a:buFont typeface="+mj-lt"/>
              <a:buAutoNum type="arabicPeriod"/>
            </a:pPr>
            <a:r>
              <a:rPr lang="en-CA" b="1" dirty="0" smtClean="0"/>
              <a:t>Assertive </a:t>
            </a:r>
            <a:r>
              <a:rPr lang="en-CA" b="1" dirty="0"/>
              <a:t>management of medically discretionary and medically unnecessary disability</a:t>
            </a:r>
            <a:r>
              <a:rPr lang="en-CA" dirty="0" smtClean="0"/>
              <a:t>. </a:t>
            </a:r>
            <a:r>
              <a:rPr lang="en-CA" dirty="0"/>
              <a:t>Both </a:t>
            </a:r>
            <a:r>
              <a:rPr lang="en-CA" dirty="0" smtClean="0"/>
              <a:t>Correctional Officers </a:t>
            </a:r>
            <a:r>
              <a:rPr lang="en-CA" dirty="0"/>
              <a:t>and Administrators reported observation of </a:t>
            </a:r>
            <a:r>
              <a:rPr lang="en-CA" dirty="0" smtClean="0"/>
              <a:t>unnecessary duration as a result of both medically discretionary and unnecessary disability. Both groups also described that unnecessary duration creates unwarranted scrutiny of “legitimate injuries” and can undermine trust in the process.</a:t>
            </a:r>
          </a:p>
          <a:p>
            <a:pPr marL="231775" indent="-228600" eaLnBrk="1" fontAlgn="t" hangingPunct="1">
              <a:buClrTx/>
              <a:buFont typeface="+mj-lt"/>
              <a:buAutoNum type="arabicPeriod"/>
            </a:pPr>
            <a:r>
              <a:rPr lang="en-CA" b="1" dirty="0" smtClean="0"/>
              <a:t>Provide clear guidance for physicians on what information is required</a:t>
            </a:r>
            <a:r>
              <a:rPr lang="en-CA" dirty="0" smtClean="0"/>
              <a:t>. Ensure guidance is consistent with the American Medical Association (AMA) and the American College of Occupational and Environmental Medicine (ACOEM) recommendations in assessing work ability. Ensure focus is on:</a:t>
            </a:r>
          </a:p>
          <a:p>
            <a:pPr marL="1606550" lvl="4" indent="-228600" eaLnBrk="1" fontAlgn="t" hangingPunct="1"/>
            <a:r>
              <a:rPr lang="en-CA" dirty="0" smtClean="0"/>
              <a:t>Risk</a:t>
            </a:r>
          </a:p>
          <a:p>
            <a:pPr marL="1606550" lvl="4" indent="-228600" eaLnBrk="1" fontAlgn="t" hangingPunct="1"/>
            <a:r>
              <a:rPr lang="en-CA" dirty="0" smtClean="0"/>
              <a:t>Capacity </a:t>
            </a:r>
          </a:p>
          <a:p>
            <a:pPr marL="1606550" lvl="4" indent="-228600" eaLnBrk="1" fontAlgn="t" hangingPunct="1"/>
            <a:r>
              <a:rPr lang="en-CA" dirty="0" smtClean="0"/>
              <a:t>Tolerance  </a:t>
            </a:r>
            <a:endParaRPr lang="en-CA" dirty="0"/>
          </a:p>
          <a:p>
            <a:pPr marL="3175" eaLnBrk="1" fontAlgn="t" hangingPunct="1"/>
            <a:endParaRPr lang="en-US" dirty="0"/>
          </a:p>
          <a:p>
            <a:pPr marL="174625" indent="-171450" eaLnBrk="1" fontAlgn="t" hangingPunct="1">
              <a:buFont typeface="Arial" panose="020B0604020202020204" pitchFamily="34" charset="0"/>
              <a:buChar char="•"/>
            </a:pPr>
            <a:endParaRPr lang="en-US" dirty="0" smtClean="0"/>
          </a:p>
        </p:txBody>
      </p:sp>
      <p:sp>
        <p:nvSpPr>
          <p:cNvPr id="5" name="Title 1"/>
          <p:cNvSpPr>
            <a:spLocks noGrp="1"/>
          </p:cNvSpPr>
          <p:nvPr>
            <p:ph type="title"/>
          </p:nvPr>
        </p:nvSpPr>
        <p:spPr>
          <a:xfrm>
            <a:off x="228600" y="152400"/>
            <a:ext cx="8610600" cy="614362"/>
          </a:xfrm>
        </p:spPr>
        <p:txBody>
          <a:bodyPr/>
          <a:lstStyle/>
          <a:p>
            <a:r>
              <a:rPr lang="en-US" dirty="0" smtClean="0"/>
              <a:t>Recommendations</a:t>
            </a:r>
            <a:endParaRPr lang="en-US" dirty="0"/>
          </a:p>
        </p:txBody>
      </p:sp>
      <p:sp>
        <p:nvSpPr>
          <p:cNvPr id="4" name="Slide Number Placeholder 1"/>
          <p:cNvSpPr txBox="1">
            <a:spLocks/>
          </p:cNvSpPr>
          <p:nvPr/>
        </p:nvSpPr>
        <p:spPr>
          <a:xfrm>
            <a:off x="7010400" y="6645274"/>
            <a:ext cx="2133600" cy="212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686C88-9864-4BBF-B5C1-B30403792B1A}" type="slidenum">
              <a:rPr lang="en-US" sz="800" smtClean="0"/>
              <a:pPr algn="r"/>
              <a:t>23</a:t>
            </a:fld>
            <a:endParaRPr lang="en-US" sz="800" dirty="0"/>
          </a:p>
        </p:txBody>
      </p:sp>
    </p:spTree>
    <p:extLst>
      <p:ext uri="{BB962C8B-B14F-4D97-AF65-F5344CB8AC3E}">
        <p14:creationId xmlns:p14="http://schemas.microsoft.com/office/powerpoint/2010/main" val="68251664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1"/>
            <a:ext cx="8382000" cy="5473700"/>
          </a:xfrm>
        </p:spPr>
        <p:txBody>
          <a:bodyPr/>
          <a:lstStyle/>
          <a:p>
            <a:pPr lvl="0"/>
            <a:r>
              <a:rPr lang="en-CA" sz="2000" dirty="0" smtClean="0">
                <a:solidFill>
                  <a:prstClr val="black">
                    <a:lumMod val="85000"/>
                    <a:lumOff val="15000"/>
                  </a:prstClr>
                </a:solidFill>
              </a:rPr>
              <a:t>Principle </a:t>
            </a:r>
            <a:r>
              <a:rPr lang="en-CA" sz="2000" dirty="0">
                <a:solidFill>
                  <a:prstClr val="black">
                    <a:lumMod val="85000"/>
                    <a:lumOff val="15000"/>
                  </a:prstClr>
                </a:solidFill>
              </a:rPr>
              <a:t>2 – Preventing Unnecessary </a:t>
            </a:r>
            <a:r>
              <a:rPr lang="en-CA" sz="2000" dirty="0" smtClean="0">
                <a:solidFill>
                  <a:prstClr val="black">
                    <a:lumMod val="85000"/>
                    <a:lumOff val="15000"/>
                  </a:prstClr>
                </a:solidFill>
              </a:rPr>
              <a:t>Duration (continued)</a:t>
            </a:r>
            <a:endParaRPr lang="en-CA" sz="2000" dirty="0">
              <a:solidFill>
                <a:prstClr val="black">
                  <a:lumMod val="85000"/>
                  <a:lumOff val="15000"/>
                </a:prstClr>
              </a:solidFill>
            </a:endParaRPr>
          </a:p>
          <a:p>
            <a:pPr marL="231775" indent="-228600" eaLnBrk="1" fontAlgn="t" hangingPunct="1">
              <a:buClrTx/>
              <a:buFont typeface="+mj-lt"/>
              <a:buAutoNum type="arabicPeriod" startAt="4"/>
            </a:pPr>
            <a:r>
              <a:rPr lang="en-US" b="1" dirty="0"/>
              <a:t>Higher profile and increased utilization of the Claims Management Unit</a:t>
            </a:r>
            <a:r>
              <a:rPr lang="en-US" dirty="0"/>
              <a:t>. </a:t>
            </a:r>
            <a:r>
              <a:rPr lang="en-US" dirty="0" smtClean="0"/>
              <a:t>Both Correctional Officers </a:t>
            </a:r>
            <a:r>
              <a:rPr lang="en-US" dirty="0"/>
              <a:t>and Administrators identified the need for a liaison. </a:t>
            </a:r>
            <a:r>
              <a:rPr lang="en-US" dirty="0" smtClean="0"/>
              <a:t>Administrators </a:t>
            </a:r>
            <a:r>
              <a:rPr lang="en-US" dirty="0"/>
              <a:t>felt that a liaison could assist with ensuring that unnecessary duration would be kept to a minimum due to the ability to discuss psychosocial issues, follow-up with the provider, and work closely with L&amp;I. </a:t>
            </a:r>
            <a:r>
              <a:rPr lang="en-US" dirty="0" smtClean="0"/>
              <a:t>Correctional Officers identified the need for a liaison to help prevent a confusing process (see Principle 3). DOC </a:t>
            </a:r>
            <a:r>
              <a:rPr lang="en-US" dirty="0"/>
              <a:t>should look at staffing of the unit to better maximize the effectiveness of this role.</a:t>
            </a:r>
          </a:p>
          <a:p>
            <a:pPr marL="231775" indent="-228600" eaLnBrk="1" fontAlgn="t" hangingPunct="1">
              <a:buClrTx/>
              <a:buFont typeface="+mj-lt"/>
              <a:buAutoNum type="arabicPeriod" startAt="4"/>
            </a:pPr>
            <a:r>
              <a:rPr lang="en-CA" b="1" dirty="0" smtClean="0"/>
              <a:t>Ongoing </a:t>
            </a:r>
            <a:r>
              <a:rPr lang="en-CA" b="1" dirty="0"/>
              <a:t>contact especially after 12 weeks</a:t>
            </a:r>
            <a:r>
              <a:rPr lang="en-CA" dirty="0"/>
              <a:t>. </a:t>
            </a:r>
            <a:r>
              <a:rPr lang="en-CA" dirty="0" smtClean="0"/>
              <a:t>Based </a:t>
            </a:r>
            <a:r>
              <a:rPr lang="en-CA" dirty="0"/>
              <a:t>on comments from </a:t>
            </a:r>
            <a:r>
              <a:rPr lang="en-CA" dirty="0" smtClean="0"/>
              <a:t>Correctional Officers </a:t>
            </a:r>
            <a:r>
              <a:rPr lang="en-CA" dirty="0"/>
              <a:t>and </a:t>
            </a:r>
            <a:r>
              <a:rPr lang="en-CA" dirty="0" smtClean="0"/>
              <a:t>Administrators, </a:t>
            </a:r>
            <a:r>
              <a:rPr lang="en-CA" dirty="0"/>
              <a:t>there is a general consensus that </a:t>
            </a:r>
            <a:r>
              <a:rPr lang="en-CA" dirty="0" smtClean="0"/>
              <a:t>the longer the claim lasts, contact decreases. It </a:t>
            </a:r>
            <a:r>
              <a:rPr lang="en-CA" dirty="0"/>
              <a:t>is recommended that </a:t>
            </a:r>
            <a:r>
              <a:rPr lang="en-CA" dirty="0" smtClean="0">
                <a:solidFill>
                  <a:schemeClr val="tx1"/>
                </a:solidFill>
              </a:rPr>
              <a:t>DOC initiate </a:t>
            </a:r>
            <a:r>
              <a:rPr lang="en-CA" dirty="0" smtClean="0"/>
              <a:t>deliberate </a:t>
            </a:r>
            <a:r>
              <a:rPr lang="en-CA" dirty="0"/>
              <a:t>and </a:t>
            </a:r>
            <a:r>
              <a:rPr lang="en-CA" dirty="0" smtClean="0"/>
              <a:t>systematic </a:t>
            </a:r>
            <a:r>
              <a:rPr lang="en-CA" dirty="0"/>
              <a:t>ongoing contact by the </a:t>
            </a:r>
            <a:r>
              <a:rPr lang="en-CA" dirty="0" smtClean="0"/>
              <a:t>Supervisor/Manager, </a:t>
            </a:r>
            <a:r>
              <a:rPr lang="en-CA" dirty="0"/>
              <a:t>HRCs, </a:t>
            </a:r>
            <a:r>
              <a:rPr lang="en-CA" dirty="0" smtClean="0"/>
              <a:t>and Claims </a:t>
            </a:r>
            <a:r>
              <a:rPr lang="en-CA" dirty="0"/>
              <a:t>Consultant</a:t>
            </a:r>
            <a:r>
              <a:rPr lang="en-CA" dirty="0" smtClean="0"/>
              <a:t>. </a:t>
            </a:r>
            <a:r>
              <a:rPr lang="en-CA" dirty="0"/>
              <a:t>Most felt that monthly contact was appropriate.</a:t>
            </a:r>
          </a:p>
          <a:p>
            <a:pPr marL="739775" lvl="1" indent="-228600" eaLnBrk="1" fontAlgn="t" hangingPunct="1"/>
            <a:r>
              <a:rPr lang="en-CA" dirty="0"/>
              <a:t>This prevents what </a:t>
            </a:r>
            <a:r>
              <a:rPr lang="en-CA" dirty="0" smtClean="0"/>
              <a:t>Correctional Officers </a:t>
            </a:r>
            <a:r>
              <a:rPr lang="en-CA" dirty="0"/>
              <a:t>describe as </a:t>
            </a:r>
            <a:r>
              <a:rPr lang="en-CA" dirty="0" smtClean="0"/>
              <a:t>“going </a:t>
            </a:r>
            <a:r>
              <a:rPr lang="en-CA" dirty="0"/>
              <a:t>off the </a:t>
            </a:r>
            <a:r>
              <a:rPr lang="en-CA" dirty="0" smtClean="0"/>
              <a:t>grid.” Correctional Officers </a:t>
            </a:r>
            <a:r>
              <a:rPr lang="en-CA" dirty="0"/>
              <a:t>describe “going off the grid” as essentially getting lost in the process. </a:t>
            </a:r>
            <a:r>
              <a:rPr lang="en-CA" dirty="0" smtClean="0"/>
              <a:t>The </a:t>
            </a:r>
            <a:r>
              <a:rPr lang="en-CA" dirty="0"/>
              <a:t>outcome is a tendency for the </a:t>
            </a:r>
            <a:r>
              <a:rPr lang="en-CA" dirty="0" smtClean="0"/>
              <a:t>Correctional Officer </a:t>
            </a:r>
            <a:r>
              <a:rPr lang="en-CA" dirty="0"/>
              <a:t>to become quite passive in their recovery and RTW.</a:t>
            </a:r>
            <a:endParaRPr lang="en-US" dirty="0"/>
          </a:p>
          <a:p>
            <a:pPr marL="231775" indent="-228600" eaLnBrk="1" fontAlgn="t" hangingPunct="1">
              <a:buClrTx/>
              <a:buFont typeface="+mj-lt"/>
              <a:buAutoNum type="arabicPeriod" startAt="4"/>
            </a:pPr>
            <a:r>
              <a:rPr lang="en-CA" b="1" dirty="0" smtClean="0"/>
              <a:t>Designate a person who is responsible for RTW coordination</a:t>
            </a:r>
            <a:r>
              <a:rPr lang="en-CA" dirty="0" smtClean="0"/>
              <a:t>. It is recommended that the HRC is the primary person for coordinating RTW.</a:t>
            </a:r>
          </a:p>
          <a:p>
            <a:pPr marL="231775" indent="-228600" eaLnBrk="1" fontAlgn="t" hangingPunct="1">
              <a:buClrTx/>
              <a:buFont typeface="+mj-lt"/>
              <a:buAutoNum type="arabicPeriod" startAt="4"/>
            </a:pPr>
            <a:r>
              <a:rPr lang="en-CA" b="1" dirty="0" smtClean="0"/>
              <a:t>Provide </a:t>
            </a:r>
            <a:r>
              <a:rPr lang="en-CA" b="1" dirty="0"/>
              <a:t>the newly documented Job Analysis (JAs) to </a:t>
            </a:r>
            <a:r>
              <a:rPr lang="en-CA" b="1" dirty="0" smtClean="0"/>
              <a:t>physicians</a:t>
            </a:r>
            <a:r>
              <a:rPr lang="en-CA" dirty="0" smtClean="0"/>
              <a:t>. Determine </a:t>
            </a:r>
            <a:r>
              <a:rPr lang="en-CA" dirty="0"/>
              <a:t>if the leave is medically required.</a:t>
            </a:r>
          </a:p>
          <a:p>
            <a:pPr marL="231775" indent="-228600" eaLnBrk="1" fontAlgn="t" hangingPunct="1">
              <a:buClrTx/>
              <a:buFont typeface="+mj-lt"/>
              <a:buAutoNum type="arabicPeriod" startAt="4"/>
            </a:pPr>
            <a:r>
              <a:rPr lang="en-CA" b="1" dirty="0" smtClean="0"/>
              <a:t>Ensure early Transitional Duty offer </a:t>
            </a:r>
            <a:r>
              <a:rPr lang="en-CA" dirty="0" smtClean="0"/>
              <a:t>when medically appropriate.</a:t>
            </a:r>
          </a:p>
          <a:p>
            <a:pPr marL="231775" indent="-228600" eaLnBrk="1" fontAlgn="t" hangingPunct="1">
              <a:buClrTx/>
              <a:buFont typeface="+mj-lt"/>
              <a:buAutoNum type="arabicPeriod" startAt="4"/>
            </a:pPr>
            <a:r>
              <a:rPr lang="en-CA" b="1" dirty="0" smtClean="0"/>
              <a:t>Actively screen for known Work Disability Factors.</a:t>
            </a:r>
            <a:r>
              <a:rPr lang="en-CA" dirty="0" smtClean="0"/>
              <a:t> Negative expectations and high Fear and Avoidance behaviors have a high degree of predicting Return To </a:t>
            </a:r>
            <a:r>
              <a:rPr lang="en-CA" dirty="0"/>
              <a:t>W</a:t>
            </a:r>
            <a:r>
              <a:rPr lang="en-CA" dirty="0" smtClean="0"/>
              <a:t>ork outcomes.  </a:t>
            </a:r>
          </a:p>
          <a:p>
            <a:endParaRPr lang="en-US" dirty="0"/>
          </a:p>
        </p:txBody>
      </p:sp>
      <p:sp>
        <p:nvSpPr>
          <p:cNvPr id="5" name="Title 1"/>
          <p:cNvSpPr>
            <a:spLocks noGrp="1"/>
          </p:cNvSpPr>
          <p:nvPr>
            <p:ph type="title"/>
          </p:nvPr>
        </p:nvSpPr>
        <p:spPr>
          <a:xfrm>
            <a:off x="228600" y="152400"/>
            <a:ext cx="8610600" cy="614362"/>
          </a:xfrm>
        </p:spPr>
        <p:txBody>
          <a:bodyPr/>
          <a:lstStyle/>
          <a:p>
            <a:r>
              <a:rPr lang="en-US" dirty="0" smtClean="0"/>
              <a:t>Recommendations</a:t>
            </a:r>
            <a:endParaRPr lang="en-US" dirty="0"/>
          </a:p>
        </p:txBody>
      </p:sp>
      <p:sp>
        <p:nvSpPr>
          <p:cNvPr id="4" name="Slide Number Placeholder 1"/>
          <p:cNvSpPr txBox="1">
            <a:spLocks/>
          </p:cNvSpPr>
          <p:nvPr/>
        </p:nvSpPr>
        <p:spPr>
          <a:xfrm>
            <a:off x="7010400" y="6645274"/>
            <a:ext cx="2133600" cy="212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686C88-9864-4BBF-B5C1-B30403792B1A}" type="slidenum">
              <a:rPr lang="en-US" sz="800" smtClean="0"/>
              <a:pPr algn="r"/>
              <a:t>24</a:t>
            </a:fld>
            <a:endParaRPr lang="en-US" sz="800" dirty="0"/>
          </a:p>
        </p:txBody>
      </p:sp>
    </p:spTree>
    <p:extLst>
      <p:ext uri="{BB962C8B-B14F-4D97-AF65-F5344CB8AC3E}">
        <p14:creationId xmlns:p14="http://schemas.microsoft.com/office/powerpoint/2010/main" val="167508515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168591" cy="5473700"/>
          </a:xfrm>
        </p:spPr>
        <p:txBody>
          <a:bodyPr/>
          <a:lstStyle/>
          <a:p>
            <a:pPr lvl="0"/>
            <a:r>
              <a:rPr lang="en-CA" sz="2000" dirty="0" smtClean="0">
                <a:solidFill>
                  <a:prstClr val="black">
                    <a:lumMod val="85000"/>
                    <a:lumOff val="15000"/>
                  </a:prstClr>
                </a:solidFill>
              </a:rPr>
              <a:t>Principle 3 </a:t>
            </a:r>
            <a:r>
              <a:rPr lang="en-CA" sz="2000" dirty="0">
                <a:solidFill>
                  <a:prstClr val="black">
                    <a:lumMod val="85000"/>
                    <a:lumOff val="15000"/>
                  </a:prstClr>
                </a:solidFill>
              </a:rPr>
              <a:t>– Preventing </a:t>
            </a:r>
            <a:r>
              <a:rPr lang="en-CA" sz="2000" dirty="0" smtClean="0">
                <a:solidFill>
                  <a:prstClr val="black">
                    <a:lumMod val="85000"/>
                    <a:lumOff val="15000"/>
                  </a:prstClr>
                </a:solidFill>
              </a:rPr>
              <a:t>a Confusing Process</a:t>
            </a:r>
          </a:p>
          <a:p>
            <a:pPr lvl="0"/>
            <a:r>
              <a:rPr lang="en-CA" dirty="0"/>
              <a:t>There is a </a:t>
            </a:r>
            <a:r>
              <a:rPr lang="en-CA" dirty="0" smtClean="0"/>
              <a:t>clear disconnect between Correctional Officers </a:t>
            </a:r>
            <a:r>
              <a:rPr lang="en-CA" dirty="0"/>
              <a:t>and </a:t>
            </a:r>
            <a:r>
              <a:rPr lang="en-CA" dirty="0" smtClean="0"/>
              <a:t>Administrators and the understanding of the process. Correctional Officers consistently reported being confused about what the process was, not sure what next steps were, and not understanding the roles of various people. Administrators on the other hand have a good understanding, for the most part, of the process and overall feel it is clear and understandable. However, when Administrators were asked what they believe the Correctional Officer understands, most agreed the Correctional Officer finds the process overwhelming and confusing.</a:t>
            </a:r>
          </a:p>
          <a:p>
            <a:pPr lvl="0"/>
            <a:endParaRPr lang="en-CA" dirty="0"/>
          </a:p>
          <a:p>
            <a:pPr lvl="0"/>
            <a:r>
              <a:rPr lang="en-CA" dirty="0" smtClean="0"/>
              <a:t>Recommendations:</a:t>
            </a:r>
          </a:p>
          <a:p>
            <a:pPr marL="228600" lvl="0" indent="-228600">
              <a:buClr>
                <a:schemeClr val="tx1"/>
              </a:buClr>
              <a:buAutoNum type="arabicPeriod"/>
            </a:pPr>
            <a:r>
              <a:rPr lang="en-CA" b="1" dirty="0" smtClean="0"/>
              <a:t>Administrators actively and deliberately ensure the Correctional Officer is clear on what the process is</a:t>
            </a:r>
            <a:r>
              <a:rPr lang="en-CA" dirty="0" smtClean="0"/>
              <a:t>.</a:t>
            </a:r>
          </a:p>
          <a:p>
            <a:pPr marL="736600" lvl="1" indent="-228600"/>
            <a:r>
              <a:rPr lang="en-CA" dirty="0" smtClean="0"/>
              <a:t>Ensure clearly defined roles.</a:t>
            </a:r>
          </a:p>
          <a:p>
            <a:pPr marL="736600" lvl="1" indent="-228600"/>
            <a:r>
              <a:rPr lang="en-CA" dirty="0" smtClean="0"/>
              <a:t>Ensure the Correctional Officer knows where they are in the process and what is happening next.</a:t>
            </a:r>
          </a:p>
          <a:p>
            <a:pPr marL="228600" indent="-228600">
              <a:buClrTx/>
              <a:buFont typeface="+mj-lt"/>
              <a:buAutoNum type="arabicPeriod"/>
            </a:pPr>
            <a:r>
              <a:rPr lang="en-CA" b="1" dirty="0" smtClean="0"/>
              <a:t>Supervisor/Manager involvement at the onset and ongoing</a:t>
            </a:r>
            <a:r>
              <a:rPr lang="en-CA" dirty="0" smtClean="0"/>
              <a:t> during the leave of absence. Both Correctional Officers and Administrators identified the Supervisor/Manager as being a significant member of the team.</a:t>
            </a:r>
          </a:p>
          <a:p>
            <a:pPr marL="736600" lvl="1" indent="-228600"/>
            <a:r>
              <a:rPr lang="en-CA" dirty="0" smtClean="0"/>
              <a:t>Supervisor/Manager will receive training on the RTW process and the importance of demonstrating care and compassion, the Correctional Officer feeling supported, and Correctional Officer perceptions of fairness and the impact these have on preventing prolonged work disability.</a:t>
            </a:r>
          </a:p>
          <a:p>
            <a:pPr marL="736600" lvl="1" indent="-228600"/>
            <a:r>
              <a:rPr lang="en-CA" dirty="0" smtClean="0"/>
              <a:t>Supervisor/Manager will be the initial contact at the onset of the injury and will be responsible for ensuring the Correctional Officer understands the initial steps of the claim.</a:t>
            </a:r>
          </a:p>
          <a:p>
            <a:pPr marL="736600" lvl="1" indent="-228600"/>
            <a:r>
              <a:rPr lang="en-CA" dirty="0" smtClean="0"/>
              <a:t>Ongoing contact by the Supervisor/Manager. Both Correctional Officers and Administrators reported the need for ongoing Supervisor/Manager contact especially for claims that are longer in duration (i.e. greater than 12 weeks). This recommendation has two purposes: 1) to ensure the Correctional Officer feels supported and has ongoing connection to the workplace. This is linked to the experience touchpoint of “care and compassion;” and 2) to ensure that there is an ongoing clear and understandable process.</a:t>
            </a:r>
          </a:p>
          <a:p>
            <a:pPr lvl="0"/>
            <a:endParaRPr lang="en-CA" dirty="0"/>
          </a:p>
          <a:p>
            <a:endParaRPr lang="en-US" dirty="0"/>
          </a:p>
        </p:txBody>
      </p:sp>
      <p:sp>
        <p:nvSpPr>
          <p:cNvPr id="5" name="Title 1"/>
          <p:cNvSpPr>
            <a:spLocks noGrp="1"/>
          </p:cNvSpPr>
          <p:nvPr>
            <p:ph type="title"/>
          </p:nvPr>
        </p:nvSpPr>
        <p:spPr>
          <a:xfrm>
            <a:off x="228600" y="152400"/>
            <a:ext cx="8610600" cy="614362"/>
          </a:xfrm>
        </p:spPr>
        <p:txBody>
          <a:bodyPr/>
          <a:lstStyle/>
          <a:p>
            <a:r>
              <a:rPr lang="en-US" dirty="0" smtClean="0"/>
              <a:t>Recommendations</a:t>
            </a:r>
            <a:endParaRPr lang="en-US" dirty="0"/>
          </a:p>
        </p:txBody>
      </p:sp>
      <p:sp>
        <p:nvSpPr>
          <p:cNvPr id="4" name="Slide Number Placeholder 1"/>
          <p:cNvSpPr txBox="1">
            <a:spLocks/>
          </p:cNvSpPr>
          <p:nvPr/>
        </p:nvSpPr>
        <p:spPr>
          <a:xfrm>
            <a:off x="7010400" y="6645274"/>
            <a:ext cx="2133600" cy="212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686C88-9864-4BBF-B5C1-B30403792B1A}" type="slidenum">
              <a:rPr lang="en-US" sz="800" smtClean="0"/>
              <a:pPr algn="r"/>
              <a:t>25</a:t>
            </a:fld>
            <a:endParaRPr lang="en-US" sz="800" dirty="0"/>
          </a:p>
        </p:txBody>
      </p:sp>
    </p:spTree>
    <p:extLst>
      <p:ext uri="{BB962C8B-B14F-4D97-AF65-F5344CB8AC3E}">
        <p14:creationId xmlns:p14="http://schemas.microsoft.com/office/powerpoint/2010/main" val="241945361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990601"/>
            <a:ext cx="8168591" cy="5397500"/>
          </a:xfrm>
        </p:spPr>
        <p:txBody>
          <a:bodyPr/>
          <a:lstStyle/>
          <a:p>
            <a:pPr lvl="0"/>
            <a:r>
              <a:rPr lang="en-CA" sz="2000" dirty="0" smtClean="0">
                <a:solidFill>
                  <a:prstClr val="black">
                    <a:lumMod val="85000"/>
                    <a:lumOff val="15000"/>
                  </a:prstClr>
                </a:solidFill>
              </a:rPr>
              <a:t>Principle </a:t>
            </a:r>
            <a:r>
              <a:rPr lang="en-CA" sz="2000" dirty="0">
                <a:solidFill>
                  <a:prstClr val="black">
                    <a:lumMod val="85000"/>
                    <a:lumOff val="15000"/>
                  </a:prstClr>
                </a:solidFill>
              </a:rPr>
              <a:t>3 – Preventing a Confusing </a:t>
            </a:r>
            <a:r>
              <a:rPr lang="en-CA" sz="2000" dirty="0" smtClean="0">
                <a:solidFill>
                  <a:prstClr val="black">
                    <a:lumMod val="85000"/>
                    <a:lumOff val="15000"/>
                  </a:prstClr>
                </a:solidFill>
              </a:rPr>
              <a:t>Process </a:t>
            </a:r>
            <a:r>
              <a:rPr lang="en-CA" sz="2000" dirty="0">
                <a:solidFill>
                  <a:prstClr val="black">
                    <a:lumMod val="85000"/>
                    <a:lumOff val="15000"/>
                  </a:prstClr>
                </a:solidFill>
              </a:rPr>
              <a:t>(</a:t>
            </a:r>
            <a:r>
              <a:rPr lang="en-CA" sz="2000" dirty="0" smtClean="0">
                <a:solidFill>
                  <a:prstClr val="black">
                    <a:lumMod val="85000"/>
                    <a:lumOff val="15000"/>
                  </a:prstClr>
                </a:solidFill>
              </a:rPr>
              <a:t>continued)</a:t>
            </a:r>
            <a:endParaRPr lang="en-CA" sz="2000" dirty="0">
              <a:solidFill>
                <a:prstClr val="black">
                  <a:lumMod val="85000"/>
                  <a:lumOff val="15000"/>
                </a:prstClr>
              </a:solidFill>
            </a:endParaRPr>
          </a:p>
          <a:p>
            <a:pPr marL="228600" indent="-228600">
              <a:buClrTx/>
              <a:buAutoNum type="arabicPeriod" startAt="3"/>
            </a:pPr>
            <a:r>
              <a:rPr lang="en-CA" b="1" dirty="0" smtClean="0"/>
              <a:t>Improve documentation to ensure </a:t>
            </a:r>
            <a:r>
              <a:rPr lang="en-CA" b="1" dirty="0"/>
              <a:t>a clearly defined and understandable process for the </a:t>
            </a:r>
            <a:r>
              <a:rPr lang="en-CA" b="1" dirty="0" smtClean="0"/>
              <a:t>Correctional Officer.</a:t>
            </a:r>
            <a:endParaRPr lang="en-CA" b="1" dirty="0"/>
          </a:p>
          <a:p>
            <a:pPr marL="736600" lvl="1" indent="-228600"/>
            <a:r>
              <a:rPr lang="en-CA" dirty="0" smtClean="0"/>
              <a:t>Correctional Officers </a:t>
            </a:r>
            <a:r>
              <a:rPr lang="en-CA" dirty="0"/>
              <a:t>will receive a Badge Card. </a:t>
            </a:r>
            <a:r>
              <a:rPr lang="en-CA" dirty="0" smtClean="0"/>
              <a:t>This </a:t>
            </a:r>
            <a:r>
              <a:rPr lang="en-CA" dirty="0"/>
              <a:t>is a card for </a:t>
            </a:r>
            <a:r>
              <a:rPr lang="en-CA" dirty="0" smtClean="0"/>
              <a:t>Correctional Officers </a:t>
            </a:r>
            <a:r>
              <a:rPr lang="en-CA" dirty="0"/>
              <a:t>to have that can be inserted into their </a:t>
            </a:r>
            <a:r>
              <a:rPr lang="en-CA" dirty="0" smtClean="0"/>
              <a:t>badge card holder. It will outline </a:t>
            </a:r>
            <a:r>
              <a:rPr lang="en-CA" dirty="0"/>
              <a:t>the first 5 steps of </a:t>
            </a:r>
            <a:r>
              <a:rPr lang="en-CA" dirty="0" smtClean="0"/>
              <a:t>work </a:t>
            </a:r>
            <a:r>
              <a:rPr lang="en-CA" dirty="0"/>
              <a:t>place </a:t>
            </a:r>
            <a:r>
              <a:rPr lang="en-CA" dirty="0" smtClean="0"/>
              <a:t>injuries. Easily accessible and easily referenced.</a:t>
            </a:r>
          </a:p>
          <a:p>
            <a:pPr marL="736600" lvl="1" indent="-228600"/>
            <a:r>
              <a:rPr lang="en-CA" dirty="0" smtClean="0"/>
              <a:t>Correctional Officers will receive a “Blue Packet” from their supervisor at the initial onset of the injury. This packet will contain:</a:t>
            </a:r>
          </a:p>
          <a:p>
            <a:pPr marL="1377950" lvl="3" indent="-285750">
              <a:buFont typeface="+mj-lt"/>
              <a:buAutoNum type="romanLcPeriod"/>
            </a:pPr>
            <a:r>
              <a:rPr lang="en-CA" dirty="0" smtClean="0"/>
              <a:t>“</a:t>
            </a:r>
            <a:r>
              <a:rPr lang="en-US" i="1" dirty="0"/>
              <a:t>Your First 5 Steps to your Workplace </a:t>
            </a:r>
            <a:r>
              <a:rPr lang="en-US" i="1" dirty="0" smtClean="0"/>
              <a:t>Injury”</a:t>
            </a:r>
          </a:p>
          <a:p>
            <a:pPr marL="1377950" lvl="3" indent="-285750">
              <a:buFont typeface="+mj-lt"/>
              <a:buAutoNum type="romanLcPeriod"/>
            </a:pPr>
            <a:r>
              <a:rPr lang="en-CA" smtClean="0"/>
              <a:t>Flowchart </a:t>
            </a:r>
            <a:r>
              <a:rPr lang="en-CA" dirty="0" smtClean="0"/>
              <a:t>of returning to Transitional Duties and Regular Duties</a:t>
            </a:r>
          </a:p>
          <a:p>
            <a:pPr marL="1377950" lvl="3" indent="-285750">
              <a:buFont typeface="+mj-lt"/>
              <a:buAutoNum type="romanLcPeriod"/>
            </a:pPr>
            <a:r>
              <a:rPr lang="en-CA" dirty="0" smtClean="0"/>
              <a:t>Correctional Officer Role and Responsibilities information sheet</a:t>
            </a:r>
          </a:p>
          <a:p>
            <a:pPr marL="1377950" lvl="3" indent="-285750">
              <a:buFont typeface="+mj-lt"/>
              <a:buAutoNum type="romanLcPeriod"/>
            </a:pPr>
            <a:r>
              <a:rPr lang="en-CA" dirty="0" smtClean="0"/>
              <a:t>Information brochure outlining the Transitional Duty Program</a:t>
            </a:r>
          </a:p>
          <a:p>
            <a:pPr marL="1377950" lvl="3" indent="-285750">
              <a:buFont typeface="+mj-lt"/>
              <a:buAutoNum type="romanLcPeriod"/>
            </a:pPr>
            <a:r>
              <a:rPr lang="en-CA" dirty="0" smtClean="0"/>
              <a:t>A blank Activity Prescription Form</a:t>
            </a:r>
            <a:r>
              <a:rPr lang="en-CA" dirty="0" smtClean="0">
                <a:solidFill>
                  <a:schemeClr val="tx1"/>
                </a:solidFill>
              </a:rPr>
              <a:t> (APF) </a:t>
            </a:r>
            <a:r>
              <a:rPr lang="en-CA" dirty="0" smtClean="0"/>
              <a:t>to take to their provider</a:t>
            </a:r>
          </a:p>
          <a:p>
            <a:pPr marL="793750" lvl="1" indent="-285750"/>
            <a:r>
              <a:rPr lang="en-CA" dirty="0" smtClean="0"/>
              <a:t>“The First 5 Steps” for Supervisors/Managers and Human Resources.  These first 5 step guides mirror the “First 5 Steps” the Correctional Officers will receive.  This is to ensure the claim starts off right.  This forms a triad of responsibilities of each team member to ensure no steps are missed.</a:t>
            </a:r>
          </a:p>
          <a:p>
            <a:pPr marL="793750" lvl="1" indent="-285750"/>
            <a:r>
              <a:rPr lang="en-US" dirty="0" smtClean="0"/>
              <a:t>Initial call/contact with the Human Resources Consultant (HRC)</a:t>
            </a:r>
          </a:p>
          <a:p>
            <a:pPr marL="1074738" lvl="2" indent="-285750"/>
            <a:r>
              <a:rPr lang="en-US" dirty="0" smtClean="0"/>
              <a:t>The 5</a:t>
            </a:r>
            <a:r>
              <a:rPr lang="en-US" baseline="30000" dirty="0" smtClean="0"/>
              <a:t>th</a:t>
            </a:r>
            <a:r>
              <a:rPr lang="en-US" dirty="0" smtClean="0"/>
              <a:t> step for the Correctional Officer requires contact with the HRC.  The purpose of this initial contact is to clearly and deliberately define the process</a:t>
            </a:r>
            <a:r>
              <a:rPr lang="en-US" dirty="0"/>
              <a:t>, </a:t>
            </a:r>
            <a:r>
              <a:rPr lang="en-US" dirty="0" smtClean="0"/>
              <a:t>roles and responsibilities, and ensure there are next steps.</a:t>
            </a:r>
            <a:endParaRPr lang="en-US" dirty="0"/>
          </a:p>
          <a:p>
            <a:pPr marL="793750" lvl="1" indent="-285750"/>
            <a:r>
              <a:rPr lang="en-CA" dirty="0" smtClean="0"/>
              <a:t>Roles and Responsibilities guides for stakeholders:</a:t>
            </a:r>
          </a:p>
          <a:p>
            <a:pPr marL="1074738" lvl="2" indent="-285750"/>
            <a:r>
              <a:rPr lang="en-CA" dirty="0" smtClean="0"/>
              <a:t>Supervisors</a:t>
            </a:r>
          </a:p>
          <a:p>
            <a:pPr marL="1074738" lvl="2" indent="-285750"/>
            <a:r>
              <a:rPr lang="en-CA" dirty="0" smtClean="0"/>
              <a:t>Correctional Officers</a:t>
            </a:r>
          </a:p>
          <a:p>
            <a:pPr lvl="0"/>
            <a:endParaRPr lang="en-CA" dirty="0"/>
          </a:p>
          <a:p>
            <a:endParaRPr lang="en-US" dirty="0"/>
          </a:p>
        </p:txBody>
      </p:sp>
      <p:sp>
        <p:nvSpPr>
          <p:cNvPr id="7" name="Title 1"/>
          <p:cNvSpPr>
            <a:spLocks noGrp="1"/>
          </p:cNvSpPr>
          <p:nvPr>
            <p:ph type="title"/>
          </p:nvPr>
        </p:nvSpPr>
        <p:spPr>
          <a:xfrm>
            <a:off x="228600" y="152400"/>
            <a:ext cx="8610600" cy="614362"/>
          </a:xfrm>
        </p:spPr>
        <p:txBody>
          <a:bodyPr/>
          <a:lstStyle/>
          <a:p>
            <a:r>
              <a:rPr lang="en-US" dirty="0" smtClean="0"/>
              <a:t>Recommendations</a:t>
            </a:r>
            <a:endParaRPr lang="en-US" dirty="0"/>
          </a:p>
        </p:txBody>
      </p:sp>
      <p:sp>
        <p:nvSpPr>
          <p:cNvPr id="4" name="Slide Number Placeholder 1"/>
          <p:cNvSpPr txBox="1">
            <a:spLocks/>
          </p:cNvSpPr>
          <p:nvPr/>
        </p:nvSpPr>
        <p:spPr>
          <a:xfrm>
            <a:off x="7010400" y="6645274"/>
            <a:ext cx="2133600" cy="212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686C88-9864-4BBF-B5C1-B30403792B1A}" type="slidenum">
              <a:rPr lang="en-US" sz="800" smtClean="0"/>
              <a:pPr algn="r"/>
              <a:t>26</a:t>
            </a:fld>
            <a:endParaRPr lang="en-US" sz="800" dirty="0"/>
          </a:p>
        </p:txBody>
      </p:sp>
    </p:spTree>
    <p:extLst>
      <p:ext uri="{BB962C8B-B14F-4D97-AF65-F5344CB8AC3E}">
        <p14:creationId xmlns:p14="http://schemas.microsoft.com/office/powerpoint/2010/main" val="347716244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638800" y="2313437"/>
            <a:ext cx="2947987" cy="393700"/>
          </a:xfrm>
        </p:spPr>
        <p:txBody>
          <a:bodyPr/>
          <a:lstStyle/>
          <a:p>
            <a:r>
              <a:rPr lang="en-CA" sz="1400" dirty="0" smtClean="0"/>
              <a:t>The Work Disability Prevention Team</a:t>
            </a:r>
            <a:endParaRPr lang="en-US" sz="1400" dirty="0"/>
          </a:p>
        </p:txBody>
      </p:sp>
      <p:graphicFrame>
        <p:nvGraphicFramePr>
          <p:cNvPr id="7" name="Diagram 6"/>
          <p:cNvGraphicFramePr/>
          <p:nvPr>
            <p:extLst>
              <p:ext uri="{D42A27DB-BD31-4B8C-83A1-F6EECF244321}">
                <p14:modId xmlns:p14="http://schemas.microsoft.com/office/powerpoint/2010/main" val="4018548369"/>
              </p:ext>
            </p:extLst>
          </p:nvPr>
        </p:nvGraphicFramePr>
        <p:xfrm>
          <a:off x="1181100" y="2324016"/>
          <a:ext cx="7048500" cy="4229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p:cNvSpPr txBox="1">
            <a:spLocks/>
          </p:cNvSpPr>
          <p:nvPr/>
        </p:nvSpPr>
        <p:spPr bwMode="gray">
          <a:xfrm>
            <a:off x="228600" y="152400"/>
            <a:ext cx="8610600" cy="6143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731838" rtl="0" eaLnBrk="0" fontAlgn="base" hangingPunct="0">
              <a:spcBef>
                <a:spcPct val="20000"/>
              </a:spcBef>
              <a:spcAft>
                <a:spcPct val="0"/>
              </a:spcAft>
              <a:defRPr sz="2800">
                <a:solidFill>
                  <a:schemeClr val="tx2"/>
                </a:solidFill>
                <a:latin typeface="+mj-lt"/>
                <a:ea typeface="+mj-ea"/>
                <a:cs typeface="MS PGothic"/>
              </a:defRPr>
            </a:lvl1pPr>
            <a:lvl2pPr algn="l" defTabSz="731838" rtl="0" eaLnBrk="0" fontAlgn="base" hangingPunct="0">
              <a:spcBef>
                <a:spcPct val="20000"/>
              </a:spcBef>
              <a:spcAft>
                <a:spcPct val="0"/>
              </a:spcAft>
              <a:defRPr sz="2800">
                <a:solidFill>
                  <a:schemeClr val="tx2"/>
                </a:solidFill>
                <a:latin typeface="Arial" pitchFamily="34" charset="0"/>
                <a:ea typeface="MS PGothic" pitchFamily="34" charset="-128"/>
                <a:cs typeface="MS PGothic"/>
              </a:defRPr>
            </a:lvl2pPr>
            <a:lvl3pPr algn="l" defTabSz="731838" rtl="0" eaLnBrk="0" fontAlgn="base" hangingPunct="0">
              <a:spcBef>
                <a:spcPct val="20000"/>
              </a:spcBef>
              <a:spcAft>
                <a:spcPct val="0"/>
              </a:spcAft>
              <a:defRPr sz="2800">
                <a:solidFill>
                  <a:schemeClr val="tx2"/>
                </a:solidFill>
                <a:latin typeface="Arial" pitchFamily="34" charset="0"/>
                <a:ea typeface="MS PGothic" pitchFamily="34" charset="-128"/>
                <a:cs typeface="MS PGothic"/>
              </a:defRPr>
            </a:lvl3pPr>
            <a:lvl4pPr algn="l" defTabSz="731838" rtl="0" eaLnBrk="0" fontAlgn="base" hangingPunct="0">
              <a:spcBef>
                <a:spcPct val="20000"/>
              </a:spcBef>
              <a:spcAft>
                <a:spcPct val="0"/>
              </a:spcAft>
              <a:defRPr sz="2800">
                <a:solidFill>
                  <a:schemeClr val="tx2"/>
                </a:solidFill>
                <a:latin typeface="Arial" pitchFamily="34" charset="0"/>
                <a:ea typeface="MS PGothic" pitchFamily="34" charset="-128"/>
                <a:cs typeface="MS PGothic"/>
              </a:defRPr>
            </a:lvl4pPr>
            <a:lvl5pPr algn="l" defTabSz="731838" rtl="0" eaLnBrk="0" fontAlgn="base" hangingPunct="0">
              <a:spcBef>
                <a:spcPct val="20000"/>
              </a:spcBef>
              <a:spcAft>
                <a:spcPct val="0"/>
              </a:spcAft>
              <a:defRPr sz="2800">
                <a:solidFill>
                  <a:schemeClr val="tx2"/>
                </a:solidFill>
                <a:latin typeface="Arial" pitchFamily="34" charset="0"/>
                <a:ea typeface="MS PGothic" pitchFamily="34" charset="-128"/>
                <a:cs typeface="MS PGothic"/>
              </a:defRPr>
            </a:lvl5pPr>
            <a:lvl6pPr marL="457200" algn="l" defTabSz="731838" rtl="0" eaLnBrk="0" fontAlgn="base" hangingPunct="0">
              <a:spcBef>
                <a:spcPct val="20000"/>
              </a:spcBef>
              <a:spcAft>
                <a:spcPct val="0"/>
              </a:spcAft>
              <a:defRPr sz="2300">
                <a:solidFill>
                  <a:schemeClr val="tx2"/>
                </a:solidFill>
                <a:latin typeface="Arial" pitchFamily="34" charset="0"/>
                <a:ea typeface="MS PGothic" pitchFamily="34" charset="-128"/>
              </a:defRPr>
            </a:lvl6pPr>
            <a:lvl7pPr marL="914400" algn="l" defTabSz="731838" rtl="0" eaLnBrk="0" fontAlgn="base" hangingPunct="0">
              <a:spcBef>
                <a:spcPct val="20000"/>
              </a:spcBef>
              <a:spcAft>
                <a:spcPct val="0"/>
              </a:spcAft>
              <a:defRPr sz="2300">
                <a:solidFill>
                  <a:schemeClr val="tx2"/>
                </a:solidFill>
                <a:latin typeface="Arial" pitchFamily="34" charset="0"/>
                <a:ea typeface="MS PGothic" pitchFamily="34" charset="-128"/>
              </a:defRPr>
            </a:lvl7pPr>
            <a:lvl8pPr marL="1371600" algn="l" defTabSz="731838" rtl="0" eaLnBrk="0" fontAlgn="base" hangingPunct="0">
              <a:spcBef>
                <a:spcPct val="20000"/>
              </a:spcBef>
              <a:spcAft>
                <a:spcPct val="0"/>
              </a:spcAft>
              <a:defRPr sz="2300">
                <a:solidFill>
                  <a:schemeClr val="tx2"/>
                </a:solidFill>
                <a:latin typeface="Arial" pitchFamily="34" charset="0"/>
                <a:ea typeface="MS PGothic" pitchFamily="34" charset="-128"/>
              </a:defRPr>
            </a:lvl8pPr>
            <a:lvl9pPr marL="1828800" algn="l" defTabSz="731838" rtl="0" eaLnBrk="0" fontAlgn="base" hangingPunct="0">
              <a:spcBef>
                <a:spcPct val="20000"/>
              </a:spcBef>
              <a:spcAft>
                <a:spcPct val="0"/>
              </a:spcAft>
              <a:defRPr sz="2300">
                <a:solidFill>
                  <a:schemeClr val="tx2"/>
                </a:solidFill>
                <a:latin typeface="Arial" pitchFamily="34" charset="0"/>
                <a:ea typeface="MS PGothic" pitchFamily="34" charset="-128"/>
              </a:defRPr>
            </a:lvl9pPr>
          </a:lstStyle>
          <a:p>
            <a:r>
              <a:rPr lang="en-US" kern="0" dirty="0" smtClean="0"/>
              <a:t>Recommendations</a:t>
            </a:r>
            <a:endParaRPr lang="en-US" kern="0" dirty="0"/>
          </a:p>
        </p:txBody>
      </p:sp>
      <p:sp>
        <p:nvSpPr>
          <p:cNvPr id="10" name="Rectangle 9"/>
          <p:cNvSpPr/>
          <p:nvPr/>
        </p:nvSpPr>
        <p:spPr>
          <a:xfrm>
            <a:off x="228600" y="914400"/>
            <a:ext cx="8610600" cy="1409617"/>
          </a:xfrm>
          <a:prstGeom prst="rect">
            <a:avLst/>
          </a:prstGeom>
        </p:spPr>
        <p:txBody>
          <a:bodyPr wrap="square">
            <a:spAutoFit/>
          </a:bodyPr>
          <a:lstStyle/>
          <a:p>
            <a:pPr lvl="0" defTabSz="731838" eaLnBrk="0" fontAlgn="base" hangingPunct="0">
              <a:lnSpc>
                <a:spcPct val="120000"/>
              </a:lnSpc>
              <a:spcBef>
                <a:spcPct val="0"/>
              </a:spcBef>
              <a:spcAft>
                <a:spcPct val="20000"/>
              </a:spcAft>
              <a:buClr>
                <a:srgbClr val="FF8923"/>
              </a:buClr>
              <a:tabLst>
                <a:tab pos="1795463" algn="l"/>
              </a:tabLst>
            </a:pPr>
            <a:r>
              <a:rPr lang="en-CA" sz="2000" kern="0" dirty="0" smtClean="0">
                <a:solidFill>
                  <a:prstClr val="black">
                    <a:lumMod val="85000"/>
                    <a:lumOff val="15000"/>
                  </a:prstClr>
                </a:solidFill>
                <a:cs typeface="Times New Roman" pitchFamily="18" charset="0"/>
              </a:rPr>
              <a:t>Principle </a:t>
            </a:r>
            <a:r>
              <a:rPr lang="en-CA" sz="2000" kern="0" dirty="0">
                <a:solidFill>
                  <a:prstClr val="black">
                    <a:lumMod val="85000"/>
                    <a:lumOff val="15000"/>
                  </a:prstClr>
                </a:solidFill>
                <a:cs typeface="Times New Roman" pitchFamily="18" charset="0"/>
              </a:rPr>
              <a:t>3 – Preventing a Confusing Process </a:t>
            </a:r>
            <a:r>
              <a:rPr lang="en-CA" sz="2000" kern="0" dirty="0" smtClean="0">
                <a:solidFill>
                  <a:prstClr val="black">
                    <a:lumMod val="85000"/>
                    <a:lumOff val="15000"/>
                  </a:prstClr>
                </a:solidFill>
                <a:cs typeface="Times New Roman" pitchFamily="18" charset="0"/>
              </a:rPr>
              <a:t>(continued)</a:t>
            </a:r>
          </a:p>
          <a:p>
            <a:pPr lvl="0" defTabSz="731838" eaLnBrk="0" fontAlgn="base" hangingPunct="0">
              <a:lnSpc>
                <a:spcPct val="120000"/>
              </a:lnSpc>
              <a:spcBef>
                <a:spcPct val="0"/>
              </a:spcBef>
              <a:spcAft>
                <a:spcPct val="20000"/>
              </a:spcAft>
              <a:buClr>
                <a:srgbClr val="FF8923"/>
              </a:buClr>
              <a:tabLst>
                <a:tab pos="1795463" algn="l"/>
              </a:tabLst>
            </a:pPr>
            <a:r>
              <a:rPr lang="en-CA" sz="1200" b="1" dirty="0">
                <a:solidFill>
                  <a:schemeClr val="tx1">
                    <a:lumMod val="85000"/>
                    <a:lumOff val="15000"/>
                  </a:schemeClr>
                </a:solidFill>
                <a:latin typeface="+mj-lt"/>
                <a:cs typeface="Times New Roman" pitchFamily="18" charset="0"/>
              </a:rPr>
              <a:t>4.</a:t>
            </a:r>
            <a:r>
              <a:rPr lang="en-CA" sz="1200" dirty="0">
                <a:solidFill>
                  <a:schemeClr val="tx1">
                    <a:lumMod val="85000"/>
                    <a:lumOff val="15000"/>
                  </a:schemeClr>
                </a:solidFill>
                <a:latin typeface="+mj-lt"/>
                <a:cs typeface="Times New Roman" pitchFamily="18" charset="0"/>
              </a:rPr>
              <a:t> </a:t>
            </a:r>
            <a:r>
              <a:rPr lang="en-CA" sz="1200" b="1" dirty="0" smtClean="0">
                <a:solidFill>
                  <a:schemeClr val="tx1">
                    <a:lumMod val="85000"/>
                    <a:lumOff val="15000"/>
                  </a:schemeClr>
                </a:solidFill>
                <a:latin typeface="+mj-lt"/>
                <a:cs typeface="Times New Roman" pitchFamily="18" charset="0"/>
              </a:rPr>
              <a:t>Clearly defined Work Disability Prevention Team</a:t>
            </a:r>
            <a:r>
              <a:rPr lang="en-CA" sz="1200" dirty="0" smtClean="0">
                <a:solidFill>
                  <a:schemeClr val="tx1">
                    <a:lumMod val="85000"/>
                    <a:lumOff val="15000"/>
                  </a:schemeClr>
                </a:solidFill>
                <a:latin typeface="+mj-lt"/>
                <a:cs typeface="Times New Roman" pitchFamily="18" charset="0"/>
              </a:rPr>
              <a:t>.  Both Correctional Officers and Administrators described a “team” that is involved in the Correctional Officer’s return to work.  Either directly or indirectly </a:t>
            </a:r>
            <a:r>
              <a:rPr lang="en-CA" sz="1200" dirty="0" smtClean="0">
                <a:solidFill>
                  <a:srgbClr val="FF0000"/>
                </a:solidFill>
                <a:latin typeface="+mj-lt"/>
                <a:cs typeface="Times New Roman" pitchFamily="18" charset="0"/>
              </a:rPr>
              <a:t>both groups</a:t>
            </a:r>
            <a:r>
              <a:rPr lang="en-CA" sz="1200" dirty="0" smtClean="0">
                <a:solidFill>
                  <a:schemeClr val="tx1">
                    <a:lumMod val="85000"/>
                    <a:lumOff val="15000"/>
                  </a:schemeClr>
                </a:solidFill>
                <a:latin typeface="+mj-lt"/>
                <a:cs typeface="Times New Roman" pitchFamily="18" charset="0"/>
              </a:rPr>
              <a:t> established that the Correctional Officer is at the center of the team and each other member plays a supporting role.  This is an important distinction as the new process being recommended is very worker-centric.</a:t>
            </a:r>
            <a:endParaRPr lang="en-CA" sz="1200" dirty="0">
              <a:solidFill>
                <a:schemeClr val="tx1">
                  <a:lumMod val="85000"/>
                  <a:lumOff val="15000"/>
                </a:schemeClr>
              </a:solidFill>
              <a:latin typeface="+mj-lt"/>
              <a:cs typeface="Times New Roman" pitchFamily="18" charset="0"/>
            </a:endParaRPr>
          </a:p>
        </p:txBody>
      </p:sp>
      <p:sp>
        <p:nvSpPr>
          <p:cNvPr id="6" name="Slide Number Placeholder 1"/>
          <p:cNvSpPr txBox="1">
            <a:spLocks/>
          </p:cNvSpPr>
          <p:nvPr/>
        </p:nvSpPr>
        <p:spPr>
          <a:xfrm>
            <a:off x="7010400" y="6645274"/>
            <a:ext cx="2133600" cy="212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686C88-9864-4BBF-B5C1-B30403792B1A}" type="slidenum">
              <a:rPr lang="en-US" sz="800" smtClean="0"/>
              <a:pPr algn="r"/>
              <a:t>27</a:t>
            </a:fld>
            <a:endParaRPr lang="en-US" sz="800" dirty="0"/>
          </a:p>
        </p:txBody>
      </p:sp>
    </p:spTree>
    <p:extLst>
      <p:ext uri="{BB962C8B-B14F-4D97-AF65-F5344CB8AC3E}">
        <p14:creationId xmlns:p14="http://schemas.microsoft.com/office/powerpoint/2010/main" val="341500827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04800" y="914400"/>
            <a:ext cx="8382000" cy="5473701"/>
          </a:xfrm>
        </p:spPr>
        <p:txBody>
          <a:bodyPr/>
          <a:lstStyle/>
          <a:p>
            <a:pPr lvl="0"/>
            <a:r>
              <a:rPr lang="en-CA" sz="2000" dirty="0" smtClean="0">
                <a:solidFill>
                  <a:prstClr val="black">
                    <a:lumMod val="85000"/>
                    <a:lumOff val="15000"/>
                  </a:prstClr>
                </a:solidFill>
              </a:rPr>
              <a:t>Principle </a:t>
            </a:r>
            <a:r>
              <a:rPr lang="en-CA" sz="2000" dirty="0">
                <a:solidFill>
                  <a:prstClr val="black">
                    <a:lumMod val="85000"/>
                    <a:lumOff val="15000"/>
                  </a:prstClr>
                </a:solidFill>
              </a:rPr>
              <a:t>3 – Preventing a Confusing Process </a:t>
            </a:r>
            <a:r>
              <a:rPr lang="en-CA" sz="2000" dirty="0" smtClean="0">
                <a:solidFill>
                  <a:prstClr val="black">
                    <a:lumMod val="85000"/>
                    <a:lumOff val="15000"/>
                  </a:prstClr>
                </a:solidFill>
              </a:rPr>
              <a:t>(continued)</a:t>
            </a:r>
            <a:endParaRPr lang="en-CA" sz="2000" dirty="0">
              <a:solidFill>
                <a:prstClr val="black">
                  <a:lumMod val="85000"/>
                  <a:lumOff val="15000"/>
                </a:prstClr>
              </a:solidFill>
            </a:endParaRPr>
          </a:p>
          <a:p>
            <a:pPr marL="228600" indent="-228600">
              <a:buClrTx/>
              <a:buAutoNum type="arabicPeriod" startAt="5"/>
            </a:pPr>
            <a:r>
              <a:rPr lang="en-CA" b="1" dirty="0" smtClean="0"/>
              <a:t>Increased utilization of the Claims Management Unit to help guide the Correctional Officer through the process</a:t>
            </a:r>
            <a:r>
              <a:rPr lang="en-CA" dirty="0" smtClean="0"/>
              <a:t>.  Correctional Officers often reported misinformation about the process being provided. A single point of contact for L&amp;I related issues should be emphasized. Not only will this ensure the process is clear but will also help prevent unnecessary delays and duration due to incomplete actions as a result of a confusing process.</a:t>
            </a:r>
          </a:p>
          <a:p>
            <a:pPr marL="228600" indent="-228600">
              <a:buClrTx/>
              <a:buAutoNum type="arabicPeriod" startAt="5"/>
            </a:pPr>
            <a:r>
              <a:rPr lang="en-CA" b="1" dirty="0" smtClean="0"/>
              <a:t>Ensure clearly defined roles</a:t>
            </a:r>
            <a:r>
              <a:rPr lang="en-CA" dirty="0" smtClean="0"/>
              <a:t>. Many Correctional Officers were unclear of the roles of each stakeholder that may be involved. Administrators were more clear, but at times reported not knowing who is responsible for what. Also, it appears there is duplication of effort and that unnecessary delays can arise as a result of “waiting” for someone else to take action. Clearly defining each “Team Member” role will help establish a clear and understandable process.</a:t>
            </a:r>
          </a:p>
          <a:p>
            <a:pPr marL="228600" indent="-228600">
              <a:buClrTx/>
              <a:buAutoNum type="arabicPeriod" startAt="5"/>
            </a:pPr>
            <a:r>
              <a:rPr lang="en-CA" b="1" dirty="0" smtClean="0"/>
              <a:t>Ensure ongoing contact. </a:t>
            </a:r>
            <a:r>
              <a:rPr lang="en-CA" dirty="0" smtClean="0"/>
              <a:t>Ongoing contact displays care and compassion towards the Correctional Officer but the longer the time away from work, the more the contact has historically dropped off. Both Correctional Officers and Administrators reported similar observations with diminishing contact. This has a number of implications suggested by both groups:</a:t>
            </a:r>
          </a:p>
          <a:p>
            <a:pPr marL="736600" lvl="1" indent="-228600"/>
            <a:r>
              <a:rPr lang="en-CA" dirty="0" smtClean="0"/>
              <a:t>Longer time away from work tends to be a result of severity and/or chronicity of the injury.  Correctional Officers have tremendous uncertainty about their future and are not sure what the next steps would be to returning to work. This can create passivity in the recovery process.</a:t>
            </a:r>
          </a:p>
          <a:p>
            <a:pPr marL="736600" lvl="1" indent="-228600"/>
            <a:r>
              <a:rPr lang="en-CA" dirty="0" smtClean="0"/>
              <a:t>Loss of connection with the workplace tends to cause Correctional Officers to withdraw which can be amplified by not feeling of value to the organization, unsure if they will be welcomed back, and loss of confidence in their ability to return to work.</a:t>
            </a:r>
          </a:p>
          <a:p>
            <a:pPr marL="736600" lvl="1" indent="-228600"/>
            <a:r>
              <a:rPr lang="en-CA" dirty="0" smtClean="0"/>
              <a:t>Correctional Officers have many questions about the process if they are not able to return to their regular job duties and are unclear about the steps.</a:t>
            </a:r>
          </a:p>
          <a:p>
            <a:pPr marL="736600" lvl="1" indent="-228600"/>
            <a:r>
              <a:rPr lang="en-CA" dirty="0" smtClean="0"/>
              <a:t>For time loss due to an injury that may last 12 weeks or longer, a concerted, deliberate, and regular follow-up with the Correctional Officer is recommended. Most Correctional Officers and Administrators agreed that monthly is likely the best frequency and more frequent contact would be dictated by necessity and context.</a:t>
            </a:r>
          </a:p>
          <a:p>
            <a:pPr marL="736600" lvl="1" indent="-228600"/>
            <a:endParaRPr lang="en-CA" dirty="0" smtClean="0"/>
          </a:p>
          <a:p>
            <a:pPr marL="228600" indent="-228600">
              <a:buClrTx/>
              <a:buAutoNum type="arabicPeriod" startAt="5"/>
            </a:pPr>
            <a:endParaRPr lang="en-CA" dirty="0" smtClean="0"/>
          </a:p>
          <a:p>
            <a:pPr marL="228600" indent="-228600">
              <a:buAutoNum type="arabicPeriod" startAt="5"/>
            </a:pPr>
            <a:endParaRPr lang="en-US" dirty="0"/>
          </a:p>
        </p:txBody>
      </p:sp>
      <p:sp>
        <p:nvSpPr>
          <p:cNvPr id="7" name="Title 1"/>
          <p:cNvSpPr txBox="1">
            <a:spLocks/>
          </p:cNvSpPr>
          <p:nvPr/>
        </p:nvSpPr>
        <p:spPr bwMode="gray">
          <a:xfrm>
            <a:off x="228600" y="152400"/>
            <a:ext cx="8610600" cy="6143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731838" rtl="0" eaLnBrk="0" fontAlgn="base" hangingPunct="0">
              <a:spcBef>
                <a:spcPct val="20000"/>
              </a:spcBef>
              <a:spcAft>
                <a:spcPct val="0"/>
              </a:spcAft>
              <a:defRPr sz="2800">
                <a:solidFill>
                  <a:schemeClr val="tx2"/>
                </a:solidFill>
                <a:latin typeface="+mj-lt"/>
                <a:ea typeface="+mj-ea"/>
                <a:cs typeface="MS PGothic"/>
              </a:defRPr>
            </a:lvl1pPr>
            <a:lvl2pPr algn="l" defTabSz="731838" rtl="0" eaLnBrk="0" fontAlgn="base" hangingPunct="0">
              <a:spcBef>
                <a:spcPct val="20000"/>
              </a:spcBef>
              <a:spcAft>
                <a:spcPct val="0"/>
              </a:spcAft>
              <a:defRPr sz="2800">
                <a:solidFill>
                  <a:schemeClr val="tx2"/>
                </a:solidFill>
                <a:latin typeface="Arial" pitchFamily="34" charset="0"/>
                <a:ea typeface="MS PGothic" pitchFamily="34" charset="-128"/>
                <a:cs typeface="MS PGothic"/>
              </a:defRPr>
            </a:lvl2pPr>
            <a:lvl3pPr algn="l" defTabSz="731838" rtl="0" eaLnBrk="0" fontAlgn="base" hangingPunct="0">
              <a:spcBef>
                <a:spcPct val="20000"/>
              </a:spcBef>
              <a:spcAft>
                <a:spcPct val="0"/>
              </a:spcAft>
              <a:defRPr sz="2800">
                <a:solidFill>
                  <a:schemeClr val="tx2"/>
                </a:solidFill>
                <a:latin typeface="Arial" pitchFamily="34" charset="0"/>
                <a:ea typeface="MS PGothic" pitchFamily="34" charset="-128"/>
                <a:cs typeface="MS PGothic"/>
              </a:defRPr>
            </a:lvl3pPr>
            <a:lvl4pPr algn="l" defTabSz="731838" rtl="0" eaLnBrk="0" fontAlgn="base" hangingPunct="0">
              <a:spcBef>
                <a:spcPct val="20000"/>
              </a:spcBef>
              <a:spcAft>
                <a:spcPct val="0"/>
              </a:spcAft>
              <a:defRPr sz="2800">
                <a:solidFill>
                  <a:schemeClr val="tx2"/>
                </a:solidFill>
                <a:latin typeface="Arial" pitchFamily="34" charset="0"/>
                <a:ea typeface="MS PGothic" pitchFamily="34" charset="-128"/>
                <a:cs typeface="MS PGothic"/>
              </a:defRPr>
            </a:lvl4pPr>
            <a:lvl5pPr algn="l" defTabSz="731838" rtl="0" eaLnBrk="0" fontAlgn="base" hangingPunct="0">
              <a:spcBef>
                <a:spcPct val="20000"/>
              </a:spcBef>
              <a:spcAft>
                <a:spcPct val="0"/>
              </a:spcAft>
              <a:defRPr sz="2800">
                <a:solidFill>
                  <a:schemeClr val="tx2"/>
                </a:solidFill>
                <a:latin typeface="Arial" pitchFamily="34" charset="0"/>
                <a:ea typeface="MS PGothic" pitchFamily="34" charset="-128"/>
                <a:cs typeface="MS PGothic"/>
              </a:defRPr>
            </a:lvl5pPr>
            <a:lvl6pPr marL="457200" algn="l" defTabSz="731838" rtl="0" eaLnBrk="0" fontAlgn="base" hangingPunct="0">
              <a:spcBef>
                <a:spcPct val="20000"/>
              </a:spcBef>
              <a:spcAft>
                <a:spcPct val="0"/>
              </a:spcAft>
              <a:defRPr sz="2300">
                <a:solidFill>
                  <a:schemeClr val="tx2"/>
                </a:solidFill>
                <a:latin typeface="Arial" pitchFamily="34" charset="0"/>
                <a:ea typeface="MS PGothic" pitchFamily="34" charset="-128"/>
              </a:defRPr>
            </a:lvl6pPr>
            <a:lvl7pPr marL="914400" algn="l" defTabSz="731838" rtl="0" eaLnBrk="0" fontAlgn="base" hangingPunct="0">
              <a:spcBef>
                <a:spcPct val="20000"/>
              </a:spcBef>
              <a:spcAft>
                <a:spcPct val="0"/>
              </a:spcAft>
              <a:defRPr sz="2300">
                <a:solidFill>
                  <a:schemeClr val="tx2"/>
                </a:solidFill>
                <a:latin typeface="Arial" pitchFamily="34" charset="0"/>
                <a:ea typeface="MS PGothic" pitchFamily="34" charset="-128"/>
              </a:defRPr>
            </a:lvl7pPr>
            <a:lvl8pPr marL="1371600" algn="l" defTabSz="731838" rtl="0" eaLnBrk="0" fontAlgn="base" hangingPunct="0">
              <a:spcBef>
                <a:spcPct val="20000"/>
              </a:spcBef>
              <a:spcAft>
                <a:spcPct val="0"/>
              </a:spcAft>
              <a:defRPr sz="2300">
                <a:solidFill>
                  <a:schemeClr val="tx2"/>
                </a:solidFill>
                <a:latin typeface="Arial" pitchFamily="34" charset="0"/>
                <a:ea typeface="MS PGothic" pitchFamily="34" charset="-128"/>
              </a:defRPr>
            </a:lvl8pPr>
            <a:lvl9pPr marL="1828800" algn="l" defTabSz="731838" rtl="0" eaLnBrk="0" fontAlgn="base" hangingPunct="0">
              <a:spcBef>
                <a:spcPct val="20000"/>
              </a:spcBef>
              <a:spcAft>
                <a:spcPct val="0"/>
              </a:spcAft>
              <a:defRPr sz="2300">
                <a:solidFill>
                  <a:schemeClr val="tx2"/>
                </a:solidFill>
                <a:latin typeface="Arial" pitchFamily="34" charset="0"/>
                <a:ea typeface="MS PGothic" pitchFamily="34" charset="-128"/>
              </a:defRPr>
            </a:lvl9pPr>
          </a:lstStyle>
          <a:p>
            <a:r>
              <a:rPr lang="en-US" kern="0" dirty="0" smtClean="0"/>
              <a:t>Recommendations</a:t>
            </a:r>
            <a:endParaRPr lang="en-US" kern="0" dirty="0"/>
          </a:p>
        </p:txBody>
      </p:sp>
      <p:sp>
        <p:nvSpPr>
          <p:cNvPr id="4" name="Slide Number Placeholder 1"/>
          <p:cNvSpPr txBox="1">
            <a:spLocks/>
          </p:cNvSpPr>
          <p:nvPr/>
        </p:nvSpPr>
        <p:spPr>
          <a:xfrm>
            <a:off x="7010400" y="6645274"/>
            <a:ext cx="2133600" cy="212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686C88-9864-4BBF-B5C1-B30403792B1A}" type="slidenum">
              <a:rPr lang="en-US" sz="800" smtClean="0"/>
              <a:pPr algn="r"/>
              <a:t>28</a:t>
            </a:fld>
            <a:endParaRPr lang="en-US" sz="800" dirty="0"/>
          </a:p>
        </p:txBody>
      </p:sp>
    </p:spTree>
    <p:extLst>
      <p:ext uri="{BB962C8B-B14F-4D97-AF65-F5344CB8AC3E}">
        <p14:creationId xmlns:p14="http://schemas.microsoft.com/office/powerpoint/2010/main" val="270489986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009" y="838200"/>
            <a:ext cx="8244791" cy="5654673"/>
          </a:xfrm>
        </p:spPr>
        <p:txBody>
          <a:bodyPr/>
          <a:lstStyle/>
          <a:p>
            <a:pPr lvl="0"/>
            <a:r>
              <a:rPr lang="en-CA" sz="2000" dirty="0" smtClean="0">
                <a:solidFill>
                  <a:prstClr val="black">
                    <a:lumMod val="85000"/>
                    <a:lumOff val="15000"/>
                  </a:prstClr>
                </a:solidFill>
              </a:rPr>
              <a:t>Principle 4 </a:t>
            </a:r>
            <a:r>
              <a:rPr lang="en-CA" sz="2000" dirty="0">
                <a:solidFill>
                  <a:prstClr val="black">
                    <a:lumMod val="85000"/>
                    <a:lumOff val="15000"/>
                  </a:prstClr>
                </a:solidFill>
              </a:rPr>
              <a:t>– Preventing a Confusing </a:t>
            </a:r>
            <a:r>
              <a:rPr lang="en-CA" sz="2000" dirty="0" smtClean="0">
                <a:solidFill>
                  <a:prstClr val="black">
                    <a:lumMod val="85000"/>
                    <a:lumOff val="15000"/>
                  </a:prstClr>
                </a:solidFill>
              </a:rPr>
              <a:t>RTW</a:t>
            </a:r>
          </a:p>
          <a:p>
            <a:r>
              <a:rPr lang="en-CA" dirty="0" smtClean="0"/>
              <a:t>The first three principles are engagement factors. Principle 4 is about activation. </a:t>
            </a:r>
            <a:r>
              <a:rPr lang="en-US" dirty="0"/>
              <a:t>Research consistently finds that those who are more activated are:</a:t>
            </a:r>
          </a:p>
          <a:p>
            <a:pPr lvl="2"/>
            <a:r>
              <a:rPr lang="en-US" dirty="0" smtClean="0"/>
              <a:t>Engaged </a:t>
            </a:r>
            <a:r>
              <a:rPr lang="en-US" dirty="0"/>
              <a:t>in more preventive behaviors</a:t>
            </a:r>
          </a:p>
          <a:p>
            <a:pPr lvl="2"/>
            <a:r>
              <a:rPr lang="en-US" dirty="0" smtClean="0"/>
              <a:t>Engaged </a:t>
            </a:r>
            <a:r>
              <a:rPr lang="en-US" dirty="0"/>
              <a:t>in more healthy behaviors</a:t>
            </a:r>
          </a:p>
          <a:p>
            <a:pPr lvl="2"/>
            <a:r>
              <a:rPr lang="en-US" dirty="0" smtClean="0"/>
              <a:t>Engaged </a:t>
            </a:r>
            <a:r>
              <a:rPr lang="en-US" dirty="0"/>
              <a:t>in more disease specific self-management behaviors</a:t>
            </a:r>
          </a:p>
          <a:p>
            <a:pPr lvl="2"/>
            <a:r>
              <a:rPr lang="en-US" dirty="0" smtClean="0"/>
              <a:t>Engaged </a:t>
            </a:r>
            <a:r>
              <a:rPr lang="en-US" dirty="0"/>
              <a:t>in more health information seeking behaviors</a:t>
            </a:r>
          </a:p>
          <a:p>
            <a:pPr marL="1206500" lvl="4" indent="0">
              <a:buNone/>
            </a:pPr>
            <a:r>
              <a:rPr lang="en-CA" sz="900" dirty="0"/>
              <a:t>*</a:t>
            </a:r>
            <a:r>
              <a:rPr lang="en-CA" sz="900" dirty="0" smtClean="0"/>
              <a:t>Source: Patient Activation and Engagement for ACOs</a:t>
            </a:r>
          </a:p>
          <a:p>
            <a:pPr lvl="0"/>
            <a:endParaRPr lang="en-CA" dirty="0"/>
          </a:p>
          <a:p>
            <a:pPr lvl="0"/>
            <a:r>
              <a:rPr lang="en-CA" dirty="0" smtClean="0"/>
              <a:t>Both Correctional Officers and Administrators agree that the Correctional Officer is at the center of the RTW process. Almost all acknowledged that when it comes to the decision to RTW, the Correctional Officer has a significant role in the outcome.  Correctional Officers who are unsure of what the RTW plan is or what it may look like tend to pull back from the process and become passive. Uncertainty about how they will return causes them to have reduced confidence, lower expectations of success, and increase fear and avoidance behaviors. Both groups noted this was particularly prevalent during the current 12 weeks of “light duty.”  </a:t>
            </a:r>
          </a:p>
          <a:p>
            <a:pPr lvl="0"/>
            <a:endParaRPr lang="en-CA" dirty="0"/>
          </a:p>
          <a:p>
            <a:pPr lvl="0"/>
            <a:r>
              <a:rPr lang="en-CA" dirty="0" smtClean="0"/>
              <a:t>DOC makes a significant effort to bring Correctional Officers back on “light duty,” but there appears to be little discussion about what happens at the end of the allowable 12 weeks. There were very few instances where a discussion, </a:t>
            </a:r>
            <a:r>
              <a:rPr lang="en-CA" dirty="0"/>
              <a:t>at the onset of the “light </a:t>
            </a:r>
            <a:r>
              <a:rPr lang="en-CA" dirty="0" smtClean="0"/>
              <a:t>duty,” about what would happen over the ensuing 12 weeks. The process tended to be very passive with almost everyone expecting the physician to “just release” them back to full duty. In a large number of cases, the 12 weeks of “light duty” ended and if the Correctional Officer was not released to regular duties they were sent home and went back on time loss. To mitigate this, Administrators sometimes used a discretionary approach to extend the 12 weeks. This lack of consistency causes some confusion about what the actual process is and can fuel resentment for those that don’t receive an extension.</a:t>
            </a:r>
          </a:p>
          <a:p>
            <a:pPr lvl="0"/>
            <a:endParaRPr lang="en-CA" dirty="0" smtClean="0"/>
          </a:p>
        </p:txBody>
      </p:sp>
      <p:sp>
        <p:nvSpPr>
          <p:cNvPr id="5" name="Title 1"/>
          <p:cNvSpPr>
            <a:spLocks noGrp="1"/>
          </p:cNvSpPr>
          <p:nvPr>
            <p:ph type="title"/>
          </p:nvPr>
        </p:nvSpPr>
        <p:spPr>
          <a:xfrm>
            <a:off x="228600" y="152400"/>
            <a:ext cx="8610600" cy="614362"/>
          </a:xfrm>
        </p:spPr>
        <p:txBody>
          <a:bodyPr/>
          <a:lstStyle/>
          <a:p>
            <a:r>
              <a:rPr lang="en-US" dirty="0" smtClean="0"/>
              <a:t>Recommendations</a:t>
            </a:r>
            <a:endParaRPr lang="en-US" dirty="0"/>
          </a:p>
        </p:txBody>
      </p:sp>
      <p:sp>
        <p:nvSpPr>
          <p:cNvPr id="4" name="Slide Number Placeholder 1"/>
          <p:cNvSpPr txBox="1">
            <a:spLocks/>
          </p:cNvSpPr>
          <p:nvPr/>
        </p:nvSpPr>
        <p:spPr>
          <a:xfrm>
            <a:off x="7010400" y="6645274"/>
            <a:ext cx="2133600" cy="212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686C88-9864-4BBF-B5C1-B30403792B1A}" type="slidenum">
              <a:rPr lang="en-US" sz="800" smtClean="0"/>
              <a:pPr algn="r"/>
              <a:t>29</a:t>
            </a:fld>
            <a:endParaRPr lang="en-US" sz="800" dirty="0"/>
          </a:p>
        </p:txBody>
      </p:sp>
    </p:spTree>
    <p:extLst>
      <p:ext uri="{BB962C8B-B14F-4D97-AF65-F5344CB8AC3E}">
        <p14:creationId xmlns:p14="http://schemas.microsoft.com/office/powerpoint/2010/main" val="52259428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09147" y="812800"/>
            <a:ext cx="77724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algn="l" rtl="0" fontAlgn="base">
              <a:spcBef>
                <a:spcPct val="0"/>
              </a:spcBef>
              <a:spcAft>
                <a:spcPct val="0"/>
              </a:spcAft>
              <a:defRPr sz="2800" b="1" kern="1200" cap="none" baseline="0">
                <a:solidFill>
                  <a:schemeClr val="bg2">
                    <a:lumMod val="50000"/>
                  </a:schemeClr>
                </a:solidFill>
                <a:latin typeface="Arial" pitchFamily="34" charset="0"/>
                <a:ea typeface="+mj-ea"/>
                <a:cs typeface="Arial" pitchFamily="34" charset="0"/>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endParaRPr lang="en-US" b="0" dirty="0">
              <a:solidFill>
                <a:srgbClr val="1F497D"/>
              </a:solidFill>
            </a:endParaRPr>
          </a:p>
        </p:txBody>
      </p:sp>
      <p:sp>
        <p:nvSpPr>
          <p:cNvPr id="3" name="Title 2"/>
          <p:cNvSpPr>
            <a:spLocks noGrp="1"/>
          </p:cNvSpPr>
          <p:nvPr>
            <p:ph type="title"/>
          </p:nvPr>
        </p:nvSpPr>
        <p:spPr>
          <a:xfrm>
            <a:off x="532500" y="1155700"/>
            <a:ext cx="7056437" cy="1396313"/>
          </a:xfrm>
        </p:spPr>
        <p:txBody>
          <a:bodyPr/>
          <a:lstStyle/>
          <a:p>
            <a:r>
              <a:rPr lang="en-US" dirty="0" smtClean="0"/>
              <a:t>Background, Approach, Methodology, and Terminology</a:t>
            </a:r>
            <a:r>
              <a:rPr lang="en-US" dirty="0"/>
              <a:t/>
            </a:r>
            <a:br>
              <a:rPr lang="en-US" dirty="0"/>
            </a:br>
            <a:endParaRPr lang="en-CA" dirty="0"/>
          </a:p>
        </p:txBody>
      </p:sp>
      <p:sp>
        <p:nvSpPr>
          <p:cNvPr id="2" name="Slide Number Placeholder 1"/>
          <p:cNvSpPr>
            <a:spLocks noGrp="1"/>
          </p:cNvSpPr>
          <p:nvPr>
            <p:ph type="sldNum" sz="quarter" idx="4294967295"/>
          </p:nvPr>
        </p:nvSpPr>
        <p:spPr/>
        <p:txBody>
          <a:bodyPr/>
          <a:lstStyle/>
          <a:p>
            <a:pPr algn="r" fontAlgn="base">
              <a:spcBef>
                <a:spcPct val="0"/>
              </a:spcBef>
              <a:spcAft>
                <a:spcPct val="0"/>
              </a:spcAft>
            </a:pPr>
            <a:fld id="{45686C88-9864-4BBF-B5C1-B30403792B1A}" type="slidenum">
              <a:rPr lang="en-US" sz="800">
                <a:solidFill>
                  <a:prstClr val="black"/>
                </a:solidFill>
                <a:cs typeface="Arial" pitchFamily="34" charset="0"/>
              </a:rPr>
              <a:pPr algn="r" fontAlgn="base">
                <a:spcBef>
                  <a:spcPct val="0"/>
                </a:spcBef>
                <a:spcAft>
                  <a:spcPct val="0"/>
                </a:spcAft>
              </a:pPr>
              <a:t>3</a:t>
            </a:fld>
            <a:endParaRPr lang="en-US" sz="800" dirty="0">
              <a:solidFill>
                <a:prstClr val="black"/>
              </a:solidFill>
              <a:cs typeface="Arial" pitchFamily="34" charset="0"/>
            </a:endParaRPr>
          </a:p>
        </p:txBody>
      </p:sp>
      <p:sp>
        <p:nvSpPr>
          <p:cNvPr id="5" name="Slide Number Placeholder 1"/>
          <p:cNvSpPr>
            <a:spLocks noGrp="1"/>
          </p:cNvSpPr>
          <p:nvPr>
            <p:ph type="sldNum" sz="quarter" idx="4294967295"/>
          </p:nvPr>
        </p:nvSpPr>
        <p:spPr>
          <a:xfrm>
            <a:off x="7010400" y="6645274"/>
            <a:ext cx="2133600" cy="212726"/>
          </a:xfrm>
          <a:prstGeom prst="rect">
            <a:avLst/>
          </a:prstGeom>
        </p:spPr>
        <p:txBody>
          <a:bodyPr/>
          <a:lstStyle/>
          <a:p>
            <a:pPr algn="r"/>
            <a:fld id="{45686C88-9864-4BBF-B5C1-B30403792B1A}" type="slidenum">
              <a:rPr lang="en-US" sz="800" smtClean="0">
                <a:solidFill>
                  <a:schemeClr val="tx1"/>
                </a:solidFill>
              </a:rPr>
              <a:pPr algn="r"/>
              <a:t>3</a:t>
            </a:fld>
            <a:endParaRPr lang="en-US" sz="800" dirty="0">
              <a:solidFill>
                <a:schemeClr val="tx1"/>
              </a:solidFill>
            </a:endParaRPr>
          </a:p>
        </p:txBody>
      </p:sp>
    </p:spTree>
    <p:extLst>
      <p:ext uri="{BB962C8B-B14F-4D97-AF65-F5344CB8AC3E}">
        <p14:creationId xmlns:p14="http://schemas.microsoft.com/office/powerpoint/2010/main" val="2556078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97500"/>
          </a:xfrm>
        </p:spPr>
        <p:txBody>
          <a:bodyPr/>
          <a:lstStyle/>
          <a:p>
            <a:pPr lvl="0"/>
            <a:r>
              <a:rPr lang="en-CA" sz="2000" dirty="0" smtClean="0">
                <a:solidFill>
                  <a:prstClr val="black">
                    <a:lumMod val="85000"/>
                    <a:lumOff val="15000"/>
                  </a:prstClr>
                </a:solidFill>
              </a:rPr>
              <a:t>Principle </a:t>
            </a:r>
            <a:r>
              <a:rPr lang="en-CA" sz="2000" dirty="0">
                <a:solidFill>
                  <a:prstClr val="black">
                    <a:lumMod val="85000"/>
                    <a:lumOff val="15000"/>
                  </a:prstClr>
                </a:solidFill>
              </a:rPr>
              <a:t>4 – Preventing a Confusing </a:t>
            </a:r>
            <a:r>
              <a:rPr lang="en-CA" sz="2000" dirty="0" smtClean="0">
                <a:solidFill>
                  <a:prstClr val="black">
                    <a:lumMod val="85000"/>
                    <a:lumOff val="15000"/>
                  </a:prstClr>
                </a:solidFill>
              </a:rPr>
              <a:t>RTW (continued)</a:t>
            </a:r>
            <a:endParaRPr lang="en-CA" sz="2000" dirty="0">
              <a:solidFill>
                <a:prstClr val="black">
                  <a:lumMod val="85000"/>
                  <a:lumOff val="15000"/>
                </a:prstClr>
              </a:solidFill>
            </a:endParaRPr>
          </a:p>
          <a:p>
            <a:pPr lvl="0"/>
            <a:r>
              <a:rPr lang="en-CA" dirty="0"/>
              <a:t>In many </a:t>
            </a:r>
            <a:r>
              <a:rPr lang="en-CA" dirty="0" smtClean="0"/>
              <a:t>cases, </a:t>
            </a:r>
            <a:r>
              <a:rPr lang="en-CA" dirty="0"/>
              <a:t>a plan to RTW to regular duties is never discussed. </a:t>
            </a:r>
            <a:r>
              <a:rPr lang="en-CA" dirty="0" smtClean="0"/>
              <a:t>There </a:t>
            </a:r>
            <a:r>
              <a:rPr lang="en-CA" dirty="0"/>
              <a:t>also were very few instances where the </a:t>
            </a:r>
            <a:r>
              <a:rPr lang="en-CA" dirty="0" smtClean="0"/>
              <a:t>Correctional Officer </a:t>
            </a:r>
            <a:r>
              <a:rPr lang="en-CA" dirty="0"/>
              <a:t>was included in discussions about “light duty” and what that would look like.  </a:t>
            </a:r>
          </a:p>
          <a:p>
            <a:pPr lvl="0"/>
            <a:endParaRPr lang="en-CA" dirty="0"/>
          </a:p>
          <a:p>
            <a:pPr lvl="0"/>
            <a:r>
              <a:rPr lang="en-CA" dirty="0"/>
              <a:t>Almost all </a:t>
            </a:r>
            <a:r>
              <a:rPr lang="en-CA" dirty="0" smtClean="0"/>
              <a:t>Correctional Officers </a:t>
            </a:r>
            <a:r>
              <a:rPr lang="en-CA" dirty="0"/>
              <a:t>felt that they should be involved in discussion about RTW and possible outcomes regarding their employment, job status, and future. </a:t>
            </a:r>
            <a:r>
              <a:rPr lang="en-CA" dirty="0" smtClean="0"/>
              <a:t>Involving </a:t>
            </a:r>
            <a:r>
              <a:rPr lang="en-CA" dirty="0"/>
              <a:t>workers in discussions about RTW improves a sense of control, trust in the system, and ultimately </a:t>
            </a:r>
            <a:r>
              <a:rPr lang="en-CA" dirty="0" smtClean="0"/>
              <a:t>responsibility </a:t>
            </a:r>
            <a:r>
              <a:rPr lang="en-CA" dirty="0"/>
              <a:t>for their recovery </a:t>
            </a:r>
            <a:r>
              <a:rPr lang="en-CA" dirty="0" smtClean="0"/>
              <a:t>(i.e. high levels of activation</a:t>
            </a:r>
            <a:r>
              <a:rPr lang="en-CA" dirty="0"/>
              <a:t>).</a:t>
            </a:r>
          </a:p>
          <a:p>
            <a:endParaRPr lang="en-US" dirty="0"/>
          </a:p>
          <a:p>
            <a:pPr lvl="0"/>
            <a:r>
              <a:rPr lang="en-CA" dirty="0" smtClean="0"/>
              <a:t>Recommendations</a:t>
            </a:r>
            <a:r>
              <a:rPr lang="en-CA" dirty="0"/>
              <a:t>:</a:t>
            </a:r>
          </a:p>
          <a:p>
            <a:pPr marL="228600" lvl="0" indent="-228600">
              <a:buClrTx/>
              <a:buAutoNum type="arabicPeriod"/>
            </a:pPr>
            <a:r>
              <a:rPr lang="en-CA" b="1" dirty="0"/>
              <a:t>Adopt an interactive process for Workers’ Compensation Claims</a:t>
            </a:r>
            <a:r>
              <a:rPr lang="en-CA" dirty="0"/>
              <a:t>. </a:t>
            </a:r>
            <a:r>
              <a:rPr lang="en-CA" dirty="0" smtClean="0"/>
              <a:t>Under </a:t>
            </a:r>
            <a:r>
              <a:rPr lang="en-CA" dirty="0"/>
              <a:t>the American Disabilities </a:t>
            </a:r>
            <a:r>
              <a:rPr lang="en-CA" dirty="0" smtClean="0"/>
              <a:t>Act, </a:t>
            </a:r>
            <a:r>
              <a:rPr lang="en-CA" dirty="0"/>
              <a:t>the Interactive Process is required for accommodation purposes. </a:t>
            </a:r>
            <a:r>
              <a:rPr lang="en-CA" dirty="0" smtClean="0"/>
              <a:t>This </a:t>
            </a:r>
            <a:r>
              <a:rPr lang="en-CA" dirty="0"/>
              <a:t>p</a:t>
            </a:r>
            <a:r>
              <a:rPr lang="en-CA" dirty="0" smtClean="0"/>
              <a:t>rocess </a:t>
            </a:r>
            <a:r>
              <a:rPr lang="en-CA" dirty="0"/>
              <a:t>is inclusive </a:t>
            </a:r>
            <a:r>
              <a:rPr lang="en-CA" dirty="0" smtClean="0"/>
              <a:t>of the worker and involves discussions about concerns, fears, and expectations. The centerpiece of an effective interactive process is joint problem solving and solution-focused discussions.</a:t>
            </a:r>
          </a:p>
          <a:p>
            <a:pPr marL="228600" lvl="0" indent="-228600">
              <a:buClrTx/>
              <a:buAutoNum type="arabicPeriod"/>
            </a:pPr>
            <a:r>
              <a:rPr lang="en-CA" b="1" dirty="0" smtClean="0"/>
              <a:t>Have early discussions about RTW</a:t>
            </a:r>
            <a:r>
              <a:rPr lang="en-CA" dirty="0" smtClean="0"/>
              <a:t>. RTW discussions should start at the beginning of the absence instead of waiting for the physician to provide a release.</a:t>
            </a:r>
          </a:p>
          <a:p>
            <a:pPr marL="228600" lvl="0" indent="-228600">
              <a:buClrTx/>
              <a:buAutoNum type="arabicPeriod"/>
            </a:pPr>
            <a:r>
              <a:rPr lang="en-CA" b="1" dirty="0" smtClean="0"/>
              <a:t>Clearly outline a RTW plan at the onset of the 12 weeks </a:t>
            </a:r>
            <a:r>
              <a:rPr lang="en-CA" dirty="0" smtClean="0"/>
              <a:t>and the steps that need to happen to RTW successfully at the end of it.</a:t>
            </a:r>
          </a:p>
          <a:p>
            <a:pPr marL="228600" lvl="0" indent="-228600">
              <a:buClrTx/>
              <a:buAutoNum type="arabicPeriod"/>
            </a:pPr>
            <a:r>
              <a:rPr lang="en-CA" b="1" dirty="0" smtClean="0"/>
              <a:t>Actively involve the Correctional Officer</a:t>
            </a:r>
            <a:r>
              <a:rPr lang="en-CA" dirty="0" smtClean="0"/>
              <a:t> </a:t>
            </a:r>
            <a:r>
              <a:rPr lang="en-CA" b="1" dirty="0" smtClean="0"/>
              <a:t>in discussions </a:t>
            </a:r>
            <a:r>
              <a:rPr lang="en-CA" dirty="0" smtClean="0"/>
              <a:t>about potential barriers, concerns, and fears about returning to work. Collaborate on a Returning to Work Agreement letter to </a:t>
            </a:r>
            <a:r>
              <a:rPr lang="en-CA" dirty="0" smtClean="0">
                <a:solidFill>
                  <a:schemeClr val="tx1"/>
                </a:solidFill>
              </a:rPr>
              <a:t>improve communication with the provider.</a:t>
            </a:r>
          </a:p>
          <a:p>
            <a:pPr marL="228600" lvl="0" indent="-228600">
              <a:buClrTx/>
              <a:buAutoNum type="arabicPeriod"/>
            </a:pPr>
            <a:r>
              <a:rPr lang="en-CA" b="1" dirty="0" smtClean="0"/>
              <a:t>Actively engage the physician. </a:t>
            </a:r>
            <a:r>
              <a:rPr lang="en-CA" dirty="0" smtClean="0"/>
              <a:t>Ask</a:t>
            </a:r>
            <a:r>
              <a:rPr lang="en-CA" b="1" dirty="0" smtClean="0"/>
              <a:t> </a:t>
            </a:r>
            <a:r>
              <a:rPr lang="en-CA" dirty="0" smtClean="0"/>
              <a:t>which activities are contraindicated rather than asking for certification for RTW.</a:t>
            </a:r>
          </a:p>
          <a:p>
            <a:pPr marL="228600" lvl="0" indent="-228600">
              <a:buClrTx/>
              <a:buAutoNum type="arabicPeriod"/>
            </a:pPr>
            <a:r>
              <a:rPr lang="en-CA" b="1" dirty="0" smtClean="0"/>
              <a:t>Provide training for Claims Consultants and Human Resources Consultants. </a:t>
            </a:r>
            <a:r>
              <a:rPr lang="en-CA" dirty="0" smtClean="0"/>
              <a:t>Train them on the biopsychosocial model of Work Disability and the primary psychosocial factors that are predictive of work disability.</a:t>
            </a:r>
          </a:p>
          <a:p>
            <a:pPr marL="228600" lvl="0" indent="-228600">
              <a:buClrTx/>
              <a:buAutoNum type="arabicPeriod"/>
            </a:pPr>
            <a:endParaRPr lang="en-CA" dirty="0"/>
          </a:p>
          <a:p>
            <a:endParaRPr lang="en-US" dirty="0"/>
          </a:p>
        </p:txBody>
      </p:sp>
      <p:sp>
        <p:nvSpPr>
          <p:cNvPr id="5" name="Title 1"/>
          <p:cNvSpPr>
            <a:spLocks noGrp="1"/>
          </p:cNvSpPr>
          <p:nvPr>
            <p:ph type="title"/>
          </p:nvPr>
        </p:nvSpPr>
        <p:spPr>
          <a:xfrm>
            <a:off x="228600" y="152400"/>
            <a:ext cx="8610600" cy="614362"/>
          </a:xfrm>
        </p:spPr>
        <p:txBody>
          <a:bodyPr/>
          <a:lstStyle/>
          <a:p>
            <a:r>
              <a:rPr lang="en-US" dirty="0" smtClean="0"/>
              <a:t>Recommendations</a:t>
            </a:r>
            <a:endParaRPr lang="en-US" dirty="0"/>
          </a:p>
        </p:txBody>
      </p:sp>
      <p:sp>
        <p:nvSpPr>
          <p:cNvPr id="4" name="Slide Number Placeholder 1"/>
          <p:cNvSpPr txBox="1">
            <a:spLocks/>
          </p:cNvSpPr>
          <p:nvPr/>
        </p:nvSpPr>
        <p:spPr>
          <a:xfrm>
            <a:off x="7010400" y="6645274"/>
            <a:ext cx="2133600" cy="212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686C88-9864-4BBF-B5C1-B30403792B1A}" type="slidenum">
              <a:rPr lang="en-US" sz="800" smtClean="0"/>
              <a:pPr algn="r"/>
              <a:t>30</a:t>
            </a:fld>
            <a:endParaRPr lang="en-US" sz="800" dirty="0"/>
          </a:p>
        </p:txBody>
      </p:sp>
    </p:spTree>
    <p:extLst>
      <p:ext uri="{BB962C8B-B14F-4D97-AF65-F5344CB8AC3E}">
        <p14:creationId xmlns:p14="http://schemas.microsoft.com/office/powerpoint/2010/main" val="139550921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1"/>
            <a:ext cx="8168591" cy="5473700"/>
          </a:xfrm>
        </p:spPr>
        <p:txBody>
          <a:bodyPr/>
          <a:lstStyle/>
          <a:p>
            <a:pPr lvl="0"/>
            <a:r>
              <a:rPr lang="en-CA" sz="2000" dirty="0" smtClean="0">
                <a:solidFill>
                  <a:prstClr val="black">
                    <a:lumMod val="85000"/>
                    <a:lumOff val="15000"/>
                  </a:prstClr>
                </a:solidFill>
              </a:rPr>
              <a:t>Principle </a:t>
            </a:r>
            <a:r>
              <a:rPr lang="en-CA" sz="2000" dirty="0">
                <a:solidFill>
                  <a:prstClr val="black">
                    <a:lumMod val="85000"/>
                    <a:lumOff val="15000"/>
                  </a:prstClr>
                </a:solidFill>
              </a:rPr>
              <a:t>4 – Preventing a Confusing RTW </a:t>
            </a:r>
            <a:r>
              <a:rPr lang="en-CA" sz="2000" dirty="0" smtClean="0">
                <a:solidFill>
                  <a:prstClr val="black">
                    <a:lumMod val="85000"/>
                    <a:lumOff val="15000"/>
                  </a:prstClr>
                </a:solidFill>
              </a:rPr>
              <a:t>(continued)</a:t>
            </a:r>
            <a:endParaRPr lang="en-CA" sz="2000" dirty="0">
              <a:solidFill>
                <a:prstClr val="black">
                  <a:lumMod val="85000"/>
                  <a:lumOff val="15000"/>
                </a:prstClr>
              </a:solidFill>
            </a:endParaRPr>
          </a:p>
          <a:p>
            <a:pPr marL="228600" indent="-228600">
              <a:buClrTx/>
              <a:buAutoNum type="arabicPeriod" startAt="7"/>
            </a:pPr>
            <a:r>
              <a:rPr lang="en-CA" b="1" dirty="0" smtClean="0"/>
              <a:t>Provide training for Supervisors/Managers. </a:t>
            </a:r>
            <a:r>
              <a:rPr lang="en-CA" dirty="0" smtClean="0"/>
              <a:t>Ensure training on the RTW process, preventing Work Disability, importance of care and compassion, and collaborative problem solving.</a:t>
            </a:r>
          </a:p>
          <a:p>
            <a:pPr marL="228600" indent="-228600">
              <a:buAutoNum type="arabicPeriod" startAt="7"/>
            </a:pPr>
            <a:endParaRPr lang="en-US" dirty="0"/>
          </a:p>
        </p:txBody>
      </p:sp>
      <p:sp>
        <p:nvSpPr>
          <p:cNvPr id="5" name="Title 1"/>
          <p:cNvSpPr>
            <a:spLocks noGrp="1"/>
          </p:cNvSpPr>
          <p:nvPr>
            <p:ph type="title"/>
          </p:nvPr>
        </p:nvSpPr>
        <p:spPr>
          <a:xfrm>
            <a:off x="228600" y="152400"/>
            <a:ext cx="8610600" cy="614362"/>
          </a:xfrm>
        </p:spPr>
        <p:txBody>
          <a:bodyPr/>
          <a:lstStyle/>
          <a:p>
            <a:r>
              <a:rPr lang="en-US" dirty="0" smtClean="0"/>
              <a:t>Recommendations</a:t>
            </a:r>
            <a:endParaRPr lang="en-US" dirty="0"/>
          </a:p>
        </p:txBody>
      </p:sp>
      <p:sp>
        <p:nvSpPr>
          <p:cNvPr id="4" name="Slide Number Placeholder 1"/>
          <p:cNvSpPr txBox="1">
            <a:spLocks/>
          </p:cNvSpPr>
          <p:nvPr/>
        </p:nvSpPr>
        <p:spPr>
          <a:xfrm>
            <a:off x="7010400" y="6645274"/>
            <a:ext cx="2133600" cy="212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686C88-9864-4BBF-B5C1-B30403792B1A}" type="slidenum">
              <a:rPr lang="en-US" sz="800" smtClean="0"/>
              <a:pPr algn="r"/>
              <a:t>31</a:t>
            </a:fld>
            <a:endParaRPr lang="en-US" sz="800" dirty="0"/>
          </a:p>
        </p:txBody>
      </p:sp>
    </p:spTree>
    <p:extLst>
      <p:ext uri="{BB962C8B-B14F-4D97-AF65-F5344CB8AC3E}">
        <p14:creationId xmlns:p14="http://schemas.microsoft.com/office/powerpoint/2010/main" val="126492303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399" cy="546100"/>
          </a:xfrm>
        </p:spPr>
        <p:txBody>
          <a:bodyPr/>
          <a:lstStyle/>
          <a:p>
            <a:r>
              <a:rPr lang="en-US" dirty="0" smtClean="0"/>
              <a:t>Recommendations</a:t>
            </a:r>
            <a:endParaRPr lang="en-US" dirty="0"/>
          </a:p>
        </p:txBody>
      </p:sp>
      <p:sp>
        <p:nvSpPr>
          <p:cNvPr id="5" name="Content Placeholder 4"/>
          <p:cNvSpPr>
            <a:spLocks noGrp="1"/>
          </p:cNvSpPr>
          <p:nvPr>
            <p:ph idx="1"/>
          </p:nvPr>
        </p:nvSpPr>
        <p:spPr>
          <a:xfrm>
            <a:off x="381000" y="1066800"/>
            <a:ext cx="8382000" cy="5562600"/>
          </a:xfrm>
        </p:spPr>
        <p:txBody>
          <a:bodyPr/>
          <a:lstStyle/>
          <a:p>
            <a:r>
              <a:rPr lang="en-CA" sz="2000" dirty="0">
                <a:solidFill>
                  <a:prstClr val="black">
                    <a:lumMod val="85000"/>
                    <a:lumOff val="15000"/>
                  </a:prstClr>
                </a:solidFill>
              </a:rPr>
              <a:t>Additional supportive recommendations:</a:t>
            </a:r>
          </a:p>
          <a:p>
            <a:endParaRPr lang="en-US" dirty="0"/>
          </a:p>
          <a:p>
            <a:pPr marL="228600" indent="-228600">
              <a:buClrTx/>
              <a:buAutoNum type="arabicPeriod"/>
            </a:pPr>
            <a:r>
              <a:rPr lang="en-CA" b="1" dirty="0" smtClean="0"/>
              <a:t>Adopt a Work Disability Prevention mindset</a:t>
            </a:r>
            <a:r>
              <a:rPr lang="en-CA" dirty="0" smtClean="0"/>
              <a:t>.  </a:t>
            </a:r>
          </a:p>
          <a:p>
            <a:pPr marL="736600" lvl="1" indent="-228600"/>
            <a:r>
              <a:rPr lang="en-CA" dirty="0" smtClean="0"/>
              <a:t>As an agency, DOC should adopt the same sense of urgency regarding the prevention of Work Disability that they do in preventing offender violence, or safety/prevention in the workplace.</a:t>
            </a:r>
            <a:endParaRPr lang="en-US" dirty="0" smtClean="0"/>
          </a:p>
          <a:p>
            <a:pPr marL="228600" indent="-228600">
              <a:buClrTx/>
              <a:buAutoNum type="arabicPeriod"/>
            </a:pPr>
            <a:r>
              <a:rPr lang="en-US" b="1" dirty="0" smtClean="0"/>
              <a:t>Replace Light Duty terminology with Transitional Duties</a:t>
            </a:r>
            <a:r>
              <a:rPr lang="en-US" dirty="0" smtClean="0"/>
              <a:t>. While this term was not widely know by Correctional Officers and Administrators, most described it as meaning temporary and conveys a sense of “transitioning” back to the workplace.</a:t>
            </a:r>
          </a:p>
          <a:p>
            <a:pPr marL="736600" lvl="1" indent="-228600"/>
            <a:r>
              <a:rPr lang="en-US" dirty="0" smtClean="0"/>
              <a:t>Ensure a clear definition of Transitional Duty is provided.</a:t>
            </a:r>
          </a:p>
          <a:p>
            <a:pPr marL="736600" lvl="1" indent="-228600"/>
            <a:r>
              <a:rPr lang="en-US" dirty="0" smtClean="0"/>
              <a:t>Organizational expectations of staff and co-workers should be supportive of transitional duties. In some cases, the Correctional Officers reported that “light duty” was looked down upon by co-workers and Supervisors. Not “being in blue” is a significant issue for Correctional Officers.</a:t>
            </a:r>
          </a:p>
          <a:p>
            <a:pPr marL="736600" lvl="1" indent="-228600"/>
            <a:r>
              <a:rPr lang="en-US" dirty="0" smtClean="0"/>
              <a:t>Emphasize the importance of transitional duty from a healing standpoint, staying connected to the workplace, and the contribution the Correctional Officer still makes to the organization despite not “being in blue.”</a:t>
            </a:r>
          </a:p>
          <a:p>
            <a:pPr marL="228600" indent="-228600">
              <a:buClrTx/>
              <a:buAutoNum type="arabicPeriod"/>
            </a:pPr>
            <a:r>
              <a:rPr lang="en-CA" b="1" dirty="0" smtClean="0"/>
              <a:t>Ensure the deliberate demonstration of care </a:t>
            </a:r>
            <a:r>
              <a:rPr lang="en-CA" b="1" dirty="0"/>
              <a:t>and </a:t>
            </a:r>
            <a:r>
              <a:rPr lang="en-CA" b="1" dirty="0" smtClean="0"/>
              <a:t>compassion. </a:t>
            </a:r>
            <a:r>
              <a:rPr lang="en-CA" dirty="0" smtClean="0"/>
              <a:t>There was a general consensus from both Correctional Officers and Administrators on actions that demonstrate care and compassion.</a:t>
            </a:r>
          </a:p>
          <a:p>
            <a:pPr marL="736600" lvl="1" indent="-228600"/>
            <a:r>
              <a:rPr lang="en-CA" dirty="0" smtClean="0"/>
              <a:t>Supervisors/Managers asking “Are you ok?” at the time of injury.</a:t>
            </a:r>
          </a:p>
          <a:p>
            <a:pPr marL="736600" lvl="1" indent="-228600"/>
            <a:r>
              <a:rPr lang="en-CA" dirty="0" smtClean="0"/>
              <a:t>Administrators asking, “How are you doing?” at the start of any follow-up.</a:t>
            </a:r>
          </a:p>
          <a:p>
            <a:pPr marL="736600" lvl="1" indent="-228600"/>
            <a:r>
              <a:rPr lang="en-CA" dirty="0" smtClean="0"/>
              <a:t>Ensuring a clear and understandable process and answering their questions.</a:t>
            </a:r>
          </a:p>
          <a:p>
            <a:pPr marL="736600" lvl="1" indent="-228600"/>
            <a:r>
              <a:rPr lang="en-CA" dirty="0" smtClean="0"/>
              <a:t>Administrators making the “check-in call,” </a:t>
            </a:r>
            <a:r>
              <a:rPr lang="en-CA" dirty="0"/>
              <a:t>e</a:t>
            </a:r>
            <a:r>
              <a:rPr lang="en-CA" dirty="0" smtClean="0"/>
              <a:t>specially for claims beyond 12 weeks.</a:t>
            </a:r>
          </a:p>
          <a:p>
            <a:pPr marL="736600" lvl="1" indent="-228600"/>
            <a:r>
              <a:rPr lang="en-CA" dirty="0" smtClean="0"/>
              <a:t>Ongoing contact by Supervisors/Managers and conveying the message that the Correctional Officer is wanted back and they are a valuable team member. In some cases Correctional Officers reported not feeling valued by their Supervisor/Manager when they said to them “Everything is fine. Come back when you are ready. All is looked after.” Correctional Officers reported feeling replaceable and feeling like a “number.”</a:t>
            </a:r>
            <a:endParaRPr lang="en-CA" dirty="0"/>
          </a:p>
          <a:p>
            <a:pPr marL="736600" lvl="1" indent="-228600">
              <a:buAutoNum type="arabicPeriod"/>
            </a:pPr>
            <a:endParaRPr lang="en-US" dirty="0" smtClean="0"/>
          </a:p>
          <a:p>
            <a:pPr marL="736600" lvl="1" indent="-228600">
              <a:buAutoNum type="arabicPeriod"/>
            </a:pPr>
            <a:endParaRPr lang="en-US" dirty="0"/>
          </a:p>
        </p:txBody>
      </p:sp>
      <p:sp>
        <p:nvSpPr>
          <p:cNvPr id="4" name="Slide Number Placeholder 1"/>
          <p:cNvSpPr txBox="1">
            <a:spLocks/>
          </p:cNvSpPr>
          <p:nvPr/>
        </p:nvSpPr>
        <p:spPr>
          <a:xfrm>
            <a:off x="7010400" y="6645274"/>
            <a:ext cx="2133600" cy="212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686C88-9864-4BBF-B5C1-B30403792B1A}" type="slidenum">
              <a:rPr lang="en-US" sz="800" smtClean="0"/>
              <a:pPr algn="r"/>
              <a:t>32</a:t>
            </a:fld>
            <a:endParaRPr lang="en-US" sz="800" dirty="0"/>
          </a:p>
        </p:txBody>
      </p:sp>
    </p:spTree>
    <p:extLst>
      <p:ext uri="{BB962C8B-B14F-4D97-AF65-F5344CB8AC3E}">
        <p14:creationId xmlns:p14="http://schemas.microsoft.com/office/powerpoint/2010/main" val="422056632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54474" y="1066801"/>
            <a:ext cx="7995117" cy="5321300"/>
          </a:xfrm>
        </p:spPr>
        <p:txBody>
          <a:bodyPr/>
          <a:lstStyle/>
          <a:p>
            <a:pPr lvl="0"/>
            <a:r>
              <a:rPr lang="en-CA" sz="2000" dirty="0">
                <a:solidFill>
                  <a:prstClr val="black">
                    <a:lumMod val="85000"/>
                    <a:lumOff val="15000"/>
                  </a:prstClr>
                </a:solidFill>
              </a:rPr>
              <a:t>Additional supportive </a:t>
            </a:r>
            <a:r>
              <a:rPr lang="en-CA" sz="2000" dirty="0" smtClean="0">
                <a:solidFill>
                  <a:prstClr val="black">
                    <a:lumMod val="85000"/>
                    <a:lumOff val="15000"/>
                  </a:prstClr>
                </a:solidFill>
              </a:rPr>
              <a:t>recommendations (continued)</a:t>
            </a:r>
          </a:p>
          <a:p>
            <a:pPr marL="228600" indent="-228600">
              <a:buClrTx/>
              <a:buFont typeface="+mj-lt"/>
              <a:buAutoNum type="arabicPeriod" startAt="4"/>
            </a:pPr>
            <a:r>
              <a:rPr lang="en-US" b="1" dirty="0" smtClean="0"/>
              <a:t>Implement a standard </a:t>
            </a:r>
            <a:r>
              <a:rPr lang="en-US" b="1" dirty="0"/>
              <a:t>letter from </a:t>
            </a:r>
            <a:r>
              <a:rPr lang="en-US" b="1" dirty="0" smtClean="0"/>
              <a:t>the Superintendent for time loss claims</a:t>
            </a:r>
            <a:r>
              <a:rPr lang="en-US" dirty="0" smtClean="0"/>
              <a:t>.</a:t>
            </a:r>
          </a:p>
          <a:p>
            <a:pPr marL="736600" lvl="1" indent="-228600"/>
            <a:r>
              <a:rPr lang="en-US" dirty="0" smtClean="0"/>
              <a:t>Open with empathy, “We are sorry this has happened to you. We understand the significant impact this can have on you and your family.”</a:t>
            </a:r>
          </a:p>
          <a:p>
            <a:pPr marL="736600" lvl="1" indent="-228600"/>
            <a:r>
              <a:rPr lang="en-CA" dirty="0" smtClean="0"/>
              <a:t>Outline the importance of returning to work and the important role the Correctional Officer has in the organization.</a:t>
            </a:r>
          </a:p>
          <a:p>
            <a:pPr marL="736600" lvl="1" indent="-228600"/>
            <a:r>
              <a:rPr lang="en-CA" dirty="0" smtClean="0"/>
              <a:t>Provide a clear message of support and the mutual goal of returning them back to work.</a:t>
            </a:r>
          </a:p>
          <a:p>
            <a:pPr marL="736600" lvl="1" indent="-228600"/>
            <a:r>
              <a:rPr lang="en-CA" dirty="0" smtClean="0"/>
              <a:t>Offer an “open door” policy – “Please call me if you have any concerns or questions.”</a:t>
            </a:r>
            <a:endParaRPr lang="en-US" dirty="0"/>
          </a:p>
          <a:p>
            <a:pPr marL="228600" lvl="0" indent="-228600">
              <a:buClrTx/>
              <a:buAutoNum type="arabicPeriod" startAt="4"/>
            </a:pPr>
            <a:r>
              <a:rPr lang="en-CA" b="1" dirty="0" smtClean="0"/>
              <a:t>Continue with the practice of Superintendents calling Correctional Officers after an assault.  </a:t>
            </a:r>
          </a:p>
          <a:p>
            <a:pPr marL="736600" lvl="1" indent="-228600"/>
            <a:r>
              <a:rPr lang="en-CA" dirty="0" smtClean="0"/>
              <a:t>An assault is a serious incident and Superintendent involvement plays a significant role for the Correctional Officer.</a:t>
            </a:r>
          </a:p>
          <a:p>
            <a:pPr marL="228600" indent="-228600">
              <a:buClrTx/>
              <a:buFontTx/>
              <a:buAutoNum type="arabicPeriod" startAt="4"/>
            </a:pPr>
            <a:r>
              <a:rPr lang="en-US" b="1" dirty="0"/>
              <a:t>Enhance pre-injury engagement to prevent </a:t>
            </a:r>
            <a:r>
              <a:rPr lang="en-US" b="1" dirty="0" smtClean="0"/>
              <a:t>skepticism</a:t>
            </a:r>
            <a:r>
              <a:rPr lang="en-US" dirty="0" smtClean="0"/>
              <a:t>.  </a:t>
            </a:r>
          </a:p>
          <a:p>
            <a:pPr marL="736600" lvl="1" indent="-228600"/>
            <a:r>
              <a:rPr lang="en-US" dirty="0" smtClean="0"/>
              <a:t>With the Supervisor/Manager having a more prominent role in the new program with the Correctional Officer, it will be important that pre-injury engagement is a priority for DOC. Some Correctional Officers conveyed skepticism of when a Supervisor/Manager called, wondering “Why do you care now? You didn’t care before.” It will be more difficult to engage employees post-injury if they were disengaged pre-injury. The significance of this recommendation is that the Work Disability Prevention program will now include one of DOCs key goals of “Engaged and Respected Employees.”</a:t>
            </a:r>
          </a:p>
          <a:p>
            <a:pPr marL="228600" indent="-228600">
              <a:buClrTx/>
              <a:buFontTx/>
              <a:buAutoNum type="arabicPeriod" startAt="4"/>
            </a:pPr>
            <a:r>
              <a:rPr lang="en-US" b="1" dirty="0"/>
              <a:t>Consider </a:t>
            </a:r>
            <a:r>
              <a:rPr lang="en-US" b="1" dirty="0" smtClean="0"/>
              <a:t>Urgency.  </a:t>
            </a:r>
          </a:p>
          <a:p>
            <a:pPr marL="736600" lvl="1" indent="-228600"/>
            <a:r>
              <a:rPr lang="en-US" dirty="0" smtClean="0"/>
              <a:t>Given </a:t>
            </a:r>
            <a:r>
              <a:rPr lang="en-US" dirty="0"/>
              <a:t>the reported financial pressures </a:t>
            </a:r>
            <a:r>
              <a:rPr lang="en-US" dirty="0" smtClean="0"/>
              <a:t>the Correctional Officers </a:t>
            </a:r>
            <a:r>
              <a:rPr lang="en-US" dirty="0"/>
              <a:t>experience in the event of a health </a:t>
            </a:r>
            <a:r>
              <a:rPr lang="en-US" dirty="0" smtClean="0"/>
              <a:t>event, </a:t>
            </a:r>
            <a:r>
              <a:rPr lang="en-US" dirty="0" smtClean="0">
                <a:solidFill>
                  <a:schemeClr val="tx1"/>
                </a:solidFill>
              </a:rPr>
              <a:t>DOC should respond with urgency to return injured workers back to the workplace.</a:t>
            </a:r>
            <a:endParaRPr lang="en-US" dirty="0">
              <a:solidFill>
                <a:schemeClr val="tx1"/>
              </a:solidFill>
            </a:endParaRPr>
          </a:p>
          <a:p>
            <a:pPr marL="228600" indent="-228600">
              <a:buClrTx/>
              <a:buFontTx/>
              <a:buAutoNum type="arabicPeriod" startAt="4"/>
            </a:pPr>
            <a:endParaRPr lang="en-US" dirty="0"/>
          </a:p>
          <a:p>
            <a:pPr marL="228600" lvl="0" indent="-228600">
              <a:buClrTx/>
              <a:buAutoNum type="arabicPeriod" startAt="4"/>
            </a:pPr>
            <a:endParaRPr lang="en-CA" dirty="0" smtClean="0"/>
          </a:p>
          <a:p>
            <a:pPr marL="228600" lvl="0" indent="-228600">
              <a:buAutoNum type="arabicPeriod" startAt="4"/>
            </a:pPr>
            <a:endParaRPr lang="en-CA" dirty="0" smtClean="0"/>
          </a:p>
          <a:p>
            <a:endParaRPr lang="en-US" dirty="0"/>
          </a:p>
        </p:txBody>
      </p:sp>
      <p:sp>
        <p:nvSpPr>
          <p:cNvPr id="7" name="Title 1"/>
          <p:cNvSpPr>
            <a:spLocks noGrp="1"/>
          </p:cNvSpPr>
          <p:nvPr>
            <p:ph type="title"/>
          </p:nvPr>
        </p:nvSpPr>
        <p:spPr>
          <a:xfrm>
            <a:off x="304800" y="304800"/>
            <a:ext cx="8534399" cy="546100"/>
          </a:xfrm>
        </p:spPr>
        <p:txBody>
          <a:bodyPr/>
          <a:lstStyle/>
          <a:p>
            <a:r>
              <a:rPr lang="en-US" dirty="0" smtClean="0"/>
              <a:t>Recommendations</a:t>
            </a:r>
            <a:endParaRPr lang="en-US" dirty="0"/>
          </a:p>
        </p:txBody>
      </p:sp>
      <p:sp>
        <p:nvSpPr>
          <p:cNvPr id="4" name="Slide Number Placeholder 1"/>
          <p:cNvSpPr txBox="1">
            <a:spLocks/>
          </p:cNvSpPr>
          <p:nvPr/>
        </p:nvSpPr>
        <p:spPr>
          <a:xfrm>
            <a:off x="7010400" y="6645274"/>
            <a:ext cx="2133600" cy="212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686C88-9864-4BBF-B5C1-B30403792B1A}" type="slidenum">
              <a:rPr lang="en-US" sz="800" smtClean="0"/>
              <a:pPr algn="r"/>
              <a:t>33</a:t>
            </a:fld>
            <a:endParaRPr lang="en-US" sz="800" dirty="0"/>
          </a:p>
        </p:txBody>
      </p:sp>
    </p:spTree>
    <p:extLst>
      <p:ext uri="{BB962C8B-B14F-4D97-AF65-F5344CB8AC3E}">
        <p14:creationId xmlns:p14="http://schemas.microsoft.com/office/powerpoint/2010/main" val="324963878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54474" y="1066801"/>
            <a:ext cx="7995117" cy="5321300"/>
          </a:xfrm>
        </p:spPr>
        <p:txBody>
          <a:bodyPr/>
          <a:lstStyle/>
          <a:p>
            <a:pPr lvl="0"/>
            <a:r>
              <a:rPr lang="en-CA" sz="2000" dirty="0" smtClean="0">
                <a:solidFill>
                  <a:prstClr val="black">
                    <a:lumMod val="85000"/>
                    <a:lumOff val="15000"/>
                  </a:prstClr>
                </a:solidFill>
              </a:rPr>
              <a:t>Facilitator’s Guide</a:t>
            </a:r>
          </a:p>
          <a:p>
            <a:r>
              <a:rPr lang="en-CA" b="1" dirty="0" smtClean="0"/>
              <a:t>INTRO</a:t>
            </a:r>
            <a:endParaRPr lang="en-US" sz="1400" dirty="0"/>
          </a:p>
          <a:p>
            <a:r>
              <a:rPr lang="en-GB" dirty="0" smtClean="0"/>
              <a:t>Thank </a:t>
            </a:r>
            <a:r>
              <a:rPr lang="en-GB" dirty="0"/>
              <a:t>you for your attendance </a:t>
            </a:r>
            <a:r>
              <a:rPr lang="en-GB" dirty="0" smtClean="0"/>
              <a:t>today.</a:t>
            </a:r>
            <a:endParaRPr lang="en-US" sz="1400" dirty="0"/>
          </a:p>
          <a:p>
            <a:r>
              <a:rPr lang="en-GB" sz="700" dirty="0"/>
              <a:t> </a:t>
            </a:r>
            <a:endParaRPr lang="en-US" sz="800" dirty="0"/>
          </a:p>
          <a:p>
            <a:r>
              <a:rPr lang="en-GB" dirty="0"/>
              <a:t>The DOC is currently exploring ways to improve how we support our employees during a time of illness and/or injury. This means looking at ways we can assist our employees to stay at work when able and to also ensure they are returning to work successfully in the event that a medical leave is necessary</a:t>
            </a:r>
            <a:r>
              <a:rPr lang="en-GB" dirty="0" smtClean="0"/>
              <a:t>.</a:t>
            </a:r>
            <a:endParaRPr lang="en-US" sz="1400" dirty="0"/>
          </a:p>
          <a:p>
            <a:r>
              <a:rPr lang="en-GB" sz="700" dirty="0"/>
              <a:t> </a:t>
            </a:r>
            <a:endParaRPr lang="en-US" sz="800" dirty="0"/>
          </a:p>
          <a:p>
            <a:r>
              <a:rPr lang="en-GB" dirty="0"/>
              <a:t>We feel that in order to do this successfully we require input and participation from our employees that are affected by our process during a time of illness and/or injury.  As such you have been invited to partake in a focus group to get your thoughts about what works and what could be improved.  </a:t>
            </a:r>
            <a:endParaRPr lang="en-US" sz="1400" dirty="0"/>
          </a:p>
          <a:p>
            <a:r>
              <a:rPr lang="en-GB" sz="700" dirty="0"/>
              <a:t> </a:t>
            </a:r>
            <a:endParaRPr lang="en-US" sz="800" dirty="0"/>
          </a:p>
          <a:p>
            <a:r>
              <a:rPr lang="en-GB" dirty="0"/>
              <a:t>The focus groups are composed of a cross section of employees across different locations.  The reason for your participation is to ask you to share your experiences and/or thoughts in an informal, roundtable format.  Your suggestions and comments will be reviewed and considered in the overall improvement of our return to work initiative.</a:t>
            </a:r>
            <a:endParaRPr lang="en-US" sz="1400" dirty="0"/>
          </a:p>
          <a:p>
            <a:r>
              <a:rPr lang="en-GB" sz="700" dirty="0"/>
              <a:t> </a:t>
            </a:r>
            <a:endParaRPr lang="en-US" sz="1400" dirty="0"/>
          </a:p>
          <a:p>
            <a:r>
              <a:rPr lang="en-GB" dirty="0"/>
              <a:t>Your participation is really appreciated and helps to ensure our employees who are experiencing a health event impacting their ability to work are supported in the best way possible. DOC is sincere about engaging staff. Your view is important. </a:t>
            </a:r>
            <a:r>
              <a:rPr lang="en-GB" i="1" dirty="0"/>
              <a:t>(A subtle reminder of one of 5 DOC goals – this one is “Engaged and Respected Staff”)</a:t>
            </a:r>
            <a:endParaRPr lang="en-US" sz="1400" dirty="0"/>
          </a:p>
          <a:p>
            <a:r>
              <a:rPr lang="en-US" sz="700" dirty="0"/>
              <a:t> </a:t>
            </a:r>
            <a:endParaRPr lang="en-US" dirty="0"/>
          </a:p>
          <a:p>
            <a:r>
              <a:rPr lang="en-GB" dirty="0"/>
              <a:t>Ok that’s the general purpose of the meeting. Let’s talk about logistics.  </a:t>
            </a:r>
            <a:endParaRPr lang="en-US" sz="1400" dirty="0"/>
          </a:p>
          <a:p>
            <a:r>
              <a:rPr lang="en-GB" dirty="0"/>
              <a:t> </a:t>
            </a:r>
            <a:endParaRPr lang="en-US" sz="1400" dirty="0"/>
          </a:p>
        </p:txBody>
      </p:sp>
      <p:sp>
        <p:nvSpPr>
          <p:cNvPr id="7" name="Title 1"/>
          <p:cNvSpPr>
            <a:spLocks noGrp="1"/>
          </p:cNvSpPr>
          <p:nvPr>
            <p:ph type="title"/>
          </p:nvPr>
        </p:nvSpPr>
        <p:spPr>
          <a:xfrm>
            <a:off x="304800" y="304800"/>
            <a:ext cx="8534399" cy="546100"/>
          </a:xfrm>
        </p:spPr>
        <p:txBody>
          <a:bodyPr/>
          <a:lstStyle/>
          <a:p>
            <a:r>
              <a:rPr lang="en-US" dirty="0" smtClean="0"/>
              <a:t>Appendix</a:t>
            </a:r>
            <a:endParaRPr lang="en-US" dirty="0"/>
          </a:p>
        </p:txBody>
      </p:sp>
      <p:sp>
        <p:nvSpPr>
          <p:cNvPr id="4" name="Slide Number Placeholder 1"/>
          <p:cNvSpPr txBox="1">
            <a:spLocks/>
          </p:cNvSpPr>
          <p:nvPr/>
        </p:nvSpPr>
        <p:spPr>
          <a:xfrm>
            <a:off x="7010400" y="6645274"/>
            <a:ext cx="2133600" cy="212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686C88-9864-4BBF-B5C1-B30403792B1A}" type="slidenum">
              <a:rPr lang="en-US" sz="800" smtClean="0"/>
              <a:pPr algn="r"/>
              <a:t>34</a:t>
            </a:fld>
            <a:endParaRPr lang="en-US" sz="800" dirty="0"/>
          </a:p>
        </p:txBody>
      </p:sp>
    </p:spTree>
    <p:extLst>
      <p:ext uri="{BB962C8B-B14F-4D97-AF65-F5344CB8AC3E}">
        <p14:creationId xmlns:p14="http://schemas.microsoft.com/office/powerpoint/2010/main" val="167591187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54474" y="1066801"/>
            <a:ext cx="7995117" cy="5321300"/>
          </a:xfrm>
        </p:spPr>
        <p:txBody>
          <a:bodyPr/>
          <a:lstStyle/>
          <a:p>
            <a:pPr lvl="0"/>
            <a:r>
              <a:rPr lang="en-CA" sz="2000" dirty="0" smtClean="0">
                <a:solidFill>
                  <a:prstClr val="black">
                    <a:lumMod val="85000"/>
                    <a:lumOff val="15000"/>
                  </a:prstClr>
                </a:solidFill>
              </a:rPr>
              <a:t>Facilitator’s Guide (continued)</a:t>
            </a:r>
          </a:p>
          <a:p>
            <a:r>
              <a:rPr lang="en-GB" b="1" dirty="0"/>
              <a:t>LOGISTICS</a:t>
            </a:r>
            <a:endParaRPr lang="en-US" sz="1400" dirty="0"/>
          </a:p>
          <a:p>
            <a:r>
              <a:rPr lang="en-GB" b="1" dirty="0" smtClean="0"/>
              <a:t>Point </a:t>
            </a:r>
            <a:r>
              <a:rPr lang="en-GB" b="1" dirty="0"/>
              <a:t>number 1: “One-at-a-time”</a:t>
            </a:r>
            <a:endParaRPr lang="en-US" sz="1400" dirty="0"/>
          </a:p>
          <a:p>
            <a:r>
              <a:rPr lang="en-GB" dirty="0" smtClean="0"/>
              <a:t>Has </a:t>
            </a:r>
            <a:r>
              <a:rPr lang="en-GB" dirty="0"/>
              <a:t>anyone ever attended a focus group prior to this one?</a:t>
            </a:r>
            <a:endParaRPr lang="en-US" sz="1400" dirty="0"/>
          </a:p>
          <a:p>
            <a:r>
              <a:rPr lang="en-GB" i="1" dirty="0" smtClean="0"/>
              <a:t>PROBE</a:t>
            </a:r>
            <a:r>
              <a:rPr lang="en-GB" i="1" dirty="0"/>
              <a:t>: what kind?</a:t>
            </a:r>
            <a:endParaRPr lang="en-US" sz="1400" dirty="0"/>
          </a:p>
          <a:p>
            <a:r>
              <a:rPr lang="en-GB" dirty="0" smtClean="0"/>
              <a:t>For </a:t>
            </a:r>
            <a:r>
              <a:rPr lang="en-GB" dirty="0"/>
              <a:t>those of you who have not attended a focus group, there are no right answers to your questions. We want to understand how the return to work process, and the people involved in your return to work you dealt with, gave you good, bad, or indifferent service, and how they can incorporate your feedback into their jobs.  </a:t>
            </a:r>
            <a:endParaRPr lang="en-US" sz="1400" dirty="0"/>
          </a:p>
          <a:p>
            <a:r>
              <a:rPr lang="en-GB" dirty="0" smtClean="0"/>
              <a:t>But </a:t>
            </a:r>
            <a:r>
              <a:rPr lang="en-GB" dirty="0"/>
              <a:t>in order to do that, only one person can speak at a time. Otherwise, it makes it difficult to hear what you have to say.</a:t>
            </a:r>
            <a:endParaRPr lang="en-US" sz="1400" dirty="0"/>
          </a:p>
          <a:p>
            <a:r>
              <a:rPr lang="en-GB" sz="700" dirty="0"/>
              <a:t> </a:t>
            </a:r>
            <a:endParaRPr lang="en-US" sz="800" dirty="0"/>
          </a:p>
          <a:p>
            <a:r>
              <a:rPr lang="en-GB" b="1" dirty="0"/>
              <a:t>Point number 2: “It is not necessary that you have been off work to contribute.”  </a:t>
            </a:r>
            <a:endParaRPr lang="en-US" sz="1400" dirty="0"/>
          </a:p>
          <a:p>
            <a:r>
              <a:rPr lang="en-GB" dirty="0" smtClean="0"/>
              <a:t>You </a:t>
            </a:r>
            <a:r>
              <a:rPr lang="en-GB" dirty="0"/>
              <a:t>may have been involved as a supervisor, directly have been off work, you may have had the opportunity to “stay at work” during a time of injury/illness, or you may not have been off work at all.  Each of you will have a perspective that will be helpful.</a:t>
            </a:r>
            <a:endParaRPr lang="en-US" sz="1400" dirty="0"/>
          </a:p>
          <a:p>
            <a:r>
              <a:rPr lang="en-GB" sz="700" dirty="0"/>
              <a:t> </a:t>
            </a:r>
            <a:endParaRPr lang="en-US" sz="800" dirty="0"/>
          </a:p>
          <a:p>
            <a:r>
              <a:rPr lang="en-GB" b="1" dirty="0"/>
              <a:t>Point number 3:  “This is about process improvement.”</a:t>
            </a:r>
            <a:endParaRPr lang="en-US" sz="1400" dirty="0"/>
          </a:p>
          <a:p>
            <a:r>
              <a:rPr lang="en-GB" dirty="0" smtClean="0"/>
              <a:t>Because </a:t>
            </a:r>
            <a:r>
              <a:rPr lang="en-GB" dirty="0"/>
              <a:t>we are looking to improve the RTW process for employees we want to know what is working, and also what is not working.  In the case of what is not working, the most helpful comments are followed up with how can we improve that and better support employees going forward.  We want to focus on what you see are the elements of a good RTW program.</a:t>
            </a:r>
            <a:endParaRPr lang="en-US" sz="1400" dirty="0"/>
          </a:p>
          <a:p>
            <a:r>
              <a:rPr lang="en-GB" b="1" dirty="0"/>
              <a:t> </a:t>
            </a:r>
            <a:endParaRPr lang="en-US" sz="1400" dirty="0"/>
          </a:p>
          <a:p>
            <a:pPr marL="228600" indent="-228600">
              <a:buClrTx/>
              <a:buFontTx/>
              <a:buAutoNum type="arabicPeriod" startAt="4"/>
            </a:pPr>
            <a:endParaRPr lang="en-US" dirty="0"/>
          </a:p>
          <a:p>
            <a:pPr marL="228600" lvl="0" indent="-228600">
              <a:buClrTx/>
              <a:buAutoNum type="arabicPeriod" startAt="4"/>
            </a:pPr>
            <a:endParaRPr lang="en-CA" dirty="0"/>
          </a:p>
          <a:p>
            <a:pPr marL="228600" lvl="0" indent="-228600">
              <a:buAutoNum type="arabicPeriod" startAt="4"/>
            </a:pPr>
            <a:endParaRPr lang="en-CA" dirty="0"/>
          </a:p>
          <a:p>
            <a:endParaRPr lang="en-US" dirty="0"/>
          </a:p>
          <a:p>
            <a:r>
              <a:rPr lang="en-GB" dirty="0"/>
              <a:t> </a:t>
            </a:r>
            <a:endParaRPr lang="en-US" sz="1400" dirty="0"/>
          </a:p>
        </p:txBody>
      </p:sp>
      <p:sp>
        <p:nvSpPr>
          <p:cNvPr id="7" name="Title 1"/>
          <p:cNvSpPr>
            <a:spLocks noGrp="1"/>
          </p:cNvSpPr>
          <p:nvPr>
            <p:ph type="title"/>
          </p:nvPr>
        </p:nvSpPr>
        <p:spPr>
          <a:xfrm>
            <a:off x="304800" y="304800"/>
            <a:ext cx="8534399" cy="546100"/>
          </a:xfrm>
        </p:spPr>
        <p:txBody>
          <a:bodyPr/>
          <a:lstStyle/>
          <a:p>
            <a:r>
              <a:rPr lang="en-US" dirty="0" smtClean="0"/>
              <a:t>Appendix</a:t>
            </a:r>
            <a:endParaRPr lang="en-US" dirty="0"/>
          </a:p>
        </p:txBody>
      </p:sp>
      <p:sp>
        <p:nvSpPr>
          <p:cNvPr id="4" name="Slide Number Placeholder 1"/>
          <p:cNvSpPr txBox="1">
            <a:spLocks/>
          </p:cNvSpPr>
          <p:nvPr/>
        </p:nvSpPr>
        <p:spPr>
          <a:xfrm>
            <a:off x="7010400" y="6645274"/>
            <a:ext cx="2133600" cy="212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686C88-9864-4BBF-B5C1-B30403792B1A}" type="slidenum">
              <a:rPr lang="en-US" sz="800" smtClean="0"/>
              <a:pPr algn="r"/>
              <a:t>35</a:t>
            </a:fld>
            <a:endParaRPr lang="en-US" sz="800" dirty="0"/>
          </a:p>
        </p:txBody>
      </p:sp>
    </p:spTree>
    <p:extLst>
      <p:ext uri="{BB962C8B-B14F-4D97-AF65-F5344CB8AC3E}">
        <p14:creationId xmlns:p14="http://schemas.microsoft.com/office/powerpoint/2010/main" val="412911104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54474" y="1066801"/>
            <a:ext cx="7995117" cy="5321300"/>
          </a:xfrm>
        </p:spPr>
        <p:txBody>
          <a:bodyPr/>
          <a:lstStyle/>
          <a:p>
            <a:pPr lvl="0"/>
            <a:r>
              <a:rPr lang="en-CA" sz="2000" dirty="0" smtClean="0">
                <a:solidFill>
                  <a:prstClr val="black">
                    <a:lumMod val="85000"/>
                    <a:lumOff val="15000"/>
                  </a:prstClr>
                </a:solidFill>
              </a:rPr>
              <a:t>Facilitator’s Guide (continued)</a:t>
            </a:r>
          </a:p>
          <a:p>
            <a:r>
              <a:rPr lang="en-GB" b="1" dirty="0" smtClean="0"/>
              <a:t>The </a:t>
            </a:r>
            <a:r>
              <a:rPr lang="en-GB" b="1" dirty="0"/>
              <a:t>DOC EXPERIENCE</a:t>
            </a:r>
            <a:endParaRPr lang="en-US" sz="1400" dirty="0"/>
          </a:p>
          <a:p>
            <a:r>
              <a:rPr lang="en-GB" dirty="0" smtClean="0"/>
              <a:t>Ok</a:t>
            </a:r>
            <a:r>
              <a:rPr lang="en-GB" dirty="0"/>
              <a:t>, now let’s talk about your current experience with the DOC </a:t>
            </a:r>
            <a:r>
              <a:rPr lang="en-GB" dirty="0" smtClean="0"/>
              <a:t>RTW program</a:t>
            </a:r>
            <a:r>
              <a:rPr lang="en-GB" dirty="0"/>
              <a:t>. </a:t>
            </a:r>
            <a:endParaRPr lang="en-US" sz="1400" dirty="0"/>
          </a:p>
          <a:p>
            <a:r>
              <a:rPr lang="en-GB" sz="700" dirty="0"/>
              <a:t> </a:t>
            </a:r>
            <a:endParaRPr lang="en-US" sz="800" dirty="0"/>
          </a:p>
          <a:p>
            <a:r>
              <a:rPr lang="en-GB" dirty="0"/>
              <a:t>As all organizations do, the DOC has set up its </a:t>
            </a:r>
            <a:r>
              <a:rPr lang="en-GB" dirty="0" smtClean="0"/>
              <a:t>RTW process</a:t>
            </a:r>
            <a:r>
              <a:rPr lang="en-GB" dirty="0"/>
              <a:t>.  Like all process, there can be many steps along the way that can help you, cause some points of confusion, and can involve a number of people.</a:t>
            </a:r>
            <a:endParaRPr lang="en-US" sz="1400" dirty="0"/>
          </a:p>
          <a:p>
            <a:r>
              <a:rPr lang="en-GB" sz="700" dirty="0"/>
              <a:t> </a:t>
            </a:r>
            <a:endParaRPr lang="en-US" sz="800" dirty="0"/>
          </a:p>
          <a:p>
            <a:r>
              <a:rPr lang="en-GB" dirty="0"/>
              <a:t>Today, I want to focus on your experience and understanding of the DOC </a:t>
            </a:r>
            <a:r>
              <a:rPr lang="en-GB" dirty="0" smtClean="0"/>
              <a:t>RTW process</a:t>
            </a:r>
            <a:r>
              <a:rPr lang="en-GB" dirty="0"/>
              <a:t>.  I am going to ask you your thoughts on the interactions you had with the DOC staff and the process of recovery and return to work. </a:t>
            </a:r>
            <a:endParaRPr lang="en-US" sz="1400" dirty="0"/>
          </a:p>
          <a:p>
            <a:r>
              <a:rPr lang="en-GB" sz="700" dirty="0"/>
              <a:t> </a:t>
            </a:r>
            <a:endParaRPr lang="en-US" sz="800" dirty="0"/>
          </a:p>
          <a:p>
            <a:r>
              <a:rPr lang="en-GB" dirty="0"/>
              <a:t>As we are discussing the various topics I want you to think about the answers to the following questions:</a:t>
            </a:r>
            <a:endParaRPr lang="en-US" sz="1400" dirty="0"/>
          </a:p>
          <a:p>
            <a:r>
              <a:rPr lang="en-GB" sz="700" dirty="0"/>
              <a:t> </a:t>
            </a:r>
            <a:endParaRPr lang="en-US" sz="800" dirty="0"/>
          </a:p>
          <a:p>
            <a:r>
              <a:rPr lang="en-GB" b="1" i="1" dirty="0"/>
              <a:t>Write on the flip chart:</a:t>
            </a:r>
            <a:endParaRPr lang="en-US" sz="1400" dirty="0"/>
          </a:p>
          <a:p>
            <a:pPr marL="171450" lvl="0" indent="-171450">
              <a:buFont typeface="Arial" panose="020B0604020202020204" pitchFamily="34" charset="0"/>
              <a:buChar char="•"/>
            </a:pPr>
            <a:r>
              <a:rPr lang="en-GB" b="1" i="1" dirty="0" smtClean="0"/>
              <a:t>What </a:t>
            </a:r>
            <a:r>
              <a:rPr lang="en-GB" b="1" i="1" dirty="0"/>
              <a:t>are the factors that you consider in wanting to SAW and/or RTW after an illness/injury?</a:t>
            </a:r>
            <a:endParaRPr lang="en-US" sz="1400" dirty="0"/>
          </a:p>
          <a:p>
            <a:pPr marL="171450" lvl="0" indent="-171450">
              <a:buFont typeface="Arial" panose="020B0604020202020204" pitchFamily="34" charset="0"/>
              <a:buChar char="•"/>
            </a:pPr>
            <a:r>
              <a:rPr lang="en-GB" b="1" i="1" dirty="0"/>
              <a:t>What do you see as your role and responsibilities in this process?</a:t>
            </a:r>
            <a:endParaRPr lang="en-US" sz="1400" dirty="0"/>
          </a:p>
          <a:p>
            <a:pPr marL="171450" lvl="0" indent="-171450">
              <a:buFont typeface="Arial" panose="020B0604020202020204" pitchFamily="34" charset="0"/>
              <a:buChar char="•"/>
            </a:pPr>
            <a:r>
              <a:rPr lang="en-GB" b="1" i="1" dirty="0"/>
              <a:t>What does a process that engages employees look like?</a:t>
            </a:r>
            <a:endParaRPr lang="en-US" sz="1400" dirty="0"/>
          </a:p>
          <a:p>
            <a:r>
              <a:rPr lang="en-GB" i="1" dirty="0"/>
              <a:t> </a:t>
            </a:r>
            <a:endParaRPr lang="en-US" sz="1400" dirty="0"/>
          </a:p>
          <a:p>
            <a:r>
              <a:rPr lang="en-GB" dirty="0"/>
              <a:t>I’ll ask each of you additional questions to get a better understanding from you. But in general, I want you to start thinking about these things. </a:t>
            </a:r>
            <a:endParaRPr lang="en-US" sz="1400" dirty="0"/>
          </a:p>
          <a:p>
            <a:r>
              <a:rPr lang="en-GB" b="1" dirty="0"/>
              <a:t> </a:t>
            </a:r>
            <a:endParaRPr lang="en-US" sz="1400" dirty="0"/>
          </a:p>
          <a:p>
            <a:pPr marL="228600" indent="-228600">
              <a:buClrTx/>
              <a:buFontTx/>
              <a:buAutoNum type="arabicPeriod" startAt="4"/>
            </a:pPr>
            <a:endParaRPr lang="en-US" dirty="0"/>
          </a:p>
          <a:p>
            <a:pPr marL="228600" lvl="0" indent="-228600">
              <a:buClrTx/>
              <a:buAutoNum type="arabicPeriod" startAt="4"/>
            </a:pPr>
            <a:endParaRPr lang="en-CA" dirty="0"/>
          </a:p>
          <a:p>
            <a:pPr marL="228600" lvl="0" indent="-228600">
              <a:buAutoNum type="arabicPeriod" startAt="4"/>
            </a:pPr>
            <a:endParaRPr lang="en-CA" dirty="0"/>
          </a:p>
          <a:p>
            <a:endParaRPr lang="en-US" dirty="0"/>
          </a:p>
          <a:p>
            <a:r>
              <a:rPr lang="en-GB" dirty="0"/>
              <a:t> </a:t>
            </a:r>
            <a:endParaRPr lang="en-US" sz="1400" dirty="0"/>
          </a:p>
        </p:txBody>
      </p:sp>
      <p:sp>
        <p:nvSpPr>
          <p:cNvPr id="7" name="Title 1"/>
          <p:cNvSpPr>
            <a:spLocks noGrp="1"/>
          </p:cNvSpPr>
          <p:nvPr>
            <p:ph type="title"/>
          </p:nvPr>
        </p:nvSpPr>
        <p:spPr>
          <a:xfrm>
            <a:off x="304800" y="304800"/>
            <a:ext cx="8534399" cy="546100"/>
          </a:xfrm>
        </p:spPr>
        <p:txBody>
          <a:bodyPr/>
          <a:lstStyle/>
          <a:p>
            <a:r>
              <a:rPr lang="en-US" dirty="0" smtClean="0"/>
              <a:t>Appendix</a:t>
            </a:r>
            <a:endParaRPr lang="en-US" dirty="0"/>
          </a:p>
        </p:txBody>
      </p:sp>
      <p:sp>
        <p:nvSpPr>
          <p:cNvPr id="4" name="Slide Number Placeholder 1"/>
          <p:cNvSpPr txBox="1">
            <a:spLocks/>
          </p:cNvSpPr>
          <p:nvPr/>
        </p:nvSpPr>
        <p:spPr>
          <a:xfrm>
            <a:off x="7010400" y="6645274"/>
            <a:ext cx="2133600" cy="212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686C88-9864-4BBF-B5C1-B30403792B1A}" type="slidenum">
              <a:rPr lang="en-US" sz="800" smtClean="0"/>
              <a:pPr algn="r"/>
              <a:t>36</a:t>
            </a:fld>
            <a:endParaRPr lang="en-US" sz="800" dirty="0"/>
          </a:p>
        </p:txBody>
      </p:sp>
    </p:spTree>
    <p:extLst>
      <p:ext uri="{BB962C8B-B14F-4D97-AF65-F5344CB8AC3E}">
        <p14:creationId xmlns:p14="http://schemas.microsoft.com/office/powerpoint/2010/main" val="360525422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54474" y="1066801"/>
            <a:ext cx="7995117" cy="5321300"/>
          </a:xfrm>
        </p:spPr>
        <p:txBody>
          <a:bodyPr/>
          <a:lstStyle/>
          <a:p>
            <a:pPr lvl="0"/>
            <a:r>
              <a:rPr lang="en-CA" sz="2000" dirty="0" smtClean="0">
                <a:solidFill>
                  <a:prstClr val="black">
                    <a:lumMod val="85000"/>
                    <a:lumOff val="15000"/>
                  </a:prstClr>
                </a:solidFill>
              </a:rPr>
              <a:t>Facilitator’s Guide (continued)</a:t>
            </a:r>
          </a:p>
          <a:p>
            <a:r>
              <a:rPr lang="en-GB" b="1" dirty="0" smtClean="0"/>
              <a:t>QUESTIONS</a:t>
            </a:r>
            <a:endParaRPr lang="en-US" sz="1400" dirty="0"/>
          </a:p>
          <a:p>
            <a:endParaRPr lang="en-GB" dirty="0" smtClean="0"/>
          </a:p>
          <a:p>
            <a:r>
              <a:rPr lang="en-GB" dirty="0" smtClean="0"/>
              <a:t>Ok </a:t>
            </a:r>
            <a:r>
              <a:rPr lang="en-GB" i="1" dirty="0"/>
              <a:t>(turn to first participant)</a:t>
            </a:r>
            <a:endParaRPr lang="en-US" sz="1400" dirty="0"/>
          </a:p>
          <a:p>
            <a:pPr lvl="0"/>
            <a:r>
              <a:rPr lang="en-US" b="1" dirty="0" smtClean="0"/>
              <a:t>When </a:t>
            </a:r>
            <a:r>
              <a:rPr lang="en-US" b="1" dirty="0"/>
              <a:t>you think of becoming injured, what are your thoughts about what it means to you?</a:t>
            </a:r>
            <a:endParaRPr lang="en-US" sz="1400" dirty="0"/>
          </a:p>
          <a:p>
            <a:r>
              <a:rPr lang="en-US" dirty="0"/>
              <a:t>Probe for:</a:t>
            </a:r>
            <a:endParaRPr lang="en-US" sz="1400" dirty="0"/>
          </a:p>
          <a:p>
            <a:pPr lvl="0"/>
            <a:r>
              <a:rPr lang="en-US" dirty="0"/>
              <a:t>Do you see this as a benefit?  </a:t>
            </a:r>
            <a:endParaRPr lang="en-US" sz="1400" dirty="0"/>
          </a:p>
          <a:p>
            <a:pPr lvl="0"/>
            <a:r>
              <a:rPr lang="en-US" dirty="0"/>
              <a:t>How does it compare to vacation?</a:t>
            </a:r>
            <a:endParaRPr lang="en-US" sz="1400" dirty="0"/>
          </a:p>
          <a:p>
            <a:r>
              <a:rPr lang="en-GB" sz="700" b="1" dirty="0"/>
              <a:t> </a:t>
            </a:r>
            <a:endParaRPr lang="en-US" sz="800" dirty="0"/>
          </a:p>
          <a:p>
            <a:pPr lvl="0"/>
            <a:r>
              <a:rPr lang="en-US" b="1" dirty="0"/>
              <a:t>What does Early Intervention mean to you?</a:t>
            </a:r>
            <a:endParaRPr lang="en-US" sz="1400" dirty="0"/>
          </a:p>
          <a:p>
            <a:r>
              <a:rPr lang="en-US" sz="700" dirty="0"/>
              <a:t> </a:t>
            </a:r>
            <a:endParaRPr lang="en-US" sz="1400" dirty="0"/>
          </a:p>
          <a:p>
            <a:pPr lvl="0"/>
            <a:r>
              <a:rPr lang="en-US" b="1" dirty="0"/>
              <a:t>When you think of the word ____</a:t>
            </a:r>
            <a:r>
              <a:rPr lang="en-US" b="1" u="sng" dirty="0"/>
              <a:t>X</a:t>
            </a:r>
            <a:r>
              <a:rPr lang="en-US" b="1" dirty="0"/>
              <a:t>____, what comes to mind?</a:t>
            </a:r>
            <a:endParaRPr lang="en-US" sz="1400" dirty="0"/>
          </a:p>
          <a:p>
            <a:pPr lvl="1"/>
            <a:r>
              <a:rPr lang="en-US" b="1" dirty="0"/>
              <a:t>Modified Work</a:t>
            </a:r>
            <a:endParaRPr lang="en-US" sz="1400" dirty="0"/>
          </a:p>
          <a:p>
            <a:pPr lvl="1"/>
            <a:r>
              <a:rPr lang="en-US" b="1" dirty="0"/>
              <a:t>Light Duty</a:t>
            </a:r>
            <a:endParaRPr lang="en-US" sz="1400" dirty="0"/>
          </a:p>
          <a:p>
            <a:pPr lvl="1"/>
            <a:r>
              <a:rPr lang="en-US" b="1" dirty="0"/>
              <a:t>Transitional Work</a:t>
            </a:r>
            <a:endParaRPr lang="en-US" sz="1400" dirty="0"/>
          </a:p>
          <a:p>
            <a:r>
              <a:rPr lang="en-US" sz="700" b="1" dirty="0"/>
              <a:t> </a:t>
            </a:r>
            <a:endParaRPr lang="en-US" sz="800" dirty="0"/>
          </a:p>
          <a:p>
            <a:r>
              <a:rPr lang="en-US" b="1" dirty="0"/>
              <a:t>Is there a difference between these words?  Do they mean something different to you?</a:t>
            </a:r>
            <a:endParaRPr lang="en-US" sz="1400" dirty="0"/>
          </a:p>
          <a:p>
            <a:r>
              <a:rPr lang="en-US" sz="700" b="1" dirty="0"/>
              <a:t> </a:t>
            </a:r>
            <a:endParaRPr lang="en-US" sz="800" dirty="0"/>
          </a:p>
          <a:p>
            <a:pPr lvl="0"/>
            <a:r>
              <a:rPr lang="en-US" b="1" dirty="0"/>
              <a:t>Overall, when you become/became ill or injured what are/were your biggest concerns?</a:t>
            </a:r>
            <a:endParaRPr lang="en-US" sz="1400" dirty="0"/>
          </a:p>
          <a:p>
            <a:r>
              <a:rPr lang="en-US" dirty="0"/>
              <a:t>Probe for: </a:t>
            </a:r>
            <a:endParaRPr lang="en-US" sz="1400" dirty="0"/>
          </a:p>
          <a:p>
            <a:pPr lvl="1"/>
            <a:r>
              <a:rPr lang="en-US" dirty="0"/>
              <a:t>Did you have concerns about your job/position?</a:t>
            </a:r>
            <a:endParaRPr lang="en-US" sz="1400" dirty="0"/>
          </a:p>
          <a:p>
            <a:pPr lvl="1"/>
            <a:r>
              <a:rPr lang="en-US" dirty="0"/>
              <a:t>What were/are your expectations about your employer’s involvement</a:t>
            </a:r>
            <a:r>
              <a:rPr lang="en-US" dirty="0" smtClean="0"/>
              <a:t>?</a:t>
            </a:r>
            <a:endParaRPr lang="en-US" sz="1400" dirty="0"/>
          </a:p>
          <a:p>
            <a:endParaRPr lang="en-US" sz="1400" dirty="0"/>
          </a:p>
          <a:p>
            <a:r>
              <a:rPr lang="en-GB" b="1" dirty="0"/>
              <a:t> </a:t>
            </a:r>
            <a:endParaRPr lang="en-US" sz="1400" dirty="0"/>
          </a:p>
          <a:p>
            <a:pPr marL="228600" indent="-228600">
              <a:buClrTx/>
              <a:buFontTx/>
              <a:buAutoNum type="arabicPeriod" startAt="4"/>
            </a:pPr>
            <a:endParaRPr lang="en-US" dirty="0"/>
          </a:p>
          <a:p>
            <a:pPr marL="228600" lvl="0" indent="-228600">
              <a:buClrTx/>
              <a:buAutoNum type="arabicPeriod" startAt="4"/>
            </a:pPr>
            <a:endParaRPr lang="en-CA" dirty="0"/>
          </a:p>
          <a:p>
            <a:pPr marL="228600" lvl="0" indent="-228600">
              <a:buAutoNum type="arabicPeriod" startAt="4"/>
            </a:pPr>
            <a:endParaRPr lang="en-CA" dirty="0"/>
          </a:p>
          <a:p>
            <a:endParaRPr lang="en-US" dirty="0"/>
          </a:p>
          <a:p>
            <a:r>
              <a:rPr lang="en-GB" dirty="0"/>
              <a:t> </a:t>
            </a:r>
            <a:endParaRPr lang="en-US" sz="1400" dirty="0"/>
          </a:p>
        </p:txBody>
      </p:sp>
      <p:sp>
        <p:nvSpPr>
          <p:cNvPr id="7" name="Title 1"/>
          <p:cNvSpPr>
            <a:spLocks noGrp="1"/>
          </p:cNvSpPr>
          <p:nvPr>
            <p:ph type="title"/>
          </p:nvPr>
        </p:nvSpPr>
        <p:spPr>
          <a:xfrm>
            <a:off x="304800" y="304800"/>
            <a:ext cx="8534399" cy="546100"/>
          </a:xfrm>
        </p:spPr>
        <p:txBody>
          <a:bodyPr/>
          <a:lstStyle/>
          <a:p>
            <a:r>
              <a:rPr lang="en-US" dirty="0" smtClean="0"/>
              <a:t>Appendix</a:t>
            </a:r>
            <a:endParaRPr lang="en-US" dirty="0"/>
          </a:p>
        </p:txBody>
      </p:sp>
      <p:sp>
        <p:nvSpPr>
          <p:cNvPr id="4" name="Slide Number Placeholder 1"/>
          <p:cNvSpPr txBox="1">
            <a:spLocks/>
          </p:cNvSpPr>
          <p:nvPr/>
        </p:nvSpPr>
        <p:spPr>
          <a:xfrm>
            <a:off x="7010400" y="6645274"/>
            <a:ext cx="2133600" cy="212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686C88-9864-4BBF-B5C1-B30403792B1A}" type="slidenum">
              <a:rPr lang="en-US" sz="800" smtClean="0"/>
              <a:pPr algn="r"/>
              <a:t>37</a:t>
            </a:fld>
            <a:endParaRPr lang="en-US" sz="800" dirty="0"/>
          </a:p>
        </p:txBody>
      </p:sp>
    </p:spTree>
    <p:extLst>
      <p:ext uri="{BB962C8B-B14F-4D97-AF65-F5344CB8AC3E}">
        <p14:creationId xmlns:p14="http://schemas.microsoft.com/office/powerpoint/2010/main" val="75953434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54474" y="1066801"/>
            <a:ext cx="7995117" cy="5321300"/>
          </a:xfrm>
        </p:spPr>
        <p:txBody>
          <a:bodyPr/>
          <a:lstStyle/>
          <a:p>
            <a:pPr lvl="0"/>
            <a:r>
              <a:rPr lang="en-CA" sz="2000" dirty="0" smtClean="0">
                <a:solidFill>
                  <a:prstClr val="black">
                    <a:lumMod val="85000"/>
                    <a:lumOff val="15000"/>
                  </a:prstClr>
                </a:solidFill>
              </a:rPr>
              <a:t>Facilitator’s Guide (continued)</a:t>
            </a:r>
          </a:p>
          <a:p>
            <a:r>
              <a:rPr lang="en-GB" b="1" dirty="0" smtClean="0"/>
              <a:t>QUESTIONS (continued)</a:t>
            </a:r>
            <a:endParaRPr lang="en-US" sz="1400" dirty="0"/>
          </a:p>
          <a:p>
            <a:r>
              <a:rPr lang="en-GB" b="1" u="sng" dirty="0"/>
              <a:t>Clear and understandable process</a:t>
            </a:r>
            <a:endParaRPr lang="en-US" sz="1400" dirty="0"/>
          </a:p>
          <a:p>
            <a:pPr lvl="0"/>
            <a:r>
              <a:rPr lang="en-US" b="1" dirty="0" smtClean="0"/>
              <a:t>What </a:t>
            </a:r>
            <a:r>
              <a:rPr lang="en-US" b="1" dirty="0"/>
              <a:t>is your understanding of the </a:t>
            </a:r>
            <a:r>
              <a:rPr lang="en-US" b="1" dirty="0" smtClean="0"/>
              <a:t>RTW process</a:t>
            </a:r>
            <a:r>
              <a:rPr lang="en-US" b="1" dirty="0"/>
              <a:t>?</a:t>
            </a:r>
            <a:endParaRPr lang="en-US" sz="1400" dirty="0"/>
          </a:p>
          <a:p>
            <a:pPr lvl="1"/>
            <a:r>
              <a:rPr lang="en-US" dirty="0"/>
              <a:t>Did you know that the DOC has a formal leave process?  How was this communicated to you?</a:t>
            </a:r>
            <a:endParaRPr lang="en-US" sz="1400" dirty="0"/>
          </a:p>
          <a:p>
            <a:pPr lvl="1"/>
            <a:r>
              <a:rPr lang="en-US" dirty="0"/>
              <a:t>When do you think the DOC should contact their employees who are off work due to an illness/injury?</a:t>
            </a:r>
            <a:endParaRPr lang="en-US" sz="1400" dirty="0"/>
          </a:p>
          <a:p>
            <a:r>
              <a:rPr lang="en-US" sz="700" b="1" dirty="0"/>
              <a:t> </a:t>
            </a:r>
            <a:endParaRPr lang="en-US" sz="800" dirty="0"/>
          </a:p>
          <a:p>
            <a:pPr lvl="0"/>
            <a:r>
              <a:rPr lang="en-US" b="1" dirty="0"/>
              <a:t>For those that have been off work, tell me about when you had received your first contact from the DOC.</a:t>
            </a:r>
            <a:endParaRPr lang="en-US" sz="1400" dirty="0"/>
          </a:p>
          <a:p>
            <a:pPr lvl="1"/>
            <a:r>
              <a:rPr lang="en-US" dirty="0"/>
              <a:t>Did you receive a call out of the blue?  Did you have an expectation that someone would be calling?  If so, how was that communicated to you?</a:t>
            </a:r>
            <a:endParaRPr lang="en-US" sz="1400" dirty="0"/>
          </a:p>
          <a:p>
            <a:pPr lvl="2"/>
            <a:r>
              <a:rPr lang="en-US" dirty="0"/>
              <a:t>Do you remember who called you?</a:t>
            </a:r>
            <a:endParaRPr lang="en-US" sz="1400" dirty="0"/>
          </a:p>
          <a:p>
            <a:pPr lvl="1"/>
            <a:r>
              <a:rPr lang="en-US" dirty="0"/>
              <a:t>What did you expect from the DOC in terms of their involvement?  Why did you expect that?</a:t>
            </a:r>
            <a:endParaRPr lang="en-US" sz="1400" dirty="0"/>
          </a:p>
          <a:p>
            <a:r>
              <a:rPr lang="en-US" sz="700" dirty="0"/>
              <a:t> </a:t>
            </a:r>
            <a:endParaRPr lang="en-US" sz="800" dirty="0"/>
          </a:p>
          <a:p>
            <a:pPr lvl="0"/>
            <a:r>
              <a:rPr lang="en-US" b="1" dirty="0"/>
              <a:t>Did you know what was expected of you?  How did you know?</a:t>
            </a:r>
            <a:endParaRPr lang="en-US" sz="1400" dirty="0"/>
          </a:p>
          <a:p>
            <a:pPr lvl="1"/>
            <a:r>
              <a:rPr lang="en-US" dirty="0"/>
              <a:t>Was there any part of the process you didn’t understand?</a:t>
            </a:r>
            <a:endParaRPr lang="en-US" sz="1400" dirty="0"/>
          </a:p>
          <a:p>
            <a:pPr lvl="1"/>
            <a:r>
              <a:rPr lang="en-US" dirty="0"/>
              <a:t>Knowing what you know now, what information do you feel you needed or would have been helpful at the beginning?</a:t>
            </a:r>
            <a:endParaRPr lang="en-US" sz="1400" dirty="0"/>
          </a:p>
          <a:p>
            <a:r>
              <a:rPr lang="en-US" sz="700" dirty="0"/>
              <a:t> </a:t>
            </a:r>
            <a:endParaRPr lang="en-US" sz="800" dirty="0"/>
          </a:p>
          <a:p>
            <a:pPr lvl="0"/>
            <a:r>
              <a:rPr lang="en-US" b="1" dirty="0"/>
              <a:t>Who do you feel should be involved in your </a:t>
            </a:r>
            <a:r>
              <a:rPr lang="en-US" b="1" dirty="0" smtClean="0"/>
              <a:t>RTW conversations </a:t>
            </a:r>
            <a:r>
              <a:rPr lang="en-US" b="1" dirty="0"/>
              <a:t>and/or contacting you?</a:t>
            </a:r>
            <a:endParaRPr lang="en-US" sz="1400" dirty="0"/>
          </a:p>
          <a:p>
            <a:r>
              <a:rPr lang="en-US" sz="700" b="1" dirty="0"/>
              <a:t> </a:t>
            </a:r>
            <a:endParaRPr lang="en-US" sz="800" dirty="0"/>
          </a:p>
          <a:p>
            <a:pPr lvl="0"/>
            <a:r>
              <a:rPr lang="en-US" b="1" dirty="0"/>
              <a:t>Do you feel like the DOC has done a good job of keeping you informed along the way? </a:t>
            </a:r>
            <a:endParaRPr lang="en-US" sz="1400" dirty="0"/>
          </a:p>
          <a:p>
            <a:pPr lvl="2"/>
            <a:r>
              <a:rPr lang="en-US" dirty="0"/>
              <a:t>Why or why not?</a:t>
            </a:r>
            <a:endParaRPr lang="en-US" sz="1400" dirty="0"/>
          </a:p>
          <a:p>
            <a:pPr lvl="2"/>
            <a:r>
              <a:rPr lang="en-US" dirty="0"/>
              <a:t>Is that important to you?</a:t>
            </a:r>
            <a:endParaRPr lang="en-US" sz="1400" dirty="0"/>
          </a:p>
          <a:p>
            <a:pPr lvl="2"/>
            <a:r>
              <a:rPr lang="en-US" dirty="0"/>
              <a:t>Is there anything that could have done better?</a:t>
            </a:r>
            <a:endParaRPr lang="en-US" sz="1400" dirty="0"/>
          </a:p>
          <a:p>
            <a:r>
              <a:rPr lang="en-US" dirty="0"/>
              <a:t> </a:t>
            </a:r>
            <a:endParaRPr lang="en-US" sz="1400" dirty="0"/>
          </a:p>
          <a:p>
            <a:endParaRPr lang="en-US" sz="1400" dirty="0"/>
          </a:p>
          <a:p>
            <a:r>
              <a:rPr lang="en-GB" b="1" dirty="0"/>
              <a:t> </a:t>
            </a:r>
            <a:endParaRPr lang="en-US" sz="1400" dirty="0"/>
          </a:p>
          <a:p>
            <a:pPr marL="228600" indent="-228600">
              <a:buClrTx/>
              <a:buFontTx/>
              <a:buAutoNum type="arabicPeriod" startAt="4"/>
            </a:pPr>
            <a:endParaRPr lang="en-US" dirty="0"/>
          </a:p>
          <a:p>
            <a:pPr marL="228600" lvl="0" indent="-228600">
              <a:buClrTx/>
              <a:buAutoNum type="arabicPeriod" startAt="4"/>
            </a:pPr>
            <a:endParaRPr lang="en-CA" dirty="0"/>
          </a:p>
          <a:p>
            <a:pPr marL="228600" lvl="0" indent="-228600">
              <a:buAutoNum type="arabicPeriod" startAt="4"/>
            </a:pPr>
            <a:endParaRPr lang="en-CA" dirty="0"/>
          </a:p>
          <a:p>
            <a:endParaRPr lang="en-US" dirty="0"/>
          </a:p>
          <a:p>
            <a:r>
              <a:rPr lang="en-GB" dirty="0"/>
              <a:t> </a:t>
            </a:r>
            <a:endParaRPr lang="en-US" sz="1400" dirty="0"/>
          </a:p>
        </p:txBody>
      </p:sp>
      <p:sp>
        <p:nvSpPr>
          <p:cNvPr id="7" name="Title 1"/>
          <p:cNvSpPr>
            <a:spLocks noGrp="1"/>
          </p:cNvSpPr>
          <p:nvPr>
            <p:ph type="title"/>
          </p:nvPr>
        </p:nvSpPr>
        <p:spPr>
          <a:xfrm>
            <a:off x="304800" y="304800"/>
            <a:ext cx="8534399" cy="546100"/>
          </a:xfrm>
        </p:spPr>
        <p:txBody>
          <a:bodyPr/>
          <a:lstStyle/>
          <a:p>
            <a:r>
              <a:rPr lang="en-US" dirty="0" smtClean="0"/>
              <a:t>Appendix</a:t>
            </a:r>
            <a:endParaRPr lang="en-US" dirty="0"/>
          </a:p>
        </p:txBody>
      </p:sp>
      <p:sp>
        <p:nvSpPr>
          <p:cNvPr id="4" name="Slide Number Placeholder 1"/>
          <p:cNvSpPr txBox="1">
            <a:spLocks/>
          </p:cNvSpPr>
          <p:nvPr/>
        </p:nvSpPr>
        <p:spPr>
          <a:xfrm>
            <a:off x="7010400" y="6645274"/>
            <a:ext cx="2133600" cy="212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686C88-9864-4BBF-B5C1-B30403792B1A}" type="slidenum">
              <a:rPr lang="en-US" sz="800" smtClean="0"/>
              <a:pPr algn="r"/>
              <a:t>38</a:t>
            </a:fld>
            <a:endParaRPr lang="en-US" sz="800" dirty="0"/>
          </a:p>
        </p:txBody>
      </p:sp>
    </p:spTree>
    <p:extLst>
      <p:ext uri="{BB962C8B-B14F-4D97-AF65-F5344CB8AC3E}">
        <p14:creationId xmlns:p14="http://schemas.microsoft.com/office/powerpoint/2010/main" val="189908900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54474" y="1066800"/>
            <a:ext cx="7995117" cy="5578473"/>
          </a:xfrm>
        </p:spPr>
        <p:txBody>
          <a:bodyPr/>
          <a:lstStyle/>
          <a:p>
            <a:pPr lvl="0"/>
            <a:r>
              <a:rPr lang="en-CA" sz="2000" dirty="0" smtClean="0">
                <a:solidFill>
                  <a:prstClr val="black">
                    <a:lumMod val="85000"/>
                    <a:lumOff val="15000"/>
                  </a:prstClr>
                </a:solidFill>
              </a:rPr>
              <a:t>Facilitator’s Guide (continued)</a:t>
            </a:r>
          </a:p>
          <a:p>
            <a:r>
              <a:rPr lang="en-GB" b="1" dirty="0" smtClean="0"/>
              <a:t>QUESTIONS (continued)</a:t>
            </a:r>
            <a:endParaRPr lang="en-US" sz="1400" dirty="0"/>
          </a:p>
          <a:p>
            <a:r>
              <a:rPr lang="en-GB" b="1" u="sng" dirty="0"/>
              <a:t>Care and compassion</a:t>
            </a:r>
            <a:endParaRPr lang="en-US" sz="1400" dirty="0"/>
          </a:p>
          <a:p>
            <a:pPr lvl="0"/>
            <a:r>
              <a:rPr lang="en-US" b="1" dirty="0" smtClean="0"/>
              <a:t>For </a:t>
            </a:r>
            <a:r>
              <a:rPr lang="en-US" b="1" dirty="0"/>
              <a:t>those of you that have been off work, describe the main emotions you felt when you first learned you would be off work?</a:t>
            </a:r>
            <a:endParaRPr lang="en-US" sz="1400" dirty="0"/>
          </a:p>
          <a:p>
            <a:r>
              <a:rPr lang="en-US" dirty="0"/>
              <a:t>Probe for:</a:t>
            </a:r>
            <a:endParaRPr lang="en-US" sz="1400" dirty="0"/>
          </a:p>
          <a:p>
            <a:pPr lvl="2"/>
            <a:r>
              <a:rPr lang="en-US" dirty="0"/>
              <a:t>For supervisors:  how did you feel when you learned that your staff member was going to be going off work?</a:t>
            </a:r>
            <a:endParaRPr lang="en-US" sz="1400" dirty="0"/>
          </a:p>
          <a:p>
            <a:pPr lvl="2"/>
            <a:r>
              <a:rPr lang="en-US" dirty="0"/>
              <a:t>For staff members:  how did you feel when you learned that your coworker was going to be going off work?</a:t>
            </a:r>
            <a:endParaRPr lang="en-US" sz="1400" dirty="0"/>
          </a:p>
          <a:p>
            <a:pPr lvl="0"/>
            <a:r>
              <a:rPr lang="en-US" b="1" dirty="0"/>
              <a:t>Do you feel that the DOC is concerned about your wellbeing when you are off work due to an illness and/or injury?  Why or why not?</a:t>
            </a:r>
            <a:endParaRPr lang="en-US" sz="1400" dirty="0"/>
          </a:p>
          <a:p>
            <a:r>
              <a:rPr lang="en-US" dirty="0"/>
              <a:t>Probe for:</a:t>
            </a:r>
            <a:endParaRPr lang="en-US" sz="1400" dirty="0"/>
          </a:p>
          <a:p>
            <a:pPr lvl="2"/>
            <a:r>
              <a:rPr lang="en-US" dirty="0"/>
              <a:t>What can be done to improve this?  How can the DOC convey that they care about your wellbeing when you are off work?</a:t>
            </a:r>
            <a:endParaRPr lang="en-US" sz="1400" dirty="0"/>
          </a:p>
          <a:p>
            <a:r>
              <a:rPr lang="en-US" sz="700" dirty="0"/>
              <a:t> </a:t>
            </a:r>
            <a:endParaRPr lang="en-US" sz="800" dirty="0"/>
          </a:p>
          <a:p>
            <a:r>
              <a:rPr lang="en-GB" b="1" u="sng" dirty="0"/>
              <a:t>Return to work/Stay at Work and treatment help/assistance</a:t>
            </a:r>
            <a:endParaRPr lang="en-US" sz="1400" dirty="0"/>
          </a:p>
          <a:p>
            <a:pPr lvl="0"/>
            <a:r>
              <a:rPr lang="en-US" b="1" dirty="0" smtClean="0"/>
              <a:t>RTW </a:t>
            </a:r>
            <a:r>
              <a:rPr lang="en-US" b="1" dirty="0"/>
              <a:t>and SAW</a:t>
            </a:r>
            <a:endParaRPr lang="en-US" sz="1400" dirty="0"/>
          </a:p>
          <a:p>
            <a:pPr lvl="1"/>
            <a:r>
              <a:rPr lang="en-US" dirty="0"/>
              <a:t>Why is it important for you to </a:t>
            </a:r>
            <a:r>
              <a:rPr lang="en-US" dirty="0" smtClean="0"/>
              <a:t>RTW after </a:t>
            </a:r>
            <a:r>
              <a:rPr lang="en-US" dirty="0"/>
              <a:t>an injury/illness?  What are some of the things that engage you in the process of thinking about RTW/SAW?</a:t>
            </a:r>
            <a:endParaRPr lang="en-US" sz="1400" dirty="0"/>
          </a:p>
          <a:p>
            <a:pPr lvl="1"/>
            <a:r>
              <a:rPr lang="en-US" dirty="0"/>
              <a:t>What expectations do you have about </a:t>
            </a:r>
            <a:r>
              <a:rPr lang="en-US" dirty="0" smtClean="0"/>
              <a:t>RTW when </a:t>
            </a:r>
            <a:r>
              <a:rPr lang="en-US" dirty="0"/>
              <a:t>you become ill or injured?</a:t>
            </a:r>
            <a:endParaRPr lang="en-US" sz="1400" dirty="0"/>
          </a:p>
          <a:p>
            <a:pPr lvl="1"/>
            <a:r>
              <a:rPr lang="en-US" dirty="0"/>
              <a:t>Who here has been at work and not been 100%?  How did you do that?  </a:t>
            </a:r>
            <a:endParaRPr lang="en-US" sz="1400" dirty="0"/>
          </a:p>
          <a:p>
            <a:pPr lvl="2"/>
            <a:r>
              <a:rPr lang="en-US" dirty="0"/>
              <a:t>Probe for mod duties, reduced hours, contact with supervisor discuss modifications, why was that important for you do that (work when not 100%)?</a:t>
            </a:r>
            <a:endParaRPr lang="en-US" sz="1400" dirty="0"/>
          </a:p>
          <a:p>
            <a:pPr lvl="1"/>
            <a:r>
              <a:rPr lang="en-US" dirty="0"/>
              <a:t>Once you were off work or if you were to go off work, how did you think you would </a:t>
            </a:r>
            <a:r>
              <a:rPr lang="en-US" dirty="0" smtClean="0"/>
              <a:t>RTW?  </a:t>
            </a:r>
            <a:endParaRPr lang="en-US" sz="1400" dirty="0"/>
          </a:p>
          <a:p>
            <a:endParaRPr lang="en-US" dirty="0"/>
          </a:p>
          <a:p>
            <a:r>
              <a:rPr lang="en-GB" dirty="0"/>
              <a:t> </a:t>
            </a:r>
            <a:endParaRPr lang="en-US" sz="1400" dirty="0"/>
          </a:p>
        </p:txBody>
      </p:sp>
      <p:sp>
        <p:nvSpPr>
          <p:cNvPr id="7" name="Title 1"/>
          <p:cNvSpPr>
            <a:spLocks noGrp="1"/>
          </p:cNvSpPr>
          <p:nvPr>
            <p:ph type="title"/>
          </p:nvPr>
        </p:nvSpPr>
        <p:spPr>
          <a:xfrm>
            <a:off x="304800" y="304800"/>
            <a:ext cx="8534399" cy="546100"/>
          </a:xfrm>
        </p:spPr>
        <p:txBody>
          <a:bodyPr/>
          <a:lstStyle/>
          <a:p>
            <a:r>
              <a:rPr lang="en-US" dirty="0" smtClean="0"/>
              <a:t>Appendix</a:t>
            </a:r>
            <a:endParaRPr lang="en-US" dirty="0"/>
          </a:p>
        </p:txBody>
      </p:sp>
      <p:sp>
        <p:nvSpPr>
          <p:cNvPr id="4" name="Slide Number Placeholder 1"/>
          <p:cNvSpPr txBox="1">
            <a:spLocks/>
          </p:cNvSpPr>
          <p:nvPr/>
        </p:nvSpPr>
        <p:spPr>
          <a:xfrm>
            <a:off x="7010400" y="6645274"/>
            <a:ext cx="2133600" cy="212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686C88-9864-4BBF-B5C1-B30403792B1A}" type="slidenum">
              <a:rPr lang="en-US" sz="800" smtClean="0"/>
              <a:pPr algn="r"/>
              <a:t>39</a:t>
            </a:fld>
            <a:endParaRPr lang="en-US" sz="800" dirty="0"/>
          </a:p>
        </p:txBody>
      </p:sp>
    </p:spTree>
    <p:extLst>
      <p:ext uri="{BB962C8B-B14F-4D97-AF65-F5344CB8AC3E}">
        <p14:creationId xmlns:p14="http://schemas.microsoft.com/office/powerpoint/2010/main" val="36844730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4"/>
          <p:cNvSpPr>
            <a:spLocks noGrp="1"/>
          </p:cNvSpPr>
          <p:nvPr>
            <p:ph type="title"/>
          </p:nvPr>
        </p:nvSpPr>
        <p:spPr/>
        <p:txBody>
          <a:bodyPr/>
          <a:lstStyle/>
          <a:p>
            <a:r>
              <a:rPr lang="en-US" dirty="0" smtClean="0"/>
              <a:t>Background</a:t>
            </a:r>
          </a:p>
        </p:txBody>
      </p:sp>
      <p:sp>
        <p:nvSpPr>
          <p:cNvPr id="15362" name="Content Placeholder 5"/>
          <p:cNvSpPr>
            <a:spLocks noGrp="1"/>
          </p:cNvSpPr>
          <p:nvPr>
            <p:ph idx="1"/>
          </p:nvPr>
        </p:nvSpPr>
        <p:spPr>
          <a:xfrm>
            <a:off x="617104" y="1189517"/>
            <a:ext cx="7995117" cy="5436751"/>
          </a:xfrm>
        </p:spPr>
        <p:txBody>
          <a:bodyPr/>
          <a:lstStyle/>
          <a:p>
            <a:r>
              <a:rPr lang="en-US" dirty="0" smtClean="0"/>
              <a:t>The DOC has initiated a long-term effort to improve their Work Disability Prevention process and support workers to remain at work when they are able, or in the case of a medically necessary leave, have a successful return to work.    </a:t>
            </a:r>
          </a:p>
          <a:p>
            <a:endParaRPr lang="en-US" dirty="0" smtClean="0"/>
          </a:p>
          <a:p>
            <a:r>
              <a:rPr lang="en-US" dirty="0" smtClean="0"/>
              <a:t>Through a Labor and Industries SHIP (Safety and Health Investment Project) Grant, </a:t>
            </a:r>
            <a:r>
              <a:rPr lang="en-US" dirty="0" err="1" smtClean="0"/>
              <a:t>Centrix</a:t>
            </a:r>
            <a:r>
              <a:rPr lang="en-US" dirty="0" smtClean="0"/>
              <a:t> Disability Management Services Inc. was asked to facilitate small focus groups and in-depth one-on-one interviews with various Corrections locations and stakeholders and provide consulting services to support the enhancement of DOC’s Work Disability Prevention program.   </a:t>
            </a:r>
          </a:p>
          <a:p>
            <a:endParaRPr lang="en-US" dirty="0" smtClean="0"/>
          </a:p>
          <a:p>
            <a:r>
              <a:rPr lang="en-US" b="1" dirty="0" smtClean="0"/>
              <a:t> </a:t>
            </a:r>
            <a:r>
              <a:rPr lang="en-US" dirty="0" smtClean="0"/>
              <a:t>DOC’s goals are to:</a:t>
            </a:r>
          </a:p>
          <a:p>
            <a:pPr marL="679450" lvl="1">
              <a:buClr>
                <a:schemeClr val="tx1"/>
              </a:buClr>
              <a:buFont typeface="Arial" panose="020B0604020202020204" pitchFamily="34" charset="0"/>
              <a:buChar char="•"/>
            </a:pPr>
            <a:r>
              <a:rPr lang="en-US" dirty="0" smtClean="0"/>
              <a:t>Gain an understanding of how Employees and Administrators/Managers perceive the Remaining at  Work (RAW)/Return to Work (RTW) process.</a:t>
            </a:r>
          </a:p>
          <a:p>
            <a:pPr marL="679450" lvl="1">
              <a:buClr>
                <a:schemeClr val="tx1"/>
              </a:buClr>
              <a:buFont typeface="Arial" panose="020B0604020202020204" pitchFamily="34" charset="0"/>
              <a:buChar char="•"/>
            </a:pPr>
            <a:r>
              <a:rPr lang="en-US" dirty="0" smtClean="0"/>
              <a:t>Provide actionable insights that identify opportunities to enhance the RAW/RTW process in a way that is highly valued and trusted by DOC employees.</a:t>
            </a:r>
          </a:p>
          <a:p>
            <a:pPr marL="679450" lvl="1">
              <a:buClr>
                <a:schemeClr val="tx1"/>
              </a:buClr>
              <a:buFont typeface="Arial" panose="020B0604020202020204" pitchFamily="34" charset="0"/>
              <a:buChar char="•"/>
            </a:pPr>
            <a:r>
              <a:rPr lang="en-US" dirty="0" smtClean="0"/>
              <a:t>Prevent needless disability in the workplace by helping and supporting employees in their ability to remain at work.  </a:t>
            </a:r>
          </a:p>
          <a:p>
            <a:pPr marL="679450" lvl="1">
              <a:buClr>
                <a:schemeClr val="tx1"/>
              </a:buClr>
              <a:buFont typeface="Arial" panose="020B0604020202020204" pitchFamily="34" charset="0"/>
              <a:buChar char="•"/>
            </a:pPr>
            <a:r>
              <a:rPr lang="en-US" dirty="0" smtClean="0"/>
              <a:t>Reduce the social, human, and economic costs of prolonged disability due to medically discretionary and medically unnecessary disability.</a:t>
            </a:r>
          </a:p>
          <a:p>
            <a:pPr marL="679450" lvl="1">
              <a:buClr>
                <a:schemeClr val="tx1"/>
              </a:buClr>
              <a:buFont typeface="Arial" panose="020B0604020202020204" pitchFamily="34" charset="0"/>
              <a:buChar char="•"/>
            </a:pPr>
            <a:r>
              <a:rPr lang="en-US" dirty="0" smtClean="0"/>
              <a:t>Adopt industry evidence-based best practices.</a:t>
            </a:r>
          </a:p>
          <a:p>
            <a:pPr lvl="0">
              <a:buClr>
                <a:schemeClr val="accent1"/>
              </a:buClr>
            </a:pPr>
            <a:endParaRPr lang="en-US" dirty="0" smtClean="0"/>
          </a:p>
          <a:p>
            <a:pPr lvl="0">
              <a:buClr>
                <a:schemeClr val="accent1"/>
              </a:buClr>
            </a:pPr>
            <a:r>
              <a:rPr lang="en-US" dirty="0" smtClean="0"/>
              <a:t>Qualitative research with key employee and Administrator/Management groups was conducted as the first step of the research in order to develop a better understanding of DOC employees at key touchpoints (needs, interactions, and processes). This phase of the research will serve as a foundation for development of the specific attributes and measures to be employed in the large-scale tracking surveys which will follow.</a:t>
            </a:r>
          </a:p>
          <a:p>
            <a:pPr lvl="0">
              <a:buClr>
                <a:schemeClr val="accent1"/>
              </a:buClr>
            </a:pPr>
            <a:endParaRPr lang="en-US" dirty="0"/>
          </a:p>
        </p:txBody>
      </p:sp>
      <p:sp>
        <p:nvSpPr>
          <p:cNvPr id="5" name="Slide Number Placeholder 1"/>
          <p:cNvSpPr txBox="1">
            <a:spLocks/>
          </p:cNvSpPr>
          <p:nvPr/>
        </p:nvSpPr>
        <p:spPr>
          <a:xfrm>
            <a:off x="7010400" y="6645274"/>
            <a:ext cx="2133600" cy="212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686C88-9864-4BBF-B5C1-B30403792B1A}" type="slidenum">
              <a:rPr lang="en-US" sz="800" smtClean="0"/>
              <a:pPr algn="r"/>
              <a:t>4</a:t>
            </a:fld>
            <a:endParaRPr lang="en-US" sz="800" dirty="0"/>
          </a:p>
        </p:txBody>
      </p:sp>
    </p:spTree>
    <p:extLst>
      <p:ext uri="{BB962C8B-B14F-4D97-AF65-F5344CB8AC3E}">
        <p14:creationId xmlns:p14="http://schemas.microsoft.com/office/powerpoint/2010/main" val="5418839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54474" y="1066800"/>
            <a:ext cx="7995117" cy="5578473"/>
          </a:xfrm>
        </p:spPr>
        <p:txBody>
          <a:bodyPr/>
          <a:lstStyle/>
          <a:p>
            <a:pPr lvl="0"/>
            <a:r>
              <a:rPr lang="en-CA" sz="2000" dirty="0" smtClean="0">
                <a:solidFill>
                  <a:prstClr val="black">
                    <a:lumMod val="85000"/>
                    <a:lumOff val="15000"/>
                  </a:prstClr>
                </a:solidFill>
              </a:rPr>
              <a:t>Facilitator’s Guide (continued)</a:t>
            </a:r>
          </a:p>
          <a:p>
            <a:r>
              <a:rPr lang="en-GB" b="1" dirty="0" smtClean="0"/>
              <a:t>QUESTIONS (continued)</a:t>
            </a:r>
            <a:endParaRPr lang="en-US" sz="1400" dirty="0"/>
          </a:p>
          <a:p>
            <a:r>
              <a:rPr lang="en-GB" b="1" u="sng" dirty="0" smtClean="0"/>
              <a:t>Return </a:t>
            </a:r>
            <a:r>
              <a:rPr lang="en-GB" b="1" u="sng" dirty="0"/>
              <a:t>to work/Stay at Work and treatment </a:t>
            </a:r>
            <a:r>
              <a:rPr lang="en-GB" b="1" u="sng" dirty="0" smtClean="0"/>
              <a:t>help/assistance</a:t>
            </a:r>
            <a:r>
              <a:rPr lang="en-GB" b="1" dirty="0" smtClean="0"/>
              <a:t> (continued)</a:t>
            </a:r>
            <a:endParaRPr lang="en-US" sz="1400" dirty="0"/>
          </a:p>
          <a:p>
            <a:r>
              <a:rPr lang="en-US" dirty="0"/>
              <a:t>Probe for:</a:t>
            </a:r>
            <a:endParaRPr lang="en-US" sz="1400" dirty="0"/>
          </a:p>
          <a:p>
            <a:pPr lvl="0"/>
            <a:r>
              <a:rPr lang="en-US" dirty="0"/>
              <a:t>Did you think you would just </a:t>
            </a:r>
            <a:r>
              <a:rPr lang="en-US" dirty="0" smtClean="0"/>
              <a:t>RTW to </a:t>
            </a:r>
            <a:r>
              <a:rPr lang="en-US" dirty="0"/>
              <a:t>full time?  OR would you need a transition?</a:t>
            </a:r>
            <a:endParaRPr lang="en-US" sz="1400" dirty="0"/>
          </a:p>
          <a:p>
            <a:pPr lvl="1"/>
            <a:r>
              <a:rPr lang="en-US" dirty="0"/>
              <a:t>What needs(</a:t>
            </a:r>
            <a:r>
              <a:rPr lang="en-US" dirty="0" err="1"/>
              <a:t>ed</a:t>
            </a:r>
            <a:r>
              <a:rPr lang="en-US" dirty="0"/>
              <a:t>) to happen for you to return to work?  </a:t>
            </a:r>
            <a:endParaRPr lang="en-US" sz="1400" dirty="0"/>
          </a:p>
          <a:p>
            <a:pPr lvl="2"/>
            <a:r>
              <a:rPr lang="en-US" dirty="0"/>
              <a:t>Probe for:</a:t>
            </a:r>
            <a:endParaRPr lang="en-US" sz="1400" dirty="0"/>
          </a:p>
          <a:p>
            <a:pPr lvl="2"/>
            <a:r>
              <a:rPr lang="en-US" dirty="0"/>
              <a:t>Was there any possibility that you might have stayed at work?  If so, why didn’t that happen?  What needed to happen to help you stay at work?</a:t>
            </a:r>
            <a:endParaRPr lang="en-US" sz="1400" dirty="0"/>
          </a:p>
          <a:p>
            <a:pPr lvl="1"/>
            <a:r>
              <a:rPr lang="en-US" dirty="0"/>
              <a:t>When you were returning to work, what worked/didn’t work?  Why?</a:t>
            </a:r>
            <a:endParaRPr lang="en-US" sz="1400" dirty="0"/>
          </a:p>
          <a:p>
            <a:pPr lvl="1"/>
            <a:r>
              <a:rPr lang="en-US" dirty="0"/>
              <a:t>What was the biggest contribution to your RTW/SAW?</a:t>
            </a:r>
            <a:endParaRPr lang="en-US" sz="1400" dirty="0"/>
          </a:p>
          <a:p>
            <a:pPr lvl="1"/>
            <a:r>
              <a:rPr lang="en-US" dirty="0"/>
              <a:t>You had mentioned that there were times that you were able to be at work and not 100%.  What are some ways that a person who has an illness/injury could return to work early and not be 100%.</a:t>
            </a:r>
            <a:endParaRPr lang="en-US" sz="1400" dirty="0"/>
          </a:p>
          <a:p>
            <a:pPr lvl="2"/>
            <a:r>
              <a:rPr lang="en-US" dirty="0"/>
              <a:t>Probe for:  Project work, transitional work, reduced hours</a:t>
            </a:r>
            <a:endParaRPr lang="en-US" sz="1400" dirty="0"/>
          </a:p>
          <a:p>
            <a:pPr lvl="3"/>
            <a:r>
              <a:rPr lang="en-US" dirty="0"/>
              <a:t>Are there certain “typical” light duties that are less meaningful.</a:t>
            </a:r>
            <a:endParaRPr lang="en-US" sz="1400" dirty="0"/>
          </a:p>
          <a:p>
            <a:pPr lvl="3"/>
            <a:r>
              <a:rPr lang="en-US" dirty="0"/>
              <a:t>What would a meaningful transitional work plan look like?</a:t>
            </a:r>
            <a:endParaRPr lang="en-US" sz="1400" dirty="0"/>
          </a:p>
          <a:p>
            <a:pPr lvl="4"/>
            <a:r>
              <a:rPr lang="en-US" dirty="0"/>
              <a:t>Probe for:</a:t>
            </a:r>
            <a:endParaRPr lang="en-US" sz="1400" dirty="0"/>
          </a:p>
          <a:p>
            <a:pPr lvl="5"/>
            <a:r>
              <a:rPr lang="en-US" dirty="0"/>
              <a:t>What makes it meaningful?</a:t>
            </a:r>
            <a:endParaRPr lang="en-US" sz="2000" dirty="0"/>
          </a:p>
          <a:p>
            <a:pPr lvl="1"/>
            <a:r>
              <a:rPr lang="en-US" dirty="0"/>
              <a:t>What about SAW?  Could the same concept of early </a:t>
            </a:r>
            <a:r>
              <a:rPr lang="en-US" dirty="0" smtClean="0"/>
              <a:t>RTW apply </a:t>
            </a:r>
            <a:r>
              <a:rPr lang="en-US" dirty="0"/>
              <a:t>to help a person SAW?  Or is it always necessary for a person to go off work?</a:t>
            </a:r>
            <a:endParaRPr lang="en-US" sz="1400" dirty="0"/>
          </a:p>
          <a:p>
            <a:pPr lvl="1"/>
            <a:r>
              <a:rPr lang="en-US" dirty="0"/>
              <a:t>One of the best practices that companies do that have great outcomes for their employees who become sick and/or ill is early contact/support or as the industry terms it “Early Intervention:”</a:t>
            </a:r>
            <a:endParaRPr lang="en-US" sz="1400" dirty="0"/>
          </a:p>
          <a:p>
            <a:pPr lvl="2"/>
            <a:r>
              <a:rPr lang="en-US" dirty="0"/>
              <a:t>What is the best approach to take with employees who are off more than 5 days?</a:t>
            </a:r>
            <a:endParaRPr lang="en-US" sz="1400" dirty="0"/>
          </a:p>
          <a:p>
            <a:pPr marL="228600" lvl="0" indent="-228600">
              <a:buClrTx/>
              <a:buAutoNum type="arabicPeriod" startAt="4"/>
            </a:pPr>
            <a:endParaRPr lang="en-CA" dirty="0"/>
          </a:p>
          <a:p>
            <a:pPr marL="228600" lvl="0" indent="-228600">
              <a:buAutoNum type="arabicPeriod" startAt="4"/>
            </a:pPr>
            <a:endParaRPr lang="en-CA" dirty="0"/>
          </a:p>
          <a:p>
            <a:endParaRPr lang="en-US" dirty="0"/>
          </a:p>
          <a:p>
            <a:r>
              <a:rPr lang="en-GB" dirty="0"/>
              <a:t> </a:t>
            </a:r>
            <a:endParaRPr lang="en-US" sz="1400" dirty="0"/>
          </a:p>
        </p:txBody>
      </p:sp>
      <p:sp>
        <p:nvSpPr>
          <p:cNvPr id="7" name="Title 1"/>
          <p:cNvSpPr>
            <a:spLocks noGrp="1"/>
          </p:cNvSpPr>
          <p:nvPr>
            <p:ph type="title"/>
          </p:nvPr>
        </p:nvSpPr>
        <p:spPr>
          <a:xfrm>
            <a:off x="304800" y="304800"/>
            <a:ext cx="8534399" cy="546100"/>
          </a:xfrm>
        </p:spPr>
        <p:txBody>
          <a:bodyPr/>
          <a:lstStyle/>
          <a:p>
            <a:r>
              <a:rPr lang="en-US" dirty="0" smtClean="0"/>
              <a:t>Appendix</a:t>
            </a:r>
            <a:endParaRPr lang="en-US" dirty="0"/>
          </a:p>
        </p:txBody>
      </p:sp>
      <p:sp>
        <p:nvSpPr>
          <p:cNvPr id="4" name="Slide Number Placeholder 1"/>
          <p:cNvSpPr txBox="1">
            <a:spLocks/>
          </p:cNvSpPr>
          <p:nvPr/>
        </p:nvSpPr>
        <p:spPr>
          <a:xfrm>
            <a:off x="7010400" y="6645274"/>
            <a:ext cx="2133600" cy="212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686C88-9864-4BBF-B5C1-B30403792B1A}" type="slidenum">
              <a:rPr lang="en-US" sz="800" smtClean="0"/>
              <a:pPr algn="r"/>
              <a:t>40</a:t>
            </a:fld>
            <a:endParaRPr lang="en-US" sz="800" dirty="0"/>
          </a:p>
        </p:txBody>
      </p:sp>
    </p:spTree>
    <p:extLst>
      <p:ext uri="{BB962C8B-B14F-4D97-AF65-F5344CB8AC3E}">
        <p14:creationId xmlns:p14="http://schemas.microsoft.com/office/powerpoint/2010/main" val="88835994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54474" y="1066800"/>
            <a:ext cx="7995117" cy="5578473"/>
          </a:xfrm>
        </p:spPr>
        <p:txBody>
          <a:bodyPr/>
          <a:lstStyle/>
          <a:p>
            <a:pPr lvl="0"/>
            <a:r>
              <a:rPr lang="en-CA" sz="2000" dirty="0" smtClean="0">
                <a:solidFill>
                  <a:prstClr val="black">
                    <a:lumMod val="85000"/>
                    <a:lumOff val="15000"/>
                  </a:prstClr>
                </a:solidFill>
              </a:rPr>
              <a:t>Facilitator’s Guide (continued)</a:t>
            </a:r>
          </a:p>
          <a:p>
            <a:r>
              <a:rPr lang="en-GB" b="1" dirty="0" smtClean="0"/>
              <a:t>QUESTIONS (continued)</a:t>
            </a:r>
            <a:endParaRPr lang="en-US" sz="1400" dirty="0"/>
          </a:p>
          <a:p>
            <a:r>
              <a:rPr lang="en-GB" b="1" u="sng" dirty="0" smtClean="0"/>
              <a:t>Return </a:t>
            </a:r>
            <a:r>
              <a:rPr lang="en-GB" b="1" u="sng" dirty="0"/>
              <a:t>to work/Stay at Work and treatment </a:t>
            </a:r>
            <a:r>
              <a:rPr lang="en-GB" b="1" u="sng" dirty="0" smtClean="0"/>
              <a:t>help/assistance</a:t>
            </a:r>
            <a:r>
              <a:rPr lang="en-GB" b="1" dirty="0" smtClean="0"/>
              <a:t> (continued)</a:t>
            </a:r>
            <a:endParaRPr lang="en-US" sz="1400" dirty="0"/>
          </a:p>
          <a:p>
            <a:r>
              <a:rPr lang="en-US" dirty="0"/>
              <a:t>Probe for:</a:t>
            </a:r>
            <a:endParaRPr lang="en-US" sz="1400" dirty="0"/>
          </a:p>
          <a:p>
            <a:pPr lvl="0"/>
            <a:r>
              <a:rPr lang="en-US" dirty="0"/>
              <a:t>How/what needs to be communicated?</a:t>
            </a:r>
            <a:endParaRPr lang="en-US" sz="1400" dirty="0"/>
          </a:p>
          <a:p>
            <a:pPr lvl="0"/>
            <a:r>
              <a:rPr lang="en-US" dirty="0"/>
              <a:t>How should the first call go?</a:t>
            </a:r>
            <a:endParaRPr lang="en-US" sz="1400" dirty="0"/>
          </a:p>
          <a:p>
            <a:pPr lvl="0"/>
            <a:r>
              <a:rPr lang="en-US" dirty="0"/>
              <a:t>What information should be in a letter?</a:t>
            </a:r>
            <a:endParaRPr lang="en-US" sz="1400" dirty="0"/>
          </a:p>
          <a:p>
            <a:pPr lvl="0"/>
            <a:r>
              <a:rPr lang="en-US" dirty="0"/>
              <a:t>What does ongoing communication look like?</a:t>
            </a:r>
            <a:endParaRPr lang="en-US" sz="1400" dirty="0"/>
          </a:p>
          <a:p>
            <a:r>
              <a:rPr lang="en-US" dirty="0"/>
              <a:t> </a:t>
            </a:r>
            <a:endParaRPr lang="en-US" sz="1400" dirty="0"/>
          </a:p>
          <a:p>
            <a:pPr lvl="0"/>
            <a:r>
              <a:rPr lang="en-US" b="1" dirty="0"/>
              <a:t>Treatment </a:t>
            </a:r>
            <a:endParaRPr lang="en-US" sz="1400" dirty="0"/>
          </a:p>
          <a:p>
            <a:pPr lvl="0"/>
            <a:r>
              <a:rPr lang="en-US" dirty="0"/>
              <a:t>Do you feel that you got sufficient support with your treatment?</a:t>
            </a:r>
            <a:endParaRPr lang="en-US" sz="1400" dirty="0"/>
          </a:p>
          <a:p>
            <a:pPr lvl="0"/>
            <a:r>
              <a:rPr lang="en-US" dirty="0"/>
              <a:t>Do you feel there were delays in getting your treatment?</a:t>
            </a:r>
            <a:endParaRPr lang="en-US" sz="1400" dirty="0"/>
          </a:p>
          <a:p>
            <a:pPr lvl="0"/>
            <a:r>
              <a:rPr lang="en-US" dirty="0"/>
              <a:t>Did you know what you needed to do in terms of your recovery/treatment plan?</a:t>
            </a:r>
            <a:endParaRPr lang="en-US" sz="1400" dirty="0"/>
          </a:p>
          <a:p>
            <a:pPr lvl="0"/>
            <a:r>
              <a:rPr lang="en-US" dirty="0"/>
              <a:t>What kind of assistance would be helpful to you when you are off work in arranging treatment?</a:t>
            </a:r>
            <a:endParaRPr lang="en-US" sz="1400" dirty="0"/>
          </a:p>
          <a:p>
            <a:r>
              <a:rPr lang="en-US" dirty="0"/>
              <a:t> </a:t>
            </a:r>
            <a:endParaRPr lang="en-US" sz="1400" dirty="0"/>
          </a:p>
          <a:p>
            <a:pPr lvl="0"/>
            <a:r>
              <a:rPr lang="en-US" b="1" dirty="0"/>
              <a:t>Culture of SAW/RTW</a:t>
            </a:r>
            <a:endParaRPr lang="en-US" sz="1400" dirty="0"/>
          </a:p>
          <a:p>
            <a:pPr lvl="1"/>
            <a:r>
              <a:rPr lang="en-US" dirty="0"/>
              <a:t>One of the best practices that companies do that have great outcomes for their employees who become injured is creating a culture of SAW/RTW.  What kinds of recommendations would you make to the DOC on how they would go about creating a culture of RTW that engages their employees.</a:t>
            </a:r>
            <a:endParaRPr lang="en-US" sz="1400" dirty="0"/>
          </a:p>
          <a:p>
            <a:r>
              <a:rPr lang="en-US" dirty="0"/>
              <a:t> </a:t>
            </a:r>
            <a:endParaRPr lang="en-US" sz="1400" dirty="0"/>
          </a:p>
          <a:p>
            <a:r>
              <a:rPr lang="en-US" dirty="0"/>
              <a:t> </a:t>
            </a:r>
            <a:endParaRPr lang="en-US" sz="1400" dirty="0"/>
          </a:p>
          <a:p>
            <a:endParaRPr lang="en-US" sz="1400" dirty="0"/>
          </a:p>
          <a:p>
            <a:r>
              <a:rPr lang="en-GB" b="1" dirty="0"/>
              <a:t> </a:t>
            </a:r>
            <a:endParaRPr lang="en-US" sz="1400" dirty="0"/>
          </a:p>
          <a:p>
            <a:pPr marL="228600" indent="-228600">
              <a:buClrTx/>
              <a:buFontTx/>
              <a:buAutoNum type="arabicPeriod" startAt="4"/>
            </a:pPr>
            <a:endParaRPr lang="en-US" dirty="0"/>
          </a:p>
          <a:p>
            <a:pPr marL="228600" lvl="0" indent="-228600">
              <a:buClrTx/>
              <a:buAutoNum type="arabicPeriod" startAt="4"/>
            </a:pPr>
            <a:endParaRPr lang="en-CA" dirty="0"/>
          </a:p>
          <a:p>
            <a:pPr marL="228600" lvl="0" indent="-228600">
              <a:buAutoNum type="arabicPeriod" startAt="4"/>
            </a:pPr>
            <a:endParaRPr lang="en-CA" dirty="0"/>
          </a:p>
          <a:p>
            <a:endParaRPr lang="en-US" dirty="0"/>
          </a:p>
          <a:p>
            <a:r>
              <a:rPr lang="en-GB" dirty="0"/>
              <a:t> </a:t>
            </a:r>
            <a:endParaRPr lang="en-US" sz="1400" dirty="0"/>
          </a:p>
        </p:txBody>
      </p:sp>
      <p:sp>
        <p:nvSpPr>
          <p:cNvPr id="7" name="Title 1"/>
          <p:cNvSpPr>
            <a:spLocks noGrp="1"/>
          </p:cNvSpPr>
          <p:nvPr>
            <p:ph type="title"/>
          </p:nvPr>
        </p:nvSpPr>
        <p:spPr>
          <a:xfrm>
            <a:off x="304800" y="304800"/>
            <a:ext cx="8534399" cy="546100"/>
          </a:xfrm>
        </p:spPr>
        <p:txBody>
          <a:bodyPr/>
          <a:lstStyle/>
          <a:p>
            <a:r>
              <a:rPr lang="en-US" dirty="0" smtClean="0"/>
              <a:t>Appendix</a:t>
            </a:r>
            <a:endParaRPr lang="en-US" dirty="0"/>
          </a:p>
        </p:txBody>
      </p:sp>
      <p:sp>
        <p:nvSpPr>
          <p:cNvPr id="4" name="Slide Number Placeholder 1"/>
          <p:cNvSpPr txBox="1">
            <a:spLocks/>
          </p:cNvSpPr>
          <p:nvPr/>
        </p:nvSpPr>
        <p:spPr>
          <a:xfrm>
            <a:off x="7010400" y="6645274"/>
            <a:ext cx="2133600" cy="212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686C88-9864-4BBF-B5C1-B30403792B1A}" type="slidenum">
              <a:rPr lang="en-US" sz="800" smtClean="0"/>
              <a:pPr algn="r"/>
              <a:t>41</a:t>
            </a:fld>
            <a:endParaRPr lang="en-US" sz="800" dirty="0"/>
          </a:p>
        </p:txBody>
      </p:sp>
    </p:spTree>
    <p:extLst>
      <p:ext uri="{BB962C8B-B14F-4D97-AF65-F5344CB8AC3E}">
        <p14:creationId xmlns:p14="http://schemas.microsoft.com/office/powerpoint/2010/main" val="169339310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958850"/>
            <a:ext cx="7995117" cy="5578473"/>
          </a:xfrm>
        </p:spPr>
        <p:txBody>
          <a:bodyPr/>
          <a:lstStyle/>
          <a:p>
            <a:pPr lvl="0"/>
            <a:r>
              <a:rPr lang="en-CA" sz="2000" dirty="0" smtClean="0">
                <a:solidFill>
                  <a:prstClr val="black">
                    <a:lumMod val="85000"/>
                    <a:lumOff val="15000"/>
                  </a:prstClr>
                </a:solidFill>
              </a:rPr>
              <a:t>Facilitator’s Guide (continued)</a:t>
            </a:r>
          </a:p>
          <a:p>
            <a:r>
              <a:rPr lang="en-GB" b="1" dirty="0" smtClean="0"/>
              <a:t>QUESTIONS (continued)</a:t>
            </a:r>
            <a:endParaRPr lang="en-US" sz="1400" dirty="0"/>
          </a:p>
          <a:p>
            <a:r>
              <a:rPr lang="en-US" b="1" u="sng" dirty="0" smtClean="0"/>
              <a:t>Overall Impression</a:t>
            </a:r>
            <a:endParaRPr lang="en-US" sz="1400" dirty="0"/>
          </a:p>
          <a:p>
            <a:r>
              <a:rPr lang="en-GB" dirty="0"/>
              <a:t>Ok, now I would like to talk about the impression you’ve formed about the DOC </a:t>
            </a:r>
            <a:r>
              <a:rPr lang="en-GB" dirty="0" smtClean="0"/>
              <a:t>RTW program</a:t>
            </a:r>
            <a:r>
              <a:rPr lang="en-GB" dirty="0"/>
              <a:t>. </a:t>
            </a:r>
            <a:r>
              <a:rPr lang="en-US" sz="1400" dirty="0" smtClean="0"/>
              <a:t>I</a:t>
            </a:r>
            <a:r>
              <a:rPr lang="en-GB" dirty="0" smtClean="0"/>
              <a:t> </a:t>
            </a:r>
            <a:r>
              <a:rPr lang="en-GB" dirty="0"/>
              <a:t>want you to rate your current overall impression of the DOC as very good, good, average, poor, or very poor, and then tell me what led you to that opinion. </a:t>
            </a:r>
            <a:endParaRPr lang="en-US" sz="1400" dirty="0"/>
          </a:p>
          <a:p>
            <a:r>
              <a:rPr lang="en-GB" i="1" dirty="0" smtClean="0"/>
              <a:t>PROBE </a:t>
            </a:r>
            <a:r>
              <a:rPr lang="en-GB" i="1" dirty="0"/>
              <a:t>POINT: If one of your colleagues asked you about the DOC </a:t>
            </a:r>
            <a:r>
              <a:rPr lang="en-GB" i="1" dirty="0" smtClean="0"/>
              <a:t>RTW program</a:t>
            </a:r>
            <a:r>
              <a:rPr lang="en-GB" i="1" dirty="0"/>
              <a:t>, what would you tell them?</a:t>
            </a:r>
            <a:endParaRPr lang="en-US" sz="1400" dirty="0"/>
          </a:p>
          <a:p>
            <a:r>
              <a:rPr lang="en-GB" sz="700" dirty="0"/>
              <a:t> </a:t>
            </a:r>
            <a:endParaRPr lang="en-US" sz="800" dirty="0"/>
          </a:p>
          <a:p>
            <a:r>
              <a:rPr lang="en-GB" b="1" dirty="0"/>
              <a:t>WRAP UP (IF TIME PERMITS) </a:t>
            </a:r>
            <a:endParaRPr lang="en-US" sz="800" dirty="0"/>
          </a:p>
          <a:p>
            <a:r>
              <a:rPr lang="en-GB" dirty="0"/>
              <a:t>Ok, we have covered a lot of information and a lot of things you have commented on/suggested are actually some of the best practices that are currently being implemented by employers to support their employees.</a:t>
            </a:r>
            <a:endParaRPr lang="en-US" sz="1400" dirty="0"/>
          </a:p>
          <a:p>
            <a:r>
              <a:rPr lang="en-GB" sz="700" dirty="0"/>
              <a:t> </a:t>
            </a:r>
            <a:endParaRPr lang="en-US" sz="800" dirty="0"/>
          </a:p>
          <a:p>
            <a:r>
              <a:rPr lang="en-GB" dirty="0"/>
              <a:t>The American College of Occupational and Environmental Medicine put out a position paper on Preventing Needless Disability in the Workplace and listed some of the best practices that are currently being implemented.  While they are more formally titled, you will see that your thoughts and comments fit much with the recommendations:</a:t>
            </a:r>
            <a:endParaRPr lang="en-US" sz="1400" dirty="0"/>
          </a:p>
          <a:p>
            <a:r>
              <a:rPr lang="en-GB" sz="700" dirty="0"/>
              <a:t> </a:t>
            </a:r>
            <a:endParaRPr lang="en-US" sz="800" dirty="0"/>
          </a:p>
          <a:p>
            <a:pPr lvl="0"/>
            <a:r>
              <a:rPr lang="en-GB" dirty="0"/>
              <a:t>Adopt a disability prevention model (SAW/RTW program)</a:t>
            </a:r>
            <a:endParaRPr lang="en-US" sz="1400" dirty="0"/>
          </a:p>
          <a:p>
            <a:pPr lvl="0"/>
            <a:r>
              <a:rPr lang="en-GB" dirty="0"/>
              <a:t>Time away from work is harmful – Early intervention is the key to preventing disability, and part of that is early contact</a:t>
            </a:r>
            <a:endParaRPr lang="en-US" sz="1400" dirty="0"/>
          </a:p>
          <a:p>
            <a:pPr lvl="0"/>
            <a:r>
              <a:rPr lang="en-GB" dirty="0"/>
              <a:t>Available on-the-job recovery, transitional work, job modifications</a:t>
            </a:r>
            <a:endParaRPr lang="en-US" sz="1400" dirty="0"/>
          </a:p>
          <a:p>
            <a:pPr lvl="1"/>
            <a:r>
              <a:rPr lang="en-GB" dirty="0"/>
              <a:t>Allowing workers to recover on the job is a cornerstone of disability prevention</a:t>
            </a:r>
            <a:endParaRPr lang="en-US" sz="1400" dirty="0"/>
          </a:p>
          <a:p>
            <a:pPr lvl="0"/>
            <a:r>
              <a:rPr lang="en-GB" dirty="0"/>
              <a:t>Education about disability prevention and the recovery benefits of SAW/RTW</a:t>
            </a:r>
            <a:endParaRPr lang="en-US" sz="1400" dirty="0"/>
          </a:p>
          <a:p>
            <a:r>
              <a:rPr lang="en-GB" sz="700" dirty="0"/>
              <a:t> </a:t>
            </a:r>
            <a:endParaRPr lang="en-US" sz="1400" dirty="0"/>
          </a:p>
          <a:p>
            <a:r>
              <a:rPr lang="en-GB" dirty="0"/>
              <a:t>I would like to thank you for your input, comments, suggestions.  Each of you has been helpful and all of your comments are valuable in creating a better process leading to more cooperation to support workers who become ill and/or injured.  Thank you for coming and being part of this process.</a:t>
            </a:r>
            <a:endParaRPr lang="en-US" sz="1400" dirty="0"/>
          </a:p>
          <a:p>
            <a:r>
              <a:rPr lang="en-US" dirty="0"/>
              <a:t> </a:t>
            </a:r>
            <a:endParaRPr lang="en-US" sz="1400" dirty="0"/>
          </a:p>
          <a:p>
            <a:r>
              <a:rPr lang="en-US" dirty="0"/>
              <a:t> </a:t>
            </a:r>
            <a:endParaRPr lang="en-US" sz="1400" dirty="0"/>
          </a:p>
          <a:p>
            <a:endParaRPr lang="en-US" sz="1400" dirty="0"/>
          </a:p>
          <a:p>
            <a:r>
              <a:rPr lang="en-GB" b="1" dirty="0"/>
              <a:t> </a:t>
            </a:r>
            <a:endParaRPr lang="en-US" sz="1400" dirty="0"/>
          </a:p>
          <a:p>
            <a:pPr marL="228600" indent="-228600">
              <a:buClrTx/>
              <a:buFontTx/>
              <a:buAutoNum type="arabicPeriod" startAt="4"/>
            </a:pPr>
            <a:endParaRPr lang="en-US" dirty="0"/>
          </a:p>
          <a:p>
            <a:pPr marL="228600" lvl="0" indent="-228600">
              <a:buClrTx/>
              <a:buAutoNum type="arabicPeriod" startAt="4"/>
            </a:pPr>
            <a:endParaRPr lang="en-CA" dirty="0"/>
          </a:p>
          <a:p>
            <a:pPr marL="228600" lvl="0" indent="-228600">
              <a:buAutoNum type="arabicPeriod" startAt="4"/>
            </a:pPr>
            <a:endParaRPr lang="en-CA" dirty="0"/>
          </a:p>
          <a:p>
            <a:endParaRPr lang="en-US" dirty="0"/>
          </a:p>
          <a:p>
            <a:r>
              <a:rPr lang="en-GB" dirty="0"/>
              <a:t> </a:t>
            </a:r>
            <a:endParaRPr lang="en-US" sz="1400" dirty="0"/>
          </a:p>
        </p:txBody>
      </p:sp>
      <p:sp>
        <p:nvSpPr>
          <p:cNvPr id="7" name="Title 1"/>
          <p:cNvSpPr>
            <a:spLocks noGrp="1"/>
          </p:cNvSpPr>
          <p:nvPr>
            <p:ph type="title"/>
          </p:nvPr>
        </p:nvSpPr>
        <p:spPr>
          <a:xfrm>
            <a:off x="304800" y="304800"/>
            <a:ext cx="8534399" cy="546100"/>
          </a:xfrm>
        </p:spPr>
        <p:txBody>
          <a:bodyPr/>
          <a:lstStyle/>
          <a:p>
            <a:r>
              <a:rPr lang="en-US" dirty="0" smtClean="0"/>
              <a:t>Appendix</a:t>
            </a:r>
            <a:endParaRPr lang="en-US" dirty="0"/>
          </a:p>
        </p:txBody>
      </p:sp>
      <p:sp>
        <p:nvSpPr>
          <p:cNvPr id="4" name="Slide Number Placeholder 1"/>
          <p:cNvSpPr txBox="1">
            <a:spLocks/>
          </p:cNvSpPr>
          <p:nvPr/>
        </p:nvSpPr>
        <p:spPr>
          <a:xfrm>
            <a:off x="7010400" y="6645274"/>
            <a:ext cx="2133600" cy="212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686C88-9864-4BBF-B5C1-B30403792B1A}" type="slidenum">
              <a:rPr lang="en-US" sz="800" smtClean="0"/>
              <a:pPr algn="r"/>
              <a:t>42</a:t>
            </a:fld>
            <a:endParaRPr lang="en-US" sz="800" dirty="0"/>
          </a:p>
        </p:txBody>
      </p:sp>
    </p:spTree>
    <p:extLst>
      <p:ext uri="{BB962C8B-B14F-4D97-AF65-F5344CB8AC3E}">
        <p14:creationId xmlns:p14="http://schemas.microsoft.com/office/powerpoint/2010/main" val="97022213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Approach</a:t>
            </a:r>
            <a:endParaRPr lang="en-US" dirty="0"/>
          </a:p>
        </p:txBody>
      </p:sp>
      <p:sp>
        <p:nvSpPr>
          <p:cNvPr id="5" name="Content Placeholder 4"/>
          <p:cNvSpPr>
            <a:spLocks noGrp="1"/>
          </p:cNvSpPr>
          <p:nvPr>
            <p:ph idx="1"/>
          </p:nvPr>
        </p:nvSpPr>
        <p:spPr>
          <a:xfrm>
            <a:off x="533400" y="1306763"/>
            <a:ext cx="8369299" cy="5328987"/>
          </a:xfrm>
        </p:spPr>
        <p:txBody>
          <a:bodyPr/>
          <a:lstStyle/>
          <a:p>
            <a:pPr lvl="0"/>
            <a:r>
              <a:rPr lang="en-US" dirty="0" smtClean="0"/>
              <a:t>Reported here are the findings based on the qualitative research phase: the experiences DOC employees have with the current RAW/RTW process. The qualitative research included a variety of individual in-depth interview and face-to-face group meetings. </a:t>
            </a:r>
          </a:p>
          <a:p>
            <a:pPr lvl="0"/>
            <a:endParaRPr lang="en-US" dirty="0" smtClean="0"/>
          </a:p>
          <a:p>
            <a:pPr fontAlgn="ctr"/>
            <a:r>
              <a:rPr lang="en-US" dirty="0" smtClean="0"/>
              <a:t>An effort was made to create a diverse group that included Superintendents, Sergeants, Roster Managers, Human Resource Consultants</a:t>
            </a:r>
            <a:r>
              <a:rPr lang="en-US" dirty="0"/>
              <a:t> </a:t>
            </a:r>
            <a:r>
              <a:rPr lang="en-US" dirty="0" smtClean="0"/>
              <a:t>(HRCs), Supervisors, Training Managers, and Correctional Officers who have been off work and returned, and employees with no direct experience with sick leave but possibly an indirect experience (i.e. experiencing a colleague that was off work).  </a:t>
            </a:r>
          </a:p>
          <a:p>
            <a:pPr fontAlgn="ctr"/>
            <a:endParaRPr lang="en-US" dirty="0"/>
          </a:p>
          <a:p>
            <a:pPr fontAlgn="ctr"/>
            <a:r>
              <a:rPr lang="en-US" dirty="0" smtClean="0"/>
              <a:t>Various locations were selected to provide geographic diversity, different employee populations, and unique differences between facilities:</a:t>
            </a:r>
          </a:p>
          <a:p>
            <a:pPr marL="679450" lvl="1" fontAlgn="ctr">
              <a:buFont typeface="Arial" panose="020B0604020202020204" pitchFamily="34" charset="0"/>
              <a:buChar char="•"/>
            </a:pPr>
            <a:r>
              <a:rPr lang="en-US" dirty="0" smtClean="0"/>
              <a:t>Three large corrections facilities</a:t>
            </a:r>
          </a:p>
          <a:p>
            <a:pPr marL="679450" lvl="1" fontAlgn="ctr">
              <a:buFont typeface="Arial" panose="020B0604020202020204" pitchFamily="34" charset="0"/>
              <a:buChar char="•"/>
            </a:pPr>
            <a:r>
              <a:rPr lang="en-US" dirty="0" smtClean="0"/>
              <a:t>Two medium corrections facilities</a:t>
            </a:r>
          </a:p>
          <a:p>
            <a:pPr marL="679450" lvl="1" fontAlgn="ctr">
              <a:buFont typeface="Arial" panose="020B0604020202020204" pitchFamily="34" charset="0"/>
              <a:buChar char="•"/>
            </a:pPr>
            <a:r>
              <a:rPr lang="en-US" dirty="0" smtClean="0"/>
              <a:t>One small corrections facility</a:t>
            </a:r>
          </a:p>
          <a:p>
            <a:pPr marL="679450" lvl="1" fontAlgn="ctr">
              <a:buFont typeface="Arial" panose="020B0604020202020204" pitchFamily="34" charset="0"/>
              <a:buChar char="•"/>
            </a:pPr>
            <a:r>
              <a:rPr lang="en-US" dirty="0" smtClean="0"/>
              <a:t>Administrators from the stand alone MI2 facilities (referred to here as “Camps”)</a:t>
            </a:r>
          </a:p>
          <a:p>
            <a:pPr marL="679450" lvl="1" fontAlgn="ctr">
              <a:buFont typeface="Arial" panose="020B0604020202020204" pitchFamily="34" charset="0"/>
              <a:buChar char="•"/>
            </a:pPr>
            <a:r>
              <a:rPr lang="en-US" dirty="0" smtClean="0"/>
              <a:t>Correctional Officers from the Camps</a:t>
            </a:r>
          </a:p>
          <a:p>
            <a:pPr marL="679450" lvl="1" fontAlgn="ctr">
              <a:buFont typeface="Arial" panose="020B0604020202020204" pitchFamily="34" charset="0"/>
              <a:buChar char="•"/>
            </a:pPr>
            <a:r>
              <a:rPr lang="en-US" dirty="0" smtClean="0"/>
              <a:t>Individual questionnaires</a:t>
            </a:r>
          </a:p>
          <a:p>
            <a:pPr marL="679450" lvl="1" fontAlgn="ctr">
              <a:buFont typeface="Arial" panose="020B0604020202020204" pitchFamily="34" charset="0"/>
              <a:buChar char="•"/>
            </a:pPr>
            <a:endParaRPr lang="en-US" dirty="0"/>
          </a:p>
          <a:p>
            <a:pPr lvl="1" indent="0" fontAlgn="ctr">
              <a:buNone/>
            </a:pPr>
            <a:r>
              <a:rPr lang="en-US" i="1" dirty="0" smtClean="0"/>
              <a:t>Please note that the facility size is determined by number of offenders and therefore number of DOC Staff.  </a:t>
            </a:r>
          </a:p>
          <a:p>
            <a:endParaRPr lang="en-CA" dirty="0"/>
          </a:p>
          <a:p>
            <a:r>
              <a:rPr lang="en-CA" dirty="0" smtClean="0"/>
              <a:t>For this report, the term “Administrators” refers to anyone from DOC who is involved with the employee during their injury.  This includes, but is not limited to, the Superintendent, Associate Superintendent, Sergeants, Lieutenants, Human Resource Consultants, other Managers, other staff that support “light duties,” Roster Managers, and Training Managers.</a:t>
            </a:r>
            <a:endParaRPr lang="en-US" dirty="0" smtClean="0"/>
          </a:p>
        </p:txBody>
      </p:sp>
      <p:sp>
        <p:nvSpPr>
          <p:cNvPr id="6" name="Slide Number Placeholder 1"/>
          <p:cNvSpPr txBox="1">
            <a:spLocks/>
          </p:cNvSpPr>
          <p:nvPr/>
        </p:nvSpPr>
        <p:spPr>
          <a:xfrm>
            <a:off x="7010400" y="6645274"/>
            <a:ext cx="2133600" cy="212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686C88-9864-4BBF-B5C1-B30403792B1A}" type="slidenum">
              <a:rPr lang="en-US" sz="800" smtClean="0"/>
              <a:pPr algn="r"/>
              <a:t>5</a:t>
            </a:fld>
            <a:endParaRPr lang="en-US" sz="800" dirty="0"/>
          </a:p>
        </p:txBody>
      </p:sp>
    </p:spTree>
    <p:extLst>
      <p:ext uri="{BB962C8B-B14F-4D97-AF65-F5344CB8AC3E}">
        <p14:creationId xmlns:p14="http://schemas.microsoft.com/office/powerpoint/2010/main" val="31879463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994"/>
          <p:cNvGraphicFramePr>
            <a:graphicFrameLocks noGrp="1"/>
          </p:cNvGraphicFramePr>
          <p:nvPr>
            <p:extLst>
              <p:ext uri="{D42A27DB-BD31-4B8C-83A1-F6EECF244321}">
                <p14:modId xmlns:p14="http://schemas.microsoft.com/office/powerpoint/2010/main" val="1002956073"/>
              </p:ext>
            </p:extLst>
          </p:nvPr>
        </p:nvGraphicFramePr>
        <p:xfrm>
          <a:off x="614503" y="939036"/>
          <a:ext cx="8051471" cy="5407945"/>
        </p:xfrm>
        <a:graphic>
          <a:graphicData uri="http://schemas.openxmlformats.org/drawingml/2006/table">
            <a:tbl>
              <a:tblPr/>
              <a:tblGrid>
                <a:gridCol w="697402"/>
                <a:gridCol w="5323390"/>
                <a:gridCol w="2030679"/>
              </a:tblGrid>
              <a:tr h="463537">
                <a:tc>
                  <a:txBody>
                    <a:bodyPr/>
                    <a:lstStyle/>
                    <a:p>
                      <a:pPr marL="87313" marR="0" lvl="0" indent="0" algn="l" defTabSz="731838" rtl="0" eaLnBrk="1" fontAlgn="base" latinLnBrk="0" hangingPunct="1">
                        <a:lnSpc>
                          <a:spcPct val="100000"/>
                        </a:lnSpc>
                        <a:spcBef>
                          <a:spcPct val="0"/>
                        </a:spcBef>
                        <a:spcAft>
                          <a:spcPct val="0"/>
                        </a:spcAft>
                        <a:buClr>
                          <a:srgbClr val="FF8923"/>
                        </a:buClr>
                        <a:buSzTx/>
                        <a:buFontTx/>
                        <a:buNone/>
                        <a:tabLst>
                          <a:tab pos="1795463" algn="l"/>
                        </a:tabLst>
                        <a:defRPr/>
                      </a:pPr>
                      <a:endParaRPr kumimoji="0" lang="en-US" sz="1200" b="1" i="0" u="none" strike="noStrike" cap="none" normalizeH="0" baseline="0" dirty="0" smtClean="0">
                        <a:ln>
                          <a:noFill/>
                        </a:ln>
                        <a:solidFill>
                          <a:schemeClr val="tx1">
                            <a:lumMod val="75000"/>
                            <a:lumOff val="25000"/>
                          </a:schemeClr>
                        </a:solidFill>
                        <a:effectLst/>
                        <a:latin typeface="Arial" charset="0"/>
                        <a:ea typeface="MS PGothic" pitchFamily="34" charset="-128"/>
                      </a:endParaRP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87313" marR="0" lvl="0" indent="0" algn="l" defTabSz="731838" rtl="0" eaLnBrk="1" fontAlgn="base" latinLnBrk="0" hangingPunct="1">
                        <a:lnSpc>
                          <a:spcPct val="100000"/>
                        </a:lnSpc>
                        <a:spcBef>
                          <a:spcPct val="0"/>
                        </a:spcBef>
                        <a:spcAft>
                          <a:spcPct val="0"/>
                        </a:spcAft>
                        <a:buClr>
                          <a:srgbClr val="FF8923"/>
                        </a:buClr>
                        <a:buSzTx/>
                        <a:buFontTx/>
                        <a:buNone/>
                        <a:tabLst>
                          <a:tab pos="1795463" algn="l"/>
                        </a:tabLst>
                        <a:defRPr/>
                      </a:pPr>
                      <a:r>
                        <a:rPr kumimoji="0" lang="en-US" sz="1200" b="1" i="0" u="none" strike="noStrike" cap="none" normalizeH="0" baseline="0" dirty="0" smtClean="0">
                          <a:ln>
                            <a:noFill/>
                          </a:ln>
                          <a:solidFill>
                            <a:schemeClr val="tx1">
                              <a:lumMod val="75000"/>
                              <a:lumOff val="25000"/>
                            </a:schemeClr>
                          </a:solidFill>
                          <a:effectLst/>
                          <a:latin typeface="Arial" charset="0"/>
                          <a:ea typeface="MS PGothic" pitchFamily="34" charset="-128"/>
                        </a:rPr>
                        <a:t>Participant Type</a:t>
                      </a: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731838" rtl="0" eaLnBrk="1" fontAlgn="base" latinLnBrk="0" hangingPunct="1">
                        <a:lnSpc>
                          <a:spcPct val="100000"/>
                        </a:lnSpc>
                        <a:spcBef>
                          <a:spcPct val="0"/>
                        </a:spcBef>
                        <a:spcAft>
                          <a:spcPct val="0"/>
                        </a:spcAft>
                        <a:buClr>
                          <a:srgbClr val="FF8923"/>
                        </a:buClr>
                        <a:buSzTx/>
                        <a:buFontTx/>
                        <a:buNone/>
                        <a:tabLst>
                          <a:tab pos="1795463" algn="l"/>
                        </a:tabLst>
                      </a:pPr>
                      <a:r>
                        <a:rPr kumimoji="0" lang="en-US" sz="1200" b="1" i="0" u="none" strike="noStrike" cap="none" normalizeH="0" baseline="0" dirty="0" smtClean="0">
                          <a:ln>
                            <a:noFill/>
                          </a:ln>
                          <a:solidFill>
                            <a:schemeClr val="tx1">
                              <a:lumMod val="75000"/>
                              <a:lumOff val="25000"/>
                            </a:schemeClr>
                          </a:solidFill>
                          <a:effectLst/>
                          <a:latin typeface="Arial" charset="0"/>
                          <a:ea typeface="MS PGothic" pitchFamily="34" charset="-128"/>
                        </a:rPr>
                        <a:t>Type</a:t>
                      </a: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618051">
                <a:tc rowSpan="3">
                  <a:txBody>
                    <a:bodyPr/>
                    <a:lstStyle/>
                    <a:p>
                      <a:pPr marL="87313" marR="0" lvl="0" indent="0" algn="ctr" defTabSz="731838" rtl="0" eaLnBrk="1" fontAlgn="base" latinLnBrk="0" hangingPunct="1">
                        <a:lnSpc>
                          <a:spcPct val="100000"/>
                        </a:lnSpc>
                        <a:spcBef>
                          <a:spcPct val="0"/>
                        </a:spcBef>
                        <a:spcAft>
                          <a:spcPct val="0"/>
                        </a:spcAft>
                        <a:buClr>
                          <a:srgbClr val="FF8923"/>
                        </a:buClr>
                        <a:buSzTx/>
                        <a:buFontTx/>
                        <a:buNone/>
                        <a:tabLst>
                          <a:tab pos="1795463" algn="l"/>
                        </a:tabLst>
                      </a:pPr>
                      <a:endParaRPr kumimoji="0" lang="en-US" sz="1200" b="1" i="0" u="none" strike="noStrike" cap="none" normalizeH="0" baseline="0" dirty="0" smtClean="0">
                        <a:ln>
                          <a:noFill/>
                        </a:ln>
                        <a:solidFill>
                          <a:schemeClr val="tx1">
                            <a:lumMod val="75000"/>
                            <a:lumOff val="25000"/>
                          </a:schemeClr>
                        </a:solidFill>
                        <a:effectLst/>
                        <a:latin typeface="Arial" charset="0"/>
                        <a:ea typeface="MS PGothic" pitchFamily="34" charset="-128"/>
                      </a:endParaRPr>
                    </a:p>
                  </a:txBody>
                  <a:tcPr marL="0" marR="0" marT="0" marB="0" vert="vert27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87313" marR="0" lvl="0" indent="0" algn="l" defTabSz="731838" rtl="0" eaLnBrk="1" fontAlgn="base" latinLnBrk="0" hangingPunct="1">
                        <a:lnSpc>
                          <a:spcPct val="100000"/>
                        </a:lnSpc>
                        <a:spcBef>
                          <a:spcPct val="0"/>
                        </a:spcBef>
                        <a:spcAft>
                          <a:spcPct val="0"/>
                        </a:spcAft>
                        <a:buClr>
                          <a:srgbClr val="FF8923"/>
                        </a:buClr>
                        <a:buSzTx/>
                        <a:buFontTx/>
                        <a:buNone/>
                        <a:tabLst>
                          <a:tab pos="1795463" algn="l"/>
                        </a:tabLst>
                      </a:pPr>
                      <a:r>
                        <a:rPr kumimoji="0" lang="en-US" sz="1200" b="0" i="0" u="none" strike="noStrike" cap="none" normalizeH="0" baseline="0" dirty="0" smtClean="0">
                          <a:ln>
                            <a:noFill/>
                          </a:ln>
                          <a:solidFill>
                            <a:schemeClr val="tx1">
                              <a:lumMod val="75000"/>
                              <a:lumOff val="25000"/>
                            </a:schemeClr>
                          </a:solidFill>
                          <a:effectLst/>
                          <a:latin typeface="Arial" charset="0"/>
                          <a:ea typeface="MS PGothic" pitchFamily="34" charset="-128"/>
                        </a:rPr>
                        <a:t>Superintendents/Associate Superintendents</a:t>
                      </a: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731838" rtl="0" eaLnBrk="1" fontAlgn="base" latinLnBrk="0" hangingPunct="1">
                        <a:lnSpc>
                          <a:spcPct val="100000"/>
                        </a:lnSpc>
                        <a:spcBef>
                          <a:spcPct val="0"/>
                        </a:spcBef>
                        <a:spcAft>
                          <a:spcPct val="0"/>
                        </a:spcAft>
                        <a:buClr>
                          <a:srgbClr val="FF8923"/>
                        </a:buClr>
                        <a:buSzTx/>
                        <a:buFontTx/>
                        <a:buNone/>
                        <a:tabLst>
                          <a:tab pos="1795463" algn="l"/>
                        </a:tabLst>
                      </a:pPr>
                      <a:r>
                        <a:rPr kumimoji="0" lang="en-US" sz="1200" b="0" i="0" u="none" strike="noStrike" cap="none" normalizeH="0" baseline="0" dirty="0" smtClean="0">
                          <a:ln>
                            <a:noFill/>
                          </a:ln>
                          <a:solidFill>
                            <a:schemeClr val="tx1">
                              <a:lumMod val="75000"/>
                              <a:lumOff val="25000"/>
                            </a:schemeClr>
                          </a:solidFill>
                          <a:effectLst/>
                          <a:latin typeface="Arial" charset="0"/>
                          <a:ea typeface="MS PGothic" pitchFamily="34" charset="-128"/>
                        </a:rPr>
                        <a:t> In-depth Interviews</a:t>
                      </a: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618051">
                <a:tc vMerge="1">
                  <a:txBody>
                    <a:bodyPr/>
                    <a:lstStyle/>
                    <a:p>
                      <a:pPr marL="87313" marR="0" lvl="0" indent="0" algn="l" defTabSz="731838" rtl="0" eaLnBrk="1" fontAlgn="base" latinLnBrk="0" hangingPunct="1">
                        <a:lnSpc>
                          <a:spcPct val="100000"/>
                        </a:lnSpc>
                        <a:spcBef>
                          <a:spcPct val="0"/>
                        </a:spcBef>
                        <a:spcAft>
                          <a:spcPct val="0"/>
                        </a:spcAft>
                        <a:buClr>
                          <a:srgbClr val="FF8923"/>
                        </a:buClr>
                        <a:buSzTx/>
                        <a:buFontTx/>
                        <a:buNone/>
                        <a:tabLst>
                          <a:tab pos="1795463" algn="l"/>
                        </a:tabLst>
                        <a:defRPr/>
                      </a:pPr>
                      <a:endParaRPr kumimoji="0" lang="en-US" sz="1200" b="0" i="0" u="none" strike="noStrike" cap="none" normalizeH="0" baseline="0" dirty="0" smtClean="0">
                        <a:ln>
                          <a:noFill/>
                        </a:ln>
                        <a:solidFill>
                          <a:schemeClr val="tx1">
                            <a:lumMod val="75000"/>
                            <a:lumOff val="25000"/>
                          </a:schemeClr>
                        </a:solidFill>
                        <a:effectLst/>
                        <a:latin typeface="Arial" charset="0"/>
                        <a:ea typeface="MS PGothic" pitchFamily="34" charset="-128"/>
                      </a:endParaRP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87313" marR="0" lvl="0" indent="0" algn="l" defTabSz="731838" rtl="0" eaLnBrk="1" fontAlgn="base" latinLnBrk="0" hangingPunct="1">
                        <a:lnSpc>
                          <a:spcPct val="100000"/>
                        </a:lnSpc>
                        <a:spcBef>
                          <a:spcPct val="0"/>
                        </a:spcBef>
                        <a:spcAft>
                          <a:spcPct val="0"/>
                        </a:spcAft>
                        <a:buClr>
                          <a:srgbClr val="FF8923"/>
                        </a:buClr>
                        <a:buSzTx/>
                        <a:buFontTx/>
                        <a:buNone/>
                        <a:tabLst>
                          <a:tab pos="1795463" algn="l"/>
                        </a:tabLst>
                        <a:defRPr/>
                      </a:pPr>
                      <a:r>
                        <a:rPr kumimoji="0" lang="en-US" sz="1200" b="0" i="0" u="none" strike="noStrike" cap="none" normalizeH="0" baseline="0" dirty="0" smtClean="0">
                          <a:ln>
                            <a:noFill/>
                          </a:ln>
                          <a:solidFill>
                            <a:schemeClr val="tx1">
                              <a:lumMod val="75000"/>
                              <a:lumOff val="25000"/>
                            </a:schemeClr>
                          </a:solidFill>
                          <a:effectLst/>
                          <a:latin typeface="Arial" charset="0"/>
                          <a:ea typeface="MS PGothic" pitchFamily="34" charset="-128"/>
                        </a:rPr>
                        <a:t>Human Resource Consultants (HRCs)</a:t>
                      </a: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731838" rtl="0" eaLnBrk="1" fontAlgn="base" latinLnBrk="0" hangingPunct="1">
                        <a:lnSpc>
                          <a:spcPct val="100000"/>
                        </a:lnSpc>
                        <a:spcBef>
                          <a:spcPct val="0"/>
                        </a:spcBef>
                        <a:spcAft>
                          <a:spcPct val="0"/>
                        </a:spcAft>
                        <a:buClr>
                          <a:srgbClr val="FF8923"/>
                        </a:buClr>
                        <a:buSzTx/>
                        <a:buFontTx/>
                        <a:buNone/>
                        <a:tabLst>
                          <a:tab pos="1795463" algn="l"/>
                        </a:tabLst>
                      </a:pPr>
                      <a:r>
                        <a:rPr kumimoji="0" lang="en-US" sz="1200" b="0" i="0" u="none" strike="noStrike" cap="none" normalizeH="0" baseline="0" dirty="0" smtClean="0">
                          <a:ln>
                            <a:noFill/>
                          </a:ln>
                          <a:solidFill>
                            <a:schemeClr val="tx1">
                              <a:lumMod val="75000"/>
                              <a:lumOff val="25000"/>
                            </a:schemeClr>
                          </a:solidFill>
                          <a:effectLst/>
                          <a:latin typeface="Arial" charset="0"/>
                          <a:ea typeface="MS PGothic" pitchFamily="34" charset="-128"/>
                        </a:rPr>
                        <a:t>In-depth Interviews</a:t>
                      </a: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618051">
                <a:tc vMerge="1">
                  <a:txBody>
                    <a:bodyPr/>
                    <a:lstStyle/>
                    <a:p>
                      <a:pPr marL="87313" marR="0" lvl="0" indent="0" algn="l" defTabSz="731838" rtl="0" eaLnBrk="1" fontAlgn="base" latinLnBrk="0" hangingPunct="1">
                        <a:lnSpc>
                          <a:spcPct val="100000"/>
                        </a:lnSpc>
                        <a:spcBef>
                          <a:spcPct val="0"/>
                        </a:spcBef>
                        <a:spcAft>
                          <a:spcPct val="0"/>
                        </a:spcAft>
                        <a:buClr>
                          <a:srgbClr val="FF8923"/>
                        </a:buClr>
                        <a:buSzTx/>
                        <a:buFontTx/>
                        <a:buNone/>
                        <a:tabLst>
                          <a:tab pos="1795463" algn="l"/>
                        </a:tabLst>
                      </a:pPr>
                      <a:endParaRPr kumimoji="0" lang="en-US" sz="1200" b="0" i="0" u="none" strike="noStrike" cap="none" normalizeH="0" baseline="0" dirty="0" smtClean="0">
                        <a:ln>
                          <a:noFill/>
                        </a:ln>
                        <a:solidFill>
                          <a:schemeClr val="tx1">
                            <a:lumMod val="75000"/>
                            <a:lumOff val="25000"/>
                          </a:schemeClr>
                        </a:solidFill>
                        <a:effectLst/>
                        <a:latin typeface="Arial" charset="0"/>
                        <a:ea typeface="MS PGothic" pitchFamily="34" charset="-128"/>
                      </a:endParaRP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87313" marR="0" lvl="0" indent="0" algn="l" defTabSz="731838" rtl="0" eaLnBrk="1" fontAlgn="base" latinLnBrk="0" hangingPunct="1">
                        <a:lnSpc>
                          <a:spcPct val="100000"/>
                        </a:lnSpc>
                        <a:spcBef>
                          <a:spcPct val="0"/>
                        </a:spcBef>
                        <a:spcAft>
                          <a:spcPct val="0"/>
                        </a:spcAft>
                        <a:buClr>
                          <a:srgbClr val="FF8923"/>
                        </a:buClr>
                        <a:buSzTx/>
                        <a:buFontTx/>
                        <a:buNone/>
                        <a:tabLst>
                          <a:tab pos="1795463" algn="l"/>
                        </a:tabLst>
                      </a:pPr>
                      <a:r>
                        <a:rPr kumimoji="0" lang="en-US" sz="1200" b="0" i="0" u="none" strike="noStrike" cap="none" normalizeH="0" baseline="0" dirty="0" smtClean="0">
                          <a:ln>
                            <a:noFill/>
                          </a:ln>
                          <a:solidFill>
                            <a:schemeClr val="tx1">
                              <a:lumMod val="75000"/>
                              <a:lumOff val="25000"/>
                            </a:schemeClr>
                          </a:solidFill>
                          <a:effectLst/>
                          <a:latin typeface="Arial" charset="0"/>
                          <a:ea typeface="MS PGothic" pitchFamily="34" charset="-128"/>
                        </a:rPr>
                        <a:t>Sergeants</a:t>
                      </a: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731838" rtl="0" eaLnBrk="1" fontAlgn="base" latinLnBrk="0" hangingPunct="1">
                        <a:lnSpc>
                          <a:spcPct val="100000"/>
                        </a:lnSpc>
                        <a:spcBef>
                          <a:spcPct val="0"/>
                        </a:spcBef>
                        <a:spcAft>
                          <a:spcPct val="0"/>
                        </a:spcAft>
                        <a:buClr>
                          <a:srgbClr val="FF8923"/>
                        </a:buClr>
                        <a:buSzTx/>
                        <a:buFontTx/>
                        <a:buNone/>
                        <a:tabLst>
                          <a:tab pos="1795463" algn="l"/>
                        </a:tabLst>
                      </a:pPr>
                      <a:r>
                        <a:rPr kumimoji="0" lang="en-US" sz="1200" b="0" i="0" u="none" strike="noStrike" cap="none" normalizeH="0" baseline="0" dirty="0" smtClean="0">
                          <a:ln>
                            <a:noFill/>
                          </a:ln>
                          <a:solidFill>
                            <a:schemeClr val="tx1">
                              <a:lumMod val="75000"/>
                              <a:lumOff val="25000"/>
                            </a:schemeClr>
                          </a:solidFill>
                          <a:effectLst/>
                          <a:latin typeface="Arial" charset="0"/>
                          <a:ea typeface="MS PGothic" pitchFamily="34" charset="-128"/>
                        </a:rPr>
                        <a:t>In-depth Interviews</a:t>
                      </a: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618051">
                <a:tc>
                  <a:txBody>
                    <a:bodyPr/>
                    <a:lstStyle/>
                    <a:p>
                      <a:pPr marL="87313" marR="0" lvl="0" indent="0" algn="ctr" defTabSz="731838" rtl="0" eaLnBrk="1" fontAlgn="base" latinLnBrk="0" hangingPunct="1">
                        <a:lnSpc>
                          <a:spcPct val="100000"/>
                        </a:lnSpc>
                        <a:spcBef>
                          <a:spcPct val="0"/>
                        </a:spcBef>
                        <a:spcAft>
                          <a:spcPct val="0"/>
                        </a:spcAft>
                        <a:buClr>
                          <a:srgbClr val="FF8923"/>
                        </a:buClr>
                        <a:buSzTx/>
                        <a:buFontTx/>
                        <a:buNone/>
                        <a:tabLst>
                          <a:tab pos="1795463" algn="l"/>
                        </a:tabLst>
                      </a:pPr>
                      <a:endParaRPr kumimoji="0" lang="en-US" sz="1200" b="1" i="0" u="none" strike="noStrike" cap="none" normalizeH="0" baseline="0" dirty="0" smtClean="0">
                        <a:ln>
                          <a:noFill/>
                        </a:ln>
                        <a:solidFill>
                          <a:schemeClr val="tx1">
                            <a:lumMod val="75000"/>
                            <a:lumOff val="25000"/>
                          </a:schemeClr>
                        </a:solidFill>
                        <a:effectLst/>
                        <a:latin typeface="Arial" charset="0"/>
                        <a:ea typeface="MS PGothic" pitchFamily="34" charset="-128"/>
                      </a:endParaRPr>
                    </a:p>
                  </a:txBody>
                  <a:tcPr marL="0" marR="0" marT="0" marB="0" vert="vert27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87313" marR="0" lvl="0" indent="0" algn="l" defTabSz="731838" rtl="0" eaLnBrk="1" fontAlgn="base" latinLnBrk="0" hangingPunct="1">
                        <a:lnSpc>
                          <a:spcPct val="100000"/>
                        </a:lnSpc>
                        <a:spcBef>
                          <a:spcPct val="0"/>
                        </a:spcBef>
                        <a:spcAft>
                          <a:spcPct val="0"/>
                        </a:spcAft>
                        <a:buClr>
                          <a:srgbClr val="FF8923"/>
                        </a:buClr>
                        <a:buSzTx/>
                        <a:buFontTx/>
                        <a:buNone/>
                        <a:tabLst>
                          <a:tab pos="1795463" algn="l"/>
                        </a:tabLst>
                      </a:pPr>
                      <a:r>
                        <a:rPr kumimoji="0" lang="en-US" sz="1200" b="0" i="0" u="none" strike="noStrike" cap="none" normalizeH="0" baseline="0" dirty="0" smtClean="0">
                          <a:ln>
                            <a:noFill/>
                          </a:ln>
                          <a:solidFill>
                            <a:schemeClr val="tx1">
                              <a:lumMod val="75000"/>
                              <a:lumOff val="25000"/>
                            </a:schemeClr>
                          </a:solidFill>
                          <a:effectLst/>
                          <a:latin typeface="Arial" charset="0"/>
                          <a:ea typeface="MS PGothic" pitchFamily="34" charset="-128"/>
                        </a:rPr>
                        <a:t>Roster Managers</a:t>
                      </a: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731838" rtl="0" eaLnBrk="1" fontAlgn="base" latinLnBrk="0" hangingPunct="1">
                        <a:lnSpc>
                          <a:spcPct val="100000"/>
                        </a:lnSpc>
                        <a:spcBef>
                          <a:spcPct val="0"/>
                        </a:spcBef>
                        <a:spcAft>
                          <a:spcPct val="0"/>
                        </a:spcAft>
                        <a:buClr>
                          <a:srgbClr val="FF8923"/>
                        </a:buClr>
                        <a:buSzTx/>
                        <a:buFontTx/>
                        <a:buNone/>
                        <a:tabLst>
                          <a:tab pos="1795463" algn="l"/>
                        </a:tabLst>
                      </a:pPr>
                      <a:r>
                        <a:rPr kumimoji="0" lang="en-US" sz="1200" b="0" i="0" u="none" strike="noStrike" cap="none" normalizeH="0" baseline="0" dirty="0" smtClean="0">
                          <a:ln>
                            <a:noFill/>
                          </a:ln>
                          <a:solidFill>
                            <a:schemeClr val="tx1">
                              <a:lumMod val="75000"/>
                              <a:lumOff val="25000"/>
                            </a:schemeClr>
                          </a:solidFill>
                          <a:effectLst/>
                          <a:latin typeface="Arial" charset="0"/>
                          <a:ea typeface="MS PGothic" pitchFamily="34" charset="-128"/>
                        </a:rPr>
                        <a:t>In-depth Interviews</a:t>
                      </a: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618051">
                <a:tc>
                  <a:txBody>
                    <a:bodyPr/>
                    <a:lstStyle/>
                    <a:p>
                      <a:pPr marL="87313" marR="0" lvl="0" indent="0" algn="ctr" defTabSz="731838" rtl="0" eaLnBrk="1" fontAlgn="base" latinLnBrk="0" hangingPunct="1">
                        <a:lnSpc>
                          <a:spcPct val="100000"/>
                        </a:lnSpc>
                        <a:spcBef>
                          <a:spcPct val="0"/>
                        </a:spcBef>
                        <a:spcAft>
                          <a:spcPct val="0"/>
                        </a:spcAft>
                        <a:buClr>
                          <a:srgbClr val="FF8923"/>
                        </a:buClr>
                        <a:buSzTx/>
                        <a:buFontTx/>
                        <a:buNone/>
                        <a:tabLst>
                          <a:tab pos="1795463" algn="l"/>
                        </a:tabLst>
                      </a:pPr>
                      <a:endParaRPr kumimoji="0" lang="en-US" sz="1200" b="1" i="0" u="none" strike="noStrike" cap="none" normalizeH="0" baseline="0" dirty="0" smtClean="0">
                        <a:ln>
                          <a:noFill/>
                        </a:ln>
                        <a:solidFill>
                          <a:schemeClr val="tx1">
                            <a:lumMod val="75000"/>
                            <a:lumOff val="25000"/>
                          </a:schemeClr>
                        </a:solidFill>
                        <a:effectLst/>
                        <a:latin typeface="Arial" charset="0"/>
                        <a:ea typeface="MS PGothic" pitchFamily="34" charset="-128"/>
                      </a:endParaRPr>
                    </a:p>
                  </a:txBody>
                  <a:tcPr marL="0" marR="0" marT="0" marB="0" vert="vert27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87313" marR="0" lvl="0" indent="0" algn="l" defTabSz="731838" rtl="0" eaLnBrk="1" fontAlgn="base" latinLnBrk="0" hangingPunct="1">
                        <a:lnSpc>
                          <a:spcPct val="100000"/>
                        </a:lnSpc>
                        <a:spcBef>
                          <a:spcPct val="0"/>
                        </a:spcBef>
                        <a:spcAft>
                          <a:spcPct val="0"/>
                        </a:spcAft>
                        <a:buClr>
                          <a:srgbClr val="FF8923"/>
                        </a:buClr>
                        <a:buSzTx/>
                        <a:buFontTx/>
                        <a:buNone/>
                        <a:tabLst>
                          <a:tab pos="1795463" algn="l"/>
                        </a:tabLst>
                      </a:pPr>
                      <a:r>
                        <a:rPr kumimoji="0" lang="en-US" sz="1200" b="0" i="0" u="none" strike="noStrike" cap="none" normalizeH="0" baseline="0" dirty="0" smtClean="0">
                          <a:ln>
                            <a:noFill/>
                          </a:ln>
                          <a:solidFill>
                            <a:schemeClr val="tx1">
                              <a:lumMod val="75000"/>
                              <a:lumOff val="25000"/>
                            </a:schemeClr>
                          </a:solidFill>
                          <a:effectLst/>
                          <a:latin typeface="Arial" charset="0"/>
                          <a:ea typeface="MS PGothic" pitchFamily="34" charset="-128"/>
                        </a:rPr>
                        <a:t>DOC Administrators (Not otherwise specified in the above)</a:t>
                      </a: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731838" rtl="0" eaLnBrk="1" fontAlgn="base" latinLnBrk="0" hangingPunct="1">
                        <a:lnSpc>
                          <a:spcPct val="100000"/>
                        </a:lnSpc>
                        <a:spcBef>
                          <a:spcPct val="0"/>
                        </a:spcBef>
                        <a:spcAft>
                          <a:spcPct val="0"/>
                        </a:spcAft>
                        <a:buClr>
                          <a:srgbClr val="FF8923"/>
                        </a:buClr>
                        <a:buSzTx/>
                        <a:buFontTx/>
                        <a:buNone/>
                        <a:tabLst>
                          <a:tab pos="1795463" algn="l"/>
                        </a:tabLst>
                      </a:pPr>
                      <a:r>
                        <a:rPr kumimoji="0" lang="en-US" sz="1200" b="0" i="0" u="none" strike="noStrike" cap="none" normalizeH="0" baseline="0" dirty="0" smtClean="0">
                          <a:ln>
                            <a:noFill/>
                          </a:ln>
                          <a:solidFill>
                            <a:schemeClr val="tx1">
                              <a:lumMod val="75000"/>
                              <a:lumOff val="25000"/>
                            </a:schemeClr>
                          </a:solidFill>
                          <a:effectLst/>
                          <a:latin typeface="Arial" charset="0"/>
                          <a:ea typeface="MS PGothic" pitchFamily="34" charset="-128"/>
                        </a:rPr>
                        <a:t>In-depth Interviews</a:t>
                      </a: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618051">
                <a:tc rowSpan="2">
                  <a:txBody>
                    <a:bodyPr/>
                    <a:lstStyle/>
                    <a:p>
                      <a:pPr marL="87313" marR="0" lvl="0" indent="0" algn="ctr" defTabSz="731838" rtl="0" eaLnBrk="1" fontAlgn="base" latinLnBrk="0" hangingPunct="1">
                        <a:lnSpc>
                          <a:spcPct val="100000"/>
                        </a:lnSpc>
                        <a:spcBef>
                          <a:spcPct val="0"/>
                        </a:spcBef>
                        <a:spcAft>
                          <a:spcPct val="0"/>
                        </a:spcAft>
                        <a:buClr>
                          <a:srgbClr val="FF8923"/>
                        </a:buClr>
                        <a:buSzTx/>
                        <a:buFontTx/>
                        <a:buNone/>
                        <a:tabLst>
                          <a:tab pos="1795463" algn="l"/>
                        </a:tabLst>
                      </a:pPr>
                      <a:endParaRPr kumimoji="0" lang="en-US" sz="1200" b="1" i="0" u="none" strike="noStrike" cap="none" normalizeH="0" baseline="0" dirty="0" smtClean="0">
                        <a:ln>
                          <a:noFill/>
                        </a:ln>
                        <a:solidFill>
                          <a:schemeClr val="tx1">
                            <a:lumMod val="75000"/>
                            <a:lumOff val="25000"/>
                          </a:schemeClr>
                        </a:solidFill>
                        <a:effectLst/>
                        <a:latin typeface="Arial" charset="0"/>
                        <a:ea typeface="MS PGothic" pitchFamily="34" charset="-128"/>
                      </a:endParaRPr>
                    </a:p>
                  </a:txBody>
                  <a:tcPr marL="0" marR="0" marT="0" marB="0" vert="vert27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87313" marR="0" lvl="0" indent="0" algn="l" defTabSz="731838" rtl="0" eaLnBrk="1" fontAlgn="base" latinLnBrk="0" hangingPunct="1">
                        <a:lnSpc>
                          <a:spcPct val="100000"/>
                        </a:lnSpc>
                        <a:spcBef>
                          <a:spcPct val="0"/>
                        </a:spcBef>
                        <a:spcAft>
                          <a:spcPct val="0"/>
                        </a:spcAft>
                        <a:buClr>
                          <a:srgbClr val="FF8923"/>
                        </a:buClr>
                        <a:buSzTx/>
                        <a:buFontTx/>
                        <a:buNone/>
                        <a:tabLst>
                          <a:tab pos="1795463" algn="l"/>
                        </a:tabLst>
                      </a:pPr>
                      <a:r>
                        <a:rPr kumimoji="0" lang="en-US" sz="1200" b="0" i="0" u="none" strike="noStrike" cap="none" normalizeH="0" baseline="0" dirty="0" smtClean="0">
                          <a:ln>
                            <a:noFill/>
                          </a:ln>
                          <a:solidFill>
                            <a:schemeClr val="tx1">
                              <a:lumMod val="75000"/>
                              <a:lumOff val="25000"/>
                            </a:schemeClr>
                          </a:solidFill>
                          <a:effectLst/>
                          <a:latin typeface="Arial" charset="0"/>
                          <a:ea typeface="MS PGothic" pitchFamily="34" charset="-128"/>
                        </a:rPr>
                        <a:t>Camp Administrators (Superintendents, </a:t>
                      </a:r>
                      <a:r>
                        <a:rPr kumimoji="0" lang="en-US" sz="1200" b="0" i="0" u="none" strike="noStrike" kern="1200" cap="none" normalizeH="0" baseline="0" dirty="0" smtClean="0">
                          <a:ln>
                            <a:noFill/>
                          </a:ln>
                          <a:solidFill>
                            <a:schemeClr val="tx1">
                              <a:lumMod val="75000"/>
                              <a:lumOff val="25000"/>
                            </a:schemeClr>
                          </a:solidFill>
                          <a:effectLst/>
                          <a:latin typeface="Arial" charset="0"/>
                          <a:ea typeface="MS PGothic" pitchFamily="34" charset="-128"/>
                          <a:cs typeface="+mn-cs"/>
                        </a:rPr>
                        <a:t>Sergeants, </a:t>
                      </a:r>
                      <a:r>
                        <a:rPr kumimoji="0" lang="en-US" sz="1200" b="0" i="0" u="none" strike="noStrike" cap="none" normalizeH="0" baseline="0" dirty="0" smtClean="0">
                          <a:ln>
                            <a:noFill/>
                          </a:ln>
                          <a:solidFill>
                            <a:schemeClr val="tx1">
                              <a:lumMod val="75000"/>
                              <a:lumOff val="25000"/>
                            </a:schemeClr>
                          </a:solidFill>
                          <a:effectLst/>
                          <a:latin typeface="Arial" charset="0"/>
                          <a:ea typeface="MS PGothic" pitchFamily="34" charset="-128"/>
                        </a:rPr>
                        <a:t>HRCs)</a:t>
                      </a: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731838" rtl="0" eaLnBrk="1" fontAlgn="base" latinLnBrk="0" hangingPunct="1">
                        <a:lnSpc>
                          <a:spcPct val="100000"/>
                        </a:lnSpc>
                        <a:spcBef>
                          <a:spcPct val="0"/>
                        </a:spcBef>
                        <a:spcAft>
                          <a:spcPct val="0"/>
                        </a:spcAft>
                        <a:buClr>
                          <a:srgbClr val="FF8923"/>
                        </a:buClr>
                        <a:buSzTx/>
                        <a:buFontTx/>
                        <a:buNone/>
                        <a:tabLst>
                          <a:tab pos="1795463" algn="l"/>
                        </a:tabLst>
                      </a:pPr>
                      <a:r>
                        <a:rPr kumimoji="0" lang="en-US" sz="1200" b="0" i="0" u="none" strike="noStrike" cap="none" normalizeH="0" baseline="0" dirty="0" smtClean="0">
                          <a:ln>
                            <a:noFill/>
                          </a:ln>
                          <a:solidFill>
                            <a:schemeClr val="tx1">
                              <a:lumMod val="75000"/>
                              <a:lumOff val="25000"/>
                            </a:schemeClr>
                          </a:solidFill>
                          <a:effectLst/>
                          <a:latin typeface="Arial" charset="0"/>
                          <a:ea typeface="MS PGothic" pitchFamily="34" charset="-128"/>
                        </a:rPr>
                        <a:t> Focus Group</a:t>
                      </a: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r>
              <a:tr h="618051">
                <a:tc vMerge="1">
                  <a:txBody>
                    <a:bodyPr/>
                    <a:lstStyle/>
                    <a:p>
                      <a:endParaRPr lang="en-US"/>
                    </a:p>
                  </a:txBody>
                  <a:tcPr/>
                </a:tc>
                <a:tc>
                  <a:txBody>
                    <a:bodyPr/>
                    <a:lstStyle/>
                    <a:p>
                      <a:pPr marL="87313" marR="0" lvl="0" indent="0" algn="l" defTabSz="731838" rtl="0" eaLnBrk="1" fontAlgn="base" latinLnBrk="0" hangingPunct="1">
                        <a:lnSpc>
                          <a:spcPct val="100000"/>
                        </a:lnSpc>
                        <a:spcBef>
                          <a:spcPct val="0"/>
                        </a:spcBef>
                        <a:spcAft>
                          <a:spcPct val="0"/>
                        </a:spcAft>
                        <a:buClr>
                          <a:srgbClr val="FF8923"/>
                        </a:buClr>
                        <a:buSzTx/>
                        <a:buFontTx/>
                        <a:buNone/>
                        <a:tabLst>
                          <a:tab pos="1795463" algn="l"/>
                        </a:tabLst>
                        <a:defRPr/>
                      </a:pPr>
                      <a:r>
                        <a:rPr kumimoji="0" lang="en-US" sz="1200" b="0" i="0" u="none" strike="noStrike" cap="none" normalizeH="0" baseline="0" dirty="0" smtClean="0">
                          <a:ln>
                            <a:noFill/>
                          </a:ln>
                          <a:solidFill>
                            <a:schemeClr val="tx1">
                              <a:lumMod val="75000"/>
                              <a:lumOff val="25000"/>
                            </a:schemeClr>
                          </a:solidFill>
                          <a:effectLst/>
                          <a:latin typeface="Arial" charset="0"/>
                          <a:ea typeface="MS PGothic" pitchFamily="34" charset="-128"/>
                        </a:rPr>
                        <a:t>Correctional Officers</a:t>
                      </a: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731838" rtl="0" eaLnBrk="1" fontAlgn="base" latinLnBrk="0" hangingPunct="1">
                        <a:lnSpc>
                          <a:spcPct val="100000"/>
                        </a:lnSpc>
                        <a:spcBef>
                          <a:spcPct val="0"/>
                        </a:spcBef>
                        <a:spcAft>
                          <a:spcPct val="0"/>
                        </a:spcAft>
                        <a:buClr>
                          <a:srgbClr val="FF8923"/>
                        </a:buClr>
                        <a:buSzTx/>
                        <a:buFontTx/>
                        <a:buNone/>
                        <a:tabLst>
                          <a:tab pos="1795463" algn="l"/>
                        </a:tabLst>
                      </a:pPr>
                      <a:r>
                        <a:rPr kumimoji="0" lang="en-US" sz="1200" b="0" i="0" u="none" strike="noStrike" cap="none" normalizeH="0" baseline="0" dirty="0" smtClean="0">
                          <a:ln>
                            <a:noFill/>
                          </a:ln>
                          <a:solidFill>
                            <a:schemeClr val="tx1">
                              <a:lumMod val="75000"/>
                              <a:lumOff val="25000"/>
                            </a:schemeClr>
                          </a:solidFill>
                          <a:effectLst/>
                          <a:latin typeface="Arial" charset="0"/>
                          <a:ea typeface="MS PGothic" pitchFamily="34" charset="-128"/>
                        </a:rPr>
                        <a:t>Focus Group</a:t>
                      </a: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r>
              <a:tr h="618051">
                <a:tc>
                  <a:txBody>
                    <a:bodyPr/>
                    <a:lstStyle/>
                    <a:p>
                      <a:pPr marL="87313" marR="0" lvl="0" indent="0" algn="ctr" defTabSz="731838" rtl="0" eaLnBrk="1" fontAlgn="base" latinLnBrk="0" hangingPunct="1">
                        <a:lnSpc>
                          <a:spcPct val="100000"/>
                        </a:lnSpc>
                        <a:spcBef>
                          <a:spcPct val="0"/>
                        </a:spcBef>
                        <a:spcAft>
                          <a:spcPct val="0"/>
                        </a:spcAft>
                        <a:buClr>
                          <a:srgbClr val="FF8923"/>
                        </a:buClr>
                        <a:buSzTx/>
                        <a:buFontTx/>
                        <a:buNone/>
                        <a:tabLst>
                          <a:tab pos="1795463" algn="l"/>
                        </a:tabLst>
                      </a:pPr>
                      <a:endParaRPr kumimoji="0" lang="en-US" sz="1200" b="1" i="0" u="none" strike="noStrike" cap="none" normalizeH="0" baseline="0" dirty="0" smtClean="0">
                        <a:ln>
                          <a:noFill/>
                        </a:ln>
                        <a:solidFill>
                          <a:schemeClr val="tx1">
                            <a:lumMod val="75000"/>
                            <a:lumOff val="25000"/>
                          </a:schemeClr>
                        </a:solidFill>
                        <a:effectLst/>
                        <a:latin typeface="Arial" charset="0"/>
                        <a:ea typeface="MS PGothic" pitchFamily="34" charset="-128"/>
                      </a:endParaRPr>
                    </a:p>
                  </a:txBody>
                  <a:tcPr marL="0" marR="0" marT="0" marB="0" vert="vert27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87313" marR="0" lvl="0" indent="0" algn="l" defTabSz="731838" rtl="0" eaLnBrk="1" fontAlgn="base" latinLnBrk="0" hangingPunct="1">
                        <a:lnSpc>
                          <a:spcPct val="100000"/>
                        </a:lnSpc>
                        <a:spcBef>
                          <a:spcPct val="0"/>
                        </a:spcBef>
                        <a:spcAft>
                          <a:spcPct val="0"/>
                        </a:spcAft>
                        <a:buClr>
                          <a:srgbClr val="FF8923"/>
                        </a:buClr>
                        <a:buSzTx/>
                        <a:buFontTx/>
                        <a:buNone/>
                        <a:tabLst>
                          <a:tab pos="1795463" algn="l"/>
                        </a:tabLst>
                        <a:defRPr/>
                      </a:pPr>
                      <a:r>
                        <a:rPr kumimoji="0" lang="en-US" sz="1200" b="0" i="0" u="none" strike="noStrike" cap="none" normalizeH="0" baseline="0" dirty="0" smtClean="0">
                          <a:ln>
                            <a:noFill/>
                          </a:ln>
                          <a:solidFill>
                            <a:schemeClr val="tx1">
                              <a:lumMod val="75000"/>
                              <a:lumOff val="25000"/>
                            </a:schemeClr>
                          </a:solidFill>
                          <a:effectLst/>
                          <a:latin typeface="Arial" charset="0"/>
                          <a:ea typeface="MS PGothic" pitchFamily="34" charset="-128"/>
                        </a:rPr>
                        <a:t>Correctional Officers</a:t>
                      </a: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731838" rtl="0" eaLnBrk="1" fontAlgn="base" latinLnBrk="0" hangingPunct="1">
                        <a:lnSpc>
                          <a:spcPct val="100000"/>
                        </a:lnSpc>
                        <a:spcBef>
                          <a:spcPct val="0"/>
                        </a:spcBef>
                        <a:spcAft>
                          <a:spcPct val="0"/>
                        </a:spcAft>
                        <a:buClr>
                          <a:srgbClr val="FF8923"/>
                        </a:buClr>
                        <a:buSzTx/>
                        <a:buFontTx/>
                        <a:buNone/>
                        <a:tabLst>
                          <a:tab pos="1795463" algn="l"/>
                        </a:tabLst>
                      </a:pPr>
                      <a:r>
                        <a:rPr kumimoji="0" lang="en-US" sz="1200" b="0" i="0" u="none" strike="noStrike" cap="none" normalizeH="0" baseline="0" dirty="0" smtClean="0">
                          <a:ln>
                            <a:noFill/>
                          </a:ln>
                          <a:solidFill>
                            <a:schemeClr val="tx1">
                              <a:lumMod val="75000"/>
                              <a:lumOff val="25000"/>
                            </a:schemeClr>
                          </a:solidFill>
                          <a:effectLst/>
                          <a:latin typeface="Arial" charset="0"/>
                          <a:ea typeface="MS PGothic" pitchFamily="34" charset="-128"/>
                        </a:rPr>
                        <a:t>Questionnaire</a:t>
                      </a: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r>
            </a:tbl>
          </a:graphicData>
        </a:graphic>
      </p:graphicFrame>
      <p:sp>
        <p:nvSpPr>
          <p:cNvPr id="3" name="Slide Number Placeholder 1"/>
          <p:cNvSpPr txBox="1">
            <a:spLocks/>
          </p:cNvSpPr>
          <p:nvPr/>
        </p:nvSpPr>
        <p:spPr>
          <a:xfrm>
            <a:off x="7010400" y="6645274"/>
            <a:ext cx="2133600" cy="212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686C88-9864-4BBF-B5C1-B30403792B1A}" type="slidenum">
              <a:rPr lang="en-US" sz="800" smtClean="0"/>
              <a:pPr algn="r"/>
              <a:t>6</a:t>
            </a:fld>
            <a:endParaRPr lang="en-US" sz="800" dirty="0"/>
          </a:p>
        </p:txBody>
      </p:sp>
      <p:sp>
        <p:nvSpPr>
          <p:cNvPr id="4" name="Title 3"/>
          <p:cNvSpPr>
            <a:spLocks noGrp="1"/>
          </p:cNvSpPr>
          <p:nvPr>
            <p:ph type="title"/>
          </p:nvPr>
        </p:nvSpPr>
        <p:spPr>
          <a:xfrm>
            <a:off x="623888" y="84138"/>
            <a:ext cx="7529512" cy="830262"/>
          </a:xfrm>
        </p:spPr>
        <p:txBody>
          <a:bodyPr/>
          <a:lstStyle/>
          <a:p>
            <a:r>
              <a:rPr lang="en-CA" dirty="0" smtClean="0"/>
              <a:t>Focus Group / In-depth Interview Sample List</a:t>
            </a:r>
            <a:endParaRPr lang="en-US" dirty="0"/>
          </a:p>
        </p:txBody>
      </p:sp>
    </p:spTree>
    <p:extLst>
      <p:ext uri="{BB962C8B-B14F-4D97-AF65-F5344CB8AC3E}">
        <p14:creationId xmlns:p14="http://schemas.microsoft.com/office/powerpoint/2010/main" val="290484598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7213" y="236538"/>
            <a:ext cx="7529512" cy="494982"/>
          </a:xfrm>
        </p:spPr>
        <p:txBody>
          <a:bodyPr/>
          <a:lstStyle/>
          <a:p>
            <a:r>
              <a:rPr lang="en-US" dirty="0" smtClean="0"/>
              <a:t>Methodology</a:t>
            </a:r>
            <a:endParaRPr lang="en-US" dirty="0"/>
          </a:p>
        </p:txBody>
      </p:sp>
      <p:sp>
        <p:nvSpPr>
          <p:cNvPr id="5" name="Content Placeholder 4"/>
          <p:cNvSpPr>
            <a:spLocks noGrp="1"/>
          </p:cNvSpPr>
          <p:nvPr>
            <p:ph idx="1"/>
          </p:nvPr>
        </p:nvSpPr>
        <p:spPr>
          <a:xfrm>
            <a:off x="554474" y="868681"/>
            <a:ext cx="7995117" cy="5699760"/>
          </a:xfrm>
        </p:spPr>
        <p:txBody>
          <a:bodyPr/>
          <a:lstStyle/>
          <a:p>
            <a:pPr algn="just"/>
            <a:r>
              <a:rPr lang="en-US" dirty="0" smtClean="0"/>
              <a:t>The dates and participation totals of employee focus groups and in-depth interviews are detailed in the table below.</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lvl="1">
              <a:tabLst>
                <a:tab pos="1795463" algn="l"/>
                <a:tab pos="2743200" algn="l"/>
              </a:tabLst>
            </a:pPr>
            <a:endParaRPr lang="en-US" dirty="0" smtClean="0"/>
          </a:p>
          <a:p>
            <a:pPr>
              <a:tabLst>
                <a:tab pos="1795463" algn="l"/>
                <a:tab pos="2743200" algn="l"/>
              </a:tabLst>
            </a:pPr>
            <a:endParaRPr lang="en-US" dirty="0" smtClean="0"/>
          </a:p>
          <a:p>
            <a:pPr>
              <a:tabLst>
                <a:tab pos="1795463" algn="l"/>
                <a:tab pos="2743200" algn="l"/>
              </a:tabLst>
            </a:pPr>
            <a:endParaRPr lang="en-US" dirty="0"/>
          </a:p>
          <a:p>
            <a:pPr>
              <a:tabLst>
                <a:tab pos="1795463" algn="l"/>
                <a:tab pos="2743200" algn="l"/>
              </a:tabLst>
            </a:pPr>
            <a:endParaRPr lang="en-US" dirty="0" smtClean="0"/>
          </a:p>
          <a:p>
            <a:pPr>
              <a:tabLst>
                <a:tab pos="1795463" algn="l"/>
                <a:tab pos="2743200" algn="l"/>
              </a:tabLst>
            </a:pPr>
            <a:endParaRPr lang="en-US" dirty="0"/>
          </a:p>
          <a:p>
            <a:pPr>
              <a:tabLst>
                <a:tab pos="1795463" algn="l"/>
                <a:tab pos="2743200" algn="l"/>
              </a:tabLst>
            </a:pPr>
            <a:endParaRPr lang="en-US" dirty="0" smtClean="0"/>
          </a:p>
          <a:p>
            <a:pPr>
              <a:tabLst>
                <a:tab pos="1795463" algn="l"/>
                <a:tab pos="2743200" algn="l"/>
              </a:tabLst>
            </a:pPr>
            <a:endParaRPr lang="en-US" dirty="0"/>
          </a:p>
          <a:p>
            <a:pPr>
              <a:tabLst>
                <a:tab pos="1795463" algn="l"/>
                <a:tab pos="2743200" algn="l"/>
              </a:tabLst>
            </a:pPr>
            <a:endParaRPr lang="en-US" dirty="0" smtClean="0"/>
          </a:p>
          <a:p>
            <a:pPr>
              <a:tabLst>
                <a:tab pos="1795463" algn="l"/>
                <a:tab pos="2743200" algn="l"/>
              </a:tabLst>
            </a:pPr>
            <a:endParaRPr lang="en-US" dirty="0"/>
          </a:p>
          <a:p>
            <a:pPr>
              <a:tabLst>
                <a:tab pos="1795463" algn="l"/>
                <a:tab pos="2743200" algn="l"/>
              </a:tabLst>
            </a:pPr>
            <a:r>
              <a:rPr lang="en-US" dirty="0" smtClean="0">
                <a:solidFill>
                  <a:schemeClr val="tx1"/>
                </a:solidFill>
              </a:rPr>
              <a:t>The Facilitator's Guide is included in the Appendix.  </a:t>
            </a:r>
            <a:endParaRPr lang="en-US" dirty="0">
              <a:solidFill>
                <a:schemeClr val="tx1"/>
              </a:solidFill>
            </a:endParaRPr>
          </a:p>
        </p:txBody>
      </p:sp>
      <p:graphicFrame>
        <p:nvGraphicFramePr>
          <p:cNvPr id="3" name="Group 994"/>
          <p:cNvGraphicFramePr>
            <a:graphicFrameLocks noGrp="1"/>
          </p:cNvGraphicFramePr>
          <p:nvPr>
            <p:extLst>
              <p:ext uri="{D42A27DB-BD31-4B8C-83A1-F6EECF244321}">
                <p14:modId xmlns:p14="http://schemas.microsoft.com/office/powerpoint/2010/main" val="1588713049"/>
              </p:ext>
            </p:extLst>
          </p:nvPr>
        </p:nvGraphicFramePr>
        <p:xfrm>
          <a:off x="718137" y="1275806"/>
          <a:ext cx="7602903" cy="4156318"/>
        </p:xfrm>
        <a:graphic>
          <a:graphicData uri="http://schemas.openxmlformats.org/drawingml/2006/table">
            <a:tbl>
              <a:tblPr/>
              <a:tblGrid>
                <a:gridCol w="4128183"/>
                <a:gridCol w="1905000"/>
                <a:gridCol w="1569720"/>
              </a:tblGrid>
              <a:tr h="717958">
                <a:tc>
                  <a:txBody>
                    <a:bodyPr/>
                    <a:lstStyle/>
                    <a:p>
                      <a:pPr marL="87313" marR="0" lvl="0" indent="0" algn="l" defTabSz="731838" rtl="0" eaLnBrk="1" fontAlgn="base" latinLnBrk="0" hangingPunct="1">
                        <a:lnSpc>
                          <a:spcPct val="100000"/>
                        </a:lnSpc>
                        <a:spcBef>
                          <a:spcPct val="0"/>
                        </a:spcBef>
                        <a:spcAft>
                          <a:spcPct val="0"/>
                        </a:spcAft>
                        <a:buClr>
                          <a:srgbClr val="FF8923"/>
                        </a:buClr>
                        <a:buSzTx/>
                        <a:buFontTx/>
                        <a:buNone/>
                        <a:tabLst>
                          <a:tab pos="1795463" algn="l"/>
                        </a:tabLst>
                        <a:defRPr/>
                      </a:pPr>
                      <a:r>
                        <a:rPr kumimoji="0" lang="en-US" sz="1200" b="1" i="0" u="none" strike="noStrike" cap="none" normalizeH="0" baseline="0" dirty="0" smtClean="0">
                          <a:ln>
                            <a:noFill/>
                          </a:ln>
                          <a:solidFill>
                            <a:schemeClr val="tx1">
                              <a:lumMod val="75000"/>
                              <a:lumOff val="25000"/>
                            </a:schemeClr>
                          </a:solidFill>
                          <a:effectLst/>
                          <a:latin typeface="Arial" charset="0"/>
                          <a:ea typeface="MS PGothic" pitchFamily="34" charset="-128"/>
                        </a:rPr>
                        <a:t>Location/Respondent Type</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731838" rtl="0" eaLnBrk="1" fontAlgn="base" latinLnBrk="0" hangingPunct="1">
                        <a:lnSpc>
                          <a:spcPct val="100000"/>
                        </a:lnSpc>
                        <a:spcBef>
                          <a:spcPct val="0"/>
                        </a:spcBef>
                        <a:spcAft>
                          <a:spcPct val="0"/>
                        </a:spcAft>
                        <a:buClr>
                          <a:srgbClr val="FF8923"/>
                        </a:buClr>
                        <a:buSzTx/>
                        <a:buFontTx/>
                        <a:buNone/>
                        <a:tabLst>
                          <a:tab pos="1795463" algn="l"/>
                        </a:tabLst>
                      </a:pPr>
                      <a:r>
                        <a:rPr kumimoji="0" lang="en-US" sz="1200" b="1" i="0" u="none" strike="noStrike" cap="none" normalizeH="0" baseline="0" dirty="0" smtClean="0">
                          <a:ln>
                            <a:noFill/>
                          </a:ln>
                          <a:solidFill>
                            <a:schemeClr val="tx1">
                              <a:lumMod val="75000"/>
                              <a:lumOff val="25000"/>
                            </a:schemeClr>
                          </a:solidFill>
                          <a:effectLst/>
                          <a:latin typeface="Arial" charset="0"/>
                          <a:ea typeface="MS PGothic" pitchFamily="34" charset="-128"/>
                        </a:rPr>
                        <a:t>Session Dates</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731838" rtl="0" eaLnBrk="1" fontAlgn="base" latinLnBrk="0" hangingPunct="1">
                        <a:lnSpc>
                          <a:spcPct val="100000"/>
                        </a:lnSpc>
                        <a:spcBef>
                          <a:spcPct val="0"/>
                        </a:spcBef>
                        <a:spcAft>
                          <a:spcPct val="0"/>
                        </a:spcAft>
                        <a:buClr>
                          <a:srgbClr val="FF8923"/>
                        </a:buClr>
                        <a:buSzTx/>
                        <a:buFontTx/>
                        <a:buNone/>
                        <a:tabLst>
                          <a:tab pos="1795463" algn="l"/>
                        </a:tabLst>
                      </a:pPr>
                      <a:r>
                        <a:rPr kumimoji="0" lang="en-US" sz="1200" b="1" i="0" u="none" strike="noStrike" cap="none" normalizeH="0" baseline="0" dirty="0" smtClean="0">
                          <a:ln>
                            <a:noFill/>
                          </a:ln>
                          <a:solidFill>
                            <a:schemeClr val="tx1">
                              <a:lumMod val="75000"/>
                              <a:lumOff val="25000"/>
                            </a:schemeClr>
                          </a:solidFill>
                          <a:effectLst/>
                          <a:latin typeface="Arial" charset="0"/>
                          <a:ea typeface="MS PGothic" pitchFamily="34" charset="-128"/>
                        </a:rPr>
                        <a:t>Number of Participants</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343836">
                <a:tc>
                  <a:txBody>
                    <a:bodyPr/>
                    <a:lstStyle/>
                    <a:p>
                      <a:pPr marL="87313" marR="0" lvl="0" indent="0" algn="l" defTabSz="731838" rtl="0" eaLnBrk="1" fontAlgn="base" latinLnBrk="0" hangingPunct="1">
                        <a:lnSpc>
                          <a:spcPct val="100000"/>
                        </a:lnSpc>
                        <a:spcBef>
                          <a:spcPct val="0"/>
                        </a:spcBef>
                        <a:spcAft>
                          <a:spcPct val="0"/>
                        </a:spcAft>
                        <a:buClr>
                          <a:srgbClr val="FF8923"/>
                        </a:buClr>
                        <a:buSzTx/>
                        <a:buFontTx/>
                        <a:buNone/>
                        <a:tabLst>
                          <a:tab pos="1795463" algn="l"/>
                        </a:tabLst>
                      </a:pPr>
                      <a:r>
                        <a:rPr kumimoji="0" lang="en-US" sz="1200" b="0" i="0" u="none" strike="noStrike" cap="none" normalizeH="0" baseline="0" dirty="0" smtClean="0">
                          <a:ln>
                            <a:noFill/>
                          </a:ln>
                          <a:solidFill>
                            <a:schemeClr val="tx1">
                              <a:lumMod val="75000"/>
                              <a:lumOff val="25000"/>
                            </a:schemeClr>
                          </a:solidFill>
                          <a:effectLst/>
                          <a:latin typeface="Arial" charset="0"/>
                          <a:ea typeface="MS PGothic" pitchFamily="34" charset="-128"/>
                        </a:rPr>
                        <a:t>WCCW</a:t>
                      </a: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731838" rtl="0" eaLnBrk="1" fontAlgn="base" latinLnBrk="0" hangingPunct="1">
                        <a:lnSpc>
                          <a:spcPct val="100000"/>
                        </a:lnSpc>
                        <a:spcBef>
                          <a:spcPct val="0"/>
                        </a:spcBef>
                        <a:spcAft>
                          <a:spcPct val="0"/>
                        </a:spcAft>
                        <a:buClr>
                          <a:srgbClr val="FF8923"/>
                        </a:buClr>
                        <a:buSzTx/>
                        <a:buFontTx/>
                        <a:buNone/>
                        <a:tabLst>
                          <a:tab pos="1795463" algn="l"/>
                        </a:tabLst>
                      </a:pPr>
                      <a:r>
                        <a:rPr kumimoji="0" lang="en-US" sz="1200" b="0" i="0" u="none" strike="noStrike" cap="none" normalizeH="0" baseline="0" dirty="0" smtClean="0">
                          <a:ln>
                            <a:noFill/>
                          </a:ln>
                          <a:solidFill>
                            <a:schemeClr val="tx1">
                              <a:lumMod val="75000"/>
                              <a:lumOff val="25000"/>
                            </a:schemeClr>
                          </a:solidFill>
                          <a:effectLst/>
                          <a:latin typeface="Arial" charset="0"/>
                          <a:ea typeface="MS PGothic" pitchFamily="34" charset="-128"/>
                        </a:rPr>
                        <a:t>October 22, 2015</a:t>
                      </a: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731838" rtl="0" eaLnBrk="1" fontAlgn="base" latinLnBrk="0" hangingPunct="1">
                        <a:lnSpc>
                          <a:spcPct val="100000"/>
                        </a:lnSpc>
                        <a:spcBef>
                          <a:spcPct val="0"/>
                        </a:spcBef>
                        <a:spcAft>
                          <a:spcPct val="0"/>
                        </a:spcAft>
                        <a:buClr>
                          <a:srgbClr val="FF8923"/>
                        </a:buClr>
                        <a:buSzTx/>
                        <a:buFontTx/>
                        <a:buNone/>
                        <a:tabLst>
                          <a:tab pos="1795463" algn="l"/>
                        </a:tabLst>
                      </a:pPr>
                      <a:r>
                        <a:rPr kumimoji="0" lang="en-US" sz="1200" b="0" i="0" u="none" strike="noStrike" cap="none" normalizeH="0" baseline="0" dirty="0" smtClean="0">
                          <a:ln>
                            <a:noFill/>
                          </a:ln>
                          <a:solidFill>
                            <a:schemeClr val="tx1">
                              <a:lumMod val="75000"/>
                              <a:lumOff val="25000"/>
                            </a:schemeClr>
                          </a:solidFill>
                          <a:effectLst/>
                          <a:latin typeface="Arial" charset="0"/>
                          <a:ea typeface="MS PGothic" pitchFamily="34" charset="-128"/>
                        </a:rPr>
                        <a:t>8</a:t>
                      </a: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43836">
                <a:tc>
                  <a:txBody>
                    <a:bodyPr/>
                    <a:lstStyle/>
                    <a:p>
                      <a:pPr marL="87313" marR="0" lvl="0" indent="0" algn="l" defTabSz="731838" rtl="0" eaLnBrk="1" fontAlgn="base" latinLnBrk="0" hangingPunct="1">
                        <a:lnSpc>
                          <a:spcPct val="100000"/>
                        </a:lnSpc>
                        <a:spcBef>
                          <a:spcPct val="0"/>
                        </a:spcBef>
                        <a:spcAft>
                          <a:spcPct val="0"/>
                        </a:spcAft>
                        <a:buClr>
                          <a:srgbClr val="FF8923"/>
                        </a:buClr>
                        <a:buSzTx/>
                        <a:buFontTx/>
                        <a:buNone/>
                        <a:tabLst>
                          <a:tab pos="1795463" algn="l"/>
                        </a:tabLst>
                        <a:defRPr/>
                      </a:pPr>
                      <a:r>
                        <a:rPr kumimoji="0" lang="en-US" sz="1200" b="0" i="0" u="none" strike="noStrike" cap="none" normalizeH="0" baseline="0" dirty="0" smtClean="0">
                          <a:ln>
                            <a:noFill/>
                          </a:ln>
                          <a:solidFill>
                            <a:schemeClr val="tx1">
                              <a:lumMod val="75000"/>
                              <a:lumOff val="25000"/>
                            </a:schemeClr>
                          </a:solidFill>
                          <a:effectLst/>
                          <a:latin typeface="Arial" charset="0"/>
                          <a:ea typeface="MS PGothic" pitchFamily="34" charset="-128"/>
                        </a:rPr>
                        <a:t>Monroe</a:t>
                      </a: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731838" rtl="0" eaLnBrk="1" fontAlgn="base" latinLnBrk="0" hangingPunct="1">
                        <a:lnSpc>
                          <a:spcPct val="100000"/>
                        </a:lnSpc>
                        <a:spcBef>
                          <a:spcPct val="0"/>
                        </a:spcBef>
                        <a:spcAft>
                          <a:spcPct val="0"/>
                        </a:spcAft>
                        <a:buClr>
                          <a:srgbClr val="FF8923"/>
                        </a:buClr>
                        <a:buSzTx/>
                        <a:buFontTx/>
                        <a:buNone/>
                        <a:tabLst>
                          <a:tab pos="1795463" algn="l"/>
                        </a:tabLst>
                        <a:defRPr/>
                      </a:pPr>
                      <a:r>
                        <a:rPr kumimoji="0" lang="en-US" sz="1200" b="0" i="0" u="none" strike="noStrike" cap="none" normalizeH="0" baseline="0" dirty="0" smtClean="0">
                          <a:ln>
                            <a:noFill/>
                          </a:ln>
                          <a:solidFill>
                            <a:schemeClr val="tx1">
                              <a:lumMod val="75000"/>
                              <a:lumOff val="25000"/>
                            </a:schemeClr>
                          </a:solidFill>
                          <a:effectLst/>
                          <a:latin typeface="Arial" charset="0"/>
                          <a:ea typeface="MS PGothic" pitchFamily="34" charset="-128"/>
                        </a:rPr>
                        <a:t>October 23, 2015</a:t>
                      </a: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731838" rtl="0" eaLnBrk="1" fontAlgn="base" latinLnBrk="0" hangingPunct="1">
                        <a:lnSpc>
                          <a:spcPct val="100000"/>
                        </a:lnSpc>
                        <a:spcBef>
                          <a:spcPct val="0"/>
                        </a:spcBef>
                        <a:spcAft>
                          <a:spcPct val="0"/>
                        </a:spcAft>
                        <a:buClr>
                          <a:srgbClr val="FF8923"/>
                        </a:buClr>
                        <a:buSzTx/>
                        <a:buFontTx/>
                        <a:buNone/>
                        <a:tabLst>
                          <a:tab pos="1795463" algn="l"/>
                        </a:tabLst>
                      </a:pPr>
                      <a:r>
                        <a:rPr kumimoji="0" lang="en-US" sz="1200" b="0" i="0" u="none" strike="noStrike" cap="none" normalizeH="0" baseline="0" dirty="0" smtClean="0">
                          <a:ln>
                            <a:noFill/>
                          </a:ln>
                          <a:solidFill>
                            <a:schemeClr val="tx1">
                              <a:lumMod val="75000"/>
                              <a:lumOff val="25000"/>
                            </a:schemeClr>
                          </a:solidFill>
                          <a:effectLst/>
                          <a:latin typeface="Arial" charset="0"/>
                          <a:ea typeface="MS PGothic" pitchFamily="34" charset="-128"/>
                        </a:rPr>
                        <a:t>5</a:t>
                      </a: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43836">
                <a:tc>
                  <a:txBody>
                    <a:bodyPr/>
                    <a:lstStyle/>
                    <a:p>
                      <a:pPr marL="544513" marR="0" lvl="1" indent="0" algn="l" defTabSz="731838" rtl="0" eaLnBrk="1" fontAlgn="base" latinLnBrk="0" hangingPunct="1">
                        <a:lnSpc>
                          <a:spcPct val="100000"/>
                        </a:lnSpc>
                        <a:spcBef>
                          <a:spcPct val="0"/>
                        </a:spcBef>
                        <a:spcAft>
                          <a:spcPct val="0"/>
                        </a:spcAft>
                        <a:buClr>
                          <a:srgbClr val="FF8923"/>
                        </a:buClr>
                        <a:buSzTx/>
                        <a:buFontTx/>
                        <a:buNone/>
                        <a:tabLst>
                          <a:tab pos="1795463" algn="l"/>
                        </a:tabLst>
                        <a:defRPr/>
                      </a:pPr>
                      <a:r>
                        <a:rPr kumimoji="0" lang="en-US" sz="1200" b="0" i="0" u="none" strike="noStrike" cap="none" normalizeH="0" baseline="0" dirty="0" smtClean="0">
                          <a:ln>
                            <a:noFill/>
                          </a:ln>
                          <a:solidFill>
                            <a:schemeClr val="tx1">
                              <a:lumMod val="75000"/>
                              <a:lumOff val="25000"/>
                            </a:schemeClr>
                          </a:solidFill>
                          <a:effectLst/>
                          <a:latin typeface="Arial" charset="0"/>
                          <a:ea typeface="MS PGothic" pitchFamily="34" charset="-128"/>
                        </a:rPr>
                        <a:t>Monroe – written responses</a:t>
                      </a: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731838" rtl="0" eaLnBrk="1" fontAlgn="base" latinLnBrk="0" hangingPunct="1">
                        <a:lnSpc>
                          <a:spcPct val="100000"/>
                        </a:lnSpc>
                        <a:spcBef>
                          <a:spcPct val="0"/>
                        </a:spcBef>
                        <a:spcAft>
                          <a:spcPct val="0"/>
                        </a:spcAft>
                        <a:buClr>
                          <a:srgbClr val="FF8923"/>
                        </a:buClr>
                        <a:buSzTx/>
                        <a:buFontTx/>
                        <a:buNone/>
                        <a:tabLst>
                          <a:tab pos="1795463" algn="l"/>
                        </a:tabLst>
                        <a:defRPr/>
                      </a:pPr>
                      <a:endParaRPr kumimoji="0" lang="en-US" sz="1200" b="0" i="0" u="none" strike="noStrike" cap="none" normalizeH="0" baseline="0" dirty="0" smtClean="0">
                        <a:ln>
                          <a:noFill/>
                        </a:ln>
                        <a:solidFill>
                          <a:schemeClr val="tx1">
                            <a:lumMod val="75000"/>
                            <a:lumOff val="25000"/>
                          </a:schemeClr>
                        </a:solidFill>
                        <a:effectLst/>
                        <a:latin typeface="Arial" charset="0"/>
                        <a:ea typeface="MS PGothic" pitchFamily="34" charset="-128"/>
                      </a:endParaRP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731838" rtl="0" eaLnBrk="1" fontAlgn="base" latinLnBrk="0" hangingPunct="1">
                        <a:lnSpc>
                          <a:spcPct val="100000"/>
                        </a:lnSpc>
                        <a:spcBef>
                          <a:spcPct val="0"/>
                        </a:spcBef>
                        <a:spcAft>
                          <a:spcPct val="0"/>
                        </a:spcAft>
                        <a:buClr>
                          <a:srgbClr val="FF8923"/>
                        </a:buClr>
                        <a:buSzTx/>
                        <a:buFontTx/>
                        <a:buNone/>
                        <a:tabLst>
                          <a:tab pos="1795463" algn="l"/>
                        </a:tabLst>
                      </a:pPr>
                      <a:r>
                        <a:rPr kumimoji="0" lang="en-US" sz="1200" b="0" i="0" u="none" strike="noStrike" cap="none" normalizeH="0" baseline="0" dirty="0" smtClean="0">
                          <a:ln>
                            <a:noFill/>
                          </a:ln>
                          <a:solidFill>
                            <a:schemeClr val="tx1">
                              <a:lumMod val="75000"/>
                              <a:lumOff val="25000"/>
                            </a:schemeClr>
                          </a:solidFill>
                          <a:effectLst/>
                          <a:latin typeface="Arial" charset="0"/>
                          <a:ea typeface="MS PGothic" pitchFamily="34" charset="-128"/>
                        </a:rPr>
                        <a:t>5</a:t>
                      </a: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43836">
                <a:tc>
                  <a:txBody>
                    <a:bodyPr/>
                    <a:lstStyle/>
                    <a:p>
                      <a:pPr marL="87313" marR="0" lvl="0" indent="0" algn="l" defTabSz="731838" rtl="0" eaLnBrk="1" fontAlgn="base" latinLnBrk="0" hangingPunct="1">
                        <a:lnSpc>
                          <a:spcPct val="100000"/>
                        </a:lnSpc>
                        <a:spcBef>
                          <a:spcPct val="0"/>
                        </a:spcBef>
                        <a:spcAft>
                          <a:spcPct val="0"/>
                        </a:spcAft>
                        <a:buClr>
                          <a:srgbClr val="FF8923"/>
                        </a:buClr>
                        <a:buSzTx/>
                        <a:buFontTx/>
                        <a:buNone/>
                        <a:tabLst>
                          <a:tab pos="1795463" algn="l"/>
                        </a:tabLst>
                        <a:defRPr/>
                      </a:pPr>
                      <a:r>
                        <a:rPr kumimoji="0" lang="en-US" sz="1200" b="0" i="0" u="none" strike="noStrike" cap="none" normalizeH="0" baseline="0" dirty="0" smtClean="0">
                          <a:ln>
                            <a:noFill/>
                          </a:ln>
                          <a:solidFill>
                            <a:schemeClr val="tx1">
                              <a:lumMod val="75000"/>
                              <a:lumOff val="25000"/>
                            </a:schemeClr>
                          </a:solidFill>
                          <a:effectLst/>
                          <a:latin typeface="Arial" charset="0"/>
                          <a:ea typeface="MS PGothic" pitchFamily="34" charset="-128"/>
                        </a:rPr>
                        <a:t>Washington State Penitentiary</a:t>
                      </a: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731838" rtl="0" eaLnBrk="1" fontAlgn="base" latinLnBrk="0" hangingPunct="1">
                        <a:lnSpc>
                          <a:spcPct val="100000"/>
                        </a:lnSpc>
                        <a:spcBef>
                          <a:spcPct val="0"/>
                        </a:spcBef>
                        <a:spcAft>
                          <a:spcPct val="0"/>
                        </a:spcAft>
                        <a:buClr>
                          <a:srgbClr val="FF8923"/>
                        </a:buClr>
                        <a:buSzTx/>
                        <a:buFontTx/>
                        <a:buNone/>
                        <a:tabLst>
                          <a:tab pos="1795463" algn="l"/>
                        </a:tabLst>
                        <a:defRPr/>
                      </a:pPr>
                      <a:r>
                        <a:rPr kumimoji="0" lang="en-US" sz="1200" b="0" i="0" u="none" strike="noStrike" cap="none" normalizeH="0" baseline="0" dirty="0" smtClean="0">
                          <a:ln>
                            <a:noFill/>
                          </a:ln>
                          <a:solidFill>
                            <a:schemeClr val="tx1">
                              <a:lumMod val="75000"/>
                              <a:lumOff val="25000"/>
                            </a:schemeClr>
                          </a:solidFill>
                          <a:effectLst/>
                          <a:latin typeface="Arial" charset="0"/>
                          <a:ea typeface="MS PGothic" pitchFamily="34" charset="-128"/>
                        </a:rPr>
                        <a:t>October 27, 2015</a:t>
                      </a: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731838" rtl="0" eaLnBrk="1" fontAlgn="base" latinLnBrk="0" hangingPunct="1">
                        <a:lnSpc>
                          <a:spcPct val="100000"/>
                        </a:lnSpc>
                        <a:spcBef>
                          <a:spcPct val="0"/>
                        </a:spcBef>
                        <a:spcAft>
                          <a:spcPct val="0"/>
                        </a:spcAft>
                        <a:buClr>
                          <a:srgbClr val="FF8923"/>
                        </a:buClr>
                        <a:buSzTx/>
                        <a:buFontTx/>
                        <a:buNone/>
                        <a:tabLst>
                          <a:tab pos="1795463" algn="l"/>
                        </a:tabLst>
                      </a:pPr>
                      <a:r>
                        <a:rPr kumimoji="0" lang="en-US" sz="1200" b="0" i="0" u="none" strike="noStrike" cap="none" normalizeH="0" baseline="0" dirty="0" smtClean="0">
                          <a:ln>
                            <a:noFill/>
                          </a:ln>
                          <a:solidFill>
                            <a:schemeClr val="tx1">
                              <a:lumMod val="75000"/>
                              <a:lumOff val="25000"/>
                            </a:schemeClr>
                          </a:solidFill>
                          <a:effectLst/>
                          <a:latin typeface="Arial" charset="0"/>
                          <a:ea typeface="MS PGothic" pitchFamily="34" charset="-128"/>
                        </a:rPr>
                        <a:t>9</a:t>
                      </a: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43836">
                <a:tc>
                  <a:txBody>
                    <a:bodyPr/>
                    <a:lstStyle/>
                    <a:p>
                      <a:pPr marL="87313" marR="0" lvl="0" indent="0" algn="l" defTabSz="731838" rtl="0" eaLnBrk="1" fontAlgn="base" latinLnBrk="0" hangingPunct="1">
                        <a:lnSpc>
                          <a:spcPct val="100000"/>
                        </a:lnSpc>
                        <a:spcBef>
                          <a:spcPct val="0"/>
                        </a:spcBef>
                        <a:spcAft>
                          <a:spcPct val="0"/>
                        </a:spcAft>
                        <a:buClr>
                          <a:srgbClr val="FF8923"/>
                        </a:buClr>
                        <a:buSzTx/>
                        <a:buFontTx/>
                        <a:buNone/>
                        <a:tabLst>
                          <a:tab pos="1795463" algn="l"/>
                        </a:tabLst>
                        <a:defRPr/>
                      </a:pPr>
                      <a:r>
                        <a:rPr kumimoji="0" lang="en-US" sz="1200" b="0" i="0" u="none" strike="noStrike" cap="none" normalizeH="0" baseline="0" dirty="0" smtClean="0">
                          <a:ln>
                            <a:noFill/>
                          </a:ln>
                          <a:solidFill>
                            <a:schemeClr val="tx1">
                              <a:lumMod val="75000"/>
                              <a:lumOff val="25000"/>
                            </a:schemeClr>
                          </a:solidFill>
                          <a:effectLst/>
                          <a:latin typeface="Arial" charset="0"/>
                          <a:ea typeface="MS PGothic" pitchFamily="34" charset="-128"/>
                        </a:rPr>
                        <a:t>Coyote Ridge Corrections Center</a:t>
                      </a: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731838" rtl="0" eaLnBrk="1" fontAlgn="base" latinLnBrk="0" hangingPunct="1">
                        <a:lnSpc>
                          <a:spcPct val="100000"/>
                        </a:lnSpc>
                        <a:spcBef>
                          <a:spcPct val="0"/>
                        </a:spcBef>
                        <a:spcAft>
                          <a:spcPct val="0"/>
                        </a:spcAft>
                        <a:buClr>
                          <a:srgbClr val="FF8923"/>
                        </a:buClr>
                        <a:buSzTx/>
                        <a:buFontTx/>
                        <a:buNone/>
                        <a:tabLst>
                          <a:tab pos="1795463" algn="l"/>
                        </a:tabLst>
                        <a:defRPr/>
                      </a:pPr>
                      <a:r>
                        <a:rPr kumimoji="0" lang="en-US" sz="1200" b="0" i="0" u="none" strike="noStrike" cap="none" normalizeH="0" baseline="0" dirty="0" smtClean="0">
                          <a:ln>
                            <a:noFill/>
                          </a:ln>
                          <a:solidFill>
                            <a:schemeClr val="tx1">
                              <a:lumMod val="75000"/>
                              <a:lumOff val="25000"/>
                            </a:schemeClr>
                          </a:solidFill>
                          <a:effectLst/>
                          <a:latin typeface="Arial" charset="0"/>
                          <a:ea typeface="MS PGothic" pitchFamily="34" charset="-128"/>
                        </a:rPr>
                        <a:t>October 28, 2015</a:t>
                      </a: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731838" rtl="0" eaLnBrk="1" fontAlgn="base" latinLnBrk="0" hangingPunct="1">
                        <a:lnSpc>
                          <a:spcPct val="100000"/>
                        </a:lnSpc>
                        <a:spcBef>
                          <a:spcPct val="0"/>
                        </a:spcBef>
                        <a:spcAft>
                          <a:spcPct val="0"/>
                        </a:spcAft>
                        <a:buClr>
                          <a:srgbClr val="FF8923"/>
                        </a:buClr>
                        <a:buSzTx/>
                        <a:buFontTx/>
                        <a:buNone/>
                        <a:tabLst>
                          <a:tab pos="1795463" algn="l"/>
                        </a:tabLst>
                      </a:pPr>
                      <a:r>
                        <a:rPr kumimoji="0" lang="en-US" sz="1200" b="0" i="0" u="none" strike="noStrike" cap="none" normalizeH="0" baseline="0" dirty="0" smtClean="0">
                          <a:ln>
                            <a:noFill/>
                          </a:ln>
                          <a:solidFill>
                            <a:schemeClr val="tx1">
                              <a:lumMod val="75000"/>
                              <a:lumOff val="25000"/>
                            </a:schemeClr>
                          </a:solidFill>
                          <a:effectLst/>
                          <a:latin typeface="Arial" charset="0"/>
                          <a:ea typeface="MS PGothic" pitchFamily="34" charset="-128"/>
                        </a:rPr>
                        <a:t>8</a:t>
                      </a: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43836">
                <a:tc>
                  <a:txBody>
                    <a:bodyPr/>
                    <a:lstStyle/>
                    <a:p>
                      <a:pPr marL="87313" marR="0" lvl="0" indent="0" algn="l" defTabSz="731838" rtl="0" eaLnBrk="1" fontAlgn="base" latinLnBrk="0" hangingPunct="1">
                        <a:lnSpc>
                          <a:spcPct val="100000"/>
                        </a:lnSpc>
                        <a:spcBef>
                          <a:spcPct val="0"/>
                        </a:spcBef>
                        <a:spcAft>
                          <a:spcPct val="0"/>
                        </a:spcAft>
                        <a:buClr>
                          <a:srgbClr val="FF8923"/>
                        </a:buClr>
                        <a:buSzTx/>
                        <a:buFontTx/>
                        <a:buNone/>
                        <a:tabLst>
                          <a:tab pos="1795463" algn="l"/>
                        </a:tabLst>
                        <a:defRPr/>
                      </a:pPr>
                      <a:r>
                        <a:rPr kumimoji="0" lang="en-US" sz="1200" b="0" i="0" u="none" strike="noStrike" cap="none" normalizeH="0" baseline="0" dirty="0" smtClean="0">
                          <a:ln>
                            <a:noFill/>
                          </a:ln>
                          <a:solidFill>
                            <a:schemeClr val="tx1">
                              <a:lumMod val="75000"/>
                              <a:lumOff val="25000"/>
                            </a:schemeClr>
                          </a:solidFill>
                          <a:effectLst/>
                          <a:latin typeface="Arial" charset="0"/>
                          <a:ea typeface="MS PGothic" pitchFamily="34" charset="-128"/>
                        </a:rPr>
                        <a:t>Stafford Creek Corrections Center</a:t>
                      </a: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731838" rtl="0" eaLnBrk="1" fontAlgn="base" latinLnBrk="0" hangingPunct="1">
                        <a:lnSpc>
                          <a:spcPct val="100000"/>
                        </a:lnSpc>
                        <a:spcBef>
                          <a:spcPct val="0"/>
                        </a:spcBef>
                        <a:spcAft>
                          <a:spcPct val="0"/>
                        </a:spcAft>
                        <a:buClr>
                          <a:srgbClr val="FF8923"/>
                        </a:buClr>
                        <a:buSzTx/>
                        <a:buFontTx/>
                        <a:buNone/>
                        <a:tabLst>
                          <a:tab pos="1795463" algn="l"/>
                        </a:tabLst>
                        <a:defRPr/>
                      </a:pPr>
                      <a:r>
                        <a:rPr kumimoji="0" lang="en-US" sz="1200" b="0" i="0" u="none" strike="noStrike" cap="none" normalizeH="0" baseline="0" dirty="0" smtClean="0">
                          <a:ln>
                            <a:noFill/>
                          </a:ln>
                          <a:solidFill>
                            <a:schemeClr val="tx1">
                              <a:lumMod val="75000"/>
                              <a:lumOff val="25000"/>
                            </a:schemeClr>
                          </a:solidFill>
                          <a:effectLst/>
                          <a:latin typeface="Arial" charset="0"/>
                          <a:ea typeface="MS PGothic" pitchFamily="34" charset="-128"/>
                        </a:rPr>
                        <a:t>December 15, 2015</a:t>
                      </a: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731838" rtl="0" eaLnBrk="1" fontAlgn="base" latinLnBrk="0" hangingPunct="1">
                        <a:lnSpc>
                          <a:spcPct val="100000"/>
                        </a:lnSpc>
                        <a:spcBef>
                          <a:spcPct val="0"/>
                        </a:spcBef>
                        <a:spcAft>
                          <a:spcPct val="0"/>
                        </a:spcAft>
                        <a:buClr>
                          <a:srgbClr val="FF8923"/>
                        </a:buClr>
                        <a:buSzTx/>
                        <a:buFontTx/>
                        <a:buNone/>
                        <a:tabLst>
                          <a:tab pos="1795463" algn="l"/>
                        </a:tabLst>
                      </a:pPr>
                      <a:r>
                        <a:rPr kumimoji="0" lang="en-US" sz="1200" b="0" i="0" u="none" strike="noStrike" cap="none" normalizeH="0" baseline="0" dirty="0" smtClean="0">
                          <a:ln>
                            <a:noFill/>
                          </a:ln>
                          <a:solidFill>
                            <a:schemeClr val="tx1">
                              <a:lumMod val="75000"/>
                              <a:lumOff val="25000"/>
                            </a:schemeClr>
                          </a:solidFill>
                          <a:effectLst/>
                          <a:latin typeface="Arial" charset="0"/>
                          <a:ea typeface="MS PGothic" pitchFamily="34" charset="-128"/>
                        </a:rPr>
                        <a:t>9</a:t>
                      </a: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43836">
                <a:tc>
                  <a:txBody>
                    <a:bodyPr/>
                    <a:lstStyle/>
                    <a:p>
                      <a:pPr marL="87313" marR="0" lvl="0" indent="0" algn="l" defTabSz="731838" rtl="0" eaLnBrk="1" fontAlgn="base" latinLnBrk="0" hangingPunct="1">
                        <a:lnSpc>
                          <a:spcPct val="100000"/>
                        </a:lnSpc>
                        <a:spcBef>
                          <a:spcPct val="0"/>
                        </a:spcBef>
                        <a:spcAft>
                          <a:spcPct val="0"/>
                        </a:spcAft>
                        <a:buClr>
                          <a:srgbClr val="FF8923"/>
                        </a:buClr>
                        <a:buSzTx/>
                        <a:buFontTx/>
                        <a:buNone/>
                        <a:tabLst>
                          <a:tab pos="1795463" algn="l"/>
                        </a:tabLst>
                        <a:defRPr/>
                      </a:pPr>
                      <a:r>
                        <a:rPr kumimoji="0" lang="en-US" sz="1200" b="0" i="0" u="none" strike="noStrike" cap="none" normalizeH="0" baseline="0" dirty="0" smtClean="0">
                          <a:ln>
                            <a:noFill/>
                          </a:ln>
                          <a:solidFill>
                            <a:schemeClr val="tx1">
                              <a:lumMod val="75000"/>
                              <a:lumOff val="25000"/>
                            </a:schemeClr>
                          </a:solidFill>
                          <a:effectLst/>
                          <a:latin typeface="Arial" charset="0"/>
                          <a:ea typeface="MS PGothic" pitchFamily="34" charset="-128"/>
                        </a:rPr>
                        <a:t>Washington State Corrections Center</a:t>
                      </a: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731838" rtl="0" eaLnBrk="1" fontAlgn="base" latinLnBrk="0" hangingPunct="1">
                        <a:lnSpc>
                          <a:spcPct val="100000"/>
                        </a:lnSpc>
                        <a:spcBef>
                          <a:spcPct val="0"/>
                        </a:spcBef>
                        <a:spcAft>
                          <a:spcPct val="0"/>
                        </a:spcAft>
                        <a:buClr>
                          <a:srgbClr val="FF8923"/>
                        </a:buClr>
                        <a:buSzTx/>
                        <a:buFontTx/>
                        <a:buNone/>
                        <a:tabLst>
                          <a:tab pos="1795463" algn="l"/>
                        </a:tabLst>
                        <a:defRPr/>
                      </a:pPr>
                      <a:r>
                        <a:rPr kumimoji="0" lang="en-US" sz="1200" b="0" i="0" u="none" strike="noStrike" cap="none" normalizeH="0" baseline="0" dirty="0" smtClean="0">
                          <a:ln>
                            <a:noFill/>
                          </a:ln>
                          <a:solidFill>
                            <a:schemeClr val="tx1">
                              <a:lumMod val="75000"/>
                              <a:lumOff val="25000"/>
                            </a:schemeClr>
                          </a:solidFill>
                          <a:effectLst/>
                          <a:latin typeface="Arial" charset="0"/>
                          <a:ea typeface="MS PGothic" pitchFamily="34" charset="-128"/>
                        </a:rPr>
                        <a:t>December 16, 2015</a:t>
                      </a: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731838" rtl="0" eaLnBrk="1" fontAlgn="base" latinLnBrk="0" hangingPunct="1">
                        <a:lnSpc>
                          <a:spcPct val="100000"/>
                        </a:lnSpc>
                        <a:spcBef>
                          <a:spcPct val="0"/>
                        </a:spcBef>
                        <a:spcAft>
                          <a:spcPct val="0"/>
                        </a:spcAft>
                        <a:buClr>
                          <a:srgbClr val="FF8923"/>
                        </a:buClr>
                        <a:buSzTx/>
                        <a:buFontTx/>
                        <a:buNone/>
                        <a:tabLst>
                          <a:tab pos="1795463" algn="l"/>
                        </a:tabLst>
                      </a:pPr>
                      <a:r>
                        <a:rPr kumimoji="0" lang="en-US" sz="1200" b="0" i="0" u="none" strike="noStrike" cap="none" normalizeH="0" baseline="0" dirty="0" smtClean="0">
                          <a:ln>
                            <a:noFill/>
                          </a:ln>
                          <a:solidFill>
                            <a:schemeClr val="tx1">
                              <a:lumMod val="75000"/>
                              <a:lumOff val="25000"/>
                            </a:schemeClr>
                          </a:solidFill>
                          <a:effectLst/>
                          <a:latin typeface="Arial" charset="0"/>
                          <a:ea typeface="MS PGothic" pitchFamily="34" charset="-128"/>
                        </a:rPr>
                        <a:t>11</a:t>
                      </a: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43836">
                <a:tc>
                  <a:txBody>
                    <a:bodyPr/>
                    <a:lstStyle/>
                    <a:p>
                      <a:pPr marL="87313" marR="0" lvl="0" indent="0" algn="l" defTabSz="731838" rtl="0" eaLnBrk="1" fontAlgn="base" latinLnBrk="0" hangingPunct="1">
                        <a:lnSpc>
                          <a:spcPct val="100000"/>
                        </a:lnSpc>
                        <a:spcBef>
                          <a:spcPct val="0"/>
                        </a:spcBef>
                        <a:spcAft>
                          <a:spcPct val="0"/>
                        </a:spcAft>
                        <a:buClr>
                          <a:srgbClr val="FF8923"/>
                        </a:buClr>
                        <a:buSzTx/>
                        <a:buFontTx/>
                        <a:buNone/>
                        <a:tabLst>
                          <a:tab pos="1795463" algn="l"/>
                        </a:tabLst>
                        <a:defRPr/>
                      </a:pPr>
                      <a:r>
                        <a:rPr kumimoji="0" lang="en-US" sz="1200" b="0" i="0" u="none" strike="noStrike" cap="none" normalizeH="0" baseline="0" dirty="0" smtClean="0">
                          <a:ln>
                            <a:noFill/>
                          </a:ln>
                          <a:solidFill>
                            <a:schemeClr val="tx1">
                              <a:lumMod val="75000"/>
                              <a:lumOff val="25000"/>
                            </a:schemeClr>
                          </a:solidFill>
                          <a:effectLst/>
                          <a:latin typeface="Arial" charset="0"/>
                          <a:ea typeface="MS PGothic" pitchFamily="34" charset="-128"/>
                        </a:rPr>
                        <a:t>Administrators from Camps</a:t>
                      </a: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731838" rtl="0" eaLnBrk="1" fontAlgn="base" latinLnBrk="0" hangingPunct="1">
                        <a:lnSpc>
                          <a:spcPct val="100000"/>
                        </a:lnSpc>
                        <a:spcBef>
                          <a:spcPct val="0"/>
                        </a:spcBef>
                        <a:spcAft>
                          <a:spcPct val="0"/>
                        </a:spcAft>
                        <a:buClr>
                          <a:srgbClr val="FF8923"/>
                        </a:buClr>
                        <a:buSzTx/>
                        <a:buFontTx/>
                        <a:buNone/>
                        <a:tabLst>
                          <a:tab pos="1795463" algn="l"/>
                        </a:tabLst>
                        <a:defRPr/>
                      </a:pPr>
                      <a:r>
                        <a:rPr kumimoji="0" lang="en-US" sz="1200" b="0" i="0" u="none" strike="noStrike" cap="none" normalizeH="0" baseline="0" dirty="0" smtClean="0">
                          <a:ln>
                            <a:noFill/>
                          </a:ln>
                          <a:solidFill>
                            <a:schemeClr val="tx1">
                              <a:lumMod val="75000"/>
                              <a:lumOff val="25000"/>
                            </a:schemeClr>
                          </a:solidFill>
                          <a:effectLst/>
                          <a:latin typeface="Arial" charset="0"/>
                          <a:ea typeface="MS PGothic" pitchFamily="34" charset="-128"/>
                        </a:rPr>
                        <a:t>December 17, 2015</a:t>
                      </a: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731838" rtl="0" eaLnBrk="1" fontAlgn="base" latinLnBrk="0" hangingPunct="1">
                        <a:lnSpc>
                          <a:spcPct val="100000"/>
                        </a:lnSpc>
                        <a:spcBef>
                          <a:spcPct val="0"/>
                        </a:spcBef>
                        <a:spcAft>
                          <a:spcPct val="0"/>
                        </a:spcAft>
                        <a:buClr>
                          <a:srgbClr val="FF8923"/>
                        </a:buClr>
                        <a:buSzTx/>
                        <a:buFontTx/>
                        <a:buNone/>
                        <a:tabLst>
                          <a:tab pos="1795463" algn="l"/>
                        </a:tabLst>
                      </a:pPr>
                      <a:r>
                        <a:rPr kumimoji="0" lang="en-US" sz="1200" b="0" i="0" u="none" strike="noStrike" cap="none" normalizeH="0" baseline="0" dirty="0" smtClean="0">
                          <a:ln>
                            <a:noFill/>
                          </a:ln>
                          <a:solidFill>
                            <a:schemeClr val="tx1">
                              <a:lumMod val="75000"/>
                              <a:lumOff val="25000"/>
                            </a:schemeClr>
                          </a:solidFill>
                          <a:effectLst/>
                          <a:latin typeface="Arial" charset="0"/>
                          <a:ea typeface="MS PGothic" pitchFamily="34" charset="-128"/>
                        </a:rPr>
                        <a:t>7</a:t>
                      </a: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43836">
                <a:tc>
                  <a:txBody>
                    <a:bodyPr/>
                    <a:lstStyle/>
                    <a:p>
                      <a:pPr marL="87313" marR="0" lvl="0" indent="0" algn="l" defTabSz="731838" rtl="0" eaLnBrk="1" fontAlgn="base" latinLnBrk="0" hangingPunct="1">
                        <a:lnSpc>
                          <a:spcPct val="100000"/>
                        </a:lnSpc>
                        <a:spcBef>
                          <a:spcPct val="0"/>
                        </a:spcBef>
                        <a:spcAft>
                          <a:spcPct val="0"/>
                        </a:spcAft>
                        <a:buClr>
                          <a:srgbClr val="FF8923"/>
                        </a:buClr>
                        <a:buSzTx/>
                        <a:buFontTx/>
                        <a:buNone/>
                        <a:tabLst>
                          <a:tab pos="1795463" algn="l"/>
                        </a:tabLst>
                        <a:defRPr/>
                      </a:pPr>
                      <a:r>
                        <a:rPr kumimoji="0" lang="en-US" sz="1200" b="0" i="0" u="none" strike="noStrike" cap="none" normalizeH="0" baseline="0" dirty="0" smtClean="0">
                          <a:ln>
                            <a:noFill/>
                          </a:ln>
                          <a:solidFill>
                            <a:schemeClr val="tx1">
                              <a:lumMod val="75000"/>
                              <a:lumOff val="25000"/>
                            </a:schemeClr>
                          </a:solidFill>
                          <a:effectLst/>
                          <a:latin typeface="Arial" charset="0"/>
                          <a:ea typeface="MS PGothic" pitchFamily="34" charset="-128"/>
                        </a:rPr>
                        <a:t>Olympic Corrections Center</a:t>
                      </a: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731838" rtl="0" eaLnBrk="1" fontAlgn="base" latinLnBrk="0" hangingPunct="1">
                        <a:lnSpc>
                          <a:spcPct val="100000"/>
                        </a:lnSpc>
                        <a:spcBef>
                          <a:spcPct val="0"/>
                        </a:spcBef>
                        <a:spcAft>
                          <a:spcPct val="0"/>
                        </a:spcAft>
                        <a:buClr>
                          <a:srgbClr val="FF8923"/>
                        </a:buClr>
                        <a:buSzTx/>
                        <a:buFontTx/>
                        <a:buNone/>
                        <a:tabLst>
                          <a:tab pos="1795463" algn="l"/>
                        </a:tabLst>
                        <a:defRPr/>
                      </a:pPr>
                      <a:r>
                        <a:rPr kumimoji="0" lang="en-US" sz="1200" b="0" i="0" u="none" strike="noStrike" cap="none" normalizeH="0" baseline="0" dirty="0" smtClean="0">
                          <a:ln>
                            <a:noFill/>
                          </a:ln>
                          <a:solidFill>
                            <a:schemeClr val="tx1">
                              <a:lumMod val="75000"/>
                              <a:lumOff val="25000"/>
                            </a:schemeClr>
                          </a:solidFill>
                          <a:effectLst/>
                          <a:latin typeface="Arial" charset="0"/>
                          <a:ea typeface="MS PGothic" pitchFamily="34" charset="-128"/>
                        </a:rPr>
                        <a:t>January 07, 2016</a:t>
                      </a: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731838" rtl="0" eaLnBrk="1" fontAlgn="base" latinLnBrk="0" hangingPunct="1">
                        <a:lnSpc>
                          <a:spcPct val="100000"/>
                        </a:lnSpc>
                        <a:spcBef>
                          <a:spcPct val="0"/>
                        </a:spcBef>
                        <a:spcAft>
                          <a:spcPct val="0"/>
                        </a:spcAft>
                        <a:buClr>
                          <a:srgbClr val="FF8923"/>
                        </a:buClr>
                        <a:buSzTx/>
                        <a:buFontTx/>
                        <a:buNone/>
                        <a:tabLst>
                          <a:tab pos="1795463" algn="l"/>
                        </a:tabLst>
                      </a:pPr>
                      <a:r>
                        <a:rPr kumimoji="0" lang="en-US" sz="1200" b="0" i="0" u="none" strike="noStrike" cap="none" normalizeH="0" baseline="0" dirty="0" smtClean="0">
                          <a:ln>
                            <a:noFill/>
                          </a:ln>
                          <a:solidFill>
                            <a:schemeClr val="tx1">
                              <a:lumMod val="75000"/>
                              <a:lumOff val="25000"/>
                            </a:schemeClr>
                          </a:solidFill>
                          <a:effectLst/>
                          <a:latin typeface="Arial" charset="0"/>
                          <a:ea typeface="MS PGothic" pitchFamily="34" charset="-128"/>
                        </a:rPr>
                        <a:t>6</a:t>
                      </a: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43836">
                <a:tc>
                  <a:txBody>
                    <a:bodyPr/>
                    <a:lstStyle/>
                    <a:p>
                      <a:pPr marL="87313" marR="0" lvl="0" indent="0" algn="l" defTabSz="731838" rtl="0" eaLnBrk="1" fontAlgn="base" latinLnBrk="0" hangingPunct="1">
                        <a:lnSpc>
                          <a:spcPct val="100000"/>
                        </a:lnSpc>
                        <a:spcBef>
                          <a:spcPct val="0"/>
                        </a:spcBef>
                        <a:spcAft>
                          <a:spcPct val="0"/>
                        </a:spcAft>
                        <a:buClr>
                          <a:srgbClr val="FF8923"/>
                        </a:buClr>
                        <a:buSzTx/>
                        <a:buFontTx/>
                        <a:buNone/>
                        <a:tabLst>
                          <a:tab pos="463550" algn="l"/>
                        </a:tabLst>
                      </a:pPr>
                      <a:r>
                        <a:rPr kumimoji="0" lang="en-US" sz="1200" b="1" i="1" u="none" strike="noStrike" cap="none" normalizeH="0" baseline="0" dirty="0" smtClean="0">
                          <a:ln>
                            <a:noFill/>
                          </a:ln>
                          <a:solidFill>
                            <a:schemeClr val="tx1">
                              <a:lumMod val="75000"/>
                              <a:lumOff val="25000"/>
                            </a:schemeClr>
                          </a:solidFill>
                          <a:effectLst/>
                          <a:latin typeface="Arial" charset="0"/>
                          <a:ea typeface="MS PGothic" pitchFamily="34" charset="-128"/>
                        </a:rPr>
                        <a:t>Total</a:t>
                      </a: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731838" rtl="0" eaLnBrk="1" fontAlgn="base" latinLnBrk="0" hangingPunct="1">
                        <a:lnSpc>
                          <a:spcPct val="100000"/>
                        </a:lnSpc>
                        <a:spcBef>
                          <a:spcPct val="0"/>
                        </a:spcBef>
                        <a:spcAft>
                          <a:spcPct val="0"/>
                        </a:spcAft>
                        <a:buClr>
                          <a:srgbClr val="FF8923"/>
                        </a:buClr>
                        <a:buSzTx/>
                        <a:buFontTx/>
                        <a:buNone/>
                        <a:tabLst>
                          <a:tab pos="1795463" algn="l"/>
                        </a:tabLst>
                        <a:defRPr/>
                      </a:pPr>
                      <a:endParaRPr kumimoji="0" lang="en-US" sz="1200" b="1" i="1" u="none" strike="noStrike" cap="none" normalizeH="0" baseline="0" dirty="0" smtClean="0">
                        <a:ln>
                          <a:noFill/>
                        </a:ln>
                        <a:solidFill>
                          <a:schemeClr val="tx1">
                            <a:lumMod val="75000"/>
                            <a:lumOff val="25000"/>
                          </a:schemeClr>
                        </a:solidFill>
                        <a:effectLst/>
                        <a:latin typeface="Arial" charset="0"/>
                        <a:ea typeface="MS PGothic" pitchFamily="34" charset="-128"/>
                      </a:endParaRP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731838" rtl="0" eaLnBrk="1" fontAlgn="base" latinLnBrk="0" hangingPunct="1">
                        <a:lnSpc>
                          <a:spcPct val="100000"/>
                        </a:lnSpc>
                        <a:spcBef>
                          <a:spcPct val="0"/>
                        </a:spcBef>
                        <a:spcAft>
                          <a:spcPct val="0"/>
                        </a:spcAft>
                        <a:buClr>
                          <a:srgbClr val="FF8923"/>
                        </a:buClr>
                        <a:buSzTx/>
                        <a:buFontTx/>
                        <a:buNone/>
                        <a:tabLst>
                          <a:tab pos="1795463" algn="l"/>
                        </a:tabLst>
                      </a:pPr>
                      <a:r>
                        <a:rPr kumimoji="0" lang="en-US" sz="1200" b="1" i="1" u="none" strike="noStrike" cap="none" normalizeH="0" baseline="0" dirty="0" smtClean="0">
                          <a:ln>
                            <a:noFill/>
                          </a:ln>
                          <a:solidFill>
                            <a:schemeClr val="tx1">
                              <a:lumMod val="75000"/>
                              <a:lumOff val="25000"/>
                            </a:schemeClr>
                          </a:solidFill>
                          <a:effectLst/>
                          <a:latin typeface="Arial" charset="0"/>
                          <a:ea typeface="MS PGothic" pitchFamily="34" charset="-128"/>
                        </a:rPr>
                        <a:t>68</a:t>
                      </a: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
        <p:nvSpPr>
          <p:cNvPr id="6" name="Slide Number Placeholder 1"/>
          <p:cNvSpPr txBox="1">
            <a:spLocks/>
          </p:cNvSpPr>
          <p:nvPr/>
        </p:nvSpPr>
        <p:spPr>
          <a:xfrm>
            <a:off x="7010400" y="6645274"/>
            <a:ext cx="2133600" cy="212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686C88-9864-4BBF-B5C1-B30403792B1A}" type="slidenum">
              <a:rPr lang="en-US" sz="800" smtClean="0"/>
              <a:pPr algn="r"/>
              <a:t>7</a:t>
            </a:fld>
            <a:endParaRPr lang="en-US" sz="800" dirty="0"/>
          </a:p>
        </p:txBody>
      </p:sp>
    </p:spTree>
    <p:extLst>
      <p:ext uri="{BB962C8B-B14F-4D97-AF65-F5344CB8AC3E}">
        <p14:creationId xmlns:p14="http://schemas.microsoft.com/office/powerpoint/2010/main" val="42624404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4"/>
          <p:cNvSpPr>
            <a:spLocks noGrp="1"/>
          </p:cNvSpPr>
          <p:nvPr>
            <p:ph type="title"/>
          </p:nvPr>
        </p:nvSpPr>
        <p:spPr/>
        <p:txBody>
          <a:bodyPr/>
          <a:lstStyle/>
          <a:p>
            <a:r>
              <a:rPr lang="en-US" dirty="0" smtClean="0"/>
              <a:t>Note of Caution</a:t>
            </a:r>
          </a:p>
        </p:txBody>
      </p:sp>
      <p:sp>
        <p:nvSpPr>
          <p:cNvPr id="15362" name="Content Placeholder 5"/>
          <p:cNvSpPr>
            <a:spLocks noGrp="1"/>
          </p:cNvSpPr>
          <p:nvPr>
            <p:ph idx="1"/>
          </p:nvPr>
        </p:nvSpPr>
        <p:spPr/>
        <p:txBody>
          <a:bodyPr/>
          <a:lstStyle/>
          <a:p>
            <a:r>
              <a:rPr lang="en-US" dirty="0"/>
              <a:t>Please bear in mind the clearly qualitative nature of these sessions. These findings are drawn from a relatively small number of individuals who may or may not be typical in their views. </a:t>
            </a:r>
            <a:endParaRPr lang="en-US" dirty="0" smtClean="0"/>
          </a:p>
          <a:p>
            <a:endParaRPr lang="en-US" dirty="0"/>
          </a:p>
          <a:p>
            <a:r>
              <a:rPr lang="en-US" dirty="0"/>
              <a:t>Qualitative assessments focus on the “</a:t>
            </a:r>
            <a:r>
              <a:rPr lang="en-US" dirty="0" smtClean="0"/>
              <a:t>why.”  </a:t>
            </a:r>
            <a:r>
              <a:rPr lang="en-US" dirty="0"/>
              <a:t>Focus groups and </a:t>
            </a:r>
            <a:r>
              <a:rPr lang="en-US" dirty="0" smtClean="0"/>
              <a:t>open-ended </a:t>
            </a:r>
            <a:r>
              <a:rPr lang="en-US" dirty="0"/>
              <a:t>surveys are best practice tools. These methods are generally intended to gather data that provide rich, in-depth, and contextualized representations of human behavior as it occurs in natural settings. The purpose of qualitative data is to help identify the key </a:t>
            </a:r>
            <a:r>
              <a:rPr lang="en-US" dirty="0" smtClean="0"/>
              <a:t>themes </a:t>
            </a:r>
            <a:r>
              <a:rPr lang="en-US" dirty="0"/>
              <a:t>to provide a conceptual framework of the </a:t>
            </a:r>
            <a:r>
              <a:rPr lang="en-US" dirty="0" smtClean="0"/>
              <a:t>participant’s </a:t>
            </a:r>
            <a:r>
              <a:rPr lang="en-US" dirty="0"/>
              <a:t>experience.  Focus groups provide the most insight due to </a:t>
            </a:r>
            <a:r>
              <a:rPr lang="en-US" dirty="0" smtClean="0"/>
              <a:t>their </a:t>
            </a:r>
            <a:r>
              <a:rPr lang="en-US" dirty="0"/>
              <a:t>interactive nature.  A small sample size is all </a:t>
            </a:r>
            <a:r>
              <a:rPr lang="en-US" dirty="0" smtClean="0"/>
              <a:t>that is </a:t>
            </a:r>
            <a:r>
              <a:rPr lang="en-US" dirty="0"/>
              <a:t>needed to </a:t>
            </a:r>
            <a:r>
              <a:rPr lang="en-US" dirty="0" smtClean="0"/>
              <a:t>start </a:t>
            </a:r>
            <a:r>
              <a:rPr lang="en-US" dirty="0"/>
              <a:t>providing a good understanding of the touchpoints of the experience which </a:t>
            </a:r>
            <a:r>
              <a:rPr lang="en-US" dirty="0" smtClean="0"/>
              <a:t>lead </a:t>
            </a:r>
            <a:r>
              <a:rPr lang="en-US" dirty="0"/>
              <a:t>to the development of a questionnaire to use in </a:t>
            </a:r>
            <a:r>
              <a:rPr lang="en-US" dirty="0" smtClean="0"/>
              <a:t>a quantitative assessment (which will be referred to as “Experience of the Worker </a:t>
            </a:r>
            <a:r>
              <a:rPr lang="en-US" dirty="0"/>
              <a:t>s</a:t>
            </a:r>
            <a:r>
              <a:rPr lang="en-US" dirty="0" smtClean="0"/>
              <a:t>urvey”).  The small sample size is not </a:t>
            </a:r>
            <a:r>
              <a:rPr lang="en-US" dirty="0"/>
              <a:t>statistically valid unless quantified by more rigorous techniques of population sampling.</a:t>
            </a:r>
          </a:p>
          <a:p>
            <a:endParaRPr lang="en-US" dirty="0"/>
          </a:p>
          <a:p>
            <a:r>
              <a:rPr lang="en-US" dirty="0"/>
              <a:t>Quantitative assessments focus on the “how </a:t>
            </a:r>
            <a:r>
              <a:rPr lang="en-US" dirty="0" smtClean="0"/>
              <a:t>many.” Usually </a:t>
            </a:r>
            <a:r>
              <a:rPr lang="en-US" dirty="0"/>
              <a:t>the sample is larger and done over a period of time.  Quantitative </a:t>
            </a:r>
            <a:r>
              <a:rPr lang="en-US" dirty="0" smtClean="0"/>
              <a:t>assessments </a:t>
            </a:r>
            <a:r>
              <a:rPr lang="en-US" dirty="0"/>
              <a:t>measure the experience of those that go through the system and </a:t>
            </a:r>
            <a:r>
              <a:rPr lang="en-US" dirty="0" smtClean="0"/>
              <a:t>provide </a:t>
            </a:r>
            <a:r>
              <a:rPr lang="en-US" dirty="0"/>
              <a:t>valuable information on where the program can be improved.</a:t>
            </a:r>
          </a:p>
        </p:txBody>
      </p:sp>
      <p:sp>
        <p:nvSpPr>
          <p:cNvPr id="4" name="Slide Number Placeholder 1"/>
          <p:cNvSpPr txBox="1">
            <a:spLocks/>
          </p:cNvSpPr>
          <p:nvPr/>
        </p:nvSpPr>
        <p:spPr>
          <a:xfrm>
            <a:off x="7010400" y="6645274"/>
            <a:ext cx="2133600" cy="212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686C88-9864-4BBF-B5C1-B30403792B1A}" type="slidenum">
              <a:rPr lang="en-US" sz="800" smtClean="0"/>
              <a:pPr algn="r"/>
              <a:t>8</a:t>
            </a:fld>
            <a:endParaRPr lang="en-US" sz="800" dirty="0"/>
          </a:p>
        </p:txBody>
      </p:sp>
    </p:spTree>
    <p:extLst>
      <p:ext uri="{BB962C8B-B14F-4D97-AF65-F5344CB8AC3E}">
        <p14:creationId xmlns:p14="http://schemas.microsoft.com/office/powerpoint/2010/main" val="2168135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Terminology</a:t>
            </a:r>
            <a:endParaRPr lang="en-US" dirty="0"/>
          </a:p>
        </p:txBody>
      </p:sp>
      <p:sp>
        <p:nvSpPr>
          <p:cNvPr id="3" name="Content Placeholder 2"/>
          <p:cNvSpPr>
            <a:spLocks noGrp="1"/>
          </p:cNvSpPr>
          <p:nvPr>
            <p:ph idx="1"/>
          </p:nvPr>
        </p:nvSpPr>
        <p:spPr>
          <a:xfrm>
            <a:off x="601133" y="1410230"/>
            <a:ext cx="7984067" cy="4935537"/>
          </a:xfrm>
        </p:spPr>
        <p:txBody>
          <a:bodyPr/>
          <a:lstStyle/>
          <a:p>
            <a:r>
              <a:rPr lang="en-CA" dirty="0" smtClean="0"/>
              <a:t>It important to have a common language to ensure understanding. The American College of Occupational and Environmental Medicine (ACOEM) defines three types of disability in their position paper</a:t>
            </a:r>
            <a:r>
              <a:rPr lang="en-CA" i="1" dirty="0" smtClean="0"/>
              <a:t> “</a:t>
            </a:r>
            <a:r>
              <a:rPr lang="en-US" b="1" i="1" dirty="0" smtClean="0"/>
              <a:t>Preventing Needless Work Disability by Helping People Stay Employed.” </a:t>
            </a:r>
            <a:r>
              <a:rPr lang="en-US" dirty="0" smtClean="0"/>
              <a:t>These definitions follow in the table below</a:t>
            </a:r>
            <a:r>
              <a:rPr lang="en-US" b="1" i="1" dirty="0" smtClean="0"/>
              <a:t>.</a:t>
            </a:r>
            <a:endParaRPr lang="en-US" dirty="0" smtClean="0"/>
          </a:p>
          <a:p>
            <a:endParaRPr lang="en-CA" dirty="0"/>
          </a:p>
          <a:p>
            <a:endParaRPr lang="en-CA" dirty="0"/>
          </a:p>
          <a:p>
            <a:endParaRPr lang="en-CA"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91132313"/>
              </p:ext>
            </p:extLst>
          </p:nvPr>
        </p:nvGraphicFramePr>
        <p:xfrm>
          <a:off x="711200" y="2223658"/>
          <a:ext cx="7865533" cy="3255857"/>
        </p:xfrm>
        <a:graphic>
          <a:graphicData uri="http://schemas.openxmlformats.org/drawingml/2006/table">
            <a:tbl>
              <a:tblPr/>
              <a:tblGrid>
                <a:gridCol w="2434237"/>
                <a:gridCol w="2645294"/>
                <a:gridCol w="2786002"/>
              </a:tblGrid>
              <a:tr h="498780">
                <a:tc gridSpan="3">
                  <a:txBody>
                    <a:bodyPr/>
                    <a:lstStyle/>
                    <a:p>
                      <a:pPr algn="ctr"/>
                      <a:r>
                        <a:rPr lang="en-US" sz="1100" dirty="0" smtClean="0"/>
                        <a:t>When </a:t>
                      </a:r>
                      <a:r>
                        <a:rPr lang="en-US" sz="1100" dirty="0"/>
                        <a:t>is a Disability Medically Required, Medically Discretionary, or Medically Unnecessary?</a:t>
                      </a:r>
                    </a:p>
                    <a:p>
                      <a:pPr algn="ctr"/>
                      <a:r>
                        <a:rPr lang="en-US" sz="1100" dirty="0"/>
                        <a:t>(Source: ACOEM Practice Guidelines, 2nd edition, Chapter 5,</a:t>
                      </a:r>
                      <a:br>
                        <a:rPr lang="en-US" sz="1100" dirty="0"/>
                      </a:br>
                      <a:r>
                        <a:rPr lang="en-US" sz="1100" dirty="0"/>
                        <a:t>Cornerstones of Disability Prevention and Management, pp 80-82</a:t>
                      </a:r>
                      <a:r>
                        <a:rPr lang="en-US" sz="1100" dirty="0" smtClean="0"/>
                        <a:t>)</a:t>
                      </a:r>
                    </a:p>
                    <a:p>
                      <a:pPr algn="ctr"/>
                      <a:endParaRPr lang="en-US" sz="1100" dirty="0"/>
                    </a:p>
                  </a:txBody>
                  <a:tcPr marL="7986" marR="7986" marT="7986" marB="7986">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83516">
                <a:tc>
                  <a:txBody>
                    <a:bodyPr/>
                    <a:lstStyle/>
                    <a:p>
                      <a:pPr algn="ctr"/>
                      <a:r>
                        <a:rPr lang="en-US" sz="1100" b="1" dirty="0"/>
                        <a:t>Medically Required</a:t>
                      </a:r>
                      <a:r>
                        <a:rPr lang="en-US" sz="1100" dirty="0"/>
                        <a:t> </a:t>
                      </a:r>
                    </a:p>
                  </a:txBody>
                  <a:tcPr marL="7986" marR="7986" marT="7986" marB="79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1" dirty="0"/>
                        <a:t>Medically Discretionary</a:t>
                      </a:r>
                      <a:r>
                        <a:rPr lang="en-US" sz="1100" dirty="0"/>
                        <a:t> </a:t>
                      </a:r>
                    </a:p>
                  </a:txBody>
                  <a:tcPr marL="7986" marR="7986" marT="7986" marB="79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1" dirty="0"/>
                        <a:t>Medically Unnecessary</a:t>
                      </a:r>
                      <a:r>
                        <a:rPr lang="en-US" sz="1100" dirty="0"/>
                        <a:t> </a:t>
                      </a:r>
                    </a:p>
                  </a:txBody>
                  <a:tcPr marL="7986" marR="7986" marT="7986" marB="79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85713">
                <a:tc>
                  <a:txBody>
                    <a:bodyPr/>
                    <a:lstStyle/>
                    <a:p>
                      <a:pPr marL="93663" indent="0"/>
                      <a:r>
                        <a:rPr lang="en-US" sz="1100" dirty="0"/>
                        <a:t>Absence is medically required when:</a:t>
                      </a:r>
                    </a:p>
                    <a:p>
                      <a:pPr marL="269875" lvl="1" indent="-182563" algn="l">
                        <a:buFont typeface="Arial"/>
                        <a:buChar char="•"/>
                      </a:pPr>
                      <a:r>
                        <a:rPr lang="en-US" sz="1100" dirty="0"/>
                        <a:t>Attendance is required at a place of care (hospital, physician’s office, physical therapy).</a:t>
                      </a:r>
                    </a:p>
                    <a:p>
                      <a:pPr marL="269875" lvl="1" indent="-182563" algn="l">
                        <a:buFont typeface="Arial"/>
                        <a:buChar char="•"/>
                      </a:pPr>
                      <a:r>
                        <a:rPr lang="en-US" sz="1100" dirty="0"/>
                        <a:t>Recovery (or quarantine) requires confinement to bed or home.</a:t>
                      </a:r>
                    </a:p>
                    <a:p>
                      <a:pPr marL="269875" lvl="1" indent="-182563" algn="l">
                        <a:buFont typeface="Arial"/>
                        <a:buChar char="•"/>
                      </a:pPr>
                      <a:r>
                        <a:rPr lang="en-US" sz="1100" dirty="0"/>
                        <a:t>Being in the workplace or traveling to work is medically </a:t>
                      </a:r>
                      <a:r>
                        <a:rPr lang="en-US" sz="1100" dirty="0" smtClean="0"/>
                        <a:t>contraindicated </a:t>
                      </a:r>
                      <a:r>
                        <a:rPr lang="en-US" sz="1100" dirty="0"/>
                        <a:t>(poses a specific hazard to the public, coworkers, or to the worker personally, i.e., </a:t>
                      </a:r>
                      <a:r>
                        <a:rPr lang="en-US" sz="1100" dirty="0" smtClean="0"/>
                        <a:t>may </a:t>
                      </a:r>
                      <a:r>
                        <a:rPr lang="en-US" sz="1100" dirty="0"/>
                        <a:t>damage </a:t>
                      </a:r>
                      <a:r>
                        <a:rPr lang="en-US" sz="1100" dirty="0" smtClean="0"/>
                        <a:t>tissues </a:t>
                      </a:r>
                      <a:r>
                        <a:rPr lang="en-US" sz="1100" dirty="0"/>
                        <a:t>or </a:t>
                      </a:r>
                      <a:r>
                        <a:rPr lang="en-US" sz="1100" dirty="0" smtClean="0"/>
                        <a:t>delay </a:t>
                      </a:r>
                      <a:r>
                        <a:rPr lang="en-US" sz="1100" dirty="0"/>
                        <a:t>healing).</a:t>
                      </a:r>
                    </a:p>
                    <a:p>
                      <a:r>
                        <a:rPr lang="en-US" sz="1100" dirty="0"/>
                        <a:t> </a:t>
                      </a:r>
                    </a:p>
                  </a:txBody>
                  <a:tcPr marL="7986" marR="7986" marT="7986" marB="79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3663" indent="0">
                        <a:tabLst>
                          <a:tab pos="2420938" algn="l"/>
                        </a:tabLst>
                      </a:pPr>
                      <a:r>
                        <a:rPr lang="en-US" sz="1100" dirty="0"/>
                        <a:t>Medically discretionary disability is time away from work at the discretion of a patient or employer that is:</a:t>
                      </a:r>
                    </a:p>
                    <a:p>
                      <a:pPr marL="265113" lvl="1" indent="-177800">
                        <a:buFont typeface="Arial"/>
                        <a:buChar char="•"/>
                        <a:tabLst>
                          <a:tab pos="2420938" algn="l"/>
                        </a:tabLst>
                      </a:pPr>
                      <a:r>
                        <a:rPr lang="en-US" sz="1100" dirty="0"/>
                        <a:t>Associated with a diagnosable medical condition that may have created some functional impairment but left other functional abilities still intact.</a:t>
                      </a:r>
                    </a:p>
                    <a:p>
                      <a:pPr marL="265113" lvl="1" indent="-177800">
                        <a:buFont typeface="Arial"/>
                        <a:buChar char="•"/>
                        <a:tabLst>
                          <a:tab pos="2420938" algn="l"/>
                        </a:tabLst>
                      </a:pPr>
                      <a:r>
                        <a:rPr lang="en-US" sz="1100" dirty="0"/>
                        <a:t>Most commonly due to a patient’s or employer’s decision not to make the extra effort required to find a way for the patient to stay at work during illness or recovery.</a:t>
                      </a:r>
                    </a:p>
                    <a:p>
                      <a:r>
                        <a:rPr lang="en-US" sz="1100" dirty="0"/>
                        <a:t> </a:t>
                      </a:r>
                    </a:p>
                  </a:txBody>
                  <a:tcPr marL="7986" marR="7986" marT="7986" marB="79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3663" indent="0"/>
                      <a:r>
                        <a:rPr lang="en-US" sz="1100" dirty="0"/>
                        <a:t>Medically unnecessary disability occurs whenever a person stays away from work because of non-medical issues such as:</a:t>
                      </a:r>
                    </a:p>
                    <a:p>
                      <a:pPr marL="269875" lvl="1" indent="-182563">
                        <a:buFont typeface="Arial"/>
                        <a:buChar char="•"/>
                      </a:pPr>
                      <a:r>
                        <a:rPr lang="en-US" sz="1100" dirty="0"/>
                        <a:t>The perception that a diagnosis alone (without demonstrable functional impairment) justifies work absence.</a:t>
                      </a:r>
                    </a:p>
                    <a:p>
                      <a:pPr marL="269875" lvl="1" indent="-182563">
                        <a:buFont typeface="Arial"/>
                        <a:buChar char="•"/>
                      </a:pPr>
                      <a:r>
                        <a:rPr lang="en-US" sz="1100" dirty="0"/>
                        <a:t>Other problems that masquerade as medical issues, e.g., job dissatisfaction, anger, fear, or other psychosocial factors.</a:t>
                      </a:r>
                    </a:p>
                    <a:p>
                      <a:pPr marL="269875" lvl="1" indent="-182563">
                        <a:buFont typeface="Arial"/>
                        <a:buChar char="•"/>
                      </a:pPr>
                      <a:r>
                        <a:rPr lang="en-US" sz="1100" dirty="0"/>
                        <a:t>Poor information flow or inadequate communications.</a:t>
                      </a:r>
                    </a:p>
                    <a:p>
                      <a:pPr marL="269875" lvl="1" indent="-182563">
                        <a:buFont typeface="Arial"/>
                        <a:buChar char="•"/>
                      </a:pPr>
                      <a:r>
                        <a:rPr lang="en-US" sz="1100" dirty="0"/>
                        <a:t>Administrative or procedural delay.</a:t>
                      </a:r>
                    </a:p>
                  </a:txBody>
                  <a:tcPr marL="7986" marR="7986" marT="7986" marB="79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702733" y="5528733"/>
            <a:ext cx="7603067" cy="461665"/>
          </a:xfrm>
          <a:prstGeom prst="rect">
            <a:avLst/>
          </a:prstGeom>
          <a:noFill/>
        </p:spPr>
        <p:txBody>
          <a:bodyPr wrap="square" rtlCol="0">
            <a:spAutoFit/>
          </a:bodyPr>
          <a:lstStyle/>
          <a:p>
            <a:r>
              <a:rPr lang="en-CA" sz="1200" dirty="0">
                <a:solidFill>
                  <a:schemeClr val="tx1">
                    <a:lumMod val="85000"/>
                    <a:lumOff val="15000"/>
                  </a:schemeClr>
                </a:solidFill>
                <a:latin typeface="+mj-lt"/>
                <a:cs typeface="Times New Roman" pitchFamily="18" charset="0"/>
              </a:rPr>
              <a:t>During the </a:t>
            </a:r>
            <a:r>
              <a:rPr lang="en-CA" sz="1200" dirty="0" smtClean="0">
                <a:solidFill>
                  <a:schemeClr val="tx1">
                    <a:lumMod val="85000"/>
                    <a:lumOff val="15000"/>
                  </a:schemeClr>
                </a:solidFill>
                <a:latin typeface="+mj-lt"/>
                <a:cs typeface="Times New Roman" pitchFamily="18" charset="0"/>
              </a:rPr>
              <a:t>in-depth interviews, distinctions were made </a:t>
            </a:r>
            <a:r>
              <a:rPr lang="en-CA" sz="1200" dirty="0">
                <a:solidFill>
                  <a:schemeClr val="tx1">
                    <a:lumMod val="85000"/>
                    <a:lumOff val="15000"/>
                  </a:schemeClr>
                </a:solidFill>
                <a:latin typeface="+mj-lt"/>
                <a:cs typeface="Times New Roman" pitchFamily="18" charset="0"/>
              </a:rPr>
              <a:t>that reflected the above descriptions. </a:t>
            </a:r>
            <a:r>
              <a:rPr lang="en-CA" sz="1200" dirty="0" smtClean="0">
                <a:solidFill>
                  <a:schemeClr val="tx1">
                    <a:lumMod val="85000"/>
                    <a:lumOff val="15000"/>
                  </a:schemeClr>
                </a:solidFill>
                <a:latin typeface="+mj-lt"/>
                <a:cs typeface="Times New Roman" pitchFamily="18" charset="0"/>
              </a:rPr>
              <a:t>This report uses these </a:t>
            </a:r>
            <a:r>
              <a:rPr lang="en-CA" sz="1200" dirty="0">
                <a:solidFill>
                  <a:schemeClr val="tx1">
                    <a:lumMod val="85000"/>
                    <a:lumOff val="15000"/>
                  </a:schemeClr>
                </a:solidFill>
                <a:latin typeface="+mj-lt"/>
                <a:cs typeface="Times New Roman" pitchFamily="18" charset="0"/>
              </a:rPr>
              <a:t>above </a:t>
            </a:r>
            <a:r>
              <a:rPr lang="en-CA" sz="1200" dirty="0" smtClean="0">
                <a:solidFill>
                  <a:schemeClr val="tx1">
                    <a:lumMod val="85000"/>
                    <a:lumOff val="15000"/>
                  </a:schemeClr>
                </a:solidFill>
                <a:latin typeface="+mj-lt"/>
                <a:cs typeface="Times New Roman" pitchFamily="18" charset="0"/>
              </a:rPr>
              <a:t>definitions to </a:t>
            </a:r>
            <a:r>
              <a:rPr lang="en-CA" sz="1200" dirty="0">
                <a:solidFill>
                  <a:schemeClr val="tx1">
                    <a:lumMod val="85000"/>
                    <a:lumOff val="15000"/>
                  </a:schemeClr>
                </a:solidFill>
                <a:latin typeface="+mj-lt"/>
                <a:cs typeface="Times New Roman" pitchFamily="18" charset="0"/>
              </a:rPr>
              <a:t>provide context to the qualitative findings.</a:t>
            </a:r>
            <a:endParaRPr lang="en-US" sz="1200" dirty="0">
              <a:solidFill>
                <a:schemeClr val="tx1">
                  <a:lumMod val="85000"/>
                  <a:lumOff val="15000"/>
                </a:schemeClr>
              </a:solidFill>
              <a:latin typeface="+mj-lt"/>
              <a:cs typeface="Times New Roman" pitchFamily="18" charset="0"/>
            </a:endParaRPr>
          </a:p>
        </p:txBody>
      </p:sp>
      <p:sp>
        <p:nvSpPr>
          <p:cNvPr id="7" name="Slide Number Placeholder 1"/>
          <p:cNvSpPr txBox="1">
            <a:spLocks/>
          </p:cNvSpPr>
          <p:nvPr/>
        </p:nvSpPr>
        <p:spPr>
          <a:xfrm>
            <a:off x="7010400" y="6645274"/>
            <a:ext cx="2133600" cy="212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686C88-9864-4BBF-B5C1-B30403792B1A}" type="slidenum">
              <a:rPr lang="en-US" sz="800" smtClean="0"/>
              <a:pPr algn="r"/>
              <a:t>9</a:t>
            </a:fld>
            <a:endParaRPr lang="en-US" sz="800" dirty="0"/>
          </a:p>
        </p:txBody>
      </p:sp>
    </p:spTree>
    <p:extLst>
      <p:ext uri="{BB962C8B-B14F-4D97-AF65-F5344CB8AC3E}">
        <p14:creationId xmlns:p14="http://schemas.microsoft.com/office/powerpoint/2010/main" val="226763268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7_Blank Presentation">
  <a:themeElements>
    <a:clrScheme name="Synovate1">
      <a:dk1>
        <a:sysClr val="windowText" lastClr="000000"/>
      </a:dk1>
      <a:lt1>
        <a:sysClr val="window" lastClr="FFFFFF"/>
      </a:lt1>
      <a:dk2>
        <a:srgbClr val="1F497D"/>
      </a:dk2>
      <a:lt2>
        <a:srgbClr val="0070C0"/>
      </a:lt2>
      <a:accent1>
        <a:srgbClr val="C00000"/>
      </a:accent1>
      <a:accent2>
        <a:srgbClr val="003300"/>
      </a:accent2>
      <a:accent3>
        <a:srgbClr val="FFCC00"/>
      </a:accent3>
      <a:accent4>
        <a:srgbClr val="FF9900"/>
      </a:accent4>
      <a:accent5>
        <a:srgbClr val="FF3300"/>
      </a:accent5>
      <a:accent6>
        <a:srgbClr val="004E69"/>
      </a:accent6>
      <a:hlink>
        <a:srgbClr val="FF3300"/>
      </a:hlink>
      <a:folHlink>
        <a:srgbClr val="004E69"/>
      </a:folHlink>
    </a:clrScheme>
    <a:fontScheme name="7_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noFill/>
          <a:prstDash val="solid"/>
          <a:round/>
          <a:headEnd type="none" w="med" len="med"/>
          <a:tailEnd type="none" w="med" len="med"/>
        </a:ln>
        <a:effectLst/>
      </a:spPr>
      <a:bodyPr vert="horz" wrap="square" lIns="90000" tIns="90000" rIns="90000" bIns="9000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bg1"/>
            </a:solidFill>
            <a:effectLst/>
            <a:latin typeface="Arial"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25400" cap="flat" cmpd="sng" algn="ctr">
          <a:noFill/>
          <a:prstDash val="solid"/>
          <a:round/>
          <a:headEnd type="none" w="med" len="med"/>
          <a:tailEnd type="none" w="med" len="med"/>
        </a:ln>
        <a:effectLst/>
      </a:spPr>
      <a:bodyPr vert="horz" wrap="square" lIns="90000" tIns="90000" rIns="90000" bIns="9000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bg1"/>
            </a:solidFill>
            <a:effectLst/>
            <a:latin typeface="Arial" pitchFamily="34" charset="0"/>
            <a:ea typeface="MS PGothic" pitchFamily="34" charset="-128"/>
          </a:defRPr>
        </a:defPPr>
      </a:lstStyle>
    </a:lnDef>
  </a:objectDefaults>
  <a:extraClrSchemeLst>
    <a:extraClrScheme>
      <a:clrScheme name="7_Blank Presentation 1">
        <a:dk1>
          <a:srgbClr val="004E69"/>
        </a:dk1>
        <a:lt1>
          <a:srgbClr val="FFFFFF"/>
        </a:lt1>
        <a:dk2>
          <a:srgbClr val="FF3300"/>
        </a:dk2>
        <a:lt2>
          <a:srgbClr val="808080"/>
        </a:lt2>
        <a:accent1>
          <a:srgbClr val="FF3300"/>
        </a:accent1>
        <a:accent2>
          <a:srgbClr val="FF713F"/>
        </a:accent2>
        <a:accent3>
          <a:srgbClr val="FFFFFF"/>
        </a:accent3>
        <a:accent4>
          <a:srgbClr val="004159"/>
        </a:accent4>
        <a:accent5>
          <a:srgbClr val="FFADAA"/>
        </a:accent5>
        <a:accent6>
          <a:srgbClr val="E76638"/>
        </a:accent6>
        <a:hlink>
          <a:srgbClr val="FFA66F"/>
        </a:hlink>
        <a:folHlink>
          <a:srgbClr val="FF9900"/>
        </a:folHlink>
      </a:clrScheme>
      <a:clrMap bg1="lt1" tx1="dk1" bg2="lt2" tx2="dk2" accent1="accent1" accent2="accent2" accent3="accent3" accent4="accent4" accent5="accent5" accent6="accent6" hlink="hlink" folHlink="folHlink"/>
    </a:extraClrScheme>
    <a:extraClrScheme>
      <a:clrScheme name="7_Blank Presentation 2">
        <a:dk1>
          <a:srgbClr val="004E69"/>
        </a:dk1>
        <a:lt1>
          <a:srgbClr val="FFFFFF"/>
        </a:lt1>
        <a:dk2>
          <a:srgbClr val="FF3300"/>
        </a:dk2>
        <a:lt2>
          <a:srgbClr val="808080"/>
        </a:lt2>
        <a:accent1>
          <a:srgbClr val="FF3300"/>
        </a:accent1>
        <a:accent2>
          <a:srgbClr val="FF713F"/>
        </a:accent2>
        <a:accent3>
          <a:srgbClr val="FFFFFF"/>
        </a:accent3>
        <a:accent4>
          <a:srgbClr val="004159"/>
        </a:accent4>
        <a:accent5>
          <a:srgbClr val="FFADAA"/>
        </a:accent5>
        <a:accent6>
          <a:srgbClr val="E76638"/>
        </a:accent6>
        <a:hlink>
          <a:srgbClr val="FFA66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7367</TotalTime>
  <Words>6832</Words>
  <Application>Microsoft Office PowerPoint</Application>
  <PresentationFormat>On-screen Show (4:3)</PresentationFormat>
  <Paragraphs>715</Paragraphs>
  <Slides>42</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0" baseType="lpstr">
      <vt:lpstr>MS PGothic</vt:lpstr>
      <vt:lpstr>Arial</vt:lpstr>
      <vt:lpstr>Baskerville Old Face</vt:lpstr>
      <vt:lpstr>Calibri</vt:lpstr>
      <vt:lpstr>Times New Roman</vt:lpstr>
      <vt:lpstr>Wingdings</vt:lpstr>
      <vt:lpstr>7_Blank Presentation</vt:lpstr>
      <vt:lpstr>Visio</vt:lpstr>
      <vt:lpstr>PowerPoint Presentation</vt:lpstr>
      <vt:lpstr>PowerPoint Presentation</vt:lpstr>
      <vt:lpstr>Background, Approach, Methodology, and Terminology </vt:lpstr>
      <vt:lpstr>Background</vt:lpstr>
      <vt:lpstr>Approach</vt:lpstr>
      <vt:lpstr>Focus Group / In-depth Interview Sample List</vt:lpstr>
      <vt:lpstr>Methodology</vt:lpstr>
      <vt:lpstr>Note of Caution</vt:lpstr>
      <vt:lpstr>Terminology</vt:lpstr>
      <vt:lpstr>Terminology (continued)</vt:lpstr>
      <vt:lpstr>Summary of Findings </vt:lpstr>
      <vt:lpstr>Collated Report</vt:lpstr>
      <vt:lpstr>Employee Engagement and Activation with DOC During the Return to Work Process</vt:lpstr>
      <vt:lpstr>Why Engagement and Activation Matters</vt:lpstr>
      <vt:lpstr>Engagement and Activation and its Relationship to Worker Experience</vt:lpstr>
      <vt:lpstr>Five Common Themes</vt:lpstr>
      <vt:lpstr>Engagement Outcomes</vt:lpstr>
      <vt:lpstr>Experience Touchpoints</vt:lpstr>
      <vt:lpstr>Common Touchpoints</vt:lpstr>
      <vt:lpstr>Four Principles of a Work Disability Prevention Program</vt:lpstr>
      <vt:lpstr>Recommendations</vt:lpstr>
      <vt:lpstr>Recommendations</vt:lpstr>
      <vt:lpstr>Recommendations</vt:lpstr>
      <vt:lpstr>Recommendations</vt:lpstr>
      <vt:lpstr>Recommendations</vt:lpstr>
      <vt:lpstr>Recommendations</vt:lpstr>
      <vt:lpstr>The Work Disability Prevention Team</vt:lpstr>
      <vt:lpstr>PowerPoint Presentation</vt:lpstr>
      <vt:lpstr>Recommendations</vt:lpstr>
      <vt:lpstr>Recommendations</vt:lpstr>
      <vt:lpstr>Recommendations</vt:lpstr>
      <vt:lpstr>Recommendations</vt:lpstr>
      <vt:lpstr>Recommendations</vt:lpstr>
      <vt:lpstr>Appendix</vt:lpstr>
      <vt:lpstr>Appendix</vt:lpstr>
      <vt:lpstr>Appendix</vt:lpstr>
      <vt:lpstr>Appendix</vt:lpstr>
      <vt:lpstr>Appendix</vt:lpstr>
      <vt:lpstr>Appendix</vt:lpstr>
      <vt:lpstr>Appendix</vt:lpstr>
      <vt:lpstr>Appendix</vt:lpstr>
      <vt:lpstr>Appendix</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JP</dc:creator>
  <cp:lastModifiedBy>Dordal, Sonja M. (DOC)</cp:lastModifiedBy>
  <cp:revision>132</cp:revision>
  <dcterms:created xsi:type="dcterms:W3CDTF">2016-03-16T17:02:57Z</dcterms:created>
  <dcterms:modified xsi:type="dcterms:W3CDTF">2017-12-19T20:44:25Z</dcterms:modified>
</cp:coreProperties>
</file>