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5.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8.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6"/>
  </p:notesMasterIdLst>
  <p:sldIdLst>
    <p:sldId id="256" r:id="rId2"/>
    <p:sldId id="263" r:id="rId3"/>
    <p:sldId id="257" r:id="rId4"/>
    <p:sldId id="302" r:id="rId5"/>
    <p:sldId id="305" r:id="rId6"/>
    <p:sldId id="334" r:id="rId7"/>
    <p:sldId id="328" r:id="rId8"/>
    <p:sldId id="316" r:id="rId9"/>
    <p:sldId id="304" r:id="rId10"/>
    <p:sldId id="306" r:id="rId11"/>
    <p:sldId id="326" r:id="rId12"/>
    <p:sldId id="318" r:id="rId13"/>
    <p:sldId id="259" r:id="rId14"/>
    <p:sldId id="315" r:id="rId15"/>
    <p:sldId id="321" r:id="rId16"/>
    <p:sldId id="320" r:id="rId17"/>
    <p:sldId id="327" r:id="rId18"/>
    <p:sldId id="319" r:id="rId19"/>
    <p:sldId id="322" r:id="rId20"/>
    <p:sldId id="325" r:id="rId21"/>
    <p:sldId id="330" r:id="rId22"/>
    <p:sldId id="331" r:id="rId23"/>
    <p:sldId id="333" r:id="rId24"/>
    <p:sldId id="332"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 DiPaula" initials="AD" lastIdx="22" clrIdx="0">
    <p:extLst/>
  </p:cmAuthor>
  <p:cmAuthor id="2" name="Wright, Walter" initials="WW" lastIdx="2" clrIdx="1">
    <p:extLst/>
  </p:cmAuthor>
  <p:cmAuthor id="3" name="Emily Larsen" initials="EL" lastIdx="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861"/>
    <a:srgbClr val="FF9843"/>
    <a:srgbClr val="0A64B6"/>
    <a:srgbClr val="D9D9D9"/>
    <a:srgbClr val="FFE3CC"/>
    <a:srgbClr val="0168FF"/>
    <a:srgbClr val="CCD3E5"/>
    <a:srgbClr val="3788FF"/>
    <a:srgbClr val="FFC799"/>
    <a:srgbClr val="86C2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8" autoAdjust="0"/>
    <p:restoredTop sz="94022" autoAdjust="0"/>
  </p:normalViewPr>
  <p:slideViewPr>
    <p:cSldViewPr snapToGrid="0">
      <p:cViewPr varScale="1">
        <p:scale>
          <a:sx n="60" d="100"/>
          <a:sy n="60" d="100"/>
        </p:scale>
        <p:origin x="108" y="1038"/>
      </p:cViewPr>
      <p:guideLst>
        <p:guide orient="horz" pos="2184"/>
        <p:guide pos="386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302184819589661"/>
          <c:y val="3.0252227023473924E-2"/>
          <c:w val="0.56144807006634834"/>
          <c:h val="0.81348390093192835"/>
        </c:manualLayout>
      </c:layout>
      <c:barChart>
        <c:barDir val="bar"/>
        <c:grouping val="clustered"/>
        <c:varyColors val="0"/>
        <c:ser>
          <c:idx val="0"/>
          <c:order val="0"/>
          <c:tx>
            <c:strRef>
              <c:f>Sheet1!$B$1</c:f>
              <c:strCache>
                <c:ptCount val="1"/>
                <c:pt idx="0">
                  <c:v>Positive/Neutral</c:v>
                </c:pt>
              </c:strCache>
            </c:strRef>
          </c:tx>
          <c:spPr>
            <a:solidFill>
              <a:srgbClr val="0A64B6"/>
            </a:solidFill>
            <a:ln>
              <a:noFill/>
            </a:ln>
            <a:effectLst/>
          </c:spPr>
          <c:invertIfNegative val="0"/>
          <c:dPt>
            <c:idx val="3"/>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1-BB9E-4A1E-9474-EA0CABA65258}"/>
              </c:ext>
            </c:extLst>
          </c:dPt>
          <c:dPt>
            <c:idx val="4"/>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2-BB9E-4A1E-9474-EA0CABA65258}"/>
              </c:ext>
            </c:extLst>
          </c:dPt>
          <c:dPt>
            <c:idx val="7"/>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3-BB9E-4A1E-9474-EA0CABA65258}"/>
              </c:ext>
            </c:extLst>
          </c:dPt>
          <c:dPt>
            <c:idx val="8"/>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4-BB9E-4A1E-9474-EA0CABA65258}"/>
              </c:ext>
            </c:extLst>
          </c:dPt>
          <c:dPt>
            <c:idx val="9"/>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5-BB9E-4A1E-9474-EA0CABA65258}"/>
              </c:ext>
            </c:extLst>
          </c:dPt>
          <c:dLbls>
            <c:dLbl>
              <c:idx val="0"/>
              <c:layout>
                <c:manualLayout>
                  <c:x val="0"/>
                  <c:y val="-2.596958167994269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B9E-4A1E-9474-EA0CABA65258}"/>
                </c:ext>
                <c:ext xmlns:c15="http://schemas.microsoft.com/office/drawing/2012/chart" uri="{CE6537A1-D6FC-4f65-9D91-7224C49458BB}">
                  <c15:layout>
                    <c:manualLayout>
                      <c:w val="5.572395096284978E-2"/>
                      <c:h val="6.0195579355091317E-2"/>
                    </c:manualLayout>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Sheet1!$A$2:$A$14</c:f>
              <c:strCache>
                <c:ptCount val="13"/>
                <c:pt idx="0">
                  <c:v>Staff were helpful/understanding</c:v>
                </c:pt>
                <c:pt idx="1">
                  <c:v>Good communication</c:v>
                </c:pt>
                <c:pt idx="2">
                  <c:v>Obtained transitional duties position</c:v>
                </c:pt>
                <c:pt idx="3">
                  <c:v>Compensated incorrectly</c:v>
                </c:pt>
                <c:pt idx="4">
                  <c:v>Poor communication</c:v>
                </c:pt>
                <c:pt idx="5">
                  <c:v>Able to rest after injury</c:v>
                </c:pt>
                <c:pt idx="6">
                  <c:v>I did not need to take time off</c:v>
                </c:pt>
                <c:pt idx="7">
                  <c:v>Work took to long to process</c:v>
                </c:pt>
                <c:pt idx="8">
                  <c:v>Prevented to RTW until full recovery</c:v>
                </c:pt>
                <c:pt idx="9">
                  <c:v>Unsupportive administration staff</c:v>
                </c:pt>
                <c:pt idx="10">
                  <c:v>Everything went smoothly</c:v>
                </c:pt>
                <c:pt idx="11">
                  <c:v>Everything was done quickly</c:v>
                </c:pt>
                <c:pt idx="12">
                  <c:v>Other</c:v>
                </c:pt>
              </c:strCache>
            </c:strRef>
          </c:cat>
          <c:val>
            <c:numRef>
              <c:f>Sheet1!$B$2:$B$14</c:f>
              <c:numCache>
                <c:formatCode>0%</c:formatCode>
                <c:ptCount val="13"/>
                <c:pt idx="0">
                  <c:v>0.37</c:v>
                </c:pt>
                <c:pt idx="1">
                  <c:v>0.13</c:v>
                </c:pt>
                <c:pt idx="2">
                  <c:v>0.1</c:v>
                </c:pt>
                <c:pt idx="3">
                  <c:v>0.08</c:v>
                </c:pt>
                <c:pt idx="4">
                  <c:v>0.08</c:v>
                </c:pt>
                <c:pt idx="5">
                  <c:v>0.08</c:v>
                </c:pt>
                <c:pt idx="6">
                  <c:v>0.08</c:v>
                </c:pt>
                <c:pt idx="7">
                  <c:v>0.06</c:v>
                </c:pt>
                <c:pt idx="8">
                  <c:v>0.04</c:v>
                </c:pt>
                <c:pt idx="9">
                  <c:v>0.04</c:v>
                </c:pt>
                <c:pt idx="10">
                  <c:v>0.04</c:v>
                </c:pt>
                <c:pt idx="11">
                  <c:v>0.02</c:v>
                </c:pt>
                <c:pt idx="12">
                  <c:v>0.02</c:v>
                </c:pt>
              </c:numCache>
            </c:numRef>
          </c:val>
          <c:extLst xmlns:c16r2="http://schemas.microsoft.com/office/drawing/2015/06/chart">
            <c:ext xmlns:c16="http://schemas.microsoft.com/office/drawing/2014/chart" uri="{C3380CC4-5D6E-409C-BE32-E72D297353CC}">
              <c16:uniqueId val="{00000000-DB99-4348-8C9E-95D29B3C4AD2}"/>
            </c:ext>
          </c:extLst>
        </c:ser>
        <c:dLbls>
          <c:dLblPos val="outEnd"/>
          <c:showLegendKey val="0"/>
          <c:showVal val="1"/>
          <c:showCatName val="0"/>
          <c:showSerName val="0"/>
          <c:showPercent val="0"/>
          <c:showBubbleSize val="0"/>
        </c:dLbls>
        <c:gapWidth val="80"/>
        <c:axId val="67264184"/>
        <c:axId val="67264576"/>
      </c:barChart>
      <c:catAx>
        <c:axId val="67264184"/>
        <c:scaling>
          <c:orientation val="maxMin"/>
        </c:scaling>
        <c:delete val="0"/>
        <c:axPos val="l"/>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cap="none" spc="20" normalizeH="0" baseline="0">
                <a:solidFill>
                  <a:schemeClr val="tx1"/>
                </a:solidFill>
                <a:latin typeface="+mn-lt"/>
                <a:ea typeface="+mn-ea"/>
                <a:cs typeface="+mn-cs"/>
              </a:defRPr>
            </a:pPr>
            <a:endParaRPr lang="en-US"/>
          </a:p>
        </c:txPr>
        <c:crossAx val="67264576"/>
        <c:crosses val="autoZero"/>
        <c:auto val="1"/>
        <c:lblAlgn val="ctr"/>
        <c:lblOffset val="100"/>
        <c:noMultiLvlLbl val="0"/>
      </c:catAx>
      <c:valAx>
        <c:axId val="67264576"/>
        <c:scaling>
          <c:orientation val="minMax"/>
        </c:scaling>
        <c:delete val="1"/>
        <c:axPos val="t"/>
        <c:numFmt formatCode="0%" sourceLinked="1"/>
        <c:majorTickMark val="none"/>
        <c:minorTickMark val="none"/>
        <c:tickLblPos val="nextTo"/>
        <c:crossAx val="67264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barChart>
        <c:barDir val="bar"/>
        <c:grouping val="clustered"/>
        <c:varyColors val="0"/>
        <c:ser>
          <c:idx val="0"/>
          <c:order val="0"/>
          <c:tx>
            <c:strRef>
              <c:f>Sheet1!$B$1</c:f>
              <c:strCache>
                <c:ptCount val="1"/>
                <c:pt idx="0">
                  <c:v>Segments</c:v>
                </c:pt>
              </c:strCache>
            </c:strRef>
          </c:tx>
          <c:spPr>
            <a:solidFill>
              <a:schemeClr val="accent1"/>
            </a:solidFill>
            <a:ln w="19050">
              <a:solidFill>
                <a:schemeClr val="lt1"/>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314A-420F-B565-0C3611D90BBE}"/>
              </c:ext>
            </c:extLst>
          </c:dPt>
          <c:dPt>
            <c:idx val="1"/>
            <c:invertIfNegative val="0"/>
            <c:bubble3D val="0"/>
            <c:extLst xmlns:c16r2="http://schemas.microsoft.com/office/drawing/2015/06/chart">
              <c:ext xmlns:c16="http://schemas.microsoft.com/office/drawing/2014/chart" uri="{C3380CC4-5D6E-409C-BE32-E72D297353CC}">
                <c16:uniqueId val="{00000001-2CB8-4615-8950-54047139097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 30 days</c:v>
                </c:pt>
                <c:pt idx="1">
                  <c:v>7 days to 1 month</c:v>
                </c:pt>
                <c:pt idx="2">
                  <c:v>Less than a week</c:v>
                </c:pt>
              </c:strCache>
            </c:strRef>
          </c:cat>
          <c:val>
            <c:numRef>
              <c:f>Sheet1!$B$2:$B$4</c:f>
              <c:numCache>
                <c:formatCode>0%</c:formatCode>
                <c:ptCount val="3"/>
                <c:pt idx="0">
                  <c:v>0.38</c:v>
                </c:pt>
                <c:pt idx="1">
                  <c:v>0.27</c:v>
                </c:pt>
                <c:pt idx="2">
                  <c:v>0.36</c:v>
                </c:pt>
              </c:numCache>
            </c:numRef>
          </c:val>
          <c:extLst xmlns:c16r2="http://schemas.microsoft.com/office/drawing/2015/06/chart">
            <c:ext xmlns:c16="http://schemas.microsoft.com/office/drawing/2014/chart" uri="{C3380CC4-5D6E-409C-BE32-E72D297353CC}">
              <c16:uniqueId val="{00000006-2CB8-4615-8950-540471390977}"/>
            </c:ext>
          </c:extLst>
        </c:ser>
        <c:dLbls>
          <c:dLblPos val="outEnd"/>
          <c:showLegendKey val="0"/>
          <c:showVal val="1"/>
          <c:showCatName val="0"/>
          <c:showSerName val="0"/>
          <c:showPercent val="0"/>
          <c:showBubbleSize val="0"/>
        </c:dLbls>
        <c:gapWidth val="100"/>
        <c:axId val="68108872"/>
        <c:axId val="68108480"/>
      </c:barChart>
      <c:valAx>
        <c:axId val="68108480"/>
        <c:scaling>
          <c:orientation val="minMax"/>
        </c:scaling>
        <c:delete val="1"/>
        <c:axPos val="b"/>
        <c:numFmt formatCode="0%" sourceLinked="1"/>
        <c:majorTickMark val="out"/>
        <c:minorTickMark val="none"/>
        <c:tickLblPos val="nextTo"/>
        <c:crossAx val="68108872"/>
        <c:crosses val="autoZero"/>
        <c:crossBetween val="between"/>
      </c:valAx>
      <c:catAx>
        <c:axId val="68108872"/>
        <c:scaling>
          <c:orientation val="minMax"/>
        </c:scaling>
        <c:delete val="1"/>
        <c:axPos val="l"/>
        <c:numFmt formatCode="General" sourceLinked="1"/>
        <c:majorTickMark val="out"/>
        <c:minorTickMark val="none"/>
        <c:tickLblPos val="nextTo"/>
        <c:crossAx val="68108480"/>
        <c:crosses val="autoZero"/>
        <c:auto val="1"/>
        <c:lblAlgn val="ctr"/>
        <c:lblOffset val="100"/>
        <c:noMultiLvlLbl val="0"/>
      </c:cat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772719303579706"/>
          <c:y val="3.0957207035019758E-2"/>
          <c:w val="0.45308046116801565"/>
          <c:h val="0.81492997178395721"/>
        </c:manualLayout>
      </c:layout>
      <c:barChart>
        <c:barDir val="bar"/>
        <c:grouping val="percentStack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Was someone at DOC availible to answer questions, if you had them?</c:v>
                </c:pt>
                <c:pt idx="1">
                  <c:v>Did you feel supported by DOC during your L&amp;I process?</c:v>
                </c:pt>
                <c:pt idx="2">
                  <c:v>Did someone at DOC explain your role and responsibilities during the process of recovering and getting back to work?</c:v>
                </c:pt>
                <c:pt idx="3">
                  <c:v>Did someone at DOC help you with your L&amp;I claim to make sure it was started off correctly?</c:v>
                </c:pt>
                <c:pt idx="4">
                  <c:v>Did someone at DOC walk you through the necessary steps of your L&amp;I claim so you knew what to expect?</c:v>
                </c:pt>
              </c:strCache>
            </c:strRef>
          </c:cat>
          <c:val>
            <c:numRef>
              <c:f>Sheet1!$B$2:$B$6</c:f>
              <c:numCache>
                <c:formatCode>0%</c:formatCode>
                <c:ptCount val="5"/>
                <c:pt idx="0">
                  <c:v>0.71</c:v>
                </c:pt>
                <c:pt idx="1">
                  <c:v>0.64</c:v>
                </c:pt>
                <c:pt idx="2">
                  <c:v>0.5</c:v>
                </c:pt>
                <c:pt idx="3">
                  <c:v>0.34</c:v>
                </c:pt>
                <c:pt idx="4">
                  <c:v>0.32</c:v>
                </c:pt>
              </c:numCache>
            </c:numRef>
          </c:val>
          <c:extLst xmlns:c16r2="http://schemas.microsoft.com/office/drawing/2015/06/chart">
            <c:ext xmlns:c16="http://schemas.microsoft.com/office/drawing/2014/chart" uri="{C3380CC4-5D6E-409C-BE32-E72D297353CC}">
              <c16:uniqueId val="{00000000-D7D1-48B6-871C-2B9905D744B6}"/>
            </c:ext>
          </c:extLst>
        </c:ser>
        <c:ser>
          <c:idx val="1"/>
          <c:order val="1"/>
          <c:tx>
            <c:strRef>
              <c:f>Sheet1!$C$1</c:f>
              <c:strCache>
                <c:ptCount val="1"/>
                <c:pt idx="0">
                  <c:v>No</c:v>
                </c:pt>
              </c:strCache>
            </c:strRef>
          </c:tx>
          <c:spPr>
            <a:solidFill>
              <a:srgbClr val="FF984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Was someone at DOC availible to answer questions, if you had them?</c:v>
                </c:pt>
                <c:pt idx="1">
                  <c:v>Did you feel supported by DOC during your L&amp;I process?</c:v>
                </c:pt>
                <c:pt idx="2">
                  <c:v>Did someone at DOC explain your role and responsibilities during the process of recovering and getting back to work?</c:v>
                </c:pt>
                <c:pt idx="3">
                  <c:v>Did someone at DOC help you with your L&amp;I claim to make sure it was started off correctly?</c:v>
                </c:pt>
                <c:pt idx="4">
                  <c:v>Did someone at DOC walk you through the necessary steps of your L&amp;I claim so you knew what to expect?</c:v>
                </c:pt>
              </c:strCache>
            </c:strRef>
          </c:cat>
          <c:val>
            <c:numRef>
              <c:f>Sheet1!$C$2:$C$6</c:f>
              <c:numCache>
                <c:formatCode>0%</c:formatCode>
                <c:ptCount val="5"/>
                <c:pt idx="0">
                  <c:v>0.23</c:v>
                </c:pt>
                <c:pt idx="1">
                  <c:v>0.27</c:v>
                </c:pt>
                <c:pt idx="2">
                  <c:v>0.41</c:v>
                </c:pt>
                <c:pt idx="3">
                  <c:v>0.59</c:v>
                </c:pt>
                <c:pt idx="4">
                  <c:v>0.62</c:v>
                </c:pt>
              </c:numCache>
            </c:numRef>
          </c:val>
          <c:extLst xmlns:c16r2="http://schemas.microsoft.com/office/drawing/2015/06/chart">
            <c:ext xmlns:c16="http://schemas.microsoft.com/office/drawing/2014/chart" uri="{C3380CC4-5D6E-409C-BE32-E72D297353CC}">
              <c16:uniqueId val="{00000001-D7D1-48B6-871C-2B9905D744B6}"/>
            </c:ext>
          </c:extLst>
        </c:ser>
        <c:ser>
          <c:idx val="2"/>
          <c:order val="2"/>
          <c:tx>
            <c:strRef>
              <c:f>Sheet1!$D$1</c:f>
              <c:strCache>
                <c:ptCount val="1"/>
                <c:pt idx="0">
                  <c:v>N/A or not needed</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Was someone at DOC availible to answer questions, if you had them?</c:v>
                </c:pt>
                <c:pt idx="1">
                  <c:v>Did you feel supported by DOC during your L&amp;I process?</c:v>
                </c:pt>
                <c:pt idx="2">
                  <c:v>Did someone at DOC explain your role and responsibilities during the process of recovering and getting back to work?</c:v>
                </c:pt>
                <c:pt idx="3">
                  <c:v>Did someone at DOC help you with your L&amp;I claim to make sure it was started off correctly?</c:v>
                </c:pt>
                <c:pt idx="4">
                  <c:v>Did someone at DOC walk you through the necessary steps of your L&amp;I claim so you knew what to expect?</c:v>
                </c:pt>
              </c:strCache>
            </c:strRef>
          </c:cat>
          <c:val>
            <c:numRef>
              <c:f>Sheet1!$D$2:$D$6</c:f>
              <c:numCache>
                <c:formatCode>0%</c:formatCode>
                <c:ptCount val="5"/>
                <c:pt idx="0">
                  <c:v>0.05</c:v>
                </c:pt>
                <c:pt idx="1">
                  <c:v>0.09</c:v>
                </c:pt>
                <c:pt idx="2">
                  <c:v>0.09</c:v>
                </c:pt>
                <c:pt idx="3">
                  <c:v>7.0000000000000007E-2</c:v>
                </c:pt>
                <c:pt idx="4">
                  <c:v>0.05</c:v>
                </c:pt>
              </c:numCache>
            </c:numRef>
          </c:val>
          <c:extLst xmlns:c16r2="http://schemas.microsoft.com/office/drawing/2015/06/chart">
            <c:ext xmlns:c16="http://schemas.microsoft.com/office/drawing/2014/chart" uri="{C3380CC4-5D6E-409C-BE32-E72D297353CC}">
              <c16:uniqueId val="{00000000-21D3-415C-9F03-1ADBF57E8283}"/>
            </c:ext>
          </c:extLst>
        </c:ser>
        <c:dLbls>
          <c:showLegendKey val="0"/>
          <c:showVal val="0"/>
          <c:showCatName val="0"/>
          <c:showSerName val="0"/>
          <c:showPercent val="0"/>
          <c:showBubbleSize val="0"/>
        </c:dLbls>
        <c:gapWidth val="79"/>
        <c:overlap val="100"/>
        <c:axId val="70511888"/>
        <c:axId val="70512280"/>
      </c:barChart>
      <c:catAx>
        <c:axId val="70511888"/>
        <c:scaling>
          <c:orientation val="maxMin"/>
        </c:scaling>
        <c:delete val="1"/>
        <c:axPos val="l"/>
        <c:numFmt formatCode="General" sourceLinked="1"/>
        <c:majorTickMark val="none"/>
        <c:minorTickMark val="none"/>
        <c:tickLblPos val="nextTo"/>
        <c:crossAx val="70512280"/>
        <c:crosses val="autoZero"/>
        <c:auto val="1"/>
        <c:lblAlgn val="ctr"/>
        <c:lblOffset val="100"/>
        <c:noMultiLvlLbl val="0"/>
      </c:catAx>
      <c:valAx>
        <c:axId val="70512280"/>
        <c:scaling>
          <c:orientation val="minMax"/>
        </c:scaling>
        <c:delete val="0"/>
        <c:axPos val="t"/>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511888"/>
        <c:crosses val="autoZero"/>
        <c:crossBetween val="between"/>
      </c:valAx>
      <c:spPr>
        <a:noFill/>
        <a:ln>
          <a:noFill/>
        </a:ln>
        <a:effectLst/>
      </c:spPr>
    </c:plotArea>
    <c:legend>
      <c:legendPos val="b"/>
      <c:layout>
        <c:manualLayout>
          <c:xMode val="edge"/>
          <c:yMode val="edge"/>
          <c:x val="0.55960816582809625"/>
          <c:y val="0.85714434501352976"/>
          <c:w val="0.3823870895090612"/>
          <c:h val="7.4120658890686572E-2"/>
        </c:manualLayout>
      </c:layout>
      <c:overlay val="0"/>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61D-4DCE-9B34-A055F399B153}"/>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A61D-4DCE-9B34-A055F399B153}"/>
              </c:ext>
            </c:extLst>
          </c:dPt>
          <c:dPt>
            <c:idx val="2"/>
            <c:bubble3D val="0"/>
            <c:spPr>
              <a:solidFill>
                <a:schemeClr val="bg1">
                  <a:lumMod val="8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A61D-4DCE-9B34-A055F399B153}"/>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Yes</c:v>
                </c:pt>
                <c:pt idx="1">
                  <c:v>No</c:v>
                </c:pt>
                <c:pt idx="2">
                  <c:v>Don't know or N/A</c:v>
                </c:pt>
              </c:strCache>
            </c:strRef>
          </c:cat>
          <c:val>
            <c:numRef>
              <c:f>Sheet1!$B$2:$B$4</c:f>
              <c:numCache>
                <c:formatCode>0%</c:formatCode>
                <c:ptCount val="3"/>
                <c:pt idx="0">
                  <c:v>0.52</c:v>
                </c:pt>
                <c:pt idx="1">
                  <c:v>0.36</c:v>
                </c:pt>
                <c:pt idx="2">
                  <c:v>0.12</c:v>
                </c:pt>
              </c:numCache>
            </c:numRef>
          </c:val>
          <c:extLst xmlns:c16r2="http://schemas.microsoft.com/office/drawing/2015/06/chart">
            <c:ext xmlns:c16="http://schemas.microsoft.com/office/drawing/2014/chart" uri="{C3380CC4-5D6E-409C-BE32-E72D297353CC}">
              <c16:uniqueId val="{00000006-A61D-4DCE-9B34-A055F399B153}"/>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29821785239650894"/>
          <c:y val="0.75619812844286027"/>
          <c:w val="0.47284166047252341"/>
          <c:h val="7.9512433494653437E-2"/>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77B-4BB9-9004-6C189F9F4052}"/>
              </c:ext>
            </c:extLst>
          </c:dPt>
          <c:dPt>
            <c:idx val="1"/>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277B-4BB9-9004-6C189F9F4052}"/>
              </c:ext>
            </c:extLst>
          </c:dPt>
          <c:dPt>
            <c:idx val="2"/>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5-277B-4BB9-9004-6C189F9F4052}"/>
              </c:ext>
            </c:extLst>
          </c:dPt>
          <c:dPt>
            <c:idx val="3"/>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7-277B-4BB9-9004-6C189F9F405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Sheet1!$A$2:$A$5</c:f>
              <c:strCache>
                <c:ptCount val="4"/>
                <c:pt idx="0">
                  <c:v>Full support</c:v>
                </c:pt>
                <c:pt idx="1">
                  <c:v>Some contact and support</c:v>
                </c:pt>
                <c:pt idx="2">
                  <c:v>Minimal contact and no support</c:v>
                </c:pt>
                <c:pt idx="3">
                  <c:v>I don't know who this is</c:v>
                </c:pt>
              </c:strCache>
            </c:strRef>
          </c:cat>
          <c:val>
            <c:numRef>
              <c:f>Sheet1!$B$2:$B$5</c:f>
              <c:numCache>
                <c:formatCode>0%</c:formatCode>
                <c:ptCount val="4"/>
                <c:pt idx="0">
                  <c:v>0.41</c:v>
                </c:pt>
                <c:pt idx="1">
                  <c:v>0.25</c:v>
                </c:pt>
                <c:pt idx="2">
                  <c:v>0.23</c:v>
                </c:pt>
                <c:pt idx="3">
                  <c:v>0.11</c:v>
                </c:pt>
              </c:numCache>
            </c:numRef>
          </c:val>
          <c:extLst xmlns:c16r2="http://schemas.microsoft.com/office/drawing/2015/06/chart">
            <c:ext xmlns:c16="http://schemas.microsoft.com/office/drawing/2014/chart" uri="{C3380CC4-5D6E-409C-BE32-E72D297353CC}">
              <c16:uniqueId val="{00000008-277B-4BB9-9004-6C189F9F4052}"/>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27360636083245843"/>
          <c:y val="0.72301078458016699"/>
          <c:w val="0.49745315203657403"/>
          <c:h val="0.241300734825283"/>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barChart>
        <c:barDir val="bar"/>
        <c:grouping val="clustered"/>
        <c:varyColors val="0"/>
        <c:ser>
          <c:idx val="0"/>
          <c:order val="0"/>
          <c:tx>
            <c:strRef>
              <c:f>Sheet1!$B$1</c:f>
              <c:strCache>
                <c:ptCount val="1"/>
                <c:pt idx="0">
                  <c:v>Segments</c:v>
                </c:pt>
              </c:strCache>
            </c:strRef>
          </c:tx>
          <c:spPr>
            <a:solidFill>
              <a:schemeClr val="accent1"/>
            </a:solidFill>
            <a:ln w="19050">
              <a:solidFill>
                <a:schemeClr val="lt1"/>
              </a:solidFill>
            </a:ln>
            <a:effectLst/>
          </c:spPr>
          <c:invertIfNegative val="0"/>
          <c:dPt>
            <c:idx val="0"/>
            <c:invertIfNegative val="0"/>
            <c:bubble3D val="0"/>
            <c:spPr>
              <a:solidFill>
                <a:srgbClr val="0A64B6"/>
              </a:solidFill>
              <a:ln w="19050">
                <a:solidFill>
                  <a:schemeClr val="lt1"/>
                </a:solidFill>
              </a:ln>
              <a:effectLst/>
            </c:spPr>
            <c:extLst xmlns:c16r2="http://schemas.microsoft.com/office/drawing/2015/06/chart">
              <c:ext xmlns:c16="http://schemas.microsoft.com/office/drawing/2014/chart" uri="{C3380CC4-5D6E-409C-BE32-E72D297353CC}">
                <c16:uniqueId val="{00000001-DE8E-46CA-A795-FD5DA9B13F36}"/>
              </c:ext>
            </c:extLst>
          </c:dPt>
          <c:dPt>
            <c:idx val="2"/>
            <c:invertIfNegative val="0"/>
            <c:bubble3D val="0"/>
            <c:extLst xmlns:c16r2="http://schemas.microsoft.com/office/drawing/2015/06/chart">
              <c:ext xmlns:c16="http://schemas.microsoft.com/office/drawing/2014/chart" uri="{C3380CC4-5D6E-409C-BE32-E72D297353CC}">
                <c16:uniqueId val="{00000005-DE8E-46CA-A795-FD5DA9B13F36}"/>
              </c:ext>
            </c:extLst>
          </c:dPt>
          <c:dPt>
            <c:idx val="4"/>
            <c:invertIfNegative val="0"/>
            <c:bubble3D val="0"/>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5+ times</c:v>
                </c:pt>
                <c:pt idx="1">
                  <c:v>3-4 times</c:v>
                </c:pt>
                <c:pt idx="2">
                  <c:v>2 times</c:v>
                </c:pt>
                <c:pt idx="3">
                  <c:v>1 time</c:v>
                </c:pt>
                <c:pt idx="4">
                  <c:v>No contact/support</c:v>
                </c:pt>
              </c:strCache>
            </c:strRef>
          </c:cat>
          <c:val>
            <c:numRef>
              <c:f>Sheet1!$B$2:$B$6</c:f>
              <c:numCache>
                <c:formatCode>0%</c:formatCode>
                <c:ptCount val="5"/>
                <c:pt idx="0">
                  <c:v>0.27</c:v>
                </c:pt>
                <c:pt idx="1">
                  <c:v>0.16</c:v>
                </c:pt>
                <c:pt idx="2">
                  <c:v>0.16</c:v>
                </c:pt>
                <c:pt idx="3">
                  <c:v>7.0000000000000007E-2</c:v>
                </c:pt>
                <c:pt idx="4">
                  <c:v>0.34</c:v>
                </c:pt>
              </c:numCache>
            </c:numRef>
          </c:val>
          <c:extLst xmlns:c16r2="http://schemas.microsoft.com/office/drawing/2015/06/chart">
            <c:ext xmlns:c16="http://schemas.microsoft.com/office/drawing/2014/chart" uri="{C3380CC4-5D6E-409C-BE32-E72D297353CC}">
              <c16:uniqueId val="{00000008-DE8E-46CA-A795-FD5DA9B13F36}"/>
            </c:ext>
          </c:extLst>
        </c:ser>
        <c:dLbls>
          <c:dLblPos val="outEnd"/>
          <c:showLegendKey val="0"/>
          <c:showVal val="1"/>
          <c:showCatName val="0"/>
          <c:showSerName val="0"/>
          <c:showPercent val="0"/>
          <c:showBubbleSize val="0"/>
        </c:dLbls>
        <c:gapWidth val="100"/>
        <c:axId val="70514240"/>
        <c:axId val="70513848"/>
      </c:barChart>
      <c:valAx>
        <c:axId val="70513848"/>
        <c:scaling>
          <c:orientation val="minMax"/>
        </c:scaling>
        <c:delete val="1"/>
        <c:axPos val="b"/>
        <c:numFmt formatCode="0%" sourceLinked="1"/>
        <c:majorTickMark val="out"/>
        <c:minorTickMark val="none"/>
        <c:tickLblPos val="nextTo"/>
        <c:crossAx val="70514240"/>
        <c:crosses val="autoZero"/>
        <c:crossBetween val="between"/>
      </c:valAx>
      <c:catAx>
        <c:axId val="70514240"/>
        <c:scaling>
          <c:orientation val="minMax"/>
        </c:scaling>
        <c:delete val="1"/>
        <c:axPos val="l"/>
        <c:numFmt formatCode="General" sourceLinked="1"/>
        <c:majorTickMark val="out"/>
        <c:minorTickMark val="none"/>
        <c:tickLblPos val="nextTo"/>
        <c:crossAx val="70513848"/>
        <c:crosses val="autoZero"/>
        <c:auto val="1"/>
        <c:lblAlgn val="ctr"/>
        <c:lblOffset val="100"/>
        <c:noMultiLvlLbl val="0"/>
      </c:cat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033918128654969E-2"/>
          <c:y val="8.4840240117277102E-2"/>
          <c:w val="0.63827913404485748"/>
          <c:h val="0.90857501180601019"/>
        </c:manualLayout>
      </c:layout>
      <c:barChart>
        <c:barDir val="col"/>
        <c:grouping val="stacked"/>
        <c:varyColors val="0"/>
        <c:ser>
          <c:idx val="0"/>
          <c:order val="0"/>
          <c:tx>
            <c:strRef>
              <c:f>Sheet1!$B$1</c:f>
              <c:strCache>
                <c:ptCount val="1"/>
                <c:pt idx="0">
                  <c:v>Very good</c:v>
                </c:pt>
              </c:strCache>
            </c:strRef>
          </c:tx>
          <c:spPr>
            <a:solidFill>
              <a:schemeClr val="accent1"/>
            </a:solidFill>
            <a:ln>
              <a:no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4075-4A60-8EBC-3126FDD5348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c:formatCode>
                <c:ptCount val="1"/>
                <c:pt idx="0">
                  <c:v>0.59</c:v>
                </c:pt>
              </c:numCache>
            </c:numRef>
          </c:val>
          <c:extLst xmlns:c16r2="http://schemas.microsoft.com/office/drawing/2015/06/chart">
            <c:ext xmlns:c16="http://schemas.microsoft.com/office/drawing/2014/chart" uri="{C3380CC4-5D6E-409C-BE32-E72D297353CC}">
              <c16:uniqueId val="{00000002-4075-4A60-8EBC-3126FDD53484}"/>
            </c:ext>
          </c:extLst>
        </c:ser>
        <c:ser>
          <c:idx val="1"/>
          <c:order val="1"/>
          <c:tx>
            <c:strRef>
              <c:f>Sheet1!$C$1</c:f>
              <c:strCache>
                <c:ptCount val="1"/>
                <c:pt idx="0">
                  <c:v>Good</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c:formatCode>
                <c:ptCount val="1"/>
                <c:pt idx="0">
                  <c:v>0.27</c:v>
                </c:pt>
              </c:numCache>
            </c:numRef>
          </c:val>
          <c:extLst xmlns:c16r2="http://schemas.microsoft.com/office/drawing/2015/06/chart">
            <c:ext xmlns:c16="http://schemas.microsoft.com/office/drawing/2014/chart" uri="{C3380CC4-5D6E-409C-BE32-E72D297353CC}">
              <c16:uniqueId val="{00000003-4075-4A60-8EBC-3126FDD53484}"/>
            </c:ext>
          </c:extLst>
        </c:ser>
        <c:ser>
          <c:idx val="2"/>
          <c:order val="2"/>
          <c:tx>
            <c:strRef>
              <c:f>Sheet1!$D$1</c:f>
              <c:strCache>
                <c:ptCount val="1"/>
                <c:pt idx="0">
                  <c:v>Fair</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0%</c:formatCode>
                <c:ptCount val="1"/>
                <c:pt idx="0">
                  <c:v>0.14000000000000001</c:v>
                </c:pt>
              </c:numCache>
            </c:numRef>
          </c:val>
          <c:extLst xmlns:c16r2="http://schemas.microsoft.com/office/drawing/2015/06/chart">
            <c:ext xmlns:c16="http://schemas.microsoft.com/office/drawing/2014/chart" uri="{C3380CC4-5D6E-409C-BE32-E72D297353CC}">
              <c16:uniqueId val="{00000004-4075-4A60-8EBC-3126FDD53484}"/>
            </c:ext>
          </c:extLst>
        </c:ser>
        <c:ser>
          <c:idx val="3"/>
          <c:order val="3"/>
          <c:tx>
            <c:strRef>
              <c:f>Sheet1!$E$1</c:f>
              <c:strCache>
                <c:ptCount val="1"/>
                <c:pt idx="0">
                  <c:v>Poor</c:v>
                </c:pt>
              </c:strCache>
            </c:strRef>
          </c:tx>
          <c:spPr>
            <a:solidFill>
              <a:schemeClr val="accent5">
                <a:lumMod val="40000"/>
                <a:lumOff val="60000"/>
              </a:schemeClr>
            </a:solidFill>
            <a:ln>
              <a:noFill/>
            </a:ln>
            <a:effectLst/>
          </c:spPr>
          <c:invertIfNegative val="0"/>
          <c:cat>
            <c:strRef>
              <c:f>Sheet1!$A$2</c:f>
              <c:strCache>
                <c:ptCount val="1"/>
                <c:pt idx="0">
                  <c:v>Category 1</c:v>
                </c:pt>
              </c:strCache>
            </c:strRef>
          </c:cat>
          <c:val>
            <c:numRef>
              <c:f>Sheet1!$E$2</c:f>
              <c:numCache>
                <c:formatCode>0%</c:formatCode>
                <c:ptCount val="1"/>
                <c:pt idx="0">
                  <c:v>0</c:v>
                </c:pt>
              </c:numCache>
            </c:numRef>
          </c:val>
          <c:extLst xmlns:c16r2="http://schemas.microsoft.com/office/drawing/2015/06/chart">
            <c:ext xmlns:c16="http://schemas.microsoft.com/office/drawing/2014/chart" uri="{C3380CC4-5D6E-409C-BE32-E72D297353CC}">
              <c16:uniqueId val="{00000002-400E-4260-ADE1-7B512B69B6F5}"/>
            </c:ext>
          </c:extLst>
        </c:ser>
        <c:ser>
          <c:idx val="4"/>
          <c:order val="4"/>
          <c:tx>
            <c:strRef>
              <c:f>Sheet1!$F$1</c:f>
              <c:strCache>
                <c:ptCount val="1"/>
                <c:pt idx="0">
                  <c:v>Very Poor</c:v>
                </c:pt>
              </c:strCache>
            </c:strRef>
          </c:tx>
          <c:spPr>
            <a:solidFill>
              <a:srgbClr val="FF9843"/>
            </a:solidFill>
            <a:ln>
              <a:noFill/>
            </a:ln>
            <a:effectLst/>
          </c:spPr>
          <c:invertIfNegative val="0"/>
          <c:cat>
            <c:strRef>
              <c:f>Sheet1!$A$2</c:f>
              <c:strCache>
                <c:ptCount val="1"/>
                <c:pt idx="0">
                  <c:v>Category 1</c:v>
                </c:pt>
              </c:strCache>
            </c:strRef>
          </c:cat>
          <c:val>
            <c:numRef>
              <c:f>Sheet1!$F$2</c:f>
              <c:numCache>
                <c:formatCode>0%</c:formatCode>
                <c:ptCount val="1"/>
                <c:pt idx="0">
                  <c:v>0</c:v>
                </c:pt>
              </c:numCache>
            </c:numRef>
          </c:val>
          <c:extLst xmlns:c16r2="http://schemas.microsoft.com/office/drawing/2015/06/chart">
            <c:ext xmlns:c16="http://schemas.microsoft.com/office/drawing/2014/chart" uri="{C3380CC4-5D6E-409C-BE32-E72D297353CC}">
              <c16:uniqueId val="{00000003-400E-4260-ADE1-7B512B69B6F5}"/>
            </c:ext>
          </c:extLst>
        </c:ser>
        <c:dLbls>
          <c:showLegendKey val="0"/>
          <c:showVal val="0"/>
          <c:showCatName val="0"/>
          <c:showSerName val="0"/>
          <c:showPercent val="0"/>
          <c:showBubbleSize val="0"/>
        </c:dLbls>
        <c:gapWidth val="150"/>
        <c:overlap val="100"/>
        <c:axId val="68106520"/>
        <c:axId val="69873184"/>
      </c:barChart>
      <c:catAx>
        <c:axId val="68106520"/>
        <c:scaling>
          <c:orientation val="minMax"/>
        </c:scaling>
        <c:delete val="1"/>
        <c:axPos val="t"/>
        <c:numFmt formatCode="General" sourceLinked="1"/>
        <c:majorTickMark val="none"/>
        <c:minorTickMark val="none"/>
        <c:tickLblPos val="nextTo"/>
        <c:crossAx val="69873184"/>
        <c:crosses val="autoZero"/>
        <c:auto val="1"/>
        <c:lblAlgn val="ctr"/>
        <c:lblOffset val="100"/>
        <c:noMultiLvlLbl val="0"/>
      </c:catAx>
      <c:valAx>
        <c:axId val="69873184"/>
        <c:scaling>
          <c:orientation val="maxMin"/>
        </c:scaling>
        <c:delete val="1"/>
        <c:axPos val="l"/>
        <c:numFmt formatCode="0%" sourceLinked="1"/>
        <c:majorTickMark val="out"/>
        <c:minorTickMark val="none"/>
        <c:tickLblPos val="nextTo"/>
        <c:crossAx val="68106520"/>
        <c:crosses val="autoZero"/>
        <c:crossBetween val="between"/>
      </c:valAx>
      <c:spPr>
        <a:noFill/>
        <a:ln w="25400">
          <a:noFill/>
        </a:ln>
        <a:effectLst/>
      </c:spPr>
    </c:plotArea>
    <c:legend>
      <c:legendPos val="b"/>
      <c:layout>
        <c:manualLayout>
          <c:xMode val="edge"/>
          <c:yMode val="edge"/>
          <c:x val="0.52467836257309941"/>
          <c:y val="0.20974106186881655"/>
          <c:w val="0.27108187134502926"/>
          <c:h val="0.456828820284023"/>
        </c:manualLayout>
      </c:layout>
      <c:overlay val="0"/>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Actively involve you in your return to work</c:v>
                </c:pt>
                <c:pt idx="1">
                  <c:v>Listen and understand your needs</c:v>
                </c:pt>
                <c:pt idx="2">
                  <c:v>Care about your well-being</c:v>
                </c:pt>
                <c:pt idx="3">
                  <c:v>Get back to you in a timely manner</c:v>
                </c:pt>
                <c:pt idx="4">
                  <c:v>Provide you with helpful, friendly support</c:v>
                </c:pt>
                <c:pt idx="5">
                  <c:v>Answer your questions</c:v>
                </c:pt>
              </c:strCache>
            </c:strRef>
          </c:cat>
          <c:val>
            <c:numRef>
              <c:f>Sheet1!$B$2:$B$7</c:f>
              <c:numCache>
                <c:formatCode>0%</c:formatCode>
                <c:ptCount val="6"/>
                <c:pt idx="0">
                  <c:v>0.59</c:v>
                </c:pt>
                <c:pt idx="1">
                  <c:v>0.78</c:v>
                </c:pt>
                <c:pt idx="2">
                  <c:v>0.78</c:v>
                </c:pt>
                <c:pt idx="3">
                  <c:v>0.84</c:v>
                </c:pt>
                <c:pt idx="4">
                  <c:v>0.84</c:v>
                </c:pt>
                <c:pt idx="5">
                  <c:v>0.89</c:v>
                </c:pt>
              </c:numCache>
            </c:numRef>
          </c:val>
          <c:extLst xmlns:c16r2="http://schemas.microsoft.com/office/drawing/2015/06/chart">
            <c:ext xmlns:c16="http://schemas.microsoft.com/office/drawing/2014/chart" uri="{C3380CC4-5D6E-409C-BE32-E72D297353CC}">
              <c16:uniqueId val="{00000000-B391-4978-A713-C8A26E70AD63}"/>
            </c:ext>
          </c:extLst>
        </c:ser>
        <c:ser>
          <c:idx val="1"/>
          <c:order val="1"/>
          <c:tx>
            <c:strRef>
              <c:f>Sheet1!$C$1</c:f>
              <c:strCache>
                <c:ptCount val="1"/>
                <c:pt idx="0">
                  <c:v>No</c:v>
                </c:pt>
              </c:strCache>
            </c:strRef>
          </c:tx>
          <c:spPr>
            <a:solidFill>
              <a:srgbClr val="FF984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Actively involve you in your return to work</c:v>
                </c:pt>
                <c:pt idx="1">
                  <c:v>Listen and understand your needs</c:v>
                </c:pt>
                <c:pt idx="2">
                  <c:v>Care about your well-being</c:v>
                </c:pt>
                <c:pt idx="3">
                  <c:v>Get back to you in a timely manner</c:v>
                </c:pt>
                <c:pt idx="4">
                  <c:v>Provide you with helpful, friendly support</c:v>
                </c:pt>
                <c:pt idx="5">
                  <c:v>Answer your questions</c:v>
                </c:pt>
              </c:strCache>
            </c:strRef>
          </c:cat>
          <c:val>
            <c:numRef>
              <c:f>Sheet1!$C$2:$C$7</c:f>
              <c:numCache>
                <c:formatCode>0%</c:formatCode>
                <c:ptCount val="6"/>
                <c:pt idx="0">
                  <c:v>0.27</c:v>
                </c:pt>
                <c:pt idx="1">
                  <c:v>0.16</c:v>
                </c:pt>
                <c:pt idx="2">
                  <c:v>0.14000000000000001</c:v>
                </c:pt>
                <c:pt idx="3">
                  <c:v>0.08</c:v>
                </c:pt>
                <c:pt idx="4">
                  <c:v>0.11</c:v>
                </c:pt>
                <c:pt idx="5">
                  <c:v>0.08</c:v>
                </c:pt>
              </c:numCache>
            </c:numRef>
          </c:val>
          <c:extLst xmlns:c16r2="http://schemas.microsoft.com/office/drawing/2015/06/chart">
            <c:ext xmlns:c16="http://schemas.microsoft.com/office/drawing/2014/chart" uri="{C3380CC4-5D6E-409C-BE32-E72D297353CC}">
              <c16:uniqueId val="{00000001-B391-4978-A713-C8A26E70AD63}"/>
            </c:ext>
          </c:extLst>
        </c:ser>
        <c:ser>
          <c:idx val="2"/>
          <c:order val="2"/>
          <c:tx>
            <c:strRef>
              <c:f>Sheet1!$D$1</c:f>
              <c:strCache>
                <c:ptCount val="1"/>
                <c:pt idx="0">
                  <c:v>Don't Know or N/A</c:v>
                </c:pt>
              </c:strCache>
            </c:strRef>
          </c:tx>
          <c:spPr>
            <a:solidFill>
              <a:schemeClr val="bg1">
                <a:lumMod val="85000"/>
              </a:schemeClr>
            </a:solidFill>
            <a:ln>
              <a:noFill/>
            </a:ln>
            <a:effectLst/>
          </c:spPr>
          <c:invertIfNegative val="0"/>
          <c:dLbls>
            <c:dLbl>
              <c:idx val="5"/>
              <c:delete val="1"/>
              <c:extLst xmlns:c16r2="http://schemas.microsoft.com/office/drawing/2015/06/chart">
                <c:ext xmlns:c16="http://schemas.microsoft.com/office/drawing/2014/chart" uri="{C3380CC4-5D6E-409C-BE32-E72D297353CC}">
                  <c16:uniqueId val="{00000000-CB6E-431F-9E46-38D723122D59}"/>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Actively involve you in your return to work</c:v>
                </c:pt>
                <c:pt idx="1">
                  <c:v>Listen and understand your needs</c:v>
                </c:pt>
                <c:pt idx="2">
                  <c:v>Care about your well-being</c:v>
                </c:pt>
                <c:pt idx="3">
                  <c:v>Get back to you in a timely manner</c:v>
                </c:pt>
                <c:pt idx="4">
                  <c:v>Provide you with helpful, friendly support</c:v>
                </c:pt>
                <c:pt idx="5">
                  <c:v>Answer your questions</c:v>
                </c:pt>
              </c:strCache>
            </c:strRef>
          </c:cat>
          <c:val>
            <c:numRef>
              <c:f>Sheet1!$D$2:$D$7</c:f>
              <c:numCache>
                <c:formatCode>0%</c:formatCode>
                <c:ptCount val="6"/>
                <c:pt idx="0">
                  <c:v>0.14000000000000001</c:v>
                </c:pt>
                <c:pt idx="1">
                  <c:v>5.2631578947368418E-2</c:v>
                </c:pt>
                <c:pt idx="2">
                  <c:v>0.08</c:v>
                </c:pt>
                <c:pt idx="3">
                  <c:v>0.08</c:v>
                </c:pt>
                <c:pt idx="4">
                  <c:v>5.2631578947368418E-2</c:v>
                </c:pt>
                <c:pt idx="5">
                  <c:v>0.03</c:v>
                </c:pt>
              </c:numCache>
            </c:numRef>
          </c:val>
          <c:extLst xmlns:c16r2="http://schemas.microsoft.com/office/drawing/2015/06/chart">
            <c:ext xmlns:c16="http://schemas.microsoft.com/office/drawing/2014/chart" uri="{C3380CC4-5D6E-409C-BE32-E72D297353CC}">
              <c16:uniqueId val="{00000002-B391-4978-A713-C8A26E70AD63}"/>
            </c:ext>
          </c:extLst>
        </c:ser>
        <c:dLbls>
          <c:dLblPos val="ctr"/>
          <c:showLegendKey val="0"/>
          <c:showVal val="1"/>
          <c:showCatName val="0"/>
          <c:showSerName val="0"/>
          <c:showPercent val="0"/>
          <c:showBubbleSize val="0"/>
        </c:dLbls>
        <c:gapWidth val="102"/>
        <c:overlap val="100"/>
        <c:axId val="71089104"/>
        <c:axId val="71089496"/>
      </c:barChart>
      <c:catAx>
        <c:axId val="71089104"/>
        <c:scaling>
          <c:orientation val="minMax"/>
        </c:scaling>
        <c:delete val="1"/>
        <c:axPos val="l"/>
        <c:numFmt formatCode="General" sourceLinked="1"/>
        <c:majorTickMark val="none"/>
        <c:minorTickMark val="none"/>
        <c:tickLblPos val="nextTo"/>
        <c:crossAx val="71089496"/>
        <c:crosses val="autoZero"/>
        <c:auto val="1"/>
        <c:lblAlgn val="ctr"/>
        <c:lblOffset val="100"/>
        <c:noMultiLvlLbl val="0"/>
      </c:catAx>
      <c:valAx>
        <c:axId val="71089496"/>
        <c:scaling>
          <c:orientation val="minMax"/>
        </c:scaling>
        <c:delete val="1"/>
        <c:axPos val="b"/>
        <c:numFmt formatCode="0%" sourceLinked="1"/>
        <c:majorTickMark val="none"/>
        <c:minorTickMark val="none"/>
        <c:tickLblPos val="nextTo"/>
        <c:crossAx val="71089104"/>
        <c:crosses val="autoZero"/>
        <c:crossBetween val="between"/>
      </c:valAx>
      <c:spPr>
        <a:noFill/>
        <a:ln>
          <a:noFill/>
        </a:ln>
        <a:effectLst/>
      </c:spPr>
    </c:plotArea>
    <c:legend>
      <c:legendPos val="b"/>
      <c:layout>
        <c:manualLayout>
          <c:xMode val="edge"/>
          <c:yMode val="edge"/>
          <c:x val="0.14156591050983749"/>
          <c:y val="0.90281364102435857"/>
          <c:w val="0.72507244403258508"/>
          <c:h val="4.7559614615115292E-2"/>
        </c:manualLayout>
      </c:layout>
      <c:overlay val="0"/>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BD8-4B62-888F-F3D57E1B5E42}"/>
              </c:ext>
            </c:extLst>
          </c:dPt>
          <c:dPt>
            <c:idx val="1"/>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1BD8-4B62-888F-F3D57E1B5E42}"/>
              </c:ext>
            </c:extLst>
          </c:dPt>
          <c:dPt>
            <c:idx val="2"/>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5-1BD8-4B62-888F-F3D57E1B5E42}"/>
              </c:ext>
            </c:extLst>
          </c:dPt>
          <c:dPt>
            <c:idx val="3"/>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7-1BD8-4B62-888F-F3D57E1B5E4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Sheet1!$A$2:$A$5</c:f>
              <c:strCache>
                <c:ptCount val="4"/>
                <c:pt idx="0">
                  <c:v>Full support</c:v>
                </c:pt>
                <c:pt idx="1">
                  <c:v>Some contact and support</c:v>
                </c:pt>
                <c:pt idx="2">
                  <c:v>Minimal contact and no support</c:v>
                </c:pt>
                <c:pt idx="3">
                  <c:v>I don't know who this is</c:v>
                </c:pt>
              </c:strCache>
            </c:strRef>
          </c:cat>
          <c:val>
            <c:numRef>
              <c:f>Sheet1!$B$2:$B$5</c:f>
              <c:numCache>
                <c:formatCode>0%</c:formatCode>
                <c:ptCount val="4"/>
                <c:pt idx="0">
                  <c:v>0.36</c:v>
                </c:pt>
                <c:pt idx="1">
                  <c:v>0.27</c:v>
                </c:pt>
                <c:pt idx="2">
                  <c:v>0.2</c:v>
                </c:pt>
                <c:pt idx="3">
                  <c:v>0.18</c:v>
                </c:pt>
              </c:numCache>
            </c:numRef>
          </c:val>
          <c:extLst xmlns:c16r2="http://schemas.microsoft.com/office/drawing/2015/06/chart">
            <c:ext xmlns:c16="http://schemas.microsoft.com/office/drawing/2014/chart" uri="{C3380CC4-5D6E-409C-BE32-E72D297353CC}">
              <c16:uniqueId val="{00000006-1BD8-4B62-888F-F3D57E1B5E42}"/>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27087175065867503"/>
          <c:y val="0.73565029178881625"/>
          <c:w val="0.50292237238414084"/>
          <c:h val="0.241300734825283"/>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295850211716058"/>
          <c:y val="4.3529284537433453E-2"/>
          <c:w val="0.33813394019339654"/>
          <c:h val="0.59696910702526407"/>
        </c:manualLayout>
      </c:layout>
      <c:barChart>
        <c:barDir val="bar"/>
        <c:grouping val="clustered"/>
        <c:varyColors val="0"/>
        <c:ser>
          <c:idx val="0"/>
          <c:order val="0"/>
          <c:tx>
            <c:strRef>
              <c:f>Sheet1!$B$1</c:f>
              <c:strCache>
                <c:ptCount val="1"/>
                <c:pt idx="0">
                  <c:v>Segments</c:v>
                </c:pt>
              </c:strCache>
            </c:strRef>
          </c:tx>
          <c:spPr>
            <a:solidFill>
              <a:schemeClr val="accent1"/>
            </a:solidFill>
            <a:ln w="19050">
              <a:solidFill>
                <a:schemeClr val="lt1"/>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1F3F-422C-B5B1-1F3DF1C907B1}"/>
              </c:ext>
            </c:extLst>
          </c:dPt>
          <c:dPt>
            <c:idx val="1"/>
            <c:invertIfNegative val="0"/>
            <c:bubble3D val="0"/>
            <c:extLst xmlns:c16r2="http://schemas.microsoft.com/office/drawing/2015/06/chart">
              <c:ext xmlns:c16="http://schemas.microsoft.com/office/drawing/2014/chart" uri="{C3380CC4-5D6E-409C-BE32-E72D297353CC}">
                <c16:uniqueId val="{00000001-1F3F-422C-B5B1-1F3DF1C907B1}"/>
              </c:ext>
            </c:extLst>
          </c:dPt>
          <c:dPt>
            <c:idx val="2"/>
            <c:invertIfNegative val="0"/>
            <c:bubble3D val="0"/>
            <c:extLst xmlns:c16r2="http://schemas.microsoft.com/office/drawing/2015/06/chart">
              <c:ext xmlns:c16="http://schemas.microsoft.com/office/drawing/2014/chart" uri="{C3380CC4-5D6E-409C-BE32-E72D297353CC}">
                <c16:uniqueId val="{00000002-1F3F-422C-B5B1-1F3DF1C907B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contact/support/0 times</c:v>
                </c:pt>
                <c:pt idx="1">
                  <c:v>1 time</c:v>
                </c:pt>
                <c:pt idx="2">
                  <c:v>2-4 times</c:v>
                </c:pt>
                <c:pt idx="3">
                  <c:v>5+ times</c:v>
                </c:pt>
              </c:strCache>
            </c:strRef>
          </c:cat>
          <c:val>
            <c:numRef>
              <c:f>Sheet1!$B$2:$B$5</c:f>
              <c:numCache>
                <c:formatCode>0%</c:formatCode>
                <c:ptCount val="4"/>
                <c:pt idx="0">
                  <c:v>0.56000000000000005</c:v>
                </c:pt>
                <c:pt idx="1">
                  <c:v>0.04</c:v>
                </c:pt>
                <c:pt idx="2">
                  <c:v>0.18</c:v>
                </c:pt>
                <c:pt idx="3">
                  <c:v>0.23</c:v>
                </c:pt>
              </c:numCache>
            </c:numRef>
          </c:val>
          <c:extLst xmlns:c16r2="http://schemas.microsoft.com/office/drawing/2015/06/chart">
            <c:ext xmlns:c16="http://schemas.microsoft.com/office/drawing/2014/chart" uri="{C3380CC4-5D6E-409C-BE32-E72D297353CC}">
              <c16:uniqueId val="{00000003-1F3F-422C-B5B1-1F3DF1C907B1}"/>
            </c:ext>
          </c:extLst>
        </c:ser>
        <c:dLbls>
          <c:dLblPos val="outEnd"/>
          <c:showLegendKey val="0"/>
          <c:showVal val="1"/>
          <c:showCatName val="0"/>
          <c:showSerName val="0"/>
          <c:showPercent val="0"/>
          <c:showBubbleSize val="0"/>
        </c:dLbls>
        <c:gapWidth val="100"/>
        <c:axId val="71091064"/>
        <c:axId val="71090672"/>
      </c:barChart>
      <c:valAx>
        <c:axId val="71090672"/>
        <c:scaling>
          <c:orientation val="minMax"/>
        </c:scaling>
        <c:delete val="1"/>
        <c:axPos val="t"/>
        <c:numFmt formatCode="0%" sourceLinked="1"/>
        <c:majorTickMark val="out"/>
        <c:minorTickMark val="none"/>
        <c:tickLblPos val="nextTo"/>
        <c:crossAx val="71091064"/>
        <c:crosses val="autoZero"/>
        <c:crossBetween val="between"/>
      </c:valAx>
      <c:catAx>
        <c:axId val="7109106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1090672"/>
        <c:crosses val="autoZero"/>
        <c:auto val="1"/>
        <c:lblAlgn val="ctr"/>
        <c:lblOffset val="100"/>
        <c:noMultiLvlLbl val="0"/>
      </c:cat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D79-48A5-86FE-BCC97C783B87}"/>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FD79-48A5-86FE-BCC97C783B87}"/>
              </c:ext>
            </c:extLst>
          </c:dPt>
          <c:dPt>
            <c:idx val="2"/>
            <c:bubble3D val="0"/>
            <c:spPr>
              <a:solidFill>
                <a:schemeClr val="bg1">
                  <a:lumMod val="8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FD79-48A5-86FE-BCC97C783B87}"/>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Sheet1!$A$2:$A$4</c:f>
              <c:strCache>
                <c:ptCount val="3"/>
                <c:pt idx="0">
                  <c:v>Yes</c:v>
                </c:pt>
                <c:pt idx="1">
                  <c:v>No</c:v>
                </c:pt>
                <c:pt idx="2">
                  <c:v>N/A</c:v>
                </c:pt>
              </c:strCache>
            </c:strRef>
          </c:cat>
          <c:val>
            <c:numRef>
              <c:f>Sheet1!$B$2:$B$4</c:f>
              <c:numCache>
                <c:formatCode>0%</c:formatCode>
                <c:ptCount val="3"/>
                <c:pt idx="0">
                  <c:v>0.56999999999999995</c:v>
                </c:pt>
                <c:pt idx="1">
                  <c:v>0.27</c:v>
                </c:pt>
                <c:pt idx="2">
                  <c:v>0.16</c:v>
                </c:pt>
              </c:numCache>
            </c:numRef>
          </c:val>
          <c:extLst xmlns:c16r2="http://schemas.microsoft.com/office/drawing/2015/06/chart">
            <c:ext xmlns:c16="http://schemas.microsoft.com/office/drawing/2014/chart" uri="{C3380CC4-5D6E-409C-BE32-E72D297353CC}">
              <c16:uniqueId val="{00000006-FD79-48A5-86FE-BCC97C783B87}"/>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5017544569839354"/>
          <c:y val="0.75619812844286027"/>
          <c:w val="0.37713030439010442"/>
          <c:h val="7.9512433494653437E-2"/>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381754385964914"/>
          <c:y val="8.4840240117277102E-2"/>
          <c:w val="0.63827913404485748"/>
          <c:h val="0.90857501180601019"/>
        </c:manualLayout>
      </c:layout>
      <c:barChart>
        <c:barDir val="col"/>
        <c:grouping val="stacked"/>
        <c:varyColors val="0"/>
        <c:ser>
          <c:idx val="0"/>
          <c:order val="0"/>
          <c:tx>
            <c:strRef>
              <c:f>Sheet1!$B$1</c:f>
              <c:strCache>
                <c:ptCount val="1"/>
                <c:pt idx="0">
                  <c:v>Very good</c:v>
                </c:pt>
              </c:strCache>
            </c:strRef>
          </c:tx>
          <c:spPr>
            <a:solidFill>
              <a:schemeClr val="accent1"/>
            </a:solidFill>
            <a:ln>
              <a:no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E667-4C3A-8200-BA73A14A1A4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c:formatCode>
                <c:ptCount val="1"/>
                <c:pt idx="0">
                  <c:v>0.27</c:v>
                </c:pt>
              </c:numCache>
            </c:numRef>
          </c:val>
          <c:extLst xmlns:c16r2="http://schemas.microsoft.com/office/drawing/2015/06/chart">
            <c:ext xmlns:c16="http://schemas.microsoft.com/office/drawing/2014/chart" uri="{C3380CC4-5D6E-409C-BE32-E72D297353CC}">
              <c16:uniqueId val="{00000000-6EAB-4F14-8E85-633FEF1A99DE}"/>
            </c:ext>
          </c:extLst>
        </c:ser>
        <c:ser>
          <c:idx val="1"/>
          <c:order val="1"/>
          <c:tx>
            <c:strRef>
              <c:f>Sheet1!$C$1</c:f>
              <c:strCache>
                <c:ptCount val="1"/>
                <c:pt idx="0">
                  <c:v>Good</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c:formatCode>
                <c:ptCount val="1"/>
                <c:pt idx="0">
                  <c:v>0.48</c:v>
                </c:pt>
              </c:numCache>
            </c:numRef>
          </c:val>
          <c:extLst xmlns:c16r2="http://schemas.microsoft.com/office/drawing/2015/06/chart">
            <c:ext xmlns:c16="http://schemas.microsoft.com/office/drawing/2014/chart" uri="{C3380CC4-5D6E-409C-BE32-E72D297353CC}">
              <c16:uniqueId val="{00000001-6EAB-4F14-8E85-633FEF1A99DE}"/>
            </c:ext>
          </c:extLst>
        </c:ser>
        <c:ser>
          <c:idx val="2"/>
          <c:order val="2"/>
          <c:tx>
            <c:strRef>
              <c:f>Sheet1!$D$1</c:f>
              <c:strCache>
                <c:ptCount val="1"/>
                <c:pt idx="0">
                  <c:v>Fair</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0%</c:formatCode>
                <c:ptCount val="1"/>
                <c:pt idx="0">
                  <c:v>0.12</c:v>
                </c:pt>
              </c:numCache>
            </c:numRef>
          </c:val>
          <c:extLst xmlns:c16r2="http://schemas.microsoft.com/office/drawing/2015/06/chart">
            <c:ext xmlns:c16="http://schemas.microsoft.com/office/drawing/2014/chart" uri="{C3380CC4-5D6E-409C-BE32-E72D297353CC}">
              <c16:uniqueId val="{00000002-6EAB-4F14-8E85-633FEF1A99DE}"/>
            </c:ext>
          </c:extLst>
        </c:ser>
        <c:ser>
          <c:idx val="3"/>
          <c:order val="3"/>
          <c:tx>
            <c:strRef>
              <c:f>Sheet1!$E$1</c:f>
              <c:strCache>
                <c:ptCount val="1"/>
                <c:pt idx="0">
                  <c:v>Poor</c:v>
                </c:pt>
              </c:strCache>
            </c:strRef>
          </c:tx>
          <c:spPr>
            <a:solidFill>
              <a:schemeClr val="accent5">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Sheet1!$E$2</c:f>
              <c:numCache>
                <c:formatCode>0%</c:formatCode>
                <c:ptCount val="1"/>
                <c:pt idx="0">
                  <c:v>7.0000000000000007E-2</c:v>
                </c:pt>
              </c:numCache>
            </c:numRef>
          </c:val>
          <c:extLst xmlns:c16r2="http://schemas.microsoft.com/office/drawing/2015/06/chart">
            <c:ext xmlns:c16="http://schemas.microsoft.com/office/drawing/2014/chart" uri="{C3380CC4-5D6E-409C-BE32-E72D297353CC}">
              <c16:uniqueId val="{00000003-6EAB-4F14-8E85-633FEF1A99DE}"/>
            </c:ext>
          </c:extLst>
        </c:ser>
        <c:ser>
          <c:idx val="4"/>
          <c:order val="4"/>
          <c:tx>
            <c:strRef>
              <c:f>Sheet1!$F$1</c:f>
              <c:strCache>
                <c:ptCount val="1"/>
                <c:pt idx="0">
                  <c:v>Very poor</c:v>
                </c:pt>
              </c:strCache>
            </c:strRef>
          </c:tx>
          <c:spPr>
            <a:solidFill>
              <a:srgbClr val="FF984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Sheet1!$F$2</c:f>
              <c:numCache>
                <c:formatCode>0%</c:formatCode>
                <c:ptCount val="1"/>
                <c:pt idx="0">
                  <c:v>0.05</c:v>
                </c:pt>
              </c:numCache>
            </c:numRef>
          </c:val>
          <c:extLst xmlns:c16r2="http://schemas.microsoft.com/office/drawing/2015/06/chart">
            <c:ext xmlns:c16="http://schemas.microsoft.com/office/drawing/2014/chart" uri="{C3380CC4-5D6E-409C-BE32-E72D297353CC}">
              <c16:uniqueId val="{00000004-6EAB-4F14-8E85-633FEF1A99DE}"/>
            </c:ext>
          </c:extLst>
        </c:ser>
        <c:dLbls>
          <c:showLegendKey val="0"/>
          <c:showVal val="0"/>
          <c:showCatName val="0"/>
          <c:showSerName val="0"/>
          <c:showPercent val="0"/>
          <c:showBubbleSize val="0"/>
        </c:dLbls>
        <c:gapWidth val="150"/>
        <c:overlap val="100"/>
        <c:axId val="67265360"/>
        <c:axId val="67265752"/>
      </c:barChart>
      <c:catAx>
        <c:axId val="67265360"/>
        <c:scaling>
          <c:orientation val="minMax"/>
        </c:scaling>
        <c:delete val="1"/>
        <c:axPos val="t"/>
        <c:numFmt formatCode="General" sourceLinked="1"/>
        <c:majorTickMark val="none"/>
        <c:minorTickMark val="none"/>
        <c:tickLblPos val="nextTo"/>
        <c:crossAx val="67265752"/>
        <c:crosses val="autoZero"/>
        <c:auto val="1"/>
        <c:lblAlgn val="ctr"/>
        <c:lblOffset val="100"/>
        <c:noMultiLvlLbl val="0"/>
      </c:catAx>
      <c:valAx>
        <c:axId val="67265752"/>
        <c:scaling>
          <c:orientation val="maxMin"/>
        </c:scaling>
        <c:delete val="1"/>
        <c:axPos val="l"/>
        <c:numFmt formatCode="0%" sourceLinked="1"/>
        <c:majorTickMark val="out"/>
        <c:minorTickMark val="none"/>
        <c:tickLblPos val="nextTo"/>
        <c:crossAx val="67265360"/>
        <c:crosses val="autoZero"/>
        <c:crossBetween val="between"/>
      </c:valAx>
      <c:spPr>
        <a:noFill/>
        <a:ln w="25400">
          <a:noFill/>
        </a:ln>
        <a:effectLst/>
      </c:spPr>
    </c:plotArea>
    <c:legend>
      <c:legendPos val="b"/>
      <c:layout>
        <c:manualLayout>
          <c:xMode val="edge"/>
          <c:yMode val="edge"/>
          <c:x val="0.18085029239766084"/>
          <c:y val="0.71398911828568534"/>
          <c:w val="0.25208918128654972"/>
          <c:h val="0.2833792893414076"/>
        </c:manualLayout>
      </c:layout>
      <c:overlay val="0"/>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28721783692980069"/>
          <c:y val="0.65281388736796553"/>
          <c:w val="0.51382313170128846"/>
          <c:h val="0.3141195840284553"/>
        </c:manualLayout>
      </c:layout>
      <c:overlay val="0"/>
      <c:spPr>
        <a:noFill/>
        <a:ln>
          <a:no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2CB-4C1E-944E-70D00B6FB0F4}"/>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22CB-4C1E-944E-70D00B6FB0F4}"/>
              </c:ext>
            </c:extLst>
          </c:dPt>
          <c:dPt>
            <c:idx val="2"/>
            <c:bubble3D val="0"/>
            <c:spPr>
              <a:solidFill>
                <a:schemeClr val="bg1">
                  <a:lumMod val="8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22CB-4C1E-944E-70D00B6FB0F4}"/>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Sheet1!$A$2:$A$4</c:f>
              <c:strCache>
                <c:ptCount val="3"/>
                <c:pt idx="0">
                  <c:v>Yes</c:v>
                </c:pt>
                <c:pt idx="1">
                  <c:v>No</c:v>
                </c:pt>
                <c:pt idx="2">
                  <c:v>N/A</c:v>
                </c:pt>
              </c:strCache>
            </c:strRef>
          </c:cat>
          <c:val>
            <c:numRef>
              <c:f>Sheet1!$B$2:$B$4</c:f>
              <c:numCache>
                <c:formatCode>0%</c:formatCode>
                <c:ptCount val="3"/>
                <c:pt idx="0">
                  <c:v>0.52</c:v>
                </c:pt>
                <c:pt idx="1">
                  <c:v>0.25</c:v>
                </c:pt>
                <c:pt idx="2">
                  <c:v>0.23</c:v>
                </c:pt>
              </c:numCache>
            </c:numRef>
          </c:val>
          <c:extLst xmlns:c16r2="http://schemas.microsoft.com/office/drawing/2015/06/chart">
            <c:ext xmlns:c16="http://schemas.microsoft.com/office/drawing/2014/chart" uri="{C3380CC4-5D6E-409C-BE32-E72D297353CC}">
              <c16:uniqueId val="{00000006-22CB-4C1E-944E-70D00B6FB0F4}"/>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5017544569839354"/>
          <c:y val="0.75619812844286027"/>
          <c:w val="0.37713030439010442"/>
          <c:h val="7.9512433494653437E-2"/>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barChart>
        <c:barDir val="bar"/>
        <c:grouping val="clustered"/>
        <c:varyColors val="0"/>
        <c:ser>
          <c:idx val="0"/>
          <c:order val="0"/>
          <c:tx>
            <c:strRef>
              <c:f>Sheet1!$B$1</c:f>
              <c:strCache>
                <c:ptCount val="1"/>
                <c:pt idx="0">
                  <c:v>Segments</c:v>
                </c:pt>
              </c:strCache>
            </c:strRef>
          </c:tx>
          <c:spPr>
            <a:solidFill>
              <a:schemeClr val="accent1"/>
            </a:solidFill>
            <a:ln w="19050">
              <a:solidFill>
                <a:schemeClr val="lt1"/>
              </a:solidFill>
            </a:ln>
            <a:effectLst/>
          </c:spPr>
          <c:invertIfNegative val="0"/>
          <c:dPt>
            <c:idx val="1"/>
            <c:invertIfNegative val="0"/>
            <c:bubble3D val="0"/>
            <c:extLst xmlns:c16r2="http://schemas.microsoft.com/office/drawing/2015/06/chart">
              <c:ext xmlns:c16="http://schemas.microsoft.com/office/drawing/2014/chart" uri="{C3380CC4-5D6E-409C-BE32-E72D297353CC}">
                <c16:uniqueId val="{00000003-102A-47F7-8DC7-2C0C843377CD}"/>
              </c:ext>
            </c:extLst>
          </c:dPt>
          <c:dPt>
            <c:idx val="2"/>
            <c:invertIfNegative val="0"/>
            <c:bubble3D val="0"/>
            <c:extLst xmlns:c16r2="http://schemas.microsoft.com/office/drawing/2015/06/chart">
              <c:ext xmlns:c16="http://schemas.microsoft.com/office/drawing/2014/chart" uri="{C3380CC4-5D6E-409C-BE32-E72D297353CC}">
                <c16:uniqueId val="{00000005-102A-47F7-8DC7-2C0C843377C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N/A</c:v>
                </c:pt>
                <c:pt idx="1">
                  <c:v>4 + times</c:v>
                </c:pt>
                <c:pt idx="2">
                  <c:v>1 - 3 times</c:v>
                </c:pt>
                <c:pt idx="3">
                  <c:v>0 times</c:v>
                </c:pt>
              </c:strCache>
            </c:strRef>
          </c:cat>
          <c:val>
            <c:numRef>
              <c:f>Sheet1!$B$2:$B$5</c:f>
              <c:numCache>
                <c:formatCode>0%</c:formatCode>
                <c:ptCount val="4"/>
                <c:pt idx="0">
                  <c:v>0.23</c:v>
                </c:pt>
                <c:pt idx="1">
                  <c:v>0.28999999999999998</c:v>
                </c:pt>
                <c:pt idx="2">
                  <c:v>0.27</c:v>
                </c:pt>
                <c:pt idx="3">
                  <c:v>0.21</c:v>
                </c:pt>
              </c:numCache>
            </c:numRef>
          </c:val>
          <c:extLst xmlns:c16r2="http://schemas.microsoft.com/office/drawing/2015/06/chart">
            <c:ext xmlns:c16="http://schemas.microsoft.com/office/drawing/2014/chart" uri="{C3380CC4-5D6E-409C-BE32-E72D297353CC}">
              <c16:uniqueId val="{00000008-102A-47F7-8DC7-2C0C843377CD}"/>
            </c:ext>
          </c:extLst>
        </c:ser>
        <c:dLbls>
          <c:dLblPos val="outEnd"/>
          <c:showLegendKey val="0"/>
          <c:showVal val="1"/>
          <c:showCatName val="0"/>
          <c:showSerName val="0"/>
          <c:showPercent val="0"/>
          <c:showBubbleSize val="0"/>
        </c:dLbls>
        <c:gapWidth val="100"/>
        <c:axId val="70372496"/>
        <c:axId val="70372104"/>
      </c:barChart>
      <c:valAx>
        <c:axId val="70372104"/>
        <c:scaling>
          <c:orientation val="minMax"/>
        </c:scaling>
        <c:delete val="1"/>
        <c:axPos val="b"/>
        <c:numFmt formatCode="0%" sourceLinked="1"/>
        <c:majorTickMark val="out"/>
        <c:minorTickMark val="none"/>
        <c:tickLblPos val="nextTo"/>
        <c:crossAx val="70372496"/>
        <c:crosses val="autoZero"/>
        <c:crossBetween val="between"/>
      </c:valAx>
      <c:catAx>
        <c:axId val="70372496"/>
        <c:scaling>
          <c:orientation val="minMax"/>
        </c:scaling>
        <c:delete val="1"/>
        <c:axPos val="l"/>
        <c:numFmt formatCode="General" sourceLinked="1"/>
        <c:majorTickMark val="out"/>
        <c:minorTickMark val="none"/>
        <c:tickLblPos val="nextTo"/>
        <c:crossAx val="70372104"/>
        <c:crosses val="autoZero"/>
        <c:auto val="1"/>
        <c:lblAlgn val="ctr"/>
        <c:lblOffset val="100"/>
        <c:noMultiLvlLbl val="0"/>
      </c:cat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75049847421672"/>
          <c:y val="4.35293172291965E-2"/>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19B-436F-BE3D-9044C3E835CB}"/>
              </c:ext>
            </c:extLst>
          </c:dPt>
          <c:dPt>
            <c:idx val="1"/>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819B-436F-BE3D-9044C3E835CB}"/>
              </c:ext>
            </c:extLst>
          </c:dPt>
          <c:dPt>
            <c:idx val="2"/>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5-819B-436F-BE3D-9044C3E835C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Sheet1!$A$2:$A$4</c:f>
              <c:strCache>
                <c:ptCount val="3"/>
                <c:pt idx="0">
                  <c:v>Actively involved and fully consulted with</c:v>
                </c:pt>
                <c:pt idx="1">
                  <c:v>Provided some input</c:v>
                </c:pt>
                <c:pt idx="2">
                  <c:v>Not involved at all - just told what to do</c:v>
                </c:pt>
              </c:strCache>
            </c:strRef>
          </c:cat>
          <c:val>
            <c:numRef>
              <c:f>Sheet1!$B$2:$B$4</c:f>
              <c:numCache>
                <c:formatCode>0%</c:formatCode>
                <c:ptCount val="3"/>
                <c:pt idx="0">
                  <c:v>0.66</c:v>
                </c:pt>
                <c:pt idx="1">
                  <c:v>0.23</c:v>
                </c:pt>
                <c:pt idx="2">
                  <c:v>0.11</c:v>
                </c:pt>
              </c:numCache>
            </c:numRef>
          </c:val>
          <c:extLst xmlns:c16r2="http://schemas.microsoft.com/office/drawing/2015/06/chart">
            <c:ext xmlns:c16="http://schemas.microsoft.com/office/drawing/2014/chart" uri="{C3380CC4-5D6E-409C-BE32-E72D297353CC}">
              <c16:uniqueId val="{00000008-819B-436F-BE3D-9044C3E835CB}"/>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188833445445173"/>
          <c:y val="0.73960445651151363"/>
          <c:w val="0.60683755898791003"/>
          <c:h val="0.241300734825283"/>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572903023558589"/>
          <c:y val="3.7275738537243454E-2"/>
          <c:w val="0.61944458562685645"/>
          <c:h val="0.84411963884425456"/>
        </c:manualLayout>
      </c:layout>
      <c:barChart>
        <c:barDir val="bar"/>
        <c:grouping val="percentStack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Concerns about return to work were addressed</c:v>
                </c:pt>
                <c:pt idx="1">
                  <c:v>Concerns about return to work were listened to</c:v>
                </c:pt>
                <c:pt idx="2">
                  <c:v>Felt included in planning steps</c:v>
                </c:pt>
              </c:strCache>
            </c:strRef>
          </c:cat>
          <c:val>
            <c:numRef>
              <c:f>Sheet1!$B$2:$B$4</c:f>
              <c:numCache>
                <c:formatCode>0%</c:formatCode>
                <c:ptCount val="3"/>
                <c:pt idx="0">
                  <c:v>0.55000000000000004</c:v>
                </c:pt>
                <c:pt idx="1">
                  <c:v>0.55000000000000004</c:v>
                </c:pt>
                <c:pt idx="2">
                  <c:v>0.68</c:v>
                </c:pt>
              </c:numCache>
            </c:numRef>
          </c:val>
          <c:extLst xmlns:c16r2="http://schemas.microsoft.com/office/drawing/2015/06/chart">
            <c:ext xmlns:c16="http://schemas.microsoft.com/office/drawing/2014/chart" uri="{C3380CC4-5D6E-409C-BE32-E72D297353CC}">
              <c16:uniqueId val="{00000000-5A16-413B-929A-025CD5CF4942}"/>
            </c:ext>
          </c:extLst>
        </c:ser>
        <c:ser>
          <c:idx val="1"/>
          <c:order val="1"/>
          <c:tx>
            <c:strRef>
              <c:f>Sheet1!$C$1</c:f>
              <c:strCache>
                <c:ptCount val="1"/>
                <c:pt idx="0">
                  <c:v>No</c:v>
                </c:pt>
              </c:strCache>
            </c:strRef>
          </c:tx>
          <c:spPr>
            <a:solidFill>
              <a:srgbClr val="FF984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Concerns about return to work were addressed</c:v>
                </c:pt>
                <c:pt idx="1">
                  <c:v>Concerns about return to work were listened to</c:v>
                </c:pt>
                <c:pt idx="2">
                  <c:v>Felt included in planning steps</c:v>
                </c:pt>
              </c:strCache>
            </c:strRef>
          </c:cat>
          <c:val>
            <c:numRef>
              <c:f>Sheet1!$C$2:$C$4</c:f>
              <c:numCache>
                <c:formatCode>0%</c:formatCode>
                <c:ptCount val="3"/>
                <c:pt idx="0">
                  <c:v>0.21</c:v>
                </c:pt>
                <c:pt idx="1">
                  <c:v>0.23</c:v>
                </c:pt>
                <c:pt idx="2">
                  <c:v>0.11</c:v>
                </c:pt>
              </c:numCache>
            </c:numRef>
          </c:val>
          <c:extLst xmlns:c16r2="http://schemas.microsoft.com/office/drawing/2015/06/chart">
            <c:ext xmlns:c16="http://schemas.microsoft.com/office/drawing/2014/chart" uri="{C3380CC4-5D6E-409C-BE32-E72D297353CC}">
              <c16:uniqueId val="{00000001-5A16-413B-929A-025CD5CF4942}"/>
            </c:ext>
          </c:extLst>
        </c:ser>
        <c:ser>
          <c:idx val="2"/>
          <c:order val="2"/>
          <c:tx>
            <c:strRef>
              <c:f>Sheet1!$D$1</c:f>
              <c:strCache>
                <c:ptCount val="1"/>
                <c:pt idx="0">
                  <c:v>Don't know or N/A</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Concerns about return to work were addressed</c:v>
                </c:pt>
                <c:pt idx="1">
                  <c:v>Concerns about return to work were listened to</c:v>
                </c:pt>
                <c:pt idx="2">
                  <c:v>Felt included in planning steps</c:v>
                </c:pt>
              </c:strCache>
            </c:strRef>
          </c:cat>
          <c:val>
            <c:numRef>
              <c:f>Sheet1!$D$2:$D$4</c:f>
              <c:numCache>
                <c:formatCode>0%</c:formatCode>
                <c:ptCount val="3"/>
                <c:pt idx="0">
                  <c:v>0.23</c:v>
                </c:pt>
                <c:pt idx="1">
                  <c:v>0.21</c:v>
                </c:pt>
                <c:pt idx="2">
                  <c:v>0.21</c:v>
                </c:pt>
              </c:numCache>
            </c:numRef>
          </c:val>
          <c:extLst xmlns:c16r2="http://schemas.microsoft.com/office/drawing/2015/06/chart">
            <c:ext xmlns:c16="http://schemas.microsoft.com/office/drawing/2014/chart" uri="{C3380CC4-5D6E-409C-BE32-E72D297353CC}">
              <c16:uniqueId val="{00000002-5A16-413B-929A-025CD5CF4942}"/>
            </c:ext>
          </c:extLst>
        </c:ser>
        <c:dLbls>
          <c:showLegendKey val="0"/>
          <c:showVal val="0"/>
          <c:showCatName val="0"/>
          <c:showSerName val="0"/>
          <c:showPercent val="0"/>
          <c:showBubbleSize val="0"/>
        </c:dLbls>
        <c:gapWidth val="138"/>
        <c:overlap val="100"/>
        <c:axId val="145377720"/>
        <c:axId val="145635760"/>
      </c:barChart>
      <c:catAx>
        <c:axId val="145377720"/>
        <c:scaling>
          <c:orientation val="minMax"/>
        </c:scaling>
        <c:delete val="1"/>
        <c:axPos val="l"/>
        <c:numFmt formatCode="General" sourceLinked="1"/>
        <c:majorTickMark val="out"/>
        <c:minorTickMark val="none"/>
        <c:tickLblPos val="nextTo"/>
        <c:crossAx val="145635760"/>
        <c:crosses val="autoZero"/>
        <c:auto val="1"/>
        <c:lblAlgn val="ctr"/>
        <c:lblOffset val="100"/>
        <c:noMultiLvlLbl val="0"/>
      </c:catAx>
      <c:valAx>
        <c:axId val="145635760"/>
        <c:scaling>
          <c:orientation val="minMax"/>
        </c:scaling>
        <c:delete val="1"/>
        <c:axPos val="b"/>
        <c:numFmt formatCode="0%" sourceLinked="1"/>
        <c:majorTickMark val="out"/>
        <c:minorTickMark val="none"/>
        <c:tickLblPos val="nextTo"/>
        <c:crossAx val="145377720"/>
        <c:crosses val="autoZero"/>
        <c:crossBetween val="between"/>
      </c:valAx>
      <c:spPr>
        <a:noFill/>
        <a:ln w="25400">
          <a:noFill/>
        </a:ln>
        <a:effectLst/>
      </c:spPr>
    </c:plotArea>
    <c:legend>
      <c:legendPos val="b"/>
      <c:layout/>
      <c:overlay val="1"/>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54774967942654"/>
          <c:y val="0.13337426775719302"/>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FE4-4ACA-9B6A-F1369DAC3C4F}"/>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8FE4-4ACA-9B6A-F1369DAC3C4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Yes</c:v>
                </c:pt>
                <c:pt idx="1">
                  <c:v>No / not really</c:v>
                </c:pt>
              </c:strCache>
            </c:strRef>
          </c:cat>
          <c:val>
            <c:numRef>
              <c:f>Sheet1!$B$2:$B$3</c:f>
              <c:numCache>
                <c:formatCode>0%</c:formatCode>
                <c:ptCount val="2"/>
                <c:pt idx="0">
                  <c:v>0.78</c:v>
                </c:pt>
                <c:pt idx="1">
                  <c:v>0.22</c:v>
                </c:pt>
              </c:numCache>
            </c:numRef>
          </c:val>
          <c:extLst xmlns:c16r2="http://schemas.microsoft.com/office/drawing/2015/06/chart">
            <c:ext xmlns:c16="http://schemas.microsoft.com/office/drawing/2014/chart" uri="{C3380CC4-5D6E-409C-BE32-E72D297353CC}">
              <c16:uniqueId val="{00000004-8FE4-4ACA-9B6A-F1369DAC3C4F}"/>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60617338236746632"/>
          <c:y val="0.35464772909582676"/>
          <c:w val="0.33041167304933966"/>
          <c:h val="0.21448180805762776"/>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54774967942654"/>
          <c:y val="0.13337426775719302"/>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FD3-45E5-83F9-6E2319AEB36D}"/>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8FD3-45E5-83F9-6E2319AEB36D}"/>
              </c:ext>
            </c:extLst>
          </c:dPt>
          <c:dLbls>
            <c:dLbl>
              <c:idx val="0"/>
              <c:layout>
                <c:manualLayout>
                  <c:x val="2.559980280376873E-2"/>
                  <c:y val="-1.98296446160758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FD3-45E5-83F9-6E2319AEB36D}"/>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Yes</c:v>
                </c:pt>
                <c:pt idx="1">
                  <c:v>No / not really</c:v>
                </c:pt>
              </c:strCache>
            </c:strRef>
          </c:cat>
          <c:val>
            <c:numRef>
              <c:f>Sheet1!$B$2:$B$3</c:f>
              <c:numCache>
                <c:formatCode>0%</c:formatCode>
                <c:ptCount val="2"/>
                <c:pt idx="0">
                  <c:v>0.91</c:v>
                </c:pt>
                <c:pt idx="1">
                  <c:v>0.09</c:v>
                </c:pt>
              </c:numCache>
            </c:numRef>
          </c:val>
          <c:extLst xmlns:c16r2="http://schemas.microsoft.com/office/drawing/2015/06/chart">
            <c:ext xmlns:c16="http://schemas.microsoft.com/office/drawing/2014/chart" uri="{C3380CC4-5D6E-409C-BE32-E72D297353CC}">
              <c16:uniqueId val="{00000004-8FD3-45E5-83F9-6E2319AEB36D}"/>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60617338236746632"/>
          <c:y val="0.35464772909582676"/>
          <c:w val="0.33041167304933966"/>
          <c:h val="0.21448180805762776"/>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E13-44AC-8644-1A29230011E3}"/>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AE13-44AC-8644-1A29230011E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Yes</c:v>
                </c:pt>
                <c:pt idx="1">
                  <c:v>No, I came back to full duties</c:v>
                </c:pt>
              </c:strCache>
            </c:strRef>
          </c:cat>
          <c:val>
            <c:numRef>
              <c:f>Sheet1!$B$2:$B$3</c:f>
              <c:numCache>
                <c:formatCode>0%</c:formatCode>
                <c:ptCount val="2"/>
                <c:pt idx="0">
                  <c:v>0.41</c:v>
                </c:pt>
                <c:pt idx="1">
                  <c:v>0.59</c:v>
                </c:pt>
              </c:numCache>
            </c:numRef>
          </c:val>
          <c:extLst xmlns:c16r2="http://schemas.microsoft.com/office/drawing/2015/06/chart">
            <c:ext xmlns:c16="http://schemas.microsoft.com/office/drawing/2014/chart" uri="{C3380CC4-5D6E-409C-BE32-E72D297353CC}">
              <c16:uniqueId val="{00000006-AE13-44AC-8644-1A29230011E3}"/>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5017544569839354"/>
          <c:y val="0.75619812844286027"/>
          <c:w val="0.40721101630172174"/>
          <c:h val="0.15003553920287657"/>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3A7-4365-B8AD-38502B123175}"/>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A3A7-4365-B8AD-38502B12317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Yes</c:v>
                </c:pt>
                <c:pt idx="1">
                  <c:v>No / not really</c:v>
                </c:pt>
              </c:strCache>
            </c:strRef>
          </c:cat>
          <c:val>
            <c:numRef>
              <c:f>Sheet1!$B$2:$B$3</c:f>
              <c:numCache>
                <c:formatCode>0%</c:formatCode>
                <c:ptCount val="2"/>
                <c:pt idx="0">
                  <c:v>0.89</c:v>
                </c:pt>
                <c:pt idx="1">
                  <c:v>0.11</c:v>
                </c:pt>
              </c:numCache>
            </c:numRef>
          </c:val>
          <c:extLst xmlns:c16r2="http://schemas.microsoft.com/office/drawing/2015/06/chart">
            <c:ext xmlns:c16="http://schemas.microsoft.com/office/drawing/2014/chart" uri="{C3380CC4-5D6E-409C-BE32-E72D297353CC}">
              <c16:uniqueId val="{00000004-A3A7-4365-B8AD-38502B123175}"/>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5017544569839354"/>
          <c:y val="0.75619812844286027"/>
          <c:w val="0.40721101630172174"/>
          <c:h val="0.15003553920287657"/>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59781353126453"/>
          <c:y val="4.7188936063253722E-2"/>
          <c:w val="0.47493506033839072"/>
          <c:h val="0.93893196509461285"/>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1-7860-4771-80F5-0B9C44A83CE4}"/>
              </c:ext>
            </c:extLst>
          </c:dPt>
          <c:dPt>
            <c:idx val="2"/>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2-7860-4771-80F5-0B9C44A83CE4}"/>
              </c:ext>
            </c:extLst>
          </c:dPt>
          <c:dPt>
            <c:idx val="3"/>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3-7860-4771-80F5-0B9C44A83CE4}"/>
              </c:ext>
            </c:extLst>
          </c:dPt>
          <c:dPt>
            <c:idx val="5"/>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5-7860-4771-80F5-0B9C44A83CE4}"/>
              </c:ext>
            </c:extLst>
          </c:dPt>
          <c:dPt>
            <c:idx val="6"/>
            <c:invertIfNegative val="0"/>
            <c:bubble3D val="0"/>
            <c:spPr>
              <a:solidFill>
                <a:srgbClr val="FF9843"/>
              </a:solidFill>
              <a:ln>
                <a:noFill/>
              </a:ln>
              <a:effectLst/>
            </c:spPr>
            <c:extLst xmlns:c16r2="http://schemas.microsoft.com/office/drawing/2015/06/chart">
              <c:ext xmlns:c16="http://schemas.microsoft.com/office/drawing/2014/chart" uri="{C3380CC4-5D6E-409C-BE32-E72D297353CC}">
                <c16:uniqueId val="{00000006-7860-4771-80F5-0B9C44A83CE4}"/>
              </c:ext>
            </c:extLst>
          </c:dPt>
          <c:dPt>
            <c:idx val="9"/>
            <c:invertIfNegative val="0"/>
            <c:bubble3D val="0"/>
            <c:spPr>
              <a:solidFill>
                <a:srgbClr val="FFA861"/>
              </a:solidFill>
              <a:ln>
                <a:noFill/>
              </a:ln>
              <a:effectLst/>
            </c:spPr>
            <c:extLst xmlns:c16r2="http://schemas.microsoft.com/office/drawing/2015/06/chart">
              <c:ext xmlns:c16="http://schemas.microsoft.com/office/drawing/2014/chart" uri="{C3380CC4-5D6E-409C-BE32-E72D297353CC}">
                <c16:uniqueId val="{00000009-7860-4771-80F5-0B9C44A83CE4}"/>
              </c:ext>
            </c:extLst>
          </c:dPt>
          <c:dLbls>
            <c:dLbl>
              <c:idx val="0"/>
              <c:layout>
                <c:manualLayout>
                  <c:x val="4.6099901574791694E-4"/>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860-4771-80F5-0B9C44A83CE4}"/>
                </c:ext>
                <c:ext xmlns:c15="http://schemas.microsoft.com/office/drawing/2012/chart" uri="{CE6537A1-D6FC-4f65-9D91-7224C49458BB}">
                  <c15:layout/>
                </c:ext>
              </c:extLst>
            </c:dLbl>
            <c:dLbl>
              <c:idx val="1"/>
              <c:layout>
                <c:manualLayout>
                  <c:x val="3.5859990157480317E-3"/>
                  <c:y val="3.6909446550533835E-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860-4771-80F5-0B9C44A83CE4}"/>
                </c:ext>
                <c:ext xmlns:c15="http://schemas.microsoft.com/office/drawing/2012/chart" uri="{CE6537A1-D6FC-4f65-9D91-7224C49458BB}">
                  <c15:layout>
                    <c:manualLayout>
                      <c:w val="4.4851500984251967E-2"/>
                      <c:h val="4.5128995747478119E-2"/>
                    </c:manualLayout>
                  </c15:layout>
                </c:ext>
              </c:extLst>
            </c:dLbl>
            <c:dLbl>
              <c:idx val="2"/>
              <c:layout>
                <c:manualLayout>
                  <c:x val="2.0234990157480316E-3"/>
                  <c:y val="1.8454723276341125E-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860-4771-80F5-0B9C44A83CE4}"/>
                </c:ext>
                <c:ext xmlns:c15="http://schemas.microsoft.com/office/drawing/2012/chart" uri="{CE6537A1-D6FC-4f65-9D91-7224C49458BB}">
                  <c15:layout/>
                </c:ext>
              </c:extLst>
            </c:dLbl>
            <c:dLbl>
              <c:idx val="3"/>
              <c:layout>
                <c:manualLayout>
                  <c:x val="3.5859990157479167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860-4771-80F5-0B9C44A83CE4}"/>
                </c:ext>
                <c:ext xmlns:c15="http://schemas.microsoft.com/office/drawing/2012/chart" uri="{CE6537A1-D6FC-4f65-9D91-7224C49458BB}">
                  <c15:layout/>
                </c:ext>
              </c:extLst>
            </c:dLbl>
            <c:dLbl>
              <c:idx val="4"/>
              <c:layout>
                <c:manualLayout>
                  <c:x val="2.0234990157480316E-3"/>
                  <c:y val="4.2968250983843377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7860-4771-80F5-0B9C44A83CE4}"/>
                </c:ext>
                <c:ext xmlns:c15="http://schemas.microsoft.com/office/drawing/2012/chart" uri="{CE6537A1-D6FC-4f65-9D91-7224C49458BB}">
                  <c15:layout/>
                </c:ext>
              </c:extLst>
            </c:dLbl>
            <c:dLbl>
              <c:idx val="5"/>
              <c:layout>
                <c:manualLayout>
                  <c:x val="1.171875E-3"/>
                  <c:y val="2.3437498558225604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860-4771-80F5-0B9C44A83CE4}"/>
                </c:ext>
                <c:ext xmlns:c15="http://schemas.microsoft.com/office/drawing/2012/chart" uri="{CE6537A1-D6FC-4f65-9D91-7224C49458BB}">
                  <c15:layout/>
                </c:ext>
              </c:extLst>
            </c:dLbl>
            <c:dLbl>
              <c:idx val="6"/>
              <c:layout>
                <c:manualLayout>
                  <c:x val="-3.9062500000000002E-4"/>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7860-4771-80F5-0B9C44A83CE4}"/>
                </c:ext>
                <c:ext xmlns:c15="http://schemas.microsoft.com/office/drawing/2012/chart" uri="{CE6537A1-D6FC-4f65-9D91-7224C49458BB}">
                  <c15:layout/>
                </c:ext>
              </c:extLst>
            </c:dLbl>
            <c:dLbl>
              <c:idx val="7"/>
              <c:layout>
                <c:manualLayout>
                  <c:x val="-3.9062500000000002E-4"/>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7860-4771-80F5-0B9C44A83CE4}"/>
                </c:ext>
                <c:ext xmlns:c15="http://schemas.microsoft.com/office/drawing/2012/chart" uri="{CE6537A1-D6FC-4f65-9D91-7224C49458BB}">
                  <c15:layout/>
                </c:ext>
              </c:extLst>
            </c:dLbl>
            <c:dLbl>
              <c:idx val="8"/>
              <c:layout>
                <c:manualLayout>
                  <c:x val="4.2968750000000003E-3"/>
                  <c:y val="8.5936501967686754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7860-4771-80F5-0B9C44A83CE4}"/>
                </c:ext>
                <c:ext xmlns:c15="http://schemas.microsoft.com/office/drawing/2012/chart" uri="{CE6537A1-D6FC-4f65-9D91-7224C49458BB}">
                  <c15:layout/>
                </c:ext>
              </c:extLst>
            </c:dLbl>
            <c:dLbl>
              <c:idx val="9"/>
              <c:layout>
                <c:manualLayout>
                  <c:x val="4.2022637795274447E-3"/>
                  <c:y val="-2.3437498558224745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7860-4771-80F5-0B9C44A83CE4}"/>
                </c:ext>
                <c:ext xmlns:c15="http://schemas.microsoft.com/office/drawing/2012/chart" uri="{CE6537A1-D6FC-4f65-9D91-7224C49458BB}">
                  <c15:layout/>
                </c:ext>
              </c:extLst>
            </c:dLbl>
            <c:dLbl>
              <c:idx val="10"/>
              <c:layout>
                <c:manualLayout>
                  <c:x val="-2.0477362204724984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7860-4771-80F5-0B9C44A83CE4}"/>
                </c:ext>
                <c:ext xmlns:c15="http://schemas.microsoft.com/office/drawing/2012/chart" uri="{CE6537A1-D6FC-4f65-9D91-7224C49458BB}">
                  <c15:layout/>
                </c:ext>
              </c:extLst>
            </c:dLbl>
            <c:dLbl>
              <c:idx val="11"/>
              <c:layout>
                <c:manualLayout>
                  <c:x val="4.6099901574803148E-4"/>
                  <c:y val="3.6909446548385426E-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7860-4771-80F5-0B9C44A83CE4}"/>
                </c:ext>
                <c:ext xmlns:c15="http://schemas.microsoft.com/office/drawing/2012/chart" uri="{CE6537A1-D6FC-4f65-9D91-7224C49458BB}">
                  <c15:layout>
                    <c:manualLayout>
                      <c:w val="4.4851500984251967E-2"/>
                      <c:h val="4.5128995747478119E-2"/>
                    </c:manualLayout>
                  </c15:layout>
                </c:ext>
              </c:extLst>
            </c:dLbl>
            <c:dLbl>
              <c:idx val="12"/>
              <c:layout>
                <c:manualLayout>
                  <c:x val="2.0234990157480316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7860-4771-80F5-0B9C44A83CE4}"/>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Sheet1!$A$2:$A$14</c:f>
              <c:strCache>
                <c:ptCount val="13"/>
                <c:pt idx="0">
                  <c:v>Staff were supportive/helpful</c:v>
                </c:pt>
                <c:pt idx="1">
                  <c:v>Poor communication</c:v>
                </c:pt>
                <c:pt idx="2">
                  <c:v>Employer not accomodating or supportive/made return difficult</c:v>
                </c:pt>
                <c:pt idx="3">
                  <c:v>L&amp;I were horrible to work with</c:v>
                </c:pt>
                <c:pt idx="4">
                  <c:v>Didn’t know anything about RTW Program</c:v>
                </c:pt>
                <c:pt idx="5">
                  <c:v>Needed more info/confusing process</c:v>
                </c:pt>
                <c:pt idx="6">
                  <c:v>Process takes too long</c:v>
                </c:pt>
                <c:pt idx="7">
                  <c:v>Everything went well</c:v>
                </c:pt>
                <c:pt idx="8">
                  <c:v>Supervisor was supportive</c:v>
                </c:pt>
                <c:pt idx="9">
                  <c:v>I did not miss work</c:v>
                </c:pt>
                <c:pt idx="10">
                  <c:v>Good communication</c:v>
                </c:pt>
                <c:pt idx="11">
                  <c:v>No response/None</c:v>
                </c:pt>
                <c:pt idx="12">
                  <c:v>Other</c:v>
                </c:pt>
              </c:strCache>
            </c:strRef>
          </c:cat>
          <c:val>
            <c:numRef>
              <c:f>Sheet1!$B$2:$B$14</c:f>
              <c:numCache>
                <c:formatCode>0%</c:formatCode>
                <c:ptCount val="13"/>
                <c:pt idx="0">
                  <c:v>0.22</c:v>
                </c:pt>
                <c:pt idx="1">
                  <c:v>0.2</c:v>
                </c:pt>
                <c:pt idx="2">
                  <c:v>0.16</c:v>
                </c:pt>
                <c:pt idx="3">
                  <c:v>0.13</c:v>
                </c:pt>
                <c:pt idx="4">
                  <c:v>0.11</c:v>
                </c:pt>
                <c:pt idx="5">
                  <c:v>0.09</c:v>
                </c:pt>
                <c:pt idx="6">
                  <c:v>0.09</c:v>
                </c:pt>
                <c:pt idx="7">
                  <c:v>0.09</c:v>
                </c:pt>
                <c:pt idx="8">
                  <c:v>0.04</c:v>
                </c:pt>
                <c:pt idx="9">
                  <c:v>0.02</c:v>
                </c:pt>
                <c:pt idx="10">
                  <c:v>0.02</c:v>
                </c:pt>
                <c:pt idx="11">
                  <c:v>0.18</c:v>
                </c:pt>
                <c:pt idx="12">
                  <c:v>0.11</c:v>
                </c:pt>
              </c:numCache>
            </c:numRef>
          </c:val>
          <c:extLst xmlns:c16r2="http://schemas.microsoft.com/office/drawing/2015/06/chart">
            <c:ext xmlns:c16="http://schemas.microsoft.com/office/drawing/2014/chart" uri="{C3380CC4-5D6E-409C-BE32-E72D297353CC}">
              <c16:uniqueId val="{0000000D-7860-4771-80F5-0B9C44A83CE4}"/>
            </c:ext>
          </c:extLst>
        </c:ser>
        <c:dLbls>
          <c:dLblPos val="inEnd"/>
          <c:showLegendKey val="0"/>
          <c:showVal val="1"/>
          <c:showCatName val="0"/>
          <c:showSerName val="0"/>
          <c:showPercent val="0"/>
          <c:showBubbleSize val="0"/>
        </c:dLbls>
        <c:gapWidth val="182"/>
        <c:axId val="72630672"/>
        <c:axId val="72631064"/>
      </c:barChart>
      <c:catAx>
        <c:axId val="726306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2631064"/>
        <c:crosses val="autoZero"/>
        <c:auto val="1"/>
        <c:lblAlgn val="ctr"/>
        <c:lblOffset val="100"/>
        <c:noMultiLvlLbl val="0"/>
      </c:catAx>
      <c:valAx>
        <c:axId val="72631064"/>
        <c:scaling>
          <c:orientation val="minMax"/>
        </c:scaling>
        <c:delete val="1"/>
        <c:axPos val="t"/>
        <c:numFmt formatCode="0%" sourceLinked="1"/>
        <c:majorTickMark val="none"/>
        <c:minorTickMark val="none"/>
        <c:tickLblPos val="nextTo"/>
        <c:crossAx val="7263067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1.3579119622862455E-2"/>
          <c:w val="0.62930719862111817"/>
          <c:h val="0.90965796422609069"/>
        </c:manualLayout>
      </c:layout>
      <c:barChart>
        <c:barDir val="col"/>
        <c:grouping val="stacked"/>
        <c:varyColors val="0"/>
        <c:ser>
          <c:idx val="0"/>
          <c:order val="0"/>
          <c:tx>
            <c:strRef>
              <c:f>Sheet1!$F$1</c:f>
              <c:strCache>
                <c:ptCount val="1"/>
                <c:pt idx="0">
                  <c:v>Definitely would not</c:v>
                </c:pt>
              </c:strCache>
            </c:strRef>
          </c:tx>
          <c:spPr>
            <a:solidFill>
              <a:srgbClr val="FF984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Sheet1!$F$2</c:f>
              <c:numCache>
                <c:formatCode>0%</c:formatCode>
                <c:ptCount val="1"/>
                <c:pt idx="0">
                  <c:v>0.12</c:v>
                </c:pt>
              </c:numCache>
            </c:numRef>
          </c:val>
          <c:extLst xmlns:c16r2="http://schemas.microsoft.com/office/drawing/2015/06/chart">
            <c:ext xmlns:c16="http://schemas.microsoft.com/office/drawing/2014/chart" uri="{C3380CC4-5D6E-409C-BE32-E72D297353CC}">
              <c16:uniqueId val="{00000000-4479-4CD1-95D0-E2BF37F38F8E}"/>
            </c:ext>
          </c:extLst>
        </c:ser>
        <c:ser>
          <c:idx val="1"/>
          <c:order val="1"/>
          <c:tx>
            <c:strRef>
              <c:f>Sheet1!$E$1</c:f>
              <c:strCache>
                <c:ptCount val="1"/>
                <c:pt idx="0">
                  <c:v>Probably would not</c:v>
                </c:pt>
              </c:strCache>
            </c:strRef>
          </c:tx>
          <c:spPr>
            <a:solidFill>
              <a:srgbClr val="FFC7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Sheet1!$E$2</c:f>
              <c:numCache>
                <c:formatCode>0%</c:formatCode>
                <c:ptCount val="1"/>
                <c:pt idx="0">
                  <c:v>0.11</c:v>
                </c:pt>
              </c:numCache>
            </c:numRef>
          </c:val>
          <c:extLst xmlns:c16r2="http://schemas.microsoft.com/office/drawing/2015/06/chart">
            <c:ext xmlns:c16="http://schemas.microsoft.com/office/drawing/2014/chart" uri="{C3380CC4-5D6E-409C-BE32-E72D297353CC}">
              <c16:uniqueId val="{00000001-4479-4CD1-95D0-E2BF37F38F8E}"/>
            </c:ext>
          </c:extLst>
        </c:ser>
        <c:ser>
          <c:idx val="2"/>
          <c:order val="2"/>
          <c:tx>
            <c:strRef>
              <c:f>Sheet1!$D$1</c:f>
              <c:strCache>
                <c:ptCount val="1"/>
                <c:pt idx="0">
                  <c:v>Might or might not</c:v>
                </c:pt>
              </c:strCache>
            </c:strRef>
          </c:tx>
          <c:spPr>
            <a:solidFill>
              <a:schemeClr val="bg1">
                <a:lumMod val="85000"/>
              </a:schemeClr>
            </a:solidFill>
            <a:ln>
              <a:no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42F3-42CB-B4A3-0A87169A364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0%</c:formatCode>
                <c:ptCount val="1"/>
                <c:pt idx="0">
                  <c:v>0.27</c:v>
                </c:pt>
              </c:numCache>
            </c:numRef>
          </c:val>
          <c:extLst xmlns:c16r2="http://schemas.microsoft.com/office/drawing/2015/06/chart">
            <c:ext xmlns:c16="http://schemas.microsoft.com/office/drawing/2014/chart" uri="{C3380CC4-5D6E-409C-BE32-E72D297353CC}">
              <c16:uniqueId val="{00000002-4479-4CD1-95D0-E2BF37F38F8E}"/>
            </c:ext>
          </c:extLst>
        </c:ser>
        <c:ser>
          <c:idx val="3"/>
          <c:order val="3"/>
          <c:tx>
            <c:strRef>
              <c:f>Sheet1!$C$1</c:f>
              <c:strCache>
                <c:ptCount val="1"/>
                <c:pt idx="0">
                  <c:v>Probably would</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c:formatCode>
                <c:ptCount val="1"/>
                <c:pt idx="0">
                  <c:v>0.28999999999999998</c:v>
                </c:pt>
              </c:numCache>
            </c:numRef>
          </c:val>
          <c:extLst xmlns:c16r2="http://schemas.microsoft.com/office/drawing/2015/06/chart">
            <c:ext xmlns:c16="http://schemas.microsoft.com/office/drawing/2014/chart" uri="{C3380CC4-5D6E-409C-BE32-E72D297353CC}">
              <c16:uniqueId val="{00000003-4479-4CD1-95D0-E2BF37F38F8E}"/>
            </c:ext>
          </c:extLst>
        </c:ser>
        <c:ser>
          <c:idx val="4"/>
          <c:order val="4"/>
          <c:tx>
            <c:strRef>
              <c:f>Sheet1!$B$1</c:f>
              <c:strCache>
                <c:ptCount val="1"/>
                <c:pt idx="0">
                  <c:v>Definitely would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c:formatCode>
                <c:ptCount val="1"/>
                <c:pt idx="0">
                  <c:v>0.21</c:v>
                </c:pt>
              </c:numCache>
            </c:numRef>
          </c:val>
          <c:extLst xmlns:c16r2="http://schemas.microsoft.com/office/drawing/2015/06/chart">
            <c:ext xmlns:c16="http://schemas.microsoft.com/office/drawing/2014/chart" uri="{C3380CC4-5D6E-409C-BE32-E72D297353CC}">
              <c16:uniqueId val="{00000004-4479-4CD1-95D0-E2BF37F38F8E}"/>
            </c:ext>
          </c:extLst>
        </c:ser>
        <c:dLbls>
          <c:dLblPos val="ctr"/>
          <c:showLegendKey val="0"/>
          <c:showVal val="1"/>
          <c:showCatName val="0"/>
          <c:showSerName val="0"/>
          <c:showPercent val="0"/>
          <c:showBubbleSize val="0"/>
        </c:dLbls>
        <c:gapWidth val="150"/>
        <c:overlap val="100"/>
        <c:axId val="69874752"/>
        <c:axId val="69875144"/>
      </c:barChart>
      <c:catAx>
        <c:axId val="69874752"/>
        <c:scaling>
          <c:orientation val="minMax"/>
        </c:scaling>
        <c:delete val="1"/>
        <c:axPos val="b"/>
        <c:numFmt formatCode="General" sourceLinked="1"/>
        <c:majorTickMark val="none"/>
        <c:minorTickMark val="none"/>
        <c:tickLblPos val="nextTo"/>
        <c:crossAx val="69875144"/>
        <c:crosses val="autoZero"/>
        <c:auto val="1"/>
        <c:lblAlgn val="ctr"/>
        <c:lblOffset val="100"/>
        <c:noMultiLvlLbl val="0"/>
      </c:catAx>
      <c:valAx>
        <c:axId val="69875144"/>
        <c:scaling>
          <c:orientation val="minMax"/>
        </c:scaling>
        <c:delete val="1"/>
        <c:axPos val="l"/>
        <c:numFmt formatCode="0%" sourceLinked="1"/>
        <c:majorTickMark val="out"/>
        <c:minorTickMark val="none"/>
        <c:tickLblPos val="nextTo"/>
        <c:crossAx val="69874752"/>
        <c:crosses val="autoZero"/>
        <c:crossBetween val="between"/>
      </c:valAx>
      <c:spPr>
        <a:noFill/>
        <a:ln w="25400">
          <a:noFill/>
        </a:ln>
        <a:effectLst/>
      </c:spPr>
    </c:plotArea>
    <c:legend>
      <c:legendPos val="r"/>
      <c:layout>
        <c:manualLayout>
          <c:xMode val="edge"/>
          <c:yMode val="edge"/>
          <c:x val="0.5507608187134504"/>
          <c:y val="0.32266270584665552"/>
          <c:w val="0.41201403508771928"/>
          <c:h val="0.34795605004914087"/>
        </c:manualLayout>
      </c:layout>
      <c:overlay val="0"/>
      <c:spPr>
        <a:noFill/>
        <a:ln>
          <a:solidFill>
            <a:schemeClr val="bg1">
              <a:lumMod val="8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3C3-4352-B49E-C2FF343C011B}"/>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23C3-4352-B49E-C2FF343C011B}"/>
              </c:ext>
            </c:extLst>
          </c:dPt>
          <c:dPt>
            <c:idx val="2"/>
            <c:bubble3D val="0"/>
            <c:spPr>
              <a:solidFill>
                <a:srgbClr val="D9D9D9"/>
              </a:solidFill>
              <a:ln w="19050">
                <a:solidFill>
                  <a:schemeClr val="lt1"/>
                </a:solidFill>
              </a:ln>
              <a:effectLst/>
            </c:spPr>
            <c:extLst xmlns:c16r2="http://schemas.microsoft.com/office/drawing/2015/06/chart">
              <c:ext xmlns:c16="http://schemas.microsoft.com/office/drawing/2014/chart" uri="{C3380CC4-5D6E-409C-BE32-E72D297353CC}">
                <c16:uniqueId val="{00000005-23C3-4352-B49E-C2FF343C011B}"/>
              </c:ext>
            </c:extLst>
          </c:dPt>
          <c:dLbls>
            <c:dLbl>
              <c:idx val="1"/>
              <c:layout>
                <c:manualLayout>
                  <c:x val="0"/>
                  <c:y val="2.489050789701989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3C3-4352-B49E-C2FF343C011B}"/>
                </c:ext>
                <c:ext xmlns:c15="http://schemas.microsoft.com/office/drawing/2012/chart" uri="{CE6537A1-D6FC-4f65-9D91-7224C49458BB}"/>
              </c:extLst>
            </c:dLbl>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Yes</c:v>
                </c:pt>
                <c:pt idx="1">
                  <c:v>No</c:v>
                </c:pt>
                <c:pt idx="2">
                  <c:v>Don’t know or NA</c:v>
                </c:pt>
              </c:strCache>
            </c:strRef>
          </c:cat>
          <c:val>
            <c:numRef>
              <c:f>Sheet1!$B$2:$B$4</c:f>
              <c:numCache>
                <c:formatCode>0%</c:formatCode>
                <c:ptCount val="3"/>
                <c:pt idx="0">
                  <c:v>0.62</c:v>
                </c:pt>
                <c:pt idx="1">
                  <c:v>0.32</c:v>
                </c:pt>
                <c:pt idx="2">
                  <c:v>0.05</c:v>
                </c:pt>
              </c:numCache>
            </c:numRef>
          </c:val>
          <c:extLst xmlns:c16r2="http://schemas.microsoft.com/office/drawing/2015/06/chart">
            <c:ext xmlns:c16="http://schemas.microsoft.com/office/drawing/2014/chart" uri="{C3380CC4-5D6E-409C-BE32-E72D297353CC}">
              <c16:uniqueId val="{00000000-0145-4AC9-8200-0052A814D310}"/>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009524625702924"/>
          <c:y val="0.75619812844286027"/>
          <c:w val="0.49745315203657403"/>
          <c:h val="7.9512433494653437E-2"/>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005-41AE-8CA3-BA7D068C18A7}"/>
              </c:ext>
            </c:extLst>
          </c:dPt>
          <c:dPt>
            <c:idx val="1"/>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3-6005-41AE-8CA3-BA7D068C18A7}"/>
              </c:ext>
            </c:extLst>
          </c:dPt>
          <c:dPt>
            <c:idx val="2"/>
            <c:bubble3D val="0"/>
            <c:spPr>
              <a:solidFill>
                <a:srgbClr val="D9D9D9"/>
              </a:solidFill>
              <a:ln w="19050">
                <a:solidFill>
                  <a:schemeClr val="lt1"/>
                </a:solidFill>
              </a:ln>
              <a:effectLst/>
            </c:spPr>
            <c:extLst xmlns:c16r2="http://schemas.microsoft.com/office/drawing/2015/06/chart">
              <c:ext xmlns:c16="http://schemas.microsoft.com/office/drawing/2014/chart" uri="{C3380CC4-5D6E-409C-BE32-E72D297353CC}">
                <c16:uniqueId val="{00000004-46C5-487B-BA41-CF9D00F71F95}"/>
              </c:ext>
            </c:extLst>
          </c:dPt>
          <c:dLbls>
            <c:dLbl>
              <c:idx val="2"/>
              <c:delete val="1"/>
              <c:extLst xmlns:c16r2="http://schemas.microsoft.com/office/drawing/2015/06/chart">
                <c:ext xmlns:c16="http://schemas.microsoft.com/office/drawing/2014/chart" uri="{C3380CC4-5D6E-409C-BE32-E72D297353CC}">
                  <c16:uniqueId val="{00000004-46C5-487B-BA41-CF9D00F71F95}"/>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Yes</c:v>
                </c:pt>
                <c:pt idx="1">
                  <c:v>No</c:v>
                </c:pt>
                <c:pt idx="2">
                  <c:v>Don't know or N/A</c:v>
                </c:pt>
              </c:strCache>
            </c:strRef>
          </c:cat>
          <c:val>
            <c:numRef>
              <c:f>Sheet1!$B$2:$B$4</c:f>
              <c:numCache>
                <c:formatCode>0%</c:formatCode>
                <c:ptCount val="3"/>
                <c:pt idx="0">
                  <c:v>0.88</c:v>
                </c:pt>
                <c:pt idx="1">
                  <c:v>0.12</c:v>
                </c:pt>
                <c:pt idx="2">
                  <c:v>0</c:v>
                </c:pt>
              </c:numCache>
            </c:numRef>
          </c:val>
          <c:extLst xmlns:c16r2="http://schemas.microsoft.com/office/drawing/2015/06/chart">
            <c:ext xmlns:c16="http://schemas.microsoft.com/office/drawing/2014/chart" uri="{C3380CC4-5D6E-409C-BE32-E72D297353CC}">
              <c16:uniqueId val="{00000006-6005-41AE-8CA3-BA7D068C18A7}"/>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25719869978975801"/>
          <c:y val="0.75204971046002367"/>
          <c:w val="0.53847230464332496"/>
          <c:h val="7.9512433494653437E-2"/>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292929852707028"/>
          <c:y val="2.5487200207643751E-2"/>
          <c:w val="0.44726395856666884"/>
          <c:h val="0.97451279979235628"/>
        </c:manualLayout>
      </c:layout>
      <c:barChart>
        <c:barDir val="bar"/>
        <c:grouping val="clustered"/>
        <c:varyColors val="0"/>
        <c:ser>
          <c:idx val="0"/>
          <c:order val="0"/>
          <c:tx>
            <c:strRef>
              <c:f>Sheet1!$B$1</c:f>
              <c:strCache>
                <c:ptCount val="1"/>
                <c:pt idx="0">
                  <c:v>Completed Step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You reported your injury to DOC (eg. your supervisor or trainer)</c:v>
                </c:pt>
                <c:pt idx="1">
                  <c:v>You completed an Accident/Injury Report (Form 03-133)</c:v>
                </c:pt>
                <c:pt idx="2">
                  <c:v>You filed a claim with L&amp;I</c:v>
                </c:pt>
                <c:pt idx="3">
                  <c:v>You saw your doctor</c:v>
                </c:pt>
                <c:pt idx="4">
                  <c:v>You contacted your HR Consultant</c:v>
                </c:pt>
                <c:pt idx="5">
                  <c:v>You completed an Activity Prescription Form (APF) with your doctor</c:v>
                </c:pt>
                <c:pt idx="6">
                  <c:v>You contacted your DOC Claims Consultant</c:v>
                </c:pt>
                <c:pt idx="7">
                  <c:v>You reviewed your Blue Packet</c:v>
                </c:pt>
                <c:pt idx="8">
                  <c:v>None / no steps</c:v>
                </c:pt>
              </c:strCache>
            </c:strRef>
          </c:cat>
          <c:val>
            <c:numRef>
              <c:f>Sheet1!$B$2:$B$10</c:f>
              <c:numCache>
                <c:formatCode>0%</c:formatCode>
                <c:ptCount val="9"/>
                <c:pt idx="0">
                  <c:v>0.96</c:v>
                </c:pt>
                <c:pt idx="1">
                  <c:v>0.93333333333333324</c:v>
                </c:pt>
                <c:pt idx="2">
                  <c:v>0.86</c:v>
                </c:pt>
                <c:pt idx="3">
                  <c:v>0.84</c:v>
                </c:pt>
                <c:pt idx="4">
                  <c:v>0.48</c:v>
                </c:pt>
                <c:pt idx="5">
                  <c:v>0.45</c:v>
                </c:pt>
                <c:pt idx="6">
                  <c:v>0.21</c:v>
                </c:pt>
                <c:pt idx="7">
                  <c:v>0.11</c:v>
                </c:pt>
                <c:pt idx="8">
                  <c:v>0.02</c:v>
                </c:pt>
              </c:numCache>
            </c:numRef>
          </c:val>
          <c:extLst xmlns:c16r2="http://schemas.microsoft.com/office/drawing/2015/06/chart">
            <c:ext xmlns:c16="http://schemas.microsoft.com/office/drawing/2014/chart" uri="{C3380CC4-5D6E-409C-BE32-E72D297353CC}">
              <c16:uniqueId val="{00000000-D7D1-48B6-871C-2B9905D744B6}"/>
            </c:ext>
          </c:extLst>
        </c:ser>
        <c:dLbls>
          <c:showLegendKey val="0"/>
          <c:showVal val="0"/>
          <c:showCatName val="0"/>
          <c:showSerName val="0"/>
          <c:showPercent val="0"/>
          <c:showBubbleSize val="0"/>
        </c:dLbls>
        <c:gapWidth val="107"/>
        <c:axId val="69876320"/>
        <c:axId val="69876712"/>
      </c:barChart>
      <c:catAx>
        <c:axId val="69876320"/>
        <c:scaling>
          <c:orientation val="maxMin"/>
        </c:scaling>
        <c:delete val="1"/>
        <c:axPos val="l"/>
        <c:numFmt formatCode="General" sourceLinked="1"/>
        <c:majorTickMark val="none"/>
        <c:minorTickMark val="none"/>
        <c:tickLblPos val="nextTo"/>
        <c:crossAx val="69876712"/>
        <c:crosses val="autoZero"/>
        <c:auto val="1"/>
        <c:lblAlgn val="ctr"/>
        <c:lblOffset val="100"/>
        <c:noMultiLvlLbl val="0"/>
      </c:catAx>
      <c:valAx>
        <c:axId val="69876712"/>
        <c:scaling>
          <c:orientation val="minMax"/>
        </c:scaling>
        <c:delete val="0"/>
        <c:axPos val="t"/>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876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68893916935033"/>
          <c:y val="0.10160716898890967"/>
          <c:w val="0.39351815565831749"/>
          <c:h val="0.59696910702526407"/>
        </c:manualLayout>
      </c:layout>
      <c:doughnutChart>
        <c:varyColors val="1"/>
        <c:ser>
          <c:idx val="0"/>
          <c:order val="0"/>
          <c:tx>
            <c:strRef>
              <c:f>Sheet1!$B$1</c:f>
              <c:strCache>
                <c:ptCount val="1"/>
                <c:pt idx="0">
                  <c:v>Segments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0637-41BA-BBF5-6A8260F5856A}"/>
              </c:ext>
            </c:extLst>
          </c:dPt>
          <c:dPt>
            <c:idx val="1"/>
            <c:bubble3D val="0"/>
            <c:spPr>
              <a:solidFill>
                <a:schemeClr val="bg1">
                  <a:lumMod val="8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0637-41BA-BBF5-6A8260F5856A}"/>
              </c:ext>
            </c:extLst>
          </c:dPt>
          <c:dPt>
            <c:idx val="2"/>
            <c:bubble3D val="0"/>
            <c:spPr>
              <a:solidFill>
                <a:srgbClr val="FF9843"/>
              </a:solidFill>
              <a:ln w="19050">
                <a:solidFill>
                  <a:schemeClr val="lt1"/>
                </a:solidFill>
              </a:ln>
              <a:effectLst/>
            </c:spPr>
            <c:extLst xmlns:c16r2="http://schemas.microsoft.com/office/drawing/2015/06/chart">
              <c:ext xmlns:c16="http://schemas.microsoft.com/office/drawing/2014/chart" uri="{C3380CC4-5D6E-409C-BE32-E72D297353CC}">
                <c16:uniqueId val="{00000005-0637-41BA-BBF5-6A8260F5856A}"/>
              </c:ext>
            </c:extLst>
          </c:dPt>
          <c:dLbls>
            <c:dLbl>
              <c:idx val="1"/>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Sheet1!$A$2:$A$4</c:f>
              <c:strCache>
                <c:ptCount val="3"/>
                <c:pt idx="0">
                  <c:v>Right away</c:v>
                </c:pt>
                <c:pt idx="1">
                  <c:v>Within a couple days</c:v>
                </c:pt>
                <c:pt idx="2">
                  <c:v>After several days</c:v>
                </c:pt>
              </c:strCache>
            </c:strRef>
          </c:cat>
          <c:val>
            <c:numRef>
              <c:f>Sheet1!$B$2:$B$4</c:f>
              <c:numCache>
                <c:formatCode>0%</c:formatCode>
                <c:ptCount val="3"/>
                <c:pt idx="0">
                  <c:v>0.76</c:v>
                </c:pt>
                <c:pt idx="1">
                  <c:v>0.19</c:v>
                </c:pt>
                <c:pt idx="2">
                  <c:v>0.06</c:v>
                </c:pt>
              </c:numCache>
            </c:numRef>
          </c:val>
          <c:extLst xmlns:c16r2="http://schemas.microsoft.com/office/drawing/2015/06/chart">
            <c:ext xmlns:c16="http://schemas.microsoft.com/office/drawing/2014/chart" uri="{C3380CC4-5D6E-409C-BE32-E72D297353CC}">
              <c16:uniqueId val="{00000006-0637-41BA-BBF5-6A8260F5856A}"/>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5017544569839354"/>
          <c:y val="0.75619812844286027"/>
          <c:w val="0.37713030439010442"/>
          <c:h val="0.18737130104840649"/>
        </c:manualLayout>
      </c:layout>
      <c:overlay val="0"/>
      <c:spPr>
        <a:noFill/>
        <a:ln>
          <a:solidFill>
            <a:schemeClr val="bg1">
              <a:lumMod val="85000"/>
            </a:schemeClr>
          </a:solidFill>
        </a:ln>
        <a:effectLst/>
      </c:spPr>
      <c:txPr>
        <a:bodyPr rot="0" spcFirstLastPara="1" vertOverflow="ellipsis" vert="horz" wrap="square" anchor="ctr" anchorCtr="1"/>
        <a:lstStyle/>
        <a:p>
          <a:pPr>
            <a:defRPr lang="en-CA"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985925196850387"/>
          <c:y val="0.10849218082602234"/>
          <c:w val="0.552089936023622"/>
          <c:h val="0.82112501100362878"/>
        </c:manualLayout>
      </c:layout>
      <c:barChart>
        <c:barDir val="bar"/>
        <c:grouping val="clustered"/>
        <c:varyColors val="0"/>
        <c:ser>
          <c:idx val="0"/>
          <c:order val="0"/>
          <c:tx>
            <c:strRef>
              <c:f>Sheet1!$B$1</c:f>
              <c:strCache>
                <c:ptCount val="1"/>
                <c:pt idx="0">
                  <c:v>Series 1</c:v>
                </c:pt>
              </c:strCache>
            </c:strRef>
          </c:tx>
          <c:spPr>
            <a:solidFill>
              <a:srgbClr val="FFA861"/>
            </a:solidFill>
            <a:ln>
              <a:noFill/>
            </a:ln>
            <a:effectLst/>
          </c:spPr>
          <c:invertIfNegative val="0"/>
          <c:dLbls>
            <c:dLbl>
              <c:idx val="0"/>
              <c:layout>
                <c:manualLayout>
                  <c:x val="2.0234990157479171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026-41F2-A11A-26DC9FBCD25A}"/>
                </c:ext>
                <c:ext xmlns:c15="http://schemas.microsoft.com/office/drawing/2012/chart" uri="{CE6537A1-D6FC-4f65-9D91-7224C49458BB}">
                  <c15:layout/>
                </c:ext>
              </c:extLst>
            </c:dLbl>
            <c:dLbl>
              <c:idx val="1"/>
              <c:layout>
                <c:manualLayout>
                  <c:x val="-1.1015009842519686E-3"/>
                  <c:y val="-8.5936501967686754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026-41F2-A11A-26DC9FBCD25A}"/>
                </c:ext>
                <c:ext xmlns:c15="http://schemas.microsoft.com/office/drawing/2012/chart" uri="{CE6537A1-D6FC-4f65-9D91-7224C49458BB}">
                  <c15:layout/>
                </c:ext>
              </c:extLst>
            </c:dLbl>
            <c:dLbl>
              <c:idx val="2"/>
              <c:layout>
                <c:manualLayout>
                  <c:x val="2.0234990157480316E-3"/>
                  <c:y val="-8.5936501967686754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026-41F2-A11A-26DC9FBCD25A}"/>
                </c:ext>
                <c:ext xmlns:c15="http://schemas.microsoft.com/office/drawing/2012/chart" uri="{CE6537A1-D6FC-4f65-9D91-7224C49458BB}">
                  <c15:layout/>
                </c:ext>
              </c:extLst>
            </c:dLbl>
            <c:dLbl>
              <c:idx val="3"/>
              <c:layout>
                <c:manualLayout>
                  <c:x val="4.6099901574803148E-4"/>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E026-41F2-A11A-26DC9FBCD25A}"/>
                </c:ext>
                <c:ext xmlns:c15="http://schemas.microsoft.com/office/drawing/2012/chart" uri="{CE6537A1-D6FC-4f65-9D91-7224C49458BB}">
                  <c15:layout/>
                </c:ext>
              </c:extLst>
            </c:dLbl>
            <c:dLbl>
              <c:idx val="4"/>
              <c:layout>
                <c:manualLayout>
                  <c:x val="4.6099901574803148E-4"/>
                  <c:y val="-4.2968250983843377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026-41F2-A11A-26DC9FBCD25A}"/>
                </c:ext>
                <c:ext xmlns:c15="http://schemas.microsoft.com/office/drawing/2012/chart" uri="{CE6537A1-D6FC-4f65-9D91-7224C49458BB}">
                  <c15:layout/>
                </c:ext>
              </c:extLst>
            </c:dLbl>
            <c:dLbl>
              <c:idx val="5"/>
              <c:layout>
                <c:manualLayout>
                  <c:x val="1.0546875000000001E-2"/>
                  <c:y val="2.3437498558224745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026-41F2-A11A-26DC9FBCD25A}"/>
                </c:ext>
                <c:ext xmlns:c15="http://schemas.microsoft.com/office/drawing/2012/chart" uri="{CE6537A1-D6FC-4f65-9D91-7224C49458BB}">
                  <c15:layout/>
                </c:ext>
              </c:extLst>
            </c:dLbl>
            <c:dLbl>
              <c:idx val="6"/>
              <c:layout>
                <c:manualLayout>
                  <c:x val="3.5859990157480317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026-41F2-A11A-26DC9FBCD25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I don’t know what or where the 'Blue Packet' is</c:v>
                </c:pt>
                <c:pt idx="1">
                  <c:v>Poor communication/no explanation</c:v>
                </c:pt>
                <c:pt idx="2">
                  <c:v>Staff not supportive/concerned</c:v>
                </c:pt>
                <c:pt idx="3">
                  <c:v>Takes too long to process</c:v>
                </c:pt>
                <c:pt idx="4">
                  <c:v>Never given L&amp;I claim forms</c:v>
                </c:pt>
                <c:pt idx="5">
                  <c:v>Too many people to be in contact with</c:v>
                </c:pt>
                <c:pt idx="6">
                  <c:v>Other</c:v>
                </c:pt>
              </c:strCache>
            </c:strRef>
          </c:cat>
          <c:val>
            <c:numRef>
              <c:f>Sheet1!$B$2:$B$8</c:f>
              <c:numCache>
                <c:formatCode>0%</c:formatCode>
                <c:ptCount val="7"/>
                <c:pt idx="0">
                  <c:v>0.32</c:v>
                </c:pt>
                <c:pt idx="1">
                  <c:v>0.18</c:v>
                </c:pt>
                <c:pt idx="2">
                  <c:v>0.18</c:v>
                </c:pt>
                <c:pt idx="3">
                  <c:v>0.14000000000000001</c:v>
                </c:pt>
                <c:pt idx="4">
                  <c:v>0.14000000000000001</c:v>
                </c:pt>
                <c:pt idx="5">
                  <c:v>0.09</c:v>
                </c:pt>
                <c:pt idx="6">
                  <c:v>0.14000000000000001</c:v>
                </c:pt>
              </c:numCache>
            </c:numRef>
          </c:val>
          <c:extLst xmlns:c16r2="http://schemas.microsoft.com/office/drawing/2015/06/chart">
            <c:ext xmlns:c16="http://schemas.microsoft.com/office/drawing/2014/chart" uri="{C3380CC4-5D6E-409C-BE32-E72D297353CC}">
              <c16:uniqueId val="{00000007-E026-41F2-A11A-26DC9FBCD25A}"/>
            </c:ext>
          </c:extLst>
        </c:ser>
        <c:dLbls>
          <c:dLblPos val="inEnd"/>
          <c:showLegendKey val="0"/>
          <c:showVal val="1"/>
          <c:showCatName val="0"/>
          <c:showSerName val="0"/>
          <c:showPercent val="0"/>
          <c:showBubbleSize val="0"/>
        </c:dLbls>
        <c:gapWidth val="182"/>
        <c:axId val="68105736"/>
        <c:axId val="68106128"/>
      </c:barChart>
      <c:catAx>
        <c:axId val="681057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8106128"/>
        <c:crosses val="autoZero"/>
        <c:auto val="1"/>
        <c:lblAlgn val="ctr"/>
        <c:lblOffset val="100"/>
        <c:noMultiLvlLbl val="0"/>
      </c:catAx>
      <c:valAx>
        <c:axId val="68106128"/>
        <c:scaling>
          <c:orientation val="minMax"/>
        </c:scaling>
        <c:delete val="1"/>
        <c:axPos val="t"/>
        <c:numFmt formatCode="0%" sourceLinked="1"/>
        <c:majorTickMark val="none"/>
        <c:minorTickMark val="none"/>
        <c:tickLblPos val="nextTo"/>
        <c:crossAx val="68105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572450596116188"/>
          <c:y val="4.3805428528360599E-3"/>
          <c:w val="0.41427545780581015"/>
          <c:h val="0.94461752294438139"/>
        </c:manualLayout>
      </c:layout>
      <c:barChart>
        <c:barDir val="bar"/>
        <c:grouping val="clustered"/>
        <c:varyColors val="0"/>
        <c:ser>
          <c:idx val="0"/>
          <c:order val="0"/>
          <c:tx>
            <c:strRef>
              <c:f>Sheet1!$B$1</c:f>
              <c:strCache>
                <c:ptCount val="1"/>
                <c:pt idx="0">
                  <c:v>Completed Step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Reviewing / understanding Blue Packet</c:v>
                </c:pt>
                <c:pt idx="1">
                  <c:v>Filing a claim with L&amp;I </c:v>
                </c:pt>
                <c:pt idx="2">
                  <c:v>Getting in contact with HR Consultant</c:v>
                </c:pt>
                <c:pt idx="3">
                  <c:v>Completing an APF with doctor</c:v>
                </c:pt>
                <c:pt idx="4">
                  <c:v>Getting in contact with DOC Claims Consultant</c:v>
                </c:pt>
                <c:pt idx="5">
                  <c:v>Completing an Accident / Injury Report</c:v>
                </c:pt>
                <c:pt idx="6">
                  <c:v>Reporting injury</c:v>
                </c:pt>
                <c:pt idx="7">
                  <c:v>Seeing doctor</c:v>
                </c:pt>
                <c:pt idx="8">
                  <c:v>No / no problems</c:v>
                </c:pt>
              </c:strCache>
            </c:strRef>
          </c:cat>
          <c:val>
            <c:numRef>
              <c:f>Sheet1!$B$2:$B$10</c:f>
              <c:numCache>
                <c:formatCode>0%</c:formatCode>
                <c:ptCount val="9"/>
                <c:pt idx="0">
                  <c:v>0.21</c:v>
                </c:pt>
                <c:pt idx="1">
                  <c:v>0.18</c:v>
                </c:pt>
                <c:pt idx="2">
                  <c:v>0.14000000000000001</c:v>
                </c:pt>
                <c:pt idx="3">
                  <c:v>0.12</c:v>
                </c:pt>
                <c:pt idx="4">
                  <c:v>0.12</c:v>
                </c:pt>
                <c:pt idx="5">
                  <c:v>7.0000000000000007E-2</c:v>
                </c:pt>
                <c:pt idx="6">
                  <c:v>0.05</c:v>
                </c:pt>
                <c:pt idx="7">
                  <c:v>0.05</c:v>
                </c:pt>
                <c:pt idx="8">
                  <c:v>0.48</c:v>
                </c:pt>
              </c:numCache>
            </c:numRef>
          </c:val>
          <c:extLst xmlns:c16r2="http://schemas.microsoft.com/office/drawing/2015/06/chart">
            <c:ext xmlns:c16="http://schemas.microsoft.com/office/drawing/2014/chart" uri="{C3380CC4-5D6E-409C-BE32-E72D297353CC}">
              <c16:uniqueId val="{00000000-BB65-4E16-89DC-B78577B3306C}"/>
            </c:ext>
          </c:extLst>
        </c:ser>
        <c:dLbls>
          <c:showLegendKey val="0"/>
          <c:showVal val="0"/>
          <c:showCatName val="0"/>
          <c:showSerName val="0"/>
          <c:showPercent val="0"/>
          <c:showBubbleSize val="0"/>
        </c:dLbls>
        <c:gapWidth val="112"/>
        <c:axId val="68107304"/>
        <c:axId val="68107696"/>
      </c:barChart>
      <c:catAx>
        <c:axId val="6810730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8107696"/>
        <c:crosses val="autoZero"/>
        <c:auto val="1"/>
        <c:lblAlgn val="ctr"/>
        <c:lblOffset val="100"/>
        <c:noMultiLvlLbl val="0"/>
      </c:catAx>
      <c:valAx>
        <c:axId val="68107696"/>
        <c:scaling>
          <c:orientation val="minMax"/>
        </c:scaling>
        <c:delete val="0"/>
        <c:axPos val="t"/>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107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7" cy="466578"/>
          </a:xfrm>
          <a:prstGeom prst="rect">
            <a:avLst/>
          </a:prstGeom>
        </p:spPr>
        <p:txBody>
          <a:bodyPr vert="horz" lIns="92117" tIns="46058" rIns="92117" bIns="46058" rtlCol="0"/>
          <a:lstStyle>
            <a:lvl1pPr algn="l">
              <a:defRPr sz="1200"/>
            </a:lvl1pPr>
          </a:lstStyle>
          <a:p>
            <a:endParaRPr lang="en-CA" dirty="0"/>
          </a:p>
        </p:txBody>
      </p:sp>
      <p:sp>
        <p:nvSpPr>
          <p:cNvPr id="3" name="Date Placeholder 2"/>
          <p:cNvSpPr>
            <a:spLocks noGrp="1"/>
          </p:cNvSpPr>
          <p:nvPr>
            <p:ph type="dt" idx="1"/>
          </p:nvPr>
        </p:nvSpPr>
        <p:spPr>
          <a:xfrm>
            <a:off x="3971172" y="0"/>
            <a:ext cx="3037627" cy="466578"/>
          </a:xfrm>
          <a:prstGeom prst="rect">
            <a:avLst/>
          </a:prstGeom>
        </p:spPr>
        <p:txBody>
          <a:bodyPr vert="horz" lIns="92117" tIns="46058" rIns="92117" bIns="46058" rtlCol="0"/>
          <a:lstStyle>
            <a:lvl1pPr algn="r">
              <a:defRPr sz="1200"/>
            </a:lvl1pPr>
          </a:lstStyle>
          <a:p>
            <a:fld id="{78204EB1-E3FD-41DB-9A23-BBA29A1050DD}" type="datetimeFigureOut">
              <a:rPr lang="en-CA" smtClean="0"/>
              <a:t>06/12/2017</a:t>
            </a:fld>
            <a:endParaRPr lang="en-CA"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2117" tIns="46058" rIns="92117" bIns="46058" rtlCol="0" anchor="ctr"/>
          <a:lstStyle/>
          <a:p>
            <a:endParaRPr lang="en-CA" dirty="0"/>
          </a:p>
        </p:txBody>
      </p:sp>
      <p:sp>
        <p:nvSpPr>
          <p:cNvPr id="5" name="Notes Placeholder 4"/>
          <p:cNvSpPr>
            <a:spLocks noGrp="1"/>
          </p:cNvSpPr>
          <p:nvPr>
            <p:ph type="body" sz="quarter" idx="3"/>
          </p:nvPr>
        </p:nvSpPr>
        <p:spPr>
          <a:xfrm>
            <a:off x="701361" y="4474033"/>
            <a:ext cx="5607679" cy="3660718"/>
          </a:xfrm>
          <a:prstGeom prst="rect">
            <a:avLst/>
          </a:prstGeom>
        </p:spPr>
        <p:txBody>
          <a:bodyPr vert="horz" lIns="92117" tIns="46058" rIns="92117" bIns="4605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822"/>
            <a:ext cx="3037627" cy="466578"/>
          </a:xfrm>
          <a:prstGeom prst="rect">
            <a:avLst/>
          </a:prstGeom>
        </p:spPr>
        <p:txBody>
          <a:bodyPr vert="horz" lIns="92117" tIns="46058" rIns="92117" bIns="46058"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1172" y="8829822"/>
            <a:ext cx="3037627" cy="466578"/>
          </a:xfrm>
          <a:prstGeom prst="rect">
            <a:avLst/>
          </a:prstGeom>
        </p:spPr>
        <p:txBody>
          <a:bodyPr vert="horz" lIns="92117" tIns="46058" rIns="92117" bIns="46058" rtlCol="0" anchor="b"/>
          <a:lstStyle>
            <a:lvl1pPr algn="r">
              <a:defRPr sz="1200"/>
            </a:lvl1pPr>
          </a:lstStyle>
          <a:p>
            <a:fld id="{A0255E54-7C96-434D-84AC-2B2CEFBE395C}" type="slidenum">
              <a:rPr lang="en-CA" smtClean="0"/>
              <a:t>‹#›</a:t>
            </a:fld>
            <a:endParaRPr lang="en-CA" dirty="0"/>
          </a:p>
        </p:txBody>
      </p:sp>
    </p:spTree>
    <p:extLst>
      <p:ext uri="{BB962C8B-B14F-4D97-AF65-F5344CB8AC3E}">
        <p14:creationId xmlns:p14="http://schemas.microsoft.com/office/powerpoint/2010/main" val="159724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6</a:t>
            </a:fld>
            <a:endParaRPr lang="en-CA" dirty="0"/>
          </a:p>
        </p:txBody>
      </p:sp>
    </p:spTree>
    <p:extLst>
      <p:ext uri="{BB962C8B-B14F-4D97-AF65-F5344CB8AC3E}">
        <p14:creationId xmlns:p14="http://schemas.microsoft.com/office/powerpoint/2010/main" val="412396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10</a:t>
            </a:fld>
            <a:endParaRPr lang="en-CA" dirty="0"/>
          </a:p>
        </p:txBody>
      </p:sp>
    </p:spTree>
    <p:extLst>
      <p:ext uri="{BB962C8B-B14F-4D97-AF65-F5344CB8AC3E}">
        <p14:creationId xmlns:p14="http://schemas.microsoft.com/office/powerpoint/2010/main" val="1750040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12</a:t>
            </a:fld>
            <a:endParaRPr lang="en-CA" dirty="0"/>
          </a:p>
        </p:txBody>
      </p:sp>
    </p:spTree>
    <p:extLst>
      <p:ext uri="{BB962C8B-B14F-4D97-AF65-F5344CB8AC3E}">
        <p14:creationId xmlns:p14="http://schemas.microsoft.com/office/powerpoint/2010/main" val="4228900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14</a:t>
            </a:fld>
            <a:endParaRPr lang="en-CA" dirty="0"/>
          </a:p>
        </p:txBody>
      </p:sp>
    </p:spTree>
    <p:extLst>
      <p:ext uri="{BB962C8B-B14F-4D97-AF65-F5344CB8AC3E}">
        <p14:creationId xmlns:p14="http://schemas.microsoft.com/office/powerpoint/2010/main" val="3813117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15</a:t>
            </a:fld>
            <a:endParaRPr lang="en-CA" dirty="0"/>
          </a:p>
        </p:txBody>
      </p:sp>
    </p:spTree>
    <p:extLst>
      <p:ext uri="{BB962C8B-B14F-4D97-AF65-F5344CB8AC3E}">
        <p14:creationId xmlns:p14="http://schemas.microsoft.com/office/powerpoint/2010/main" val="3927986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16</a:t>
            </a:fld>
            <a:endParaRPr lang="en-CA" dirty="0"/>
          </a:p>
        </p:txBody>
      </p:sp>
    </p:spTree>
    <p:extLst>
      <p:ext uri="{BB962C8B-B14F-4D97-AF65-F5344CB8AC3E}">
        <p14:creationId xmlns:p14="http://schemas.microsoft.com/office/powerpoint/2010/main" val="1584432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17</a:t>
            </a:fld>
            <a:endParaRPr lang="en-CA" dirty="0"/>
          </a:p>
        </p:txBody>
      </p:sp>
    </p:spTree>
    <p:extLst>
      <p:ext uri="{BB962C8B-B14F-4D97-AF65-F5344CB8AC3E}">
        <p14:creationId xmlns:p14="http://schemas.microsoft.com/office/powerpoint/2010/main" val="211780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0255E54-7C96-434D-84AC-2B2CEFBE395C}" type="slidenum">
              <a:rPr lang="en-CA" smtClean="0"/>
              <a:t>18</a:t>
            </a:fld>
            <a:endParaRPr lang="en-CA" dirty="0"/>
          </a:p>
        </p:txBody>
      </p:sp>
    </p:spTree>
    <p:extLst>
      <p:ext uri="{BB962C8B-B14F-4D97-AF65-F5344CB8AC3E}">
        <p14:creationId xmlns:p14="http://schemas.microsoft.com/office/powerpoint/2010/main" val="36307082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419091" y="2141840"/>
            <a:ext cx="4077448" cy="286632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254" y="256276"/>
            <a:ext cx="2006793" cy="672412"/>
          </a:xfrm>
          <a:prstGeom prst="rect">
            <a:avLst/>
          </a:prstGeom>
        </p:spPr>
      </p:pic>
      <p:sp>
        <p:nvSpPr>
          <p:cNvPr id="7" name="Title 6"/>
          <p:cNvSpPr>
            <a:spLocks noGrp="1"/>
          </p:cNvSpPr>
          <p:nvPr>
            <p:ph type="title" hasCustomPrompt="1"/>
          </p:nvPr>
        </p:nvSpPr>
        <p:spPr>
          <a:xfrm>
            <a:off x="5266142" y="2040654"/>
            <a:ext cx="6060495" cy="1325563"/>
          </a:xfrm>
        </p:spPr>
        <p:txBody>
          <a:bodyPr/>
          <a:lstStyle>
            <a:lvl1pPr>
              <a:lnSpc>
                <a:spcPct val="114000"/>
              </a:lnSpc>
              <a:spcBef>
                <a:spcPts val="0"/>
              </a:spcBef>
              <a:defRPr sz="3200" b="1" baseline="0">
                <a:solidFill>
                  <a:srgbClr val="525355"/>
                </a:solidFill>
              </a:defRPr>
            </a:lvl1pPr>
          </a:lstStyle>
          <a:p>
            <a:r>
              <a:rPr lang="en-US" dirty="0"/>
              <a:t>Client</a:t>
            </a:r>
            <a:br>
              <a:rPr lang="en-US" dirty="0"/>
            </a:br>
            <a:r>
              <a:rPr lang="en-US" dirty="0"/>
              <a:t>Report Title</a:t>
            </a:r>
            <a:endParaRPr lang="en-CA" dirty="0"/>
          </a:p>
        </p:txBody>
      </p:sp>
      <p:sp>
        <p:nvSpPr>
          <p:cNvPr id="21" name="Picture Placeholder 20"/>
          <p:cNvSpPr>
            <a:spLocks noGrp="1"/>
          </p:cNvSpPr>
          <p:nvPr>
            <p:ph type="pic" sz="quarter" idx="10" hasCustomPrompt="1"/>
          </p:nvPr>
        </p:nvSpPr>
        <p:spPr>
          <a:xfrm>
            <a:off x="9840249" y="5632440"/>
            <a:ext cx="2184400" cy="437242"/>
          </a:xfrm>
        </p:spPr>
        <p:txBody>
          <a:bodyPr anchor="ctr">
            <a:noAutofit/>
          </a:bodyPr>
          <a:lstStyle>
            <a:lvl1pPr marL="0" indent="0" algn="ctr">
              <a:buNone/>
              <a:defRPr sz="1600" b="1"/>
            </a:lvl1pPr>
          </a:lstStyle>
          <a:p>
            <a:r>
              <a:rPr lang="en-CA" dirty="0"/>
              <a:t>Client Logo</a:t>
            </a:r>
          </a:p>
        </p:txBody>
      </p:sp>
      <p:sp>
        <p:nvSpPr>
          <p:cNvPr id="30" name="Text Placeholder 29"/>
          <p:cNvSpPr>
            <a:spLocks noGrp="1"/>
          </p:cNvSpPr>
          <p:nvPr>
            <p:ph type="body" sz="quarter" idx="11" hasCustomPrompt="1"/>
          </p:nvPr>
        </p:nvSpPr>
        <p:spPr>
          <a:xfrm>
            <a:off x="5266141" y="3614883"/>
            <a:ext cx="2260600" cy="783391"/>
          </a:xfrm>
        </p:spPr>
        <p:txBody>
          <a:bodyPr>
            <a:noAutofit/>
          </a:bodyPr>
          <a:lstStyle>
            <a:lvl1pPr marL="0" indent="0">
              <a:lnSpc>
                <a:spcPct val="100000"/>
              </a:lnSpc>
              <a:spcBef>
                <a:spcPts val="0"/>
              </a:spcBef>
              <a:spcAft>
                <a:spcPts val="600"/>
              </a:spcAft>
              <a:buNone/>
              <a:defRPr sz="1400" b="1" u="none" baseline="0"/>
            </a:lvl1pPr>
          </a:lstStyle>
          <a:p>
            <a:pPr lvl="0"/>
            <a:r>
              <a:rPr lang="en-US" dirty="0"/>
              <a:t>Prepared for: </a:t>
            </a:r>
            <a:br>
              <a:rPr lang="en-US" dirty="0"/>
            </a:br>
            <a:r>
              <a:rPr lang="en-US" dirty="0"/>
              <a:t>Name, Title</a:t>
            </a:r>
            <a:endParaRPr lang="en-CA" dirty="0"/>
          </a:p>
        </p:txBody>
      </p:sp>
      <p:sp>
        <p:nvSpPr>
          <p:cNvPr id="31" name="Text Placeholder 29"/>
          <p:cNvSpPr>
            <a:spLocks noGrp="1"/>
          </p:cNvSpPr>
          <p:nvPr>
            <p:ph type="body" sz="quarter" idx="12" hasCustomPrompt="1"/>
          </p:nvPr>
        </p:nvSpPr>
        <p:spPr>
          <a:xfrm>
            <a:off x="5266141" y="4496114"/>
            <a:ext cx="2260600" cy="368779"/>
          </a:xfrm>
        </p:spPr>
        <p:txBody>
          <a:bodyPr anchor="ctr">
            <a:noAutofit/>
          </a:bodyPr>
          <a:lstStyle>
            <a:lvl1pPr marL="0" indent="0">
              <a:lnSpc>
                <a:spcPct val="100000"/>
              </a:lnSpc>
              <a:buNone/>
              <a:defRPr sz="1400" b="1" baseline="0"/>
            </a:lvl1pPr>
          </a:lstStyle>
          <a:p>
            <a:pPr lvl="0"/>
            <a:r>
              <a:rPr lang="en-US" dirty="0"/>
              <a:t>DATE</a:t>
            </a:r>
            <a:endParaRPr lang="en-CA" dirty="0"/>
          </a:p>
        </p:txBody>
      </p:sp>
      <p:sp>
        <p:nvSpPr>
          <p:cNvPr id="61" name="Rectangle 60"/>
          <p:cNvSpPr/>
          <p:nvPr/>
        </p:nvSpPr>
        <p:spPr>
          <a:xfrm>
            <a:off x="-14515" y="6299051"/>
            <a:ext cx="12206515" cy="562233"/>
          </a:xfrm>
          <a:prstGeom prst="rect">
            <a:avLst/>
          </a:prstGeom>
          <a:solidFill>
            <a:srgbClr val="7075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sp>
        <p:nvSpPr>
          <p:cNvPr id="69" name="Rectangle 68"/>
          <p:cNvSpPr/>
          <p:nvPr/>
        </p:nvSpPr>
        <p:spPr>
          <a:xfrm>
            <a:off x="146287" y="6303923"/>
            <a:ext cx="4753184" cy="554079"/>
          </a:xfrm>
          <a:prstGeom prst="rect">
            <a:avLst/>
          </a:prstGeom>
        </p:spPr>
        <p:txBody>
          <a:bodyPr anchor="ctr">
            <a:noAutofit/>
          </a:bodyPr>
          <a:lstStyle/>
          <a:p>
            <a:pPr>
              <a:spcBef>
                <a:spcPts val="600"/>
              </a:spcBef>
            </a:pPr>
            <a:r>
              <a:rPr lang="en-US" sz="1100" dirty="0">
                <a:solidFill>
                  <a:schemeClr val="bg1"/>
                </a:solidFill>
                <a:effectLst/>
                <a:latin typeface="Ebrima" panose="02000000000000000000" pitchFamily="2" charset="0"/>
                <a:ea typeface="Ebrima" panose="02000000000000000000" pitchFamily="2" charset="0"/>
                <a:cs typeface="Ebrima" panose="02000000000000000000" pitchFamily="2" charset="0"/>
              </a:rPr>
              <a:t>6</a:t>
            </a:r>
            <a:r>
              <a:rPr lang="en-US" sz="1100" baseline="30000" dirty="0">
                <a:solidFill>
                  <a:schemeClr val="bg1"/>
                </a:solidFill>
                <a:effectLst/>
                <a:latin typeface="Ebrima" panose="02000000000000000000" pitchFamily="2" charset="0"/>
                <a:ea typeface="Ebrima" panose="02000000000000000000" pitchFamily="2" charset="0"/>
                <a:cs typeface="Ebrima" panose="02000000000000000000" pitchFamily="2" charset="0"/>
              </a:rPr>
              <a:t>th</a:t>
            </a:r>
            <a:r>
              <a:rPr lang="en-US" sz="1100" dirty="0">
                <a:solidFill>
                  <a:schemeClr val="bg1"/>
                </a:solidFill>
                <a:effectLst/>
                <a:latin typeface="Ebrima" panose="02000000000000000000" pitchFamily="2" charset="0"/>
                <a:ea typeface="Ebrima" panose="02000000000000000000" pitchFamily="2" charset="0"/>
                <a:cs typeface="Ebrima" panose="02000000000000000000" pitchFamily="2" charset="0"/>
              </a:rPr>
              <a:t> Floor, 543 Granville Street, Vancouver, BC  V6C 1X8            </a:t>
            </a:r>
          </a:p>
          <a:p>
            <a:pPr>
              <a:spcBef>
                <a:spcPts val="600"/>
              </a:spcBef>
            </a:pPr>
            <a:r>
              <a:rPr lang="en-US" sz="1100" dirty="0">
                <a:solidFill>
                  <a:schemeClr val="bg1"/>
                </a:solidFill>
                <a:effectLst/>
                <a:latin typeface="Ebrima" panose="02000000000000000000" pitchFamily="2" charset="0"/>
                <a:ea typeface="Ebrima" panose="02000000000000000000" pitchFamily="2" charset="0"/>
                <a:cs typeface="Ebrima" panose="02000000000000000000" pitchFamily="2" charset="0"/>
              </a:rPr>
              <a:t>sentisresearch.com </a:t>
            </a:r>
            <a:endParaRPr lang="en-CA" sz="1100" dirty="0">
              <a:solidFill>
                <a:schemeClr val="bg1"/>
              </a:solidFill>
              <a:effectLst/>
              <a:latin typeface="Times New Roman" panose="02020603050405020304" pitchFamily="18" charset="0"/>
              <a:ea typeface="Times New Roman" panose="02020603050405020304" pitchFamily="18" charset="0"/>
            </a:endParaRPr>
          </a:p>
        </p:txBody>
      </p:sp>
      <p:sp>
        <p:nvSpPr>
          <p:cNvPr id="18" name="Text Placeholder 17"/>
          <p:cNvSpPr>
            <a:spLocks noGrp="1"/>
          </p:cNvSpPr>
          <p:nvPr>
            <p:ph type="body" sz="quarter" idx="14" hasCustomPrompt="1"/>
          </p:nvPr>
        </p:nvSpPr>
        <p:spPr>
          <a:xfrm>
            <a:off x="7526742" y="6299051"/>
            <a:ext cx="4497908" cy="558951"/>
          </a:xfrm>
        </p:spPr>
        <p:txBody>
          <a:bodyPr anchor="ctr"/>
          <a:lstStyle>
            <a:lvl1pPr marL="0" indent="0" algn="r">
              <a:spcBef>
                <a:spcPts val="600"/>
              </a:spcBef>
              <a:buNone/>
              <a:defRPr baseline="0">
                <a:solidFill>
                  <a:schemeClr val="bg1"/>
                </a:solidFill>
              </a:defRPr>
            </a:lvl1pPr>
          </a:lstStyle>
          <a:p>
            <a:pPr lvl="0"/>
            <a:r>
              <a:rPr lang="en-CA" dirty="0"/>
              <a:t>Name | Email | Phone</a:t>
            </a:r>
          </a:p>
          <a:p>
            <a:pPr lvl="0"/>
            <a:r>
              <a:rPr lang="en-CA" dirty="0"/>
              <a:t>Name | Email | Phone</a:t>
            </a:r>
          </a:p>
        </p:txBody>
      </p:sp>
    </p:spTree>
    <p:extLst>
      <p:ext uri="{BB962C8B-B14F-4D97-AF65-F5344CB8AC3E}">
        <p14:creationId xmlns:p14="http://schemas.microsoft.com/office/powerpoint/2010/main" val="80425814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Text &amp; Exhibit Lrg Txt">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0" y="0"/>
            <a:ext cx="5283200" cy="6858000"/>
          </a:xfrm>
          <a:solidFill>
            <a:schemeClr val="bg1">
              <a:lumMod val="95000"/>
            </a:schemeClr>
          </a:solidFill>
        </p:spPr>
        <p:txBody>
          <a:bodyPr lIns="108000" tIns="1008000" rIns="108000">
            <a:noAutofit/>
          </a:bodyPr>
          <a:lstStyle/>
          <a:p>
            <a:pPr lvl="0"/>
            <a:r>
              <a:rPr lang="en-US"/>
              <a:t>Edit Master text styles</a:t>
            </a:r>
          </a:p>
        </p:txBody>
      </p:sp>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5370023" y="6223001"/>
            <a:ext cx="5894877" cy="635001"/>
          </a:xfrm>
        </p:spPr>
        <p:txBody>
          <a:bodyPr anchor="b">
            <a:noAutofit/>
          </a:bodyPr>
          <a:lstStyle>
            <a:lvl1pPr marL="0" indent="0">
              <a:spcBef>
                <a:spcPts val="0"/>
              </a:spcBef>
              <a:spcAft>
                <a:spcPts val="300"/>
              </a:spcAft>
              <a:buNone/>
              <a:defRPr sz="9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33808365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Two Text &amp; Exhibit">
    <p:spTree>
      <p:nvGrpSpPr>
        <p:cNvPr id="1" name=""/>
        <p:cNvGrpSpPr/>
        <p:nvPr/>
      </p:nvGrpSpPr>
      <p:grpSpPr>
        <a:xfrm>
          <a:off x="0" y="0"/>
          <a:ext cx="0" cy="0"/>
          <a:chOff x="0" y="0"/>
          <a:chExt cx="0" cy="0"/>
        </a:xfrm>
      </p:grpSpPr>
      <p:sp>
        <p:nvSpPr>
          <p:cNvPr id="11" name="Text Placeholder 34"/>
          <p:cNvSpPr>
            <a:spLocks noGrp="1"/>
          </p:cNvSpPr>
          <p:nvPr>
            <p:ph type="body" sz="quarter" idx="18"/>
          </p:nvPr>
        </p:nvSpPr>
        <p:spPr>
          <a:xfrm>
            <a:off x="123825" y="1016001"/>
            <a:ext cx="5924551" cy="1143000"/>
          </a:xfrm>
        </p:spPr>
        <p:txBody>
          <a:bodyPr>
            <a:noAutofit/>
          </a:bodyPr>
          <a:lstStyle>
            <a:lvl1pPr>
              <a:defRPr sz="1100"/>
            </a:lvl1pPr>
            <a:lvl2pPr>
              <a:defRPr sz="1100"/>
            </a:lvl2pPr>
            <a:lvl3pPr>
              <a:defRPr sz="1100"/>
            </a:lvl3pPr>
            <a:lvl4pPr>
              <a:defRPr sz="1100"/>
            </a:lvl4pPr>
            <a:lvl5pPr>
              <a:defRPr sz="1100"/>
            </a:lvl5pPr>
          </a:lstStyle>
          <a:p>
            <a:pPr lvl="0"/>
            <a:r>
              <a:rPr lang="en-US"/>
              <a:t>Edit Master text styles</a:t>
            </a:r>
          </a:p>
        </p:txBody>
      </p:sp>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646" y="6223001"/>
            <a:ext cx="11261255" cy="635001"/>
          </a:xfrm>
        </p:spPr>
        <p:txBody>
          <a:bodyPr anchor="b">
            <a:noAutofit/>
          </a:bodyPr>
          <a:lstStyle>
            <a:lvl1pPr marL="0" indent="0">
              <a:spcBef>
                <a:spcPts val="0"/>
              </a:spcBef>
              <a:spcAft>
                <a:spcPts val="300"/>
              </a:spcAft>
              <a:buNone/>
              <a:defRPr sz="9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sp>
        <p:nvSpPr>
          <p:cNvPr id="8" name="Text Placeholder 34"/>
          <p:cNvSpPr>
            <a:spLocks noGrp="1"/>
          </p:cNvSpPr>
          <p:nvPr>
            <p:ph type="body" sz="quarter" idx="15"/>
          </p:nvPr>
        </p:nvSpPr>
        <p:spPr>
          <a:xfrm>
            <a:off x="6153382" y="1016001"/>
            <a:ext cx="5924551" cy="1143000"/>
          </a:xfrm>
        </p:spPr>
        <p:txBody>
          <a:bodyPr>
            <a:noAutofit/>
          </a:bodyPr>
          <a:lstStyle>
            <a:lvl1pPr>
              <a:defRPr sz="1100"/>
            </a:lvl1pPr>
            <a:lvl2pPr>
              <a:defRPr sz="1100"/>
            </a:lvl2pPr>
            <a:lvl3pPr>
              <a:defRPr sz="1100"/>
            </a:lvl3pPr>
            <a:lvl4pPr>
              <a:defRPr sz="1100"/>
            </a:lvl4pPr>
            <a:lvl5pPr>
              <a:defRPr sz="1100"/>
            </a:lvl5pPr>
          </a:lstStyle>
          <a:p>
            <a:pPr lvl="0"/>
            <a:r>
              <a:rPr lang="en-US"/>
              <a:t>Edit Master text styles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146865990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mp; Footer">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646" y="6223001"/>
            <a:ext cx="11261255" cy="635001"/>
          </a:xfrm>
        </p:spPr>
        <p:txBody>
          <a:bodyPr anchor="b">
            <a:noAutofit/>
          </a:bodyPr>
          <a:lstStyle>
            <a:lvl1pPr marL="0" indent="0">
              <a:spcBef>
                <a:spcPts val="0"/>
              </a:spcBef>
              <a:spcAft>
                <a:spcPts val="300"/>
              </a:spcAft>
              <a:buNone/>
              <a:defRPr sz="9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314688026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10" name="Text Placeholder 11"/>
          <p:cNvSpPr>
            <a:spLocks noGrp="1"/>
          </p:cNvSpPr>
          <p:nvPr>
            <p:ph type="body" sz="quarter" idx="13" hasCustomPrompt="1"/>
          </p:nvPr>
        </p:nvSpPr>
        <p:spPr>
          <a:xfrm>
            <a:off x="3645" y="222248"/>
            <a:ext cx="8559785"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54670873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RG - Title &amp; Text Colour">
    <p:spTree>
      <p:nvGrpSpPr>
        <p:cNvPr id="1" name=""/>
        <p:cNvGrpSpPr/>
        <p:nvPr/>
      </p:nvGrpSpPr>
      <p:grpSpPr>
        <a:xfrm>
          <a:off x="0" y="0"/>
          <a:ext cx="0" cy="0"/>
          <a:chOff x="0" y="0"/>
          <a:chExt cx="0" cy="0"/>
        </a:xfrm>
      </p:grpSpPr>
      <p:sp>
        <p:nvSpPr>
          <p:cNvPr id="31" name="Rectangle 30"/>
          <p:cNvSpPr/>
          <p:nvPr/>
        </p:nvSpPr>
        <p:spPr>
          <a:xfrm>
            <a:off x="0" y="1"/>
            <a:ext cx="296521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sp>
        <p:nvSpPr>
          <p:cNvPr id="9" name="Slide Number Placeholder 8"/>
          <p:cNvSpPr>
            <a:spLocks noGrp="1"/>
          </p:cNvSpPr>
          <p:nvPr>
            <p:ph type="sldNum" sz="quarter" idx="12"/>
          </p:nvPr>
        </p:nvSpPr>
        <p:spPr>
          <a:xfrm>
            <a:off x="11737571" y="6596058"/>
            <a:ext cx="432999" cy="240508"/>
          </a:xfrm>
        </p:spPr>
        <p:txBody>
          <a:bodyPr/>
          <a:lstStyle>
            <a:lvl1pPr>
              <a:defRPr sz="1200"/>
            </a:lvl1pPr>
          </a:lstStyle>
          <a:p>
            <a:fld id="{4363FE24-622A-4623-949A-6814ED980E38}" type="slidenum">
              <a:rPr lang="en-CA" smtClean="0"/>
              <a:pPr/>
              <a:t>‹#›</a:t>
            </a:fld>
            <a:endParaRPr lang="en-CA" dirty="0"/>
          </a:p>
        </p:txBody>
      </p:sp>
      <p:sp>
        <p:nvSpPr>
          <p:cNvPr id="33" name="Text Placeholder 11"/>
          <p:cNvSpPr>
            <a:spLocks noGrp="1"/>
          </p:cNvSpPr>
          <p:nvPr>
            <p:ph type="body" sz="quarter" idx="13" hasCustomPrompt="1"/>
          </p:nvPr>
        </p:nvSpPr>
        <p:spPr>
          <a:xfrm>
            <a:off x="1" y="222248"/>
            <a:ext cx="8563431"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rcRect r="22570"/>
          <a:stretch>
            <a:fillRect/>
          </a:stretch>
        </p:blipFill>
        <p:spPr>
          <a:xfrm flipH="1">
            <a:off x="0" y="4997334"/>
            <a:ext cx="2888787" cy="2622666"/>
          </a:xfrm>
          <a:custGeom>
            <a:avLst/>
            <a:gdLst>
              <a:gd name="connsiteX0" fmla="*/ 2888787 w 2888787"/>
              <a:gd name="connsiteY0" fmla="*/ 0 h 2622666"/>
              <a:gd name="connsiteX1" fmla="*/ 0 w 2888787"/>
              <a:gd name="connsiteY1" fmla="*/ 0 h 2622666"/>
              <a:gd name="connsiteX2" fmla="*/ 0 w 2888787"/>
              <a:gd name="connsiteY2" fmla="*/ 2622666 h 2622666"/>
              <a:gd name="connsiteX3" fmla="*/ 431568 w 2888787"/>
              <a:gd name="connsiteY3" fmla="*/ 2622666 h 2622666"/>
              <a:gd name="connsiteX4" fmla="*/ 431568 w 2888787"/>
              <a:gd name="connsiteY4" fmla="*/ 1860667 h 2622666"/>
              <a:gd name="connsiteX5" fmla="*/ 2888787 w 2888787"/>
              <a:gd name="connsiteY5" fmla="*/ 1860667 h 262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8787" h="2622666">
                <a:moveTo>
                  <a:pt x="2888787" y="0"/>
                </a:moveTo>
                <a:lnTo>
                  <a:pt x="0" y="0"/>
                </a:lnTo>
                <a:lnTo>
                  <a:pt x="0" y="2622666"/>
                </a:lnTo>
                <a:lnTo>
                  <a:pt x="431568" y="2622666"/>
                </a:lnTo>
                <a:lnTo>
                  <a:pt x="431568" y="1860667"/>
                </a:lnTo>
                <a:lnTo>
                  <a:pt x="2888787" y="1860667"/>
                </a:lnTo>
                <a:close/>
              </a:path>
            </a:pathLst>
          </a:custGeom>
        </p:spPr>
      </p:pic>
      <p:sp>
        <p:nvSpPr>
          <p:cNvPr id="11" name="Text Placeholder 34"/>
          <p:cNvSpPr>
            <a:spLocks noGrp="1"/>
          </p:cNvSpPr>
          <p:nvPr>
            <p:ph type="body" sz="quarter" idx="18"/>
          </p:nvPr>
        </p:nvSpPr>
        <p:spPr>
          <a:xfrm>
            <a:off x="3028950" y="962027"/>
            <a:ext cx="4298719" cy="5714999"/>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sp>
        <p:nvSpPr>
          <p:cNvPr id="12" name="Text Placeholder 34"/>
          <p:cNvSpPr>
            <a:spLocks noGrp="1"/>
          </p:cNvSpPr>
          <p:nvPr>
            <p:ph type="body" sz="quarter" idx="19"/>
          </p:nvPr>
        </p:nvSpPr>
        <p:spPr>
          <a:xfrm>
            <a:off x="7534275" y="962027"/>
            <a:ext cx="4346577" cy="5715001"/>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spTree>
    <p:extLst>
      <p:ext uri="{BB962C8B-B14F-4D97-AF65-F5344CB8AC3E}">
        <p14:creationId xmlns:p14="http://schemas.microsoft.com/office/powerpoint/2010/main" val="221781210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LRG - Title &amp; Text Gray">
    <p:spTree>
      <p:nvGrpSpPr>
        <p:cNvPr id="1" name=""/>
        <p:cNvGrpSpPr/>
        <p:nvPr/>
      </p:nvGrpSpPr>
      <p:grpSpPr>
        <a:xfrm>
          <a:off x="0" y="0"/>
          <a:ext cx="0" cy="0"/>
          <a:chOff x="0" y="0"/>
          <a:chExt cx="0" cy="0"/>
        </a:xfrm>
      </p:grpSpPr>
      <p:sp>
        <p:nvSpPr>
          <p:cNvPr id="31" name="Rectangle 30"/>
          <p:cNvSpPr/>
          <p:nvPr/>
        </p:nvSpPr>
        <p:spPr>
          <a:xfrm>
            <a:off x="0" y="1"/>
            <a:ext cx="296521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sp>
        <p:nvSpPr>
          <p:cNvPr id="9" name="Slide Number Placeholder 8"/>
          <p:cNvSpPr>
            <a:spLocks noGrp="1"/>
          </p:cNvSpPr>
          <p:nvPr>
            <p:ph type="sldNum" sz="quarter" idx="12"/>
          </p:nvPr>
        </p:nvSpPr>
        <p:spPr>
          <a:xfrm>
            <a:off x="11737571" y="6596058"/>
            <a:ext cx="432999" cy="240508"/>
          </a:xfrm>
        </p:spPr>
        <p:txBody>
          <a:bodyPr/>
          <a:lstStyle>
            <a:lvl1pPr>
              <a:defRPr sz="1200"/>
            </a:lvl1pPr>
          </a:lstStyle>
          <a:p>
            <a:fld id="{4363FE24-622A-4623-949A-6814ED980E38}" type="slidenum">
              <a:rPr lang="en-CA" smtClean="0"/>
              <a:pPr/>
              <a:t>‹#›</a:t>
            </a:fld>
            <a:endParaRPr lang="en-CA" dirty="0"/>
          </a:p>
        </p:txBody>
      </p:sp>
      <p:sp>
        <p:nvSpPr>
          <p:cNvPr id="33" name="Text Placeholder 11"/>
          <p:cNvSpPr>
            <a:spLocks noGrp="1"/>
          </p:cNvSpPr>
          <p:nvPr>
            <p:ph type="body" sz="quarter" idx="13" hasCustomPrompt="1"/>
          </p:nvPr>
        </p:nvSpPr>
        <p:spPr>
          <a:xfrm>
            <a:off x="1" y="222248"/>
            <a:ext cx="8563431"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rcRect r="23274"/>
          <a:stretch>
            <a:fillRect/>
          </a:stretch>
        </p:blipFill>
        <p:spPr>
          <a:xfrm flipH="1">
            <a:off x="0" y="4996094"/>
            <a:ext cx="2888788" cy="2646745"/>
          </a:xfrm>
          <a:custGeom>
            <a:avLst/>
            <a:gdLst>
              <a:gd name="connsiteX0" fmla="*/ 2888788 w 2888788"/>
              <a:gd name="connsiteY0" fmla="*/ 0 h 2646745"/>
              <a:gd name="connsiteX1" fmla="*/ 0 w 2888788"/>
              <a:gd name="connsiteY1" fmla="*/ 0 h 2646745"/>
              <a:gd name="connsiteX2" fmla="*/ 0 w 2888788"/>
              <a:gd name="connsiteY2" fmla="*/ 2646745 h 2646745"/>
              <a:gd name="connsiteX3" fmla="*/ 142644 w 2888788"/>
              <a:gd name="connsiteY3" fmla="*/ 2646745 h 2646745"/>
              <a:gd name="connsiteX4" fmla="*/ 142644 w 2888788"/>
              <a:gd name="connsiteY4" fmla="*/ 1861907 h 2646745"/>
              <a:gd name="connsiteX5" fmla="*/ 2888788 w 2888788"/>
              <a:gd name="connsiteY5" fmla="*/ 1861907 h 2646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8788" h="2646745">
                <a:moveTo>
                  <a:pt x="2888788" y="0"/>
                </a:moveTo>
                <a:lnTo>
                  <a:pt x="0" y="0"/>
                </a:lnTo>
                <a:lnTo>
                  <a:pt x="0" y="2646745"/>
                </a:lnTo>
                <a:lnTo>
                  <a:pt x="142644" y="2646745"/>
                </a:lnTo>
                <a:lnTo>
                  <a:pt x="142644" y="1861907"/>
                </a:lnTo>
                <a:lnTo>
                  <a:pt x="2888788" y="1861907"/>
                </a:lnTo>
                <a:close/>
              </a:path>
            </a:pathLst>
          </a:custGeom>
        </p:spPr>
      </p:pic>
      <p:sp>
        <p:nvSpPr>
          <p:cNvPr id="13" name="Text Placeholder 34"/>
          <p:cNvSpPr>
            <a:spLocks noGrp="1"/>
          </p:cNvSpPr>
          <p:nvPr>
            <p:ph type="body" sz="quarter" idx="18"/>
          </p:nvPr>
        </p:nvSpPr>
        <p:spPr>
          <a:xfrm>
            <a:off x="3028950" y="962027"/>
            <a:ext cx="4298719" cy="5714999"/>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sp>
        <p:nvSpPr>
          <p:cNvPr id="14" name="Text Placeholder 34"/>
          <p:cNvSpPr>
            <a:spLocks noGrp="1"/>
          </p:cNvSpPr>
          <p:nvPr>
            <p:ph type="body" sz="quarter" idx="19"/>
          </p:nvPr>
        </p:nvSpPr>
        <p:spPr>
          <a:xfrm>
            <a:off x="7534275" y="962027"/>
            <a:ext cx="4346577" cy="5715001"/>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spTree>
    <p:extLst>
      <p:ext uri="{BB962C8B-B14F-4D97-AF65-F5344CB8AC3E}">
        <p14:creationId xmlns:p14="http://schemas.microsoft.com/office/powerpoint/2010/main" val="270107202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RG - Title, Text &amp; Exhibit Sm Txt">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1" y="1"/>
            <a:ext cx="2965217" cy="6858000"/>
          </a:xfrm>
          <a:solidFill>
            <a:schemeClr val="bg1">
              <a:lumMod val="95000"/>
            </a:schemeClr>
          </a:solidFill>
        </p:spPr>
        <p:txBody>
          <a:bodyPr lIns="108000" tIns="1008000" rIns="108000">
            <a:noAutofit/>
          </a:bodyPr>
          <a:lstStyle>
            <a:lvl1pPr>
              <a:defRPr sz="1400"/>
            </a:lvl1pPr>
          </a:lstStyle>
          <a:p>
            <a:pPr lvl="0"/>
            <a:r>
              <a:rPr lang="en-US"/>
              <a:t>Edit Master text styles</a:t>
            </a:r>
          </a:p>
        </p:txBody>
      </p:sp>
      <p:sp>
        <p:nvSpPr>
          <p:cNvPr id="9" name="Slide Number Placeholder 8"/>
          <p:cNvSpPr>
            <a:spLocks noGrp="1"/>
          </p:cNvSpPr>
          <p:nvPr>
            <p:ph type="sldNum" sz="quarter" idx="12"/>
          </p:nvPr>
        </p:nvSpPr>
        <p:spPr>
          <a:xfrm>
            <a:off x="11745885" y="6596058"/>
            <a:ext cx="424686" cy="240508"/>
          </a:xfrm>
        </p:spPr>
        <p:txBody>
          <a:bodyPr/>
          <a:lstStyle>
            <a:lvl1pPr>
              <a:defRPr sz="1200"/>
            </a:lvl1p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050771" y="6223001"/>
            <a:ext cx="8214128" cy="635001"/>
          </a:xfrm>
        </p:spPr>
        <p:txBody>
          <a:bodyPr anchor="b">
            <a:noAutofit/>
          </a:bodyPr>
          <a:lstStyle>
            <a:lvl1pPr marL="0" indent="0">
              <a:spcBef>
                <a:spcPts val="0"/>
              </a:spcBef>
              <a:spcAft>
                <a:spcPts val="300"/>
              </a:spcAft>
              <a:buNone/>
              <a:defRPr sz="12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204969185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LRG - Title, Text &amp; Exhibit Lrg Txt">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0" y="0"/>
            <a:ext cx="5283200" cy="6858000"/>
          </a:xfrm>
          <a:solidFill>
            <a:schemeClr val="bg1">
              <a:lumMod val="95000"/>
            </a:schemeClr>
          </a:solidFill>
        </p:spPr>
        <p:txBody>
          <a:bodyPr lIns="108000" tIns="1008000" rIns="108000">
            <a:noAutofit/>
          </a:bodyPr>
          <a:lstStyle>
            <a:lvl1pPr>
              <a:defRPr sz="1400"/>
            </a:lvl1pPr>
          </a:lstStyle>
          <a:p>
            <a:pPr lvl="0"/>
            <a:r>
              <a:rPr lang="en-US"/>
              <a:t>Edit Master text styles</a:t>
            </a:r>
          </a:p>
        </p:txBody>
      </p:sp>
      <p:sp>
        <p:nvSpPr>
          <p:cNvPr id="9" name="Slide Number Placeholder 8"/>
          <p:cNvSpPr>
            <a:spLocks noGrp="1"/>
          </p:cNvSpPr>
          <p:nvPr>
            <p:ph type="sldNum" sz="quarter" idx="12"/>
          </p:nvPr>
        </p:nvSpPr>
        <p:spPr>
          <a:xfrm>
            <a:off x="11729259" y="6596058"/>
            <a:ext cx="441312" cy="240508"/>
          </a:xfrm>
        </p:spPr>
        <p:txBody>
          <a:bodyPr/>
          <a:lstStyle>
            <a:lvl1pPr>
              <a:defRPr sz="1200"/>
            </a:lvl1p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5370023" y="6223001"/>
            <a:ext cx="5894877" cy="635001"/>
          </a:xfrm>
        </p:spPr>
        <p:txBody>
          <a:bodyPr anchor="b">
            <a:noAutofit/>
          </a:bodyPr>
          <a:lstStyle>
            <a:lvl1pPr marL="0" indent="0">
              <a:spcBef>
                <a:spcPts val="0"/>
              </a:spcBef>
              <a:spcAft>
                <a:spcPts val="300"/>
              </a:spcAft>
              <a:buNone/>
              <a:defRPr sz="12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16462922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LRG - Title, Two Text &amp; Exhibit">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11704321" y="6596058"/>
            <a:ext cx="466250" cy="240508"/>
          </a:xfrm>
        </p:spPr>
        <p:txBody>
          <a:bodyPr/>
          <a:lstStyle>
            <a:lvl1pPr>
              <a:defRPr sz="1200"/>
            </a:lvl1p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646" y="6223001"/>
            <a:ext cx="11261255" cy="635001"/>
          </a:xfrm>
        </p:spPr>
        <p:txBody>
          <a:bodyPr anchor="b">
            <a:noAutofit/>
          </a:bodyPr>
          <a:lstStyle>
            <a:lvl1pPr marL="0" indent="0">
              <a:spcBef>
                <a:spcPts val="0"/>
              </a:spcBef>
              <a:spcAft>
                <a:spcPts val="300"/>
              </a:spcAft>
              <a:buNone/>
              <a:defRPr sz="12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sp>
        <p:nvSpPr>
          <p:cNvPr id="8" name="Text Placeholder 34"/>
          <p:cNvSpPr>
            <a:spLocks noGrp="1"/>
          </p:cNvSpPr>
          <p:nvPr>
            <p:ph type="body" sz="quarter" idx="15"/>
          </p:nvPr>
        </p:nvSpPr>
        <p:spPr>
          <a:xfrm>
            <a:off x="6153382" y="1016001"/>
            <a:ext cx="5924551" cy="1143000"/>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
        <p:nvSpPr>
          <p:cNvPr id="11" name="Text Placeholder 34"/>
          <p:cNvSpPr>
            <a:spLocks noGrp="1"/>
          </p:cNvSpPr>
          <p:nvPr>
            <p:ph type="body" sz="quarter" idx="18"/>
          </p:nvPr>
        </p:nvSpPr>
        <p:spPr>
          <a:xfrm>
            <a:off x="123826" y="1016001"/>
            <a:ext cx="5924551" cy="1143000"/>
          </a:xfrm>
        </p:spPr>
        <p:txBody>
          <a:bodyPr>
            <a:noAutofit/>
          </a:bodyPr>
          <a:lstStyle>
            <a:lvl1pPr>
              <a:defRPr sz="1400"/>
            </a:lvl1pPr>
            <a:lvl2pPr>
              <a:defRPr sz="1100"/>
            </a:lvl2pPr>
            <a:lvl3pPr>
              <a:defRPr sz="1100"/>
            </a:lvl3pPr>
            <a:lvl4pPr>
              <a:defRPr sz="1100"/>
            </a:lvl4pPr>
            <a:lvl5pPr>
              <a:defRPr sz="1100"/>
            </a:lvl5pPr>
          </a:lstStyle>
          <a:p>
            <a:pPr lvl="0"/>
            <a:r>
              <a:rPr lang="en-US"/>
              <a:t>Edit Master text styles</a:t>
            </a:r>
          </a:p>
        </p:txBody>
      </p:sp>
    </p:spTree>
    <p:extLst>
      <p:ext uri="{BB962C8B-B14F-4D97-AF65-F5344CB8AC3E}">
        <p14:creationId xmlns:p14="http://schemas.microsoft.com/office/powerpoint/2010/main" val="1812530513"/>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LRG - Title &amp; Footer">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11754197" y="6604371"/>
            <a:ext cx="416374" cy="240508"/>
          </a:xfrm>
        </p:spPr>
        <p:txBody>
          <a:bodyPr/>
          <a:lstStyle>
            <a:lvl1pPr>
              <a:defRPr sz="1200"/>
            </a:lvl1p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646" y="6223001"/>
            <a:ext cx="11261255" cy="635001"/>
          </a:xfrm>
        </p:spPr>
        <p:txBody>
          <a:bodyPr anchor="b">
            <a:noAutofit/>
          </a:bodyPr>
          <a:lstStyle>
            <a:lvl1pPr marL="0" indent="0">
              <a:spcBef>
                <a:spcPts val="0"/>
              </a:spcBef>
              <a:spcAft>
                <a:spcPts val="300"/>
              </a:spcAft>
              <a:buNone/>
              <a:defRPr sz="12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102607349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rcRect r="15362" b="35369"/>
          <a:stretch>
            <a:fillRect/>
          </a:stretch>
        </p:blipFill>
        <p:spPr>
          <a:xfrm>
            <a:off x="7503886" y="4341438"/>
            <a:ext cx="4688114" cy="2516562"/>
          </a:xfrm>
          <a:custGeom>
            <a:avLst/>
            <a:gdLst>
              <a:gd name="connsiteX0" fmla="*/ 0 w 4688114"/>
              <a:gd name="connsiteY0" fmla="*/ 0 h 2516562"/>
              <a:gd name="connsiteX1" fmla="*/ 4688114 w 4688114"/>
              <a:gd name="connsiteY1" fmla="*/ 0 h 2516562"/>
              <a:gd name="connsiteX2" fmla="*/ 4688114 w 4688114"/>
              <a:gd name="connsiteY2" fmla="*/ 2516562 h 2516562"/>
              <a:gd name="connsiteX3" fmla="*/ 0 w 4688114"/>
              <a:gd name="connsiteY3" fmla="*/ 2516562 h 2516562"/>
            </a:gdLst>
            <a:ahLst/>
            <a:cxnLst>
              <a:cxn ang="0">
                <a:pos x="connsiteX0" y="connsiteY0"/>
              </a:cxn>
              <a:cxn ang="0">
                <a:pos x="connsiteX1" y="connsiteY1"/>
              </a:cxn>
              <a:cxn ang="0">
                <a:pos x="connsiteX2" y="connsiteY2"/>
              </a:cxn>
              <a:cxn ang="0">
                <a:pos x="connsiteX3" y="connsiteY3"/>
              </a:cxn>
            </a:cxnLst>
            <a:rect l="l" t="t" r="r" b="b"/>
            <a:pathLst>
              <a:path w="4688114" h="2516562">
                <a:moveTo>
                  <a:pt x="0" y="0"/>
                </a:moveTo>
                <a:lnTo>
                  <a:pt x="4688114" y="0"/>
                </a:lnTo>
                <a:lnTo>
                  <a:pt x="4688114" y="2516562"/>
                </a:lnTo>
                <a:lnTo>
                  <a:pt x="0" y="2516562"/>
                </a:lnTo>
                <a:close/>
              </a:path>
            </a:pathLst>
          </a:custGeom>
        </p:spPr>
      </p:pic>
      <p:pic>
        <p:nvPicPr>
          <p:cNvPr id="27" name="Picture 26"/>
          <p:cNvPicPr>
            <a:picLocks noChangeAspect="1"/>
          </p:cNvPicPr>
          <p:nvPr/>
        </p:nvPicPr>
        <p:blipFill rotWithShape="1">
          <a:blip r:embed="rId3" cstate="screen">
            <a:extLst>
              <a:ext uri="{28A0092B-C50C-407E-A947-70E740481C1C}">
                <a14:useLocalDpi xmlns:a14="http://schemas.microsoft.com/office/drawing/2010/main"/>
              </a:ext>
            </a:extLst>
          </a:blip>
          <a:srcRect l="2336" r="64544"/>
          <a:stretch/>
        </p:blipFill>
        <p:spPr>
          <a:xfrm>
            <a:off x="764618" y="1760484"/>
            <a:ext cx="847498" cy="90646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
        <p:nvSpPr>
          <p:cNvPr id="79" name="Text Placeholder 41"/>
          <p:cNvSpPr>
            <a:spLocks noGrp="1"/>
          </p:cNvSpPr>
          <p:nvPr>
            <p:ph type="body" sz="quarter" idx="22" hasCustomPrompt="1"/>
          </p:nvPr>
        </p:nvSpPr>
        <p:spPr>
          <a:xfrm>
            <a:off x="4115184" y="1989085"/>
            <a:ext cx="4590667" cy="2686657"/>
          </a:xfrm>
        </p:spPr>
        <p:txBody>
          <a:bodyPr lIns="36000" rIns="36000" anchor="t">
            <a:noAutofit/>
          </a:bodyPr>
          <a:lstStyle>
            <a:lvl1pPr marL="0" marR="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sz="2400" b="0" baseline="0">
                <a:solidFill>
                  <a:schemeClr val="bg1">
                    <a:lumMod val="50000"/>
                  </a:schemeClr>
                </a:solidFill>
              </a:defRPr>
            </a:lvl1pPr>
            <a:lvl2pPr marL="311400" indent="0">
              <a:buNone/>
              <a:defRPr/>
            </a:lvl2pPr>
          </a:lstStyle>
          <a:p>
            <a:pPr lvl="0"/>
            <a:r>
              <a:rPr lang="en-CA" dirty="0"/>
              <a:t>## Section</a:t>
            </a:r>
          </a:p>
          <a:p>
            <a:pPr lvl="0"/>
            <a:endParaRPr lang="en-CA" dirty="0"/>
          </a:p>
          <a:p>
            <a:pPr lvl="0"/>
            <a:r>
              <a:rPr lang="en-CA" dirty="0"/>
              <a:t>## Section</a:t>
            </a:r>
          </a:p>
          <a:p>
            <a:pPr lvl="0"/>
            <a:endParaRPr lang="en-CA" dirty="0"/>
          </a:p>
          <a:p>
            <a:pPr marL="0" marR="0" lvl="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a:pPr>
            <a:r>
              <a:rPr lang="en-CA" dirty="0"/>
              <a:t>## Section</a:t>
            </a:r>
          </a:p>
          <a:p>
            <a:pPr lvl="0"/>
            <a:endParaRPr lang="en-CA" dirty="0"/>
          </a:p>
          <a:p>
            <a:pPr marL="0" marR="0" lvl="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a:pPr>
            <a:r>
              <a:rPr lang="en-CA" dirty="0"/>
              <a:t>## Section</a:t>
            </a:r>
          </a:p>
        </p:txBody>
      </p:sp>
      <p:sp>
        <p:nvSpPr>
          <p:cNvPr id="56" name="Text Placeholder 2"/>
          <p:cNvSpPr txBox="1">
            <a:spLocks/>
          </p:cNvSpPr>
          <p:nvPr/>
        </p:nvSpPr>
        <p:spPr>
          <a:xfrm>
            <a:off x="1626405" y="1615095"/>
            <a:ext cx="2436665" cy="1184276"/>
          </a:xfrm>
          <a:prstGeom prst="rect">
            <a:avLst/>
          </a:prstGeom>
          <a:noFill/>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Font typeface="Webdings" panose="05030102010509060703" pitchFamily="18" charset="2"/>
              <a:buNone/>
              <a:defRPr sz="2000" b="1" kern="1200">
                <a:solidFill>
                  <a:schemeClr val="bg1"/>
                </a:solidFill>
                <a:latin typeface="Ebrima" panose="02000000000000000000" pitchFamily="2" charset="0"/>
                <a:ea typeface="Ebrima" panose="02000000000000000000" pitchFamily="2" charset="0"/>
                <a:cs typeface="Ebrima" panose="02000000000000000000" pitchFamily="2" charset="0"/>
              </a:defRPr>
            </a:lvl1pPr>
            <a:lvl2pPr marL="540000" indent="-228600" algn="l" defTabSz="914400" rtl="0" eaLnBrk="1" latinLnBrk="0" hangingPunct="1">
              <a:lnSpc>
                <a:spcPct val="100000"/>
              </a:lnSpc>
              <a:spcBef>
                <a:spcPts val="500"/>
              </a:spcBef>
              <a:buClr>
                <a:schemeClr val="accent4"/>
              </a:buClr>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92000" indent="-228600" algn="l" defTabSz="914400" rtl="0" eaLnBrk="1" latinLnBrk="0" hangingPunct="1">
              <a:lnSpc>
                <a:spcPct val="100000"/>
              </a:lnSpc>
              <a:spcBef>
                <a:spcPts val="500"/>
              </a:spcBef>
              <a:buClr>
                <a:schemeClr val="bg1">
                  <a:lumMod val="50000"/>
                </a:schemeClr>
              </a:buClr>
              <a:buFont typeface="Wingdings" panose="05000000000000000000" pitchFamily="2" charset="2"/>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116000" indent="-228600" algn="l" defTabSz="914400" rtl="0" eaLnBrk="1" latinLnBrk="0" hangingPunct="1">
              <a:lnSpc>
                <a:spcPct val="10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2057400" indent="-228600" algn="l" defTabSz="914400" rtl="0" eaLnBrk="1" latinLnBrk="0" hangingPunct="1">
              <a:lnSpc>
                <a:spcPct val="9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600" dirty="0">
                <a:solidFill>
                  <a:schemeClr val="tx1"/>
                </a:solidFill>
                <a:latin typeface="+mj-lt"/>
              </a:rPr>
              <a:t>Contents</a:t>
            </a:r>
          </a:p>
        </p:txBody>
      </p:sp>
      <p:sp>
        <p:nvSpPr>
          <p:cNvPr id="6" name="Slide Number Placeholder 5"/>
          <p:cNvSpPr>
            <a:spLocks noGrp="1"/>
          </p:cNvSpPr>
          <p:nvPr>
            <p:ph type="sldNum" sz="quarter" idx="12"/>
          </p:nvPr>
        </p:nvSpPr>
        <p:spPr/>
        <p:txBody>
          <a:bodyPr/>
          <a:lstStyle/>
          <a:p>
            <a:fld id="{4363FE24-622A-4623-949A-6814ED980E38}" type="slidenum">
              <a:rPr lang="en-CA" smtClean="0"/>
              <a:pPr/>
              <a:t>‹#›</a:t>
            </a:fld>
            <a:endParaRPr lang="en-CA" dirty="0"/>
          </a:p>
        </p:txBody>
      </p:sp>
    </p:spTree>
    <p:extLst>
      <p:ext uri="{BB962C8B-B14F-4D97-AF65-F5344CB8AC3E}">
        <p14:creationId xmlns:p14="http://schemas.microsoft.com/office/powerpoint/2010/main" val="3004946699"/>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11745885" y="6596058"/>
            <a:ext cx="424686" cy="240508"/>
          </a:xfrm>
        </p:spPr>
        <p:txBody>
          <a:bodyPr/>
          <a:lstStyle>
            <a:lvl1pPr>
              <a:defRPr sz="1200"/>
            </a:lvl1pPr>
          </a:lstStyle>
          <a:p>
            <a:fld id="{4363FE24-622A-4623-949A-6814ED980E38}" type="slidenum">
              <a:rPr lang="en-CA" smtClean="0"/>
              <a:pPr/>
              <a:t>‹#›</a:t>
            </a:fld>
            <a:endParaRPr lang="en-CA" dirty="0"/>
          </a:p>
        </p:txBody>
      </p:sp>
      <p:sp>
        <p:nvSpPr>
          <p:cNvPr id="10" name="Text Placeholder 11"/>
          <p:cNvSpPr>
            <a:spLocks noGrp="1"/>
          </p:cNvSpPr>
          <p:nvPr>
            <p:ph type="body" sz="quarter" idx="13" hasCustomPrompt="1"/>
          </p:nvPr>
        </p:nvSpPr>
        <p:spPr>
          <a:xfrm>
            <a:off x="3645" y="222248"/>
            <a:ext cx="8559785"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39099805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s Blank">
    <p:spTree>
      <p:nvGrpSpPr>
        <p:cNvPr id="1" name=""/>
        <p:cNvGrpSpPr/>
        <p:nvPr/>
      </p:nvGrpSpPr>
      <p:grpSpPr>
        <a:xfrm>
          <a:off x="0" y="0"/>
          <a:ext cx="0" cy="0"/>
          <a:chOff x="0" y="0"/>
          <a:chExt cx="0" cy="0"/>
        </a:xfrm>
      </p:grpSpPr>
      <p:sp>
        <p:nvSpPr>
          <p:cNvPr id="56" name="Text Placeholder 2"/>
          <p:cNvSpPr txBox="1">
            <a:spLocks/>
          </p:cNvSpPr>
          <p:nvPr/>
        </p:nvSpPr>
        <p:spPr>
          <a:xfrm>
            <a:off x="1626405" y="1615095"/>
            <a:ext cx="2436665" cy="1184276"/>
          </a:xfrm>
          <a:prstGeom prst="rect">
            <a:avLst/>
          </a:prstGeom>
          <a:noFill/>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Font typeface="Webdings" panose="05030102010509060703" pitchFamily="18" charset="2"/>
              <a:buNone/>
              <a:defRPr sz="2000" b="1" kern="1200">
                <a:solidFill>
                  <a:schemeClr val="bg1"/>
                </a:solidFill>
                <a:latin typeface="Ebrima" panose="02000000000000000000" pitchFamily="2" charset="0"/>
                <a:ea typeface="Ebrima" panose="02000000000000000000" pitchFamily="2" charset="0"/>
                <a:cs typeface="Ebrima" panose="02000000000000000000" pitchFamily="2" charset="0"/>
              </a:defRPr>
            </a:lvl1pPr>
            <a:lvl2pPr marL="540000" indent="-228600" algn="l" defTabSz="914400" rtl="0" eaLnBrk="1" latinLnBrk="0" hangingPunct="1">
              <a:lnSpc>
                <a:spcPct val="100000"/>
              </a:lnSpc>
              <a:spcBef>
                <a:spcPts val="500"/>
              </a:spcBef>
              <a:buClr>
                <a:schemeClr val="accent4"/>
              </a:buClr>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92000" indent="-228600" algn="l" defTabSz="914400" rtl="0" eaLnBrk="1" latinLnBrk="0" hangingPunct="1">
              <a:lnSpc>
                <a:spcPct val="100000"/>
              </a:lnSpc>
              <a:spcBef>
                <a:spcPts val="500"/>
              </a:spcBef>
              <a:buClr>
                <a:schemeClr val="bg1">
                  <a:lumMod val="50000"/>
                </a:schemeClr>
              </a:buClr>
              <a:buFont typeface="Wingdings" panose="05000000000000000000" pitchFamily="2" charset="2"/>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116000" indent="-228600" algn="l" defTabSz="914400" rtl="0" eaLnBrk="1" latinLnBrk="0" hangingPunct="1">
              <a:lnSpc>
                <a:spcPct val="10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2057400" indent="-228600" algn="l" defTabSz="914400" rtl="0" eaLnBrk="1" latinLnBrk="0" hangingPunct="1">
              <a:lnSpc>
                <a:spcPct val="9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600" dirty="0">
                <a:solidFill>
                  <a:schemeClr val="tx1"/>
                </a:solidFill>
                <a:latin typeface="+mj-lt"/>
              </a:rPr>
              <a:t>Contents</a:t>
            </a:r>
          </a:p>
        </p:txBody>
      </p:sp>
      <p:sp>
        <p:nvSpPr>
          <p:cNvPr id="6" name="Slide Number Placeholder 5"/>
          <p:cNvSpPr>
            <a:spLocks noGrp="1"/>
          </p:cNvSpPr>
          <p:nvPr>
            <p:ph type="sldNum" sz="quarter" idx="12"/>
          </p:nvPr>
        </p:nvSpPr>
        <p:spPr/>
        <p:txBody>
          <a:bodyPr/>
          <a:lstStyle/>
          <a:p>
            <a:fld id="{4363FE24-622A-4623-949A-6814ED980E38}" type="slidenum">
              <a:rPr lang="en-CA" smtClean="0"/>
              <a:pPr/>
              <a:t>‹#›</a:t>
            </a:fld>
            <a:endParaRPr lang="en-CA" dirty="0"/>
          </a:p>
        </p:txBody>
      </p:sp>
      <p:pic>
        <p:nvPicPr>
          <p:cNvPr id="22" name="Picture 21"/>
          <p:cNvPicPr>
            <a:picLocks noChangeAspect="1"/>
          </p:cNvPicPr>
          <p:nvPr/>
        </p:nvPicPr>
        <p:blipFill rotWithShape="1">
          <a:blip r:embed="rId2" cstate="screen">
            <a:extLst>
              <a:ext uri="{28A0092B-C50C-407E-A947-70E740481C1C}">
                <a14:useLocalDpi xmlns:a14="http://schemas.microsoft.com/office/drawing/2010/main"/>
              </a:ext>
            </a:extLst>
          </a:blip>
          <a:srcRect l="2336" r="64544"/>
          <a:stretch/>
        </p:blipFill>
        <p:spPr>
          <a:xfrm>
            <a:off x="764618" y="1760484"/>
            <a:ext cx="847498" cy="906460"/>
          </a:xfrm>
          <a:prstGeom prst="rect">
            <a:avLst/>
          </a:prstGeom>
        </p:spPr>
      </p:pic>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rcRect r="15362" b="35369"/>
          <a:stretch>
            <a:fillRect/>
          </a:stretch>
        </p:blipFill>
        <p:spPr>
          <a:xfrm>
            <a:off x="7503886" y="4341438"/>
            <a:ext cx="4688114" cy="2516562"/>
          </a:xfrm>
          <a:custGeom>
            <a:avLst/>
            <a:gdLst>
              <a:gd name="connsiteX0" fmla="*/ 0 w 4688114"/>
              <a:gd name="connsiteY0" fmla="*/ 0 h 2516562"/>
              <a:gd name="connsiteX1" fmla="*/ 4688114 w 4688114"/>
              <a:gd name="connsiteY1" fmla="*/ 0 h 2516562"/>
              <a:gd name="connsiteX2" fmla="*/ 4688114 w 4688114"/>
              <a:gd name="connsiteY2" fmla="*/ 2516562 h 2516562"/>
              <a:gd name="connsiteX3" fmla="*/ 0 w 4688114"/>
              <a:gd name="connsiteY3" fmla="*/ 2516562 h 2516562"/>
            </a:gdLst>
            <a:ahLst/>
            <a:cxnLst>
              <a:cxn ang="0">
                <a:pos x="connsiteX0" y="connsiteY0"/>
              </a:cxn>
              <a:cxn ang="0">
                <a:pos x="connsiteX1" y="connsiteY1"/>
              </a:cxn>
              <a:cxn ang="0">
                <a:pos x="connsiteX2" y="connsiteY2"/>
              </a:cxn>
              <a:cxn ang="0">
                <a:pos x="connsiteX3" y="connsiteY3"/>
              </a:cxn>
            </a:cxnLst>
            <a:rect l="l" t="t" r="r" b="b"/>
            <a:pathLst>
              <a:path w="4688114" h="2516562">
                <a:moveTo>
                  <a:pt x="0" y="0"/>
                </a:moveTo>
                <a:lnTo>
                  <a:pt x="4688114" y="0"/>
                </a:lnTo>
                <a:lnTo>
                  <a:pt x="4688114" y="2516562"/>
                </a:lnTo>
                <a:lnTo>
                  <a:pt x="0" y="2516562"/>
                </a:lnTo>
                <a:close/>
              </a:path>
            </a:pathLst>
          </a:custGeom>
        </p:spPr>
      </p:pic>
    </p:spTree>
    <p:extLst>
      <p:ext uri="{BB962C8B-B14F-4D97-AF65-F5344CB8AC3E}">
        <p14:creationId xmlns:p14="http://schemas.microsoft.com/office/powerpoint/2010/main" val="15925694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79" name="Text Placeholder 41"/>
          <p:cNvSpPr>
            <a:spLocks noGrp="1"/>
          </p:cNvSpPr>
          <p:nvPr>
            <p:ph type="body" sz="quarter" idx="22" hasCustomPrompt="1"/>
          </p:nvPr>
        </p:nvSpPr>
        <p:spPr>
          <a:xfrm>
            <a:off x="4115184" y="1989085"/>
            <a:ext cx="4590667" cy="2686657"/>
          </a:xfrm>
        </p:spPr>
        <p:txBody>
          <a:bodyPr lIns="36000" rIns="36000" anchor="t">
            <a:noAutofit/>
          </a:bodyPr>
          <a:lstStyle>
            <a:lvl1pPr marL="0" marR="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sz="2400" b="0" baseline="0">
                <a:solidFill>
                  <a:schemeClr val="bg1">
                    <a:lumMod val="50000"/>
                  </a:schemeClr>
                </a:solidFill>
              </a:defRPr>
            </a:lvl1pPr>
            <a:lvl2pPr marL="311400" indent="0">
              <a:buNone/>
              <a:defRPr/>
            </a:lvl2pPr>
          </a:lstStyle>
          <a:p>
            <a:pPr lvl="0"/>
            <a:r>
              <a:rPr lang="en-CA" dirty="0"/>
              <a:t>## Section</a:t>
            </a:r>
          </a:p>
          <a:p>
            <a:pPr lvl="0"/>
            <a:endParaRPr lang="en-CA" dirty="0"/>
          </a:p>
          <a:p>
            <a:pPr lvl="0"/>
            <a:r>
              <a:rPr lang="en-CA" dirty="0"/>
              <a:t>## Section</a:t>
            </a:r>
          </a:p>
          <a:p>
            <a:pPr lvl="0"/>
            <a:endParaRPr lang="en-CA" dirty="0"/>
          </a:p>
          <a:p>
            <a:pPr marL="0" marR="0" lvl="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a:pPr>
            <a:r>
              <a:rPr lang="en-CA" dirty="0"/>
              <a:t>## Section</a:t>
            </a:r>
          </a:p>
          <a:p>
            <a:pPr lvl="0"/>
            <a:endParaRPr lang="en-CA" dirty="0"/>
          </a:p>
          <a:p>
            <a:pPr marL="0" marR="0" lvl="0" indent="0" algn="l" defTabSz="914400" rtl="0" eaLnBrk="1" fontAlgn="auto" latinLnBrk="0" hangingPunct="1">
              <a:lnSpc>
                <a:spcPct val="100000"/>
              </a:lnSpc>
              <a:spcBef>
                <a:spcPts val="0"/>
              </a:spcBef>
              <a:spcAft>
                <a:spcPts val="0"/>
              </a:spcAft>
              <a:buClr>
                <a:schemeClr val="accent1"/>
              </a:buClr>
              <a:buSzTx/>
              <a:buFont typeface="Webdings" panose="05030102010509060703" pitchFamily="18" charset="2"/>
              <a:buNone/>
              <a:tabLst/>
              <a:defRPr/>
            </a:pPr>
            <a:r>
              <a:rPr lang="en-CA" dirty="0"/>
              <a:t>## Section</a:t>
            </a:r>
          </a:p>
        </p:txBody>
      </p:sp>
      <p:sp>
        <p:nvSpPr>
          <p:cNvPr id="56" name="Text Placeholder 2"/>
          <p:cNvSpPr txBox="1">
            <a:spLocks/>
          </p:cNvSpPr>
          <p:nvPr/>
        </p:nvSpPr>
        <p:spPr>
          <a:xfrm>
            <a:off x="1626405" y="1615095"/>
            <a:ext cx="2436665" cy="1184276"/>
          </a:xfrm>
          <a:prstGeom prst="rect">
            <a:avLst/>
          </a:prstGeom>
          <a:noFill/>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Font typeface="Webdings" panose="05030102010509060703" pitchFamily="18" charset="2"/>
              <a:buNone/>
              <a:defRPr sz="2000" b="1" kern="1200">
                <a:solidFill>
                  <a:schemeClr val="bg1"/>
                </a:solidFill>
                <a:latin typeface="Ebrima" panose="02000000000000000000" pitchFamily="2" charset="0"/>
                <a:ea typeface="Ebrima" panose="02000000000000000000" pitchFamily="2" charset="0"/>
                <a:cs typeface="Ebrima" panose="02000000000000000000" pitchFamily="2" charset="0"/>
              </a:defRPr>
            </a:lvl1pPr>
            <a:lvl2pPr marL="540000" indent="-228600" algn="l" defTabSz="914400" rtl="0" eaLnBrk="1" latinLnBrk="0" hangingPunct="1">
              <a:lnSpc>
                <a:spcPct val="100000"/>
              </a:lnSpc>
              <a:spcBef>
                <a:spcPts val="500"/>
              </a:spcBef>
              <a:buClr>
                <a:schemeClr val="accent4"/>
              </a:buClr>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92000" indent="-228600" algn="l" defTabSz="914400" rtl="0" eaLnBrk="1" latinLnBrk="0" hangingPunct="1">
              <a:lnSpc>
                <a:spcPct val="100000"/>
              </a:lnSpc>
              <a:spcBef>
                <a:spcPts val="500"/>
              </a:spcBef>
              <a:buClr>
                <a:schemeClr val="bg1">
                  <a:lumMod val="50000"/>
                </a:schemeClr>
              </a:buClr>
              <a:buFont typeface="Wingdings" panose="05000000000000000000" pitchFamily="2" charset="2"/>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116000" indent="-228600" algn="l" defTabSz="914400" rtl="0" eaLnBrk="1" latinLnBrk="0" hangingPunct="1">
              <a:lnSpc>
                <a:spcPct val="10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2057400" indent="-228600" algn="l" defTabSz="914400" rtl="0" eaLnBrk="1" latinLnBrk="0" hangingPunct="1">
              <a:lnSpc>
                <a:spcPct val="9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600" dirty="0">
                <a:solidFill>
                  <a:schemeClr val="tx1"/>
                </a:solidFill>
                <a:latin typeface="+mj-lt"/>
              </a:rPr>
              <a:t>Agenda</a:t>
            </a:r>
          </a:p>
        </p:txBody>
      </p:sp>
      <p:sp>
        <p:nvSpPr>
          <p:cNvPr id="6" name="Slide Number Placeholder 5"/>
          <p:cNvSpPr>
            <a:spLocks noGrp="1"/>
          </p:cNvSpPr>
          <p:nvPr>
            <p:ph type="sldNum" sz="quarter" idx="12"/>
          </p:nvPr>
        </p:nvSpPr>
        <p:spPr/>
        <p:txBody>
          <a:bodyPr/>
          <a:lstStyle/>
          <a:p>
            <a:fld id="{4363FE24-622A-4623-949A-6814ED980E38}" type="slidenum">
              <a:rPr lang="en-CA" smtClean="0"/>
              <a:pPr/>
              <a:t>‹#›</a:t>
            </a:fld>
            <a:endParaRPr lang="en-CA" dirty="0"/>
          </a:p>
        </p:txBody>
      </p:sp>
      <p:pic>
        <p:nvPicPr>
          <p:cNvPr id="29" name="Picture 28"/>
          <p:cNvPicPr>
            <a:picLocks noChangeAspect="1"/>
          </p:cNvPicPr>
          <p:nvPr/>
        </p:nvPicPr>
        <p:blipFill rotWithShape="1">
          <a:blip r:embed="rId2" cstate="screen">
            <a:extLst>
              <a:ext uri="{28A0092B-C50C-407E-A947-70E740481C1C}">
                <a14:useLocalDpi xmlns:a14="http://schemas.microsoft.com/office/drawing/2010/main"/>
              </a:ext>
            </a:extLst>
          </a:blip>
          <a:srcRect l="2336" r="64544"/>
          <a:stretch/>
        </p:blipFill>
        <p:spPr>
          <a:xfrm>
            <a:off x="764618" y="1760484"/>
            <a:ext cx="847498" cy="906460"/>
          </a:xfrm>
          <a:prstGeom prst="rect">
            <a:avLst/>
          </a:prstGeom>
        </p:spPr>
      </p:pic>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rcRect r="15362" b="35369"/>
          <a:stretch>
            <a:fillRect/>
          </a:stretch>
        </p:blipFill>
        <p:spPr>
          <a:xfrm>
            <a:off x="7503886" y="4341438"/>
            <a:ext cx="4688114" cy="2516562"/>
          </a:xfrm>
          <a:custGeom>
            <a:avLst/>
            <a:gdLst>
              <a:gd name="connsiteX0" fmla="*/ 0 w 4688114"/>
              <a:gd name="connsiteY0" fmla="*/ 0 h 2516562"/>
              <a:gd name="connsiteX1" fmla="*/ 4688114 w 4688114"/>
              <a:gd name="connsiteY1" fmla="*/ 0 h 2516562"/>
              <a:gd name="connsiteX2" fmla="*/ 4688114 w 4688114"/>
              <a:gd name="connsiteY2" fmla="*/ 2516562 h 2516562"/>
              <a:gd name="connsiteX3" fmla="*/ 0 w 4688114"/>
              <a:gd name="connsiteY3" fmla="*/ 2516562 h 2516562"/>
            </a:gdLst>
            <a:ahLst/>
            <a:cxnLst>
              <a:cxn ang="0">
                <a:pos x="connsiteX0" y="connsiteY0"/>
              </a:cxn>
              <a:cxn ang="0">
                <a:pos x="connsiteX1" y="connsiteY1"/>
              </a:cxn>
              <a:cxn ang="0">
                <a:pos x="connsiteX2" y="connsiteY2"/>
              </a:cxn>
              <a:cxn ang="0">
                <a:pos x="connsiteX3" y="connsiteY3"/>
              </a:cxn>
            </a:cxnLst>
            <a:rect l="l" t="t" r="r" b="b"/>
            <a:pathLst>
              <a:path w="4688114" h="2516562">
                <a:moveTo>
                  <a:pt x="0" y="0"/>
                </a:moveTo>
                <a:lnTo>
                  <a:pt x="4688114" y="0"/>
                </a:lnTo>
                <a:lnTo>
                  <a:pt x="4688114" y="2516562"/>
                </a:lnTo>
                <a:lnTo>
                  <a:pt x="0" y="2516562"/>
                </a:lnTo>
                <a:close/>
              </a:path>
            </a:pathLst>
          </a:custGeom>
        </p:spPr>
      </p:pic>
    </p:spTree>
    <p:extLst>
      <p:ext uri="{BB962C8B-B14F-4D97-AF65-F5344CB8AC3E}">
        <p14:creationId xmlns:p14="http://schemas.microsoft.com/office/powerpoint/2010/main" val="191023648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Blank">
    <p:spTree>
      <p:nvGrpSpPr>
        <p:cNvPr id="1" name=""/>
        <p:cNvGrpSpPr/>
        <p:nvPr/>
      </p:nvGrpSpPr>
      <p:grpSpPr>
        <a:xfrm>
          <a:off x="0" y="0"/>
          <a:ext cx="0" cy="0"/>
          <a:chOff x="0" y="0"/>
          <a:chExt cx="0" cy="0"/>
        </a:xfrm>
      </p:grpSpPr>
      <p:sp>
        <p:nvSpPr>
          <p:cNvPr id="56" name="Text Placeholder 2"/>
          <p:cNvSpPr txBox="1">
            <a:spLocks/>
          </p:cNvSpPr>
          <p:nvPr/>
        </p:nvSpPr>
        <p:spPr>
          <a:xfrm>
            <a:off x="1626405" y="1615095"/>
            <a:ext cx="2436665" cy="1184276"/>
          </a:xfrm>
          <a:prstGeom prst="rect">
            <a:avLst/>
          </a:prstGeom>
          <a:noFill/>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Font typeface="Webdings" panose="05030102010509060703" pitchFamily="18" charset="2"/>
              <a:buNone/>
              <a:defRPr sz="2000" b="1" kern="1200">
                <a:solidFill>
                  <a:schemeClr val="bg1"/>
                </a:solidFill>
                <a:latin typeface="Ebrima" panose="02000000000000000000" pitchFamily="2" charset="0"/>
                <a:ea typeface="Ebrima" panose="02000000000000000000" pitchFamily="2" charset="0"/>
                <a:cs typeface="Ebrima" panose="02000000000000000000" pitchFamily="2" charset="0"/>
              </a:defRPr>
            </a:lvl1pPr>
            <a:lvl2pPr marL="540000" indent="-228600" algn="l" defTabSz="914400" rtl="0" eaLnBrk="1" latinLnBrk="0" hangingPunct="1">
              <a:lnSpc>
                <a:spcPct val="100000"/>
              </a:lnSpc>
              <a:spcBef>
                <a:spcPts val="500"/>
              </a:spcBef>
              <a:buClr>
                <a:schemeClr val="accent4"/>
              </a:buClr>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92000" indent="-228600" algn="l" defTabSz="914400" rtl="0" eaLnBrk="1" latinLnBrk="0" hangingPunct="1">
              <a:lnSpc>
                <a:spcPct val="100000"/>
              </a:lnSpc>
              <a:spcBef>
                <a:spcPts val="500"/>
              </a:spcBef>
              <a:buClr>
                <a:schemeClr val="bg1">
                  <a:lumMod val="50000"/>
                </a:schemeClr>
              </a:buClr>
              <a:buFont typeface="Wingdings" panose="05000000000000000000" pitchFamily="2" charset="2"/>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116000" indent="-228600" algn="l" defTabSz="914400" rtl="0" eaLnBrk="1" latinLnBrk="0" hangingPunct="1">
              <a:lnSpc>
                <a:spcPct val="10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2057400" indent="-228600" algn="l" defTabSz="914400" rtl="0" eaLnBrk="1" latinLnBrk="0" hangingPunct="1">
              <a:lnSpc>
                <a:spcPct val="90000"/>
              </a:lnSpc>
              <a:spcBef>
                <a:spcPts val="500"/>
              </a:spcBef>
              <a:buFont typeface="Tahoma" panose="020B0604030504040204" pitchFamily="34"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600" dirty="0">
                <a:solidFill>
                  <a:schemeClr val="tx1"/>
                </a:solidFill>
                <a:latin typeface="+mj-lt"/>
              </a:rPr>
              <a:t>Agenda</a:t>
            </a:r>
          </a:p>
        </p:txBody>
      </p:sp>
      <p:sp>
        <p:nvSpPr>
          <p:cNvPr id="6" name="Slide Number Placeholder 5"/>
          <p:cNvSpPr>
            <a:spLocks noGrp="1"/>
          </p:cNvSpPr>
          <p:nvPr>
            <p:ph type="sldNum" sz="quarter" idx="12"/>
          </p:nvPr>
        </p:nvSpPr>
        <p:spPr/>
        <p:txBody>
          <a:bodyPr/>
          <a:lstStyle/>
          <a:p>
            <a:fld id="{4363FE24-622A-4623-949A-6814ED980E38}" type="slidenum">
              <a:rPr lang="en-CA" smtClean="0"/>
              <a:pPr/>
              <a:t>‹#›</a:t>
            </a:fld>
            <a:endParaRPr lang="en-CA" dirty="0"/>
          </a:p>
        </p:txBody>
      </p:sp>
      <p:pic>
        <p:nvPicPr>
          <p:cNvPr id="28" name="Picture 27"/>
          <p:cNvPicPr>
            <a:picLocks noChangeAspect="1"/>
          </p:cNvPicPr>
          <p:nvPr/>
        </p:nvPicPr>
        <p:blipFill rotWithShape="1">
          <a:blip r:embed="rId2" cstate="screen">
            <a:extLst>
              <a:ext uri="{28A0092B-C50C-407E-A947-70E740481C1C}">
                <a14:useLocalDpi xmlns:a14="http://schemas.microsoft.com/office/drawing/2010/main"/>
              </a:ext>
            </a:extLst>
          </a:blip>
          <a:srcRect l="2336" r="64544"/>
          <a:stretch/>
        </p:blipFill>
        <p:spPr>
          <a:xfrm>
            <a:off x="764618" y="1760484"/>
            <a:ext cx="847498" cy="906460"/>
          </a:xfrm>
          <a:prstGeom prst="rect">
            <a:avLst/>
          </a:prstGeom>
        </p:spPr>
      </p:pic>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rcRect r="15362" b="35369"/>
          <a:stretch>
            <a:fillRect/>
          </a:stretch>
        </p:blipFill>
        <p:spPr>
          <a:xfrm>
            <a:off x="7503886" y="4341438"/>
            <a:ext cx="4688114" cy="2516562"/>
          </a:xfrm>
          <a:custGeom>
            <a:avLst/>
            <a:gdLst>
              <a:gd name="connsiteX0" fmla="*/ 0 w 4688114"/>
              <a:gd name="connsiteY0" fmla="*/ 0 h 2516562"/>
              <a:gd name="connsiteX1" fmla="*/ 4688114 w 4688114"/>
              <a:gd name="connsiteY1" fmla="*/ 0 h 2516562"/>
              <a:gd name="connsiteX2" fmla="*/ 4688114 w 4688114"/>
              <a:gd name="connsiteY2" fmla="*/ 2516562 h 2516562"/>
              <a:gd name="connsiteX3" fmla="*/ 0 w 4688114"/>
              <a:gd name="connsiteY3" fmla="*/ 2516562 h 2516562"/>
            </a:gdLst>
            <a:ahLst/>
            <a:cxnLst>
              <a:cxn ang="0">
                <a:pos x="connsiteX0" y="connsiteY0"/>
              </a:cxn>
              <a:cxn ang="0">
                <a:pos x="connsiteX1" y="connsiteY1"/>
              </a:cxn>
              <a:cxn ang="0">
                <a:pos x="connsiteX2" y="connsiteY2"/>
              </a:cxn>
              <a:cxn ang="0">
                <a:pos x="connsiteX3" y="connsiteY3"/>
              </a:cxn>
            </a:cxnLst>
            <a:rect l="l" t="t" r="r" b="b"/>
            <a:pathLst>
              <a:path w="4688114" h="2516562">
                <a:moveTo>
                  <a:pt x="0" y="0"/>
                </a:moveTo>
                <a:lnTo>
                  <a:pt x="4688114" y="0"/>
                </a:lnTo>
                <a:lnTo>
                  <a:pt x="4688114" y="2516562"/>
                </a:lnTo>
                <a:lnTo>
                  <a:pt x="0" y="2516562"/>
                </a:lnTo>
                <a:close/>
              </a:path>
            </a:pathLst>
          </a:custGeom>
        </p:spPr>
      </p:pic>
    </p:spTree>
    <p:extLst>
      <p:ext uri="{BB962C8B-B14F-4D97-AF65-F5344CB8AC3E}">
        <p14:creationId xmlns:p14="http://schemas.microsoft.com/office/powerpoint/2010/main" val="28267965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12" name="Text Placeholder 11"/>
          <p:cNvSpPr>
            <a:spLocks noGrp="1"/>
          </p:cNvSpPr>
          <p:nvPr>
            <p:ph type="body" sz="quarter" idx="13" hasCustomPrompt="1"/>
          </p:nvPr>
        </p:nvSpPr>
        <p:spPr>
          <a:xfrm>
            <a:off x="1656822" y="1610418"/>
            <a:ext cx="7245351" cy="1184276"/>
          </a:xfrm>
        </p:spPr>
        <p:txBody>
          <a:bodyPr anchor="ctr">
            <a:noAutofit/>
          </a:bodyPr>
          <a:lstStyle>
            <a:lvl1pPr marL="0" indent="0" algn="l">
              <a:buNone/>
              <a:defRPr sz="3600" b="1">
                <a:solidFill>
                  <a:schemeClr val="tx1"/>
                </a:solidFill>
              </a:defRPr>
            </a:lvl1pPr>
          </a:lstStyle>
          <a:p>
            <a:pPr lvl="0"/>
            <a:r>
              <a:rPr lang="en-CA" dirty="0"/>
              <a:t>Section</a:t>
            </a:r>
          </a:p>
        </p:txBody>
      </p:sp>
      <p:sp>
        <p:nvSpPr>
          <p:cNvPr id="21" name="Text Placeholder 11"/>
          <p:cNvSpPr>
            <a:spLocks noGrp="1"/>
          </p:cNvSpPr>
          <p:nvPr>
            <p:ph type="body" sz="quarter" idx="14" hasCustomPrompt="1"/>
          </p:nvPr>
        </p:nvSpPr>
        <p:spPr>
          <a:xfrm>
            <a:off x="1656821" y="2991743"/>
            <a:ext cx="4272491" cy="665859"/>
          </a:xfrm>
        </p:spPr>
        <p:txBody>
          <a:bodyPr anchor="ctr">
            <a:noAutofit/>
          </a:bodyPr>
          <a:lstStyle>
            <a:lvl1pPr marL="0" indent="0" algn="l">
              <a:buNone/>
              <a:defRPr sz="2400" b="0">
                <a:solidFill>
                  <a:schemeClr val="bg1">
                    <a:lumMod val="50000"/>
                  </a:schemeClr>
                </a:solidFill>
              </a:defRPr>
            </a:lvl1pPr>
          </a:lstStyle>
          <a:p>
            <a:pPr lvl="0"/>
            <a:r>
              <a:rPr lang="en-CA" dirty="0"/>
              <a:t>Subsection</a:t>
            </a:r>
          </a:p>
        </p:txBody>
      </p:sp>
      <p:sp>
        <p:nvSpPr>
          <p:cNvPr id="6" name="Slide Number Placeholder 5"/>
          <p:cNvSpPr>
            <a:spLocks noGrp="1"/>
          </p:cNvSpPr>
          <p:nvPr>
            <p:ph type="sldNum" sz="quarter" idx="12"/>
          </p:nvPr>
        </p:nvSpPr>
        <p:spPr/>
        <p:txBody>
          <a:bodyPr/>
          <a:lstStyle/>
          <a:p>
            <a:fld id="{4363FE24-622A-4623-949A-6814ED980E38}" type="slidenum">
              <a:rPr lang="en-CA" smtClean="0"/>
              <a:pPr/>
              <a:t>‹#›</a:t>
            </a:fld>
            <a:endParaRPr lang="en-CA" dirty="0"/>
          </a:p>
        </p:txBody>
      </p:sp>
      <p:pic>
        <p:nvPicPr>
          <p:cNvPr id="23" name="Picture 22"/>
          <p:cNvPicPr>
            <a:picLocks noChangeAspect="1"/>
          </p:cNvPicPr>
          <p:nvPr/>
        </p:nvPicPr>
        <p:blipFill rotWithShape="1">
          <a:blip r:embed="rId2" cstate="screen">
            <a:extLst>
              <a:ext uri="{28A0092B-C50C-407E-A947-70E740481C1C}">
                <a14:useLocalDpi xmlns:a14="http://schemas.microsoft.com/office/drawing/2010/main"/>
              </a:ext>
            </a:extLst>
          </a:blip>
          <a:srcRect l="2336" r="64544"/>
          <a:stretch/>
        </p:blipFill>
        <p:spPr>
          <a:xfrm>
            <a:off x="764618" y="1760484"/>
            <a:ext cx="847498" cy="906460"/>
          </a:xfrm>
          <a:prstGeom prst="rect">
            <a:avLst/>
          </a:prstGeom>
        </p:spPr>
      </p:pic>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rcRect r="15362" b="35369"/>
          <a:stretch>
            <a:fillRect/>
          </a:stretch>
        </p:blipFill>
        <p:spPr>
          <a:xfrm>
            <a:off x="7503886" y="4341438"/>
            <a:ext cx="4688114" cy="2516562"/>
          </a:xfrm>
          <a:custGeom>
            <a:avLst/>
            <a:gdLst>
              <a:gd name="connsiteX0" fmla="*/ 0 w 4688114"/>
              <a:gd name="connsiteY0" fmla="*/ 0 h 2516562"/>
              <a:gd name="connsiteX1" fmla="*/ 4688114 w 4688114"/>
              <a:gd name="connsiteY1" fmla="*/ 0 h 2516562"/>
              <a:gd name="connsiteX2" fmla="*/ 4688114 w 4688114"/>
              <a:gd name="connsiteY2" fmla="*/ 2516562 h 2516562"/>
              <a:gd name="connsiteX3" fmla="*/ 0 w 4688114"/>
              <a:gd name="connsiteY3" fmla="*/ 2516562 h 2516562"/>
            </a:gdLst>
            <a:ahLst/>
            <a:cxnLst>
              <a:cxn ang="0">
                <a:pos x="connsiteX0" y="connsiteY0"/>
              </a:cxn>
              <a:cxn ang="0">
                <a:pos x="connsiteX1" y="connsiteY1"/>
              </a:cxn>
              <a:cxn ang="0">
                <a:pos x="connsiteX2" y="connsiteY2"/>
              </a:cxn>
              <a:cxn ang="0">
                <a:pos x="connsiteX3" y="connsiteY3"/>
              </a:cxn>
            </a:cxnLst>
            <a:rect l="l" t="t" r="r" b="b"/>
            <a:pathLst>
              <a:path w="4688114" h="2516562">
                <a:moveTo>
                  <a:pt x="0" y="0"/>
                </a:moveTo>
                <a:lnTo>
                  <a:pt x="4688114" y="0"/>
                </a:lnTo>
                <a:lnTo>
                  <a:pt x="4688114" y="2516562"/>
                </a:lnTo>
                <a:lnTo>
                  <a:pt x="0" y="2516562"/>
                </a:lnTo>
                <a:close/>
              </a:path>
            </a:pathLst>
          </a:custGeom>
        </p:spPr>
      </p:pic>
    </p:spTree>
    <p:extLst>
      <p:ext uri="{BB962C8B-B14F-4D97-AF65-F5344CB8AC3E}">
        <p14:creationId xmlns:p14="http://schemas.microsoft.com/office/powerpoint/2010/main" val="34527453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mp; Text Colour">
    <p:spTree>
      <p:nvGrpSpPr>
        <p:cNvPr id="1" name=""/>
        <p:cNvGrpSpPr/>
        <p:nvPr/>
      </p:nvGrpSpPr>
      <p:grpSpPr>
        <a:xfrm>
          <a:off x="0" y="0"/>
          <a:ext cx="0" cy="0"/>
          <a:chOff x="0" y="0"/>
          <a:chExt cx="0" cy="0"/>
        </a:xfrm>
      </p:grpSpPr>
      <p:sp>
        <p:nvSpPr>
          <p:cNvPr id="10" name="Text Placeholder 34"/>
          <p:cNvSpPr>
            <a:spLocks noGrp="1"/>
          </p:cNvSpPr>
          <p:nvPr>
            <p:ph type="body" sz="quarter" idx="18"/>
          </p:nvPr>
        </p:nvSpPr>
        <p:spPr>
          <a:xfrm>
            <a:off x="3028950" y="962027"/>
            <a:ext cx="4298719" cy="5715000"/>
          </a:xfrm>
        </p:spPr>
        <p:txBody>
          <a:bodyPr>
            <a:noAutofit/>
          </a:bodyPr>
          <a:lstStyle>
            <a:lvl1pPr marL="180975" indent="-180975">
              <a:defRPr sz="1100"/>
            </a:lvl1pPr>
            <a:lvl2pPr>
              <a:defRPr sz="1100"/>
            </a:lvl2pPr>
            <a:lvl3pPr>
              <a:defRPr sz="1100"/>
            </a:lvl3pPr>
            <a:lvl4pPr>
              <a:defRPr sz="1100"/>
            </a:lvl4pPr>
            <a:lvl5pPr>
              <a:defRPr sz="1100"/>
            </a:lvl5pPr>
          </a:lstStyle>
          <a:p>
            <a:pPr lvl="0"/>
            <a:r>
              <a:rPr lang="en-US"/>
              <a:t>Edit Master text styles</a:t>
            </a:r>
          </a:p>
        </p:txBody>
      </p:sp>
      <p:sp>
        <p:nvSpPr>
          <p:cNvPr id="31" name="Rectangle 30"/>
          <p:cNvSpPr/>
          <p:nvPr/>
        </p:nvSpPr>
        <p:spPr>
          <a:xfrm>
            <a:off x="0" y="1"/>
            <a:ext cx="296521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rcRect r="22570"/>
          <a:stretch>
            <a:fillRect/>
          </a:stretch>
        </p:blipFill>
        <p:spPr>
          <a:xfrm flipH="1">
            <a:off x="0" y="4997334"/>
            <a:ext cx="2888787" cy="2622666"/>
          </a:xfrm>
          <a:custGeom>
            <a:avLst/>
            <a:gdLst>
              <a:gd name="connsiteX0" fmla="*/ 2888787 w 2888787"/>
              <a:gd name="connsiteY0" fmla="*/ 0 h 2622666"/>
              <a:gd name="connsiteX1" fmla="*/ 0 w 2888787"/>
              <a:gd name="connsiteY1" fmla="*/ 0 h 2622666"/>
              <a:gd name="connsiteX2" fmla="*/ 0 w 2888787"/>
              <a:gd name="connsiteY2" fmla="*/ 2622666 h 2622666"/>
              <a:gd name="connsiteX3" fmla="*/ 431568 w 2888787"/>
              <a:gd name="connsiteY3" fmla="*/ 2622666 h 2622666"/>
              <a:gd name="connsiteX4" fmla="*/ 431568 w 2888787"/>
              <a:gd name="connsiteY4" fmla="*/ 1860667 h 2622666"/>
              <a:gd name="connsiteX5" fmla="*/ 2888787 w 2888787"/>
              <a:gd name="connsiteY5" fmla="*/ 1860667 h 262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8787" h="2622666">
                <a:moveTo>
                  <a:pt x="2888787" y="0"/>
                </a:moveTo>
                <a:lnTo>
                  <a:pt x="0" y="0"/>
                </a:lnTo>
                <a:lnTo>
                  <a:pt x="0" y="2622666"/>
                </a:lnTo>
                <a:lnTo>
                  <a:pt x="431568" y="2622666"/>
                </a:lnTo>
                <a:lnTo>
                  <a:pt x="431568" y="1860667"/>
                </a:lnTo>
                <a:lnTo>
                  <a:pt x="2888787" y="1860667"/>
                </a:lnTo>
                <a:close/>
              </a:path>
            </a:pathLst>
          </a:custGeom>
        </p:spPr>
      </p:pic>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33" name="Text Placeholder 11"/>
          <p:cNvSpPr>
            <a:spLocks noGrp="1"/>
          </p:cNvSpPr>
          <p:nvPr>
            <p:ph type="body" sz="quarter" idx="13" hasCustomPrompt="1"/>
          </p:nvPr>
        </p:nvSpPr>
        <p:spPr>
          <a:xfrm>
            <a:off x="1" y="222248"/>
            <a:ext cx="8563431"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
        <p:nvSpPr>
          <p:cNvPr id="15" name="Text Placeholder 34"/>
          <p:cNvSpPr>
            <a:spLocks noGrp="1"/>
          </p:cNvSpPr>
          <p:nvPr>
            <p:ph type="body" sz="quarter" idx="20"/>
          </p:nvPr>
        </p:nvSpPr>
        <p:spPr>
          <a:xfrm>
            <a:off x="7534275" y="962028"/>
            <a:ext cx="4346578" cy="5715000"/>
          </a:xfrm>
        </p:spPr>
        <p:txBody>
          <a:bodyPr>
            <a:noAutofit/>
          </a:bodyPr>
          <a:lstStyle>
            <a:lvl1pPr marL="180975" indent="-180975">
              <a:defRPr sz="1100"/>
            </a:lvl1pPr>
            <a:lvl2pPr>
              <a:defRPr sz="1100"/>
            </a:lvl2pPr>
            <a:lvl3pPr>
              <a:defRPr sz="1100"/>
            </a:lvl3pPr>
            <a:lvl4pPr>
              <a:defRPr sz="1100"/>
            </a:lvl4pPr>
            <a:lvl5pPr>
              <a:defRPr sz="1100"/>
            </a:lvl5pPr>
          </a:lstStyle>
          <a:p>
            <a:pPr lvl="0"/>
            <a:r>
              <a:rPr lang="en-US"/>
              <a:t>Edit Master text styles</a:t>
            </a:r>
          </a:p>
        </p:txBody>
      </p:sp>
    </p:spTree>
    <p:extLst>
      <p:ext uri="{BB962C8B-B14F-4D97-AF65-F5344CB8AC3E}">
        <p14:creationId xmlns:p14="http://schemas.microsoft.com/office/powerpoint/2010/main" val="33983385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mp; Text Gray">
    <p:spTree>
      <p:nvGrpSpPr>
        <p:cNvPr id="1" name=""/>
        <p:cNvGrpSpPr/>
        <p:nvPr/>
      </p:nvGrpSpPr>
      <p:grpSpPr>
        <a:xfrm>
          <a:off x="0" y="0"/>
          <a:ext cx="0" cy="0"/>
          <a:chOff x="0" y="0"/>
          <a:chExt cx="0" cy="0"/>
        </a:xfrm>
      </p:grpSpPr>
      <p:sp>
        <p:nvSpPr>
          <p:cNvPr id="31" name="Rectangle 30"/>
          <p:cNvSpPr/>
          <p:nvPr/>
        </p:nvSpPr>
        <p:spPr>
          <a:xfrm>
            <a:off x="0" y="1"/>
            <a:ext cx="296521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rcRect r="23274"/>
          <a:stretch>
            <a:fillRect/>
          </a:stretch>
        </p:blipFill>
        <p:spPr>
          <a:xfrm flipH="1">
            <a:off x="0" y="4996094"/>
            <a:ext cx="2888788" cy="2646745"/>
          </a:xfrm>
          <a:custGeom>
            <a:avLst/>
            <a:gdLst>
              <a:gd name="connsiteX0" fmla="*/ 2888788 w 2888788"/>
              <a:gd name="connsiteY0" fmla="*/ 0 h 2646745"/>
              <a:gd name="connsiteX1" fmla="*/ 0 w 2888788"/>
              <a:gd name="connsiteY1" fmla="*/ 0 h 2646745"/>
              <a:gd name="connsiteX2" fmla="*/ 0 w 2888788"/>
              <a:gd name="connsiteY2" fmla="*/ 2646745 h 2646745"/>
              <a:gd name="connsiteX3" fmla="*/ 142644 w 2888788"/>
              <a:gd name="connsiteY3" fmla="*/ 2646745 h 2646745"/>
              <a:gd name="connsiteX4" fmla="*/ 142644 w 2888788"/>
              <a:gd name="connsiteY4" fmla="*/ 1861907 h 2646745"/>
              <a:gd name="connsiteX5" fmla="*/ 2888788 w 2888788"/>
              <a:gd name="connsiteY5" fmla="*/ 1861907 h 2646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8788" h="2646745">
                <a:moveTo>
                  <a:pt x="2888788" y="0"/>
                </a:moveTo>
                <a:lnTo>
                  <a:pt x="0" y="0"/>
                </a:lnTo>
                <a:lnTo>
                  <a:pt x="0" y="2646745"/>
                </a:lnTo>
                <a:lnTo>
                  <a:pt x="142644" y="2646745"/>
                </a:lnTo>
                <a:lnTo>
                  <a:pt x="142644" y="1861907"/>
                </a:lnTo>
                <a:lnTo>
                  <a:pt x="2888788" y="1861907"/>
                </a:lnTo>
                <a:close/>
              </a:path>
            </a:pathLst>
          </a:custGeom>
        </p:spPr>
      </p:pic>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33" name="Text Placeholder 11"/>
          <p:cNvSpPr>
            <a:spLocks noGrp="1"/>
          </p:cNvSpPr>
          <p:nvPr>
            <p:ph type="body" sz="quarter" idx="13" hasCustomPrompt="1"/>
          </p:nvPr>
        </p:nvSpPr>
        <p:spPr>
          <a:xfrm>
            <a:off x="1" y="222248"/>
            <a:ext cx="8563431"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
        <p:nvSpPr>
          <p:cNvPr id="15" name="Text Placeholder 34"/>
          <p:cNvSpPr>
            <a:spLocks noGrp="1"/>
          </p:cNvSpPr>
          <p:nvPr>
            <p:ph type="body" sz="quarter" idx="18"/>
          </p:nvPr>
        </p:nvSpPr>
        <p:spPr>
          <a:xfrm>
            <a:off x="3028950" y="962027"/>
            <a:ext cx="4298719" cy="5715000"/>
          </a:xfrm>
        </p:spPr>
        <p:txBody>
          <a:bodyPr>
            <a:noAutofit/>
          </a:bodyPr>
          <a:lstStyle>
            <a:lvl1pPr marL="180975" indent="-180975">
              <a:defRPr sz="1100"/>
            </a:lvl1pPr>
            <a:lvl2pPr>
              <a:defRPr sz="1100"/>
            </a:lvl2pPr>
            <a:lvl3pPr>
              <a:defRPr sz="1100"/>
            </a:lvl3pPr>
            <a:lvl4pPr>
              <a:defRPr sz="1100"/>
            </a:lvl4pPr>
            <a:lvl5pPr>
              <a:defRPr sz="1100"/>
            </a:lvl5pPr>
          </a:lstStyle>
          <a:p>
            <a:pPr lvl="0"/>
            <a:r>
              <a:rPr lang="en-US"/>
              <a:t>Edit Master text styles</a:t>
            </a:r>
          </a:p>
        </p:txBody>
      </p:sp>
      <p:sp>
        <p:nvSpPr>
          <p:cNvPr id="16" name="Text Placeholder 34"/>
          <p:cNvSpPr>
            <a:spLocks noGrp="1"/>
          </p:cNvSpPr>
          <p:nvPr>
            <p:ph type="body" sz="quarter" idx="20"/>
          </p:nvPr>
        </p:nvSpPr>
        <p:spPr>
          <a:xfrm>
            <a:off x="7534275" y="962028"/>
            <a:ext cx="4346578" cy="5715000"/>
          </a:xfrm>
        </p:spPr>
        <p:txBody>
          <a:bodyPr>
            <a:noAutofit/>
          </a:bodyPr>
          <a:lstStyle>
            <a:lvl1pPr marL="180975" indent="-180975">
              <a:defRPr sz="1100"/>
            </a:lvl1pPr>
            <a:lvl2pPr>
              <a:defRPr sz="1100"/>
            </a:lvl2pPr>
            <a:lvl3pPr>
              <a:defRPr sz="1100"/>
            </a:lvl3pPr>
            <a:lvl4pPr>
              <a:defRPr sz="1100"/>
            </a:lvl4pPr>
            <a:lvl5pPr>
              <a:defRPr sz="1100"/>
            </a:lvl5pPr>
          </a:lstStyle>
          <a:p>
            <a:pPr lvl="0"/>
            <a:r>
              <a:rPr lang="en-US"/>
              <a:t>Edit Master text styles</a:t>
            </a:r>
          </a:p>
        </p:txBody>
      </p:sp>
    </p:spTree>
    <p:extLst>
      <p:ext uri="{BB962C8B-B14F-4D97-AF65-F5344CB8AC3E}">
        <p14:creationId xmlns:p14="http://schemas.microsoft.com/office/powerpoint/2010/main" val="267224307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Text &amp; Exhibit Sm Txt">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1" y="1"/>
            <a:ext cx="2965217" cy="6858000"/>
          </a:xfrm>
          <a:solidFill>
            <a:schemeClr val="bg1">
              <a:lumMod val="95000"/>
            </a:schemeClr>
          </a:solidFill>
        </p:spPr>
        <p:txBody>
          <a:bodyPr lIns="108000" tIns="1008000" rIns="108000">
            <a:noAutofit/>
          </a:bodyPr>
          <a:lstStyle>
            <a:lvl1pPr marL="179388" indent="-179388" algn="l">
              <a:tabLst/>
              <a:defRPr/>
            </a:lvl1pPr>
          </a:lstStyle>
          <a:p>
            <a:pPr lvl="0"/>
            <a:r>
              <a:rPr lang="en-US"/>
              <a:t>Edit Master text styles</a:t>
            </a:r>
          </a:p>
        </p:txBody>
      </p:sp>
      <p:sp>
        <p:nvSpPr>
          <p:cNvPr id="9" name="Slide Number Placeholder 8"/>
          <p:cNvSpPr>
            <a:spLocks noGrp="1"/>
          </p:cNvSpPr>
          <p:nvPr>
            <p:ph type="sldNum" sz="quarter" idx="12"/>
          </p:nvPr>
        </p:nvSpPr>
        <p:spPr/>
        <p:txBody>
          <a:bodyPr/>
          <a:lstStyle/>
          <a:p>
            <a:fld id="{4363FE24-622A-4623-949A-6814ED980E38}" type="slidenum">
              <a:rPr lang="en-CA" smtClean="0"/>
              <a:pPr/>
              <a:t>‹#›</a:t>
            </a:fld>
            <a:endParaRPr lang="en-CA" dirty="0"/>
          </a:p>
        </p:txBody>
      </p:sp>
      <p:sp>
        <p:nvSpPr>
          <p:cNvPr id="5" name="Text Placeholder 4"/>
          <p:cNvSpPr>
            <a:spLocks noGrp="1"/>
          </p:cNvSpPr>
          <p:nvPr>
            <p:ph type="body" sz="quarter" idx="17"/>
          </p:nvPr>
        </p:nvSpPr>
        <p:spPr>
          <a:xfrm>
            <a:off x="3050771" y="6223001"/>
            <a:ext cx="8214128" cy="635001"/>
          </a:xfrm>
        </p:spPr>
        <p:txBody>
          <a:bodyPr anchor="b">
            <a:noAutofit/>
          </a:bodyPr>
          <a:lstStyle>
            <a:lvl1pPr marL="0" indent="0">
              <a:spcBef>
                <a:spcPts val="0"/>
              </a:spcBef>
              <a:spcAft>
                <a:spcPts val="300"/>
              </a:spcAft>
              <a:buNone/>
              <a:defRPr sz="900" i="1"/>
            </a:lvl1pPr>
          </a:lstStyle>
          <a:p>
            <a:pPr lvl="0"/>
            <a:r>
              <a:rPr lang="en-US"/>
              <a:t>Edit Master text styles</a:t>
            </a:r>
          </a:p>
        </p:txBody>
      </p:sp>
      <p:sp>
        <p:nvSpPr>
          <p:cNvPr id="10" name="Text Placeholder 11"/>
          <p:cNvSpPr>
            <a:spLocks noGrp="1"/>
          </p:cNvSpPr>
          <p:nvPr>
            <p:ph type="body" sz="quarter" idx="13" hasCustomPrompt="1"/>
          </p:nvPr>
        </p:nvSpPr>
        <p:spPr>
          <a:xfrm>
            <a:off x="0" y="222248"/>
            <a:ext cx="8563429" cy="640800"/>
          </a:xfrm>
          <a:solidFill>
            <a:schemeClr val="accent1">
              <a:lumMod val="75000"/>
            </a:schemeClr>
          </a:solidFill>
        </p:spPr>
        <p:txBody>
          <a:bodyPr lIns="144000" anchor="ctr">
            <a:noAutofit/>
          </a:bodyPr>
          <a:lstStyle>
            <a:lvl1pPr marL="0" indent="0" algn="l">
              <a:buNone/>
              <a:defRPr sz="2000" b="1">
                <a:solidFill>
                  <a:schemeClr val="bg1"/>
                </a:solidFill>
              </a:defRPr>
            </a:lvl1pPr>
          </a:lstStyle>
          <a:p>
            <a:pPr lvl="0"/>
            <a:r>
              <a:rPr lang="en-CA" dirty="0"/>
              <a:t>Title</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7571" y="236066"/>
            <a:ext cx="1382525" cy="489739"/>
          </a:xfrm>
          <a:prstGeom prst="rect">
            <a:avLst/>
          </a:prstGeom>
        </p:spPr>
      </p:pic>
    </p:spTree>
    <p:extLst>
      <p:ext uri="{BB962C8B-B14F-4D97-AF65-F5344CB8AC3E}">
        <p14:creationId xmlns:p14="http://schemas.microsoft.com/office/powerpoint/2010/main" val="195124080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a:t>TEXT</a:t>
            </a:r>
          </a:p>
          <a:p>
            <a:pPr lvl="1"/>
            <a:r>
              <a:rPr lang="en-US" dirty="0"/>
              <a:t>TEXT</a:t>
            </a:r>
          </a:p>
          <a:p>
            <a:pPr lvl="2"/>
            <a:r>
              <a:rPr lang="en-US" dirty="0"/>
              <a:t>TEXT</a:t>
            </a:r>
          </a:p>
          <a:p>
            <a:pPr lvl="3"/>
            <a:r>
              <a:rPr lang="en-US" dirty="0"/>
              <a:t>TEXT</a:t>
            </a:r>
          </a:p>
        </p:txBody>
      </p:sp>
      <p:sp>
        <p:nvSpPr>
          <p:cNvPr id="6" name="Slide Number Placeholder 5"/>
          <p:cNvSpPr>
            <a:spLocks noGrp="1"/>
          </p:cNvSpPr>
          <p:nvPr>
            <p:ph type="sldNum" sz="quarter" idx="4"/>
          </p:nvPr>
        </p:nvSpPr>
        <p:spPr>
          <a:xfrm>
            <a:off x="11815763" y="6596058"/>
            <a:ext cx="354807" cy="240508"/>
          </a:xfrm>
          <a:prstGeom prst="rect">
            <a:avLst/>
          </a:prstGeom>
        </p:spPr>
        <p:txBody>
          <a:bodyPr vert="horz" lIns="91440" tIns="45720" rIns="91440" bIns="45720" rtlCol="0" anchor="ctr"/>
          <a:lstStyle>
            <a:lvl1pPr algn="r">
              <a:defRPr sz="900">
                <a:solidFill>
                  <a:schemeClr val="tx1">
                    <a:tint val="75000"/>
                  </a:schemeClr>
                </a:solidFill>
                <a:latin typeface="Ebrima" panose="02000000000000000000" pitchFamily="2" charset="0"/>
                <a:ea typeface="Ebrima" panose="02000000000000000000" pitchFamily="2" charset="0"/>
                <a:cs typeface="Ebrima" panose="02000000000000000000" pitchFamily="2" charset="0"/>
              </a:defRPr>
            </a:lvl1pPr>
          </a:lstStyle>
          <a:p>
            <a:fld id="{4363FE24-622A-4623-949A-6814ED980E38}" type="slidenum">
              <a:rPr lang="en-CA" smtClean="0"/>
              <a:pPr/>
              <a:t>‹#›</a:t>
            </a:fld>
            <a:endParaRPr lang="en-CA" dirty="0"/>
          </a:p>
        </p:txBody>
      </p:sp>
      <p:sp>
        <p:nvSpPr>
          <p:cNvPr id="5" name="Rectangle 4"/>
          <p:cNvSpPr/>
          <p:nvPr/>
        </p:nvSpPr>
        <p:spPr>
          <a:xfrm>
            <a:off x="0" y="0"/>
            <a:ext cx="12189600" cy="6858419"/>
          </a:xfrm>
          <a:prstGeom prst="rect">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dirty="0"/>
          </a:p>
        </p:txBody>
      </p:sp>
    </p:spTree>
    <p:extLst>
      <p:ext uri="{BB962C8B-B14F-4D97-AF65-F5344CB8AC3E}">
        <p14:creationId xmlns:p14="http://schemas.microsoft.com/office/powerpoint/2010/main" val="321421447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Lst>
  <p:hf hdr="0" ftr="0" dt="0"/>
  <p:txStyles>
    <p:titleStyle>
      <a:lvl1pPr marL="0" indent="0" algn="l" defTabSz="914400" rtl="0" eaLnBrk="1" latinLnBrk="0" hangingPunct="1">
        <a:lnSpc>
          <a:spcPct val="90000"/>
        </a:lnSpc>
        <a:spcBef>
          <a:spcPct val="0"/>
        </a:spcBef>
        <a:buFont typeface="Arial" panose="020B0604020202020204" pitchFamily="34" charset="0"/>
        <a:buNone/>
        <a:defRPr sz="2800" kern="1200">
          <a:solidFill>
            <a:schemeClr val="tx1"/>
          </a:solidFill>
          <a:latin typeface="Ebrima" panose="02000000000000000000" pitchFamily="2" charset="0"/>
          <a:ea typeface="Ebrima" panose="02000000000000000000" pitchFamily="2" charset="0"/>
          <a:cs typeface="Ebrima" panose="02000000000000000000" pitchFamily="2" charset="0"/>
        </a:defRPr>
      </a:lvl1pPr>
    </p:titleStyle>
    <p:bodyStyle>
      <a:lvl1pPr marL="177800" indent="-177800" algn="l" defTabSz="914400" rtl="0" eaLnBrk="1" latinLnBrk="0" hangingPunct="1">
        <a:lnSpc>
          <a:spcPct val="100000"/>
        </a:lnSpc>
        <a:spcBef>
          <a:spcPts val="1000"/>
        </a:spcBef>
        <a:buClr>
          <a:schemeClr val="accent1"/>
        </a:buClr>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chart" Target="../charts/chart1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chart" Target="../charts/chart14.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chart" Target="../charts/chart18.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chart" Target="../charts/chart22.xml"/><Relationship Id="rId5" Type="http://schemas.openxmlformats.org/officeDocument/2006/relationships/chart" Target="../charts/chart21.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12.xml"/><Relationship Id="rId4" Type="http://schemas.openxmlformats.org/officeDocument/2006/relationships/chart" Target="../charts/chart27.xml"/></Relationships>
</file>

<file path=ppt/slides/_rels/slide22.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3176" y="1089892"/>
            <a:ext cx="6419461" cy="2276326"/>
          </a:xfrm>
        </p:spPr>
        <p:txBody>
          <a:bodyPr/>
          <a:lstStyle/>
          <a:p>
            <a:r>
              <a:rPr lang="en-CA" dirty="0"/>
              <a:t>Washington State Department of Corrections</a:t>
            </a:r>
            <a:br>
              <a:rPr lang="en-CA" dirty="0"/>
            </a:br>
            <a:r>
              <a:rPr lang="en-CA" dirty="0" smtClean="0">
                <a:solidFill>
                  <a:schemeClr val="accent3"/>
                </a:solidFill>
              </a:rPr>
              <a:t>Transitional Return </a:t>
            </a:r>
            <a:r>
              <a:rPr lang="en-CA" dirty="0">
                <a:solidFill>
                  <a:schemeClr val="accent3"/>
                </a:solidFill>
              </a:rPr>
              <a:t>to Work Program Survey</a:t>
            </a:r>
          </a:p>
        </p:txBody>
      </p:sp>
      <p:sp>
        <p:nvSpPr>
          <p:cNvPr id="4" name="Text Placeholder 3"/>
          <p:cNvSpPr>
            <a:spLocks noGrp="1"/>
          </p:cNvSpPr>
          <p:nvPr>
            <p:ph type="body" sz="quarter" idx="11"/>
          </p:nvPr>
        </p:nvSpPr>
        <p:spPr>
          <a:xfrm>
            <a:off x="5191492" y="3614883"/>
            <a:ext cx="5421433" cy="783391"/>
          </a:xfrm>
        </p:spPr>
        <p:txBody>
          <a:bodyPr/>
          <a:lstStyle/>
          <a:p>
            <a:r>
              <a:rPr lang="en-CA" dirty="0"/>
              <a:t>Prepared for:</a:t>
            </a:r>
          </a:p>
          <a:p>
            <a:r>
              <a:rPr lang="en-CA" b="0" dirty="0"/>
              <a:t>Jason </a:t>
            </a:r>
            <a:r>
              <a:rPr lang="en-CA" b="0" dirty="0" smtClean="0"/>
              <a:t>Parker</a:t>
            </a:r>
            <a:endParaRPr lang="en-CA" b="0" dirty="0">
              <a:solidFill>
                <a:srgbClr val="FF0000"/>
              </a:solidFill>
            </a:endParaRPr>
          </a:p>
        </p:txBody>
      </p:sp>
      <p:sp>
        <p:nvSpPr>
          <p:cNvPr id="5" name="Text Placeholder 4"/>
          <p:cNvSpPr>
            <a:spLocks noGrp="1"/>
          </p:cNvSpPr>
          <p:nvPr>
            <p:ph type="body" sz="quarter" idx="12"/>
          </p:nvPr>
        </p:nvSpPr>
        <p:spPr>
          <a:xfrm>
            <a:off x="5191492" y="4496114"/>
            <a:ext cx="3257915" cy="368779"/>
          </a:xfrm>
        </p:spPr>
        <p:txBody>
          <a:bodyPr/>
          <a:lstStyle/>
          <a:p>
            <a:r>
              <a:rPr lang="en-CA" dirty="0"/>
              <a:t>October 31, 2017 </a:t>
            </a:r>
          </a:p>
        </p:txBody>
      </p:sp>
      <p:sp>
        <p:nvSpPr>
          <p:cNvPr id="6" name="Text Placeholder 5"/>
          <p:cNvSpPr>
            <a:spLocks noGrp="1"/>
          </p:cNvSpPr>
          <p:nvPr>
            <p:ph type="body" sz="quarter" idx="14"/>
          </p:nvPr>
        </p:nvSpPr>
        <p:spPr/>
        <p:txBody>
          <a:bodyPr/>
          <a:lstStyle/>
          <a:p>
            <a:r>
              <a:rPr lang="en-CA" dirty="0"/>
              <a:t>Julie Winram | 604.396.2416  | jwinram@sentisresearch.com</a:t>
            </a:r>
          </a:p>
          <a:p>
            <a:endParaRPr lang="en-CA" dirty="0"/>
          </a:p>
        </p:txBody>
      </p:sp>
      <p:pic>
        <p:nvPicPr>
          <p:cNvPr id="9" name="Picture 8">
            <a:extLst>
              <a:ext uri="{FF2B5EF4-FFF2-40B4-BE49-F238E27FC236}">
                <a16:creationId xmlns:a16="http://schemas.microsoft.com/office/drawing/2014/main" xmlns="" id="{D490553B-8687-4269-AC2B-74D01B6D971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63005" y="5688426"/>
            <a:ext cx="461645" cy="598170"/>
          </a:xfrm>
          <a:prstGeom prst="rect">
            <a:avLst/>
          </a:prstGeom>
          <a:noFill/>
          <a:ln>
            <a:noFill/>
          </a:ln>
          <a:effectLst/>
          <a:extLst/>
        </p:spPr>
      </p:pic>
      <p:pic>
        <p:nvPicPr>
          <p:cNvPr id="10" name="Picture 9">
            <a:extLst>
              <a:ext uri="{FF2B5EF4-FFF2-40B4-BE49-F238E27FC236}">
                <a16:creationId xmlns:a16="http://schemas.microsoft.com/office/drawing/2014/main" xmlns="" id="{75F65DE5-7731-4910-ACF7-70CB05C0246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52879" y="5774883"/>
            <a:ext cx="1392555" cy="436880"/>
          </a:xfrm>
          <a:prstGeom prst="rect">
            <a:avLst/>
          </a:prstGeom>
          <a:noFill/>
          <a:ln>
            <a:noFill/>
          </a:ln>
          <a:effectLst/>
          <a:extLst/>
        </p:spPr>
      </p:pic>
      <p:pic>
        <p:nvPicPr>
          <p:cNvPr id="11" name="Picture 10" descr="image001">
            <a:extLst>
              <a:ext uri="{FF2B5EF4-FFF2-40B4-BE49-F238E27FC236}">
                <a16:creationId xmlns:a16="http://schemas.microsoft.com/office/drawing/2014/main" xmlns="" id="{31672DB5-E2AE-4A5C-AA7A-CB78002BD3E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703278" y="5718587"/>
            <a:ext cx="455295" cy="537845"/>
          </a:xfrm>
          <a:prstGeom prst="rect">
            <a:avLst/>
          </a:prstGeom>
          <a:noFill/>
          <a:ln>
            <a:noFill/>
          </a:ln>
          <a:extLst/>
        </p:spPr>
      </p:pic>
      <p:pic>
        <p:nvPicPr>
          <p:cNvPr id="12" name="Picture 11">
            <a:extLst>
              <a:ext uri="{FF2B5EF4-FFF2-40B4-BE49-F238E27FC236}">
                <a16:creationId xmlns:a16="http://schemas.microsoft.com/office/drawing/2014/main" xmlns="" id="{66645088-332C-4ED0-AFEA-17D3F76D41F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40455" y="5774883"/>
            <a:ext cx="1097915" cy="464820"/>
          </a:xfrm>
          <a:prstGeom prst="rect">
            <a:avLst/>
          </a:prstGeom>
          <a:noFill/>
        </p:spPr>
      </p:pic>
      <p:pic>
        <p:nvPicPr>
          <p:cNvPr id="13" name="Picture 12" descr="http://nebula.wsimg.com/fffd59d65c923fbfde6d3102fdfaed1d?AccessKeyId=A0A0E33749DDF36ECB23&amp;disposition=0&amp;alloworigin=1">
            <a:extLst>
              <a:ext uri="{FF2B5EF4-FFF2-40B4-BE49-F238E27FC236}">
                <a16:creationId xmlns:a16="http://schemas.microsoft.com/office/drawing/2014/main" xmlns="" id="{6029E3D6-C3C3-40BA-B001-F9E8005F858F}"/>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55565" y="5775103"/>
            <a:ext cx="1014730" cy="424815"/>
          </a:xfrm>
          <a:prstGeom prst="rect">
            <a:avLst/>
          </a:prstGeom>
          <a:noFill/>
          <a:extLst/>
        </p:spPr>
      </p:pic>
    </p:spTree>
    <p:extLst>
      <p:ext uri="{BB962C8B-B14F-4D97-AF65-F5344CB8AC3E}">
        <p14:creationId xmlns:p14="http://schemas.microsoft.com/office/powerpoint/2010/main" val="3216653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xmlns="" id="{9B2E088A-CE62-4969-82D3-EFFEE95EEC89}"/>
              </a:ext>
            </a:extLst>
          </p:cNvPr>
          <p:cNvSpPr txBox="1">
            <a:spLocks/>
          </p:cNvSpPr>
          <p:nvPr/>
        </p:nvSpPr>
        <p:spPr>
          <a:xfrm>
            <a:off x="2" y="1"/>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Virtually all injured workers reported their injury to DOC (96%) and most did it right away (76%).  </a:t>
            </a:r>
          </a:p>
          <a:p>
            <a:r>
              <a:rPr lang="en-US" dirty="0"/>
              <a:t>The great majority also completed an Accident/Injury Report (93%), filed a claim with L&amp;I (86%) and saw a doctor (84%).</a:t>
            </a:r>
          </a:p>
          <a:p>
            <a:r>
              <a:rPr lang="en-US" dirty="0"/>
              <a:t>Only about half of injured workers contacted an HR consultant or completed an APF with a doctor. </a:t>
            </a:r>
          </a:p>
          <a:p>
            <a:r>
              <a:rPr lang="en-US" dirty="0"/>
              <a:t>Just 21% contacted their DOC Claims Consultant and only 11% reviewed their Blue Packet.</a:t>
            </a:r>
          </a:p>
          <a:p>
            <a:endParaRPr lang="en-US" dirty="0"/>
          </a:p>
          <a:p>
            <a:endParaRPr lang="en-US" dirty="0"/>
          </a:p>
        </p:txBody>
      </p:sp>
      <p:sp>
        <p:nvSpPr>
          <p:cNvPr id="3" name="Slide Number Placeholder 2"/>
          <p:cNvSpPr>
            <a:spLocks noGrp="1"/>
          </p:cNvSpPr>
          <p:nvPr>
            <p:ph type="sldNum" sz="quarter" idx="12"/>
          </p:nvPr>
        </p:nvSpPr>
        <p:spPr/>
        <p:txBody>
          <a:bodyPr/>
          <a:lstStyle/>
          <a:p>
            <a:fld id="{4363FE24-622A-4623-949A-6814ED980E38}" type="slidenum">
              <a:rPr lang="en-CA" smtClean="0"/>
              <a:pPr/>
              <a:t>10</a:t>
            </a:fld>
            <a:endParaRPr lang="en-CA" dirty="0"/>
          </a:p>
        </p:txBody>
      </p:sp>
      <p:sp>
        <p:nvSpPr>
          <p:cNvPr id="2" name="Text Placeholder 1"/>
          <p:cNvSpPr>
            <a:spLocks noGrp="1"/>
          </p:cNvSpPr>
          <p:nvPr>
            <p:ph type="body" sz="quarter" idx="17"/>
          </p:nvPr>
        </p:nvSpPr>
        <p:spPr>
          <a:xfrm>
            <a:off x="2754353" y="6223000"/>
            <a:ext cx="9416218" cy="635001"/>
          </a:xfrm>
        </p:spPr>
        <p:txBody>
          <a:bodyPr/>
          <a:lstStyle/>
          <a:p>
            <a:r>
              <a:rPr lang="en-CA" dirty="0"/>
              <a:t>Q5a. Which of these steps did you do after you were injured?</a:t>
            </a:r>
          </a:p>
          <a:p>
            <a:r>
              <a:rPr lang="en-CA" dirty="0"/>
              <a:t>Q5b. When did you do this?</a:t>
            </a:r>
          </a:p>
        </p:txBody>
      </p:sp>
      <p:sp>
        <p:nvSpPr>
          <p:cNvPr id="5" name="Text Placeholder 4"/>
          <p:cNvSpPr>
            <a:spLocks noGrp="1"/>
          </p:cNvSpPr>
          <p:nvPr>
            <p:ph type="body" sz="quarter" idx="13"/>
          </p:nvPr>
        </p:nvSpPr>
        <p:spPr/>
        <p:txBody>
          <a:bodyPr/>
          <a:lstStyle/>
          <a:p>
            <a:r>
              <a:rPr lang="en-CA" dirty="0"/>
              <a:t>Steps Taken Following Injury</a:t>
            </a:r>
          </a:p>
        </p:txBody>
      </p:sp>
      <p:graphicFrame>
        <p:nvGraphicFramePr>
          <p:cNvPr id="8" name="Chart 7"/>
          <p:cNvGraphicFramePr/>
          <p:nvPr>
            <p:extLst>
              <p:ext uri="{D42A27DB-BD31-4B8C-83A1-F6EECF244321}">
                <p14:modId xmlns:p14="http://schemas.microsoft.com/office/powerpoint/2010/main" val="932046261"/>
              </p:ext>
            </p:extLst>
          </p:nvPr>
        </p:nvGraphicFramePr>
        <p:xfrm>
          <a:off x="2842855" y="1672622"/>
          <a:ext cx="4962287" cy="44846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4085059634"/>
              </p:ext>
            </p:extLst>
          </p:nvPr>
        </p:nvGraphicFramePr>
        <p:xfrm>
          <a:off x="4112922" y="1186797"/>
          <a:ext cx="2817868" cy="681343"/>
        </p:xfrm>
        <a:graphic>
          <a:graphicData uri="http://schemas.openxmlformats.org/drawingml/2006/table">
            <a:tbl>
              <a:tblPr firstRow="1" bandRow="1">
                <a:tableStyleId>{5C22544A-7EE6-4342-B048-85BDC9FD1C3A}</a:tableStyleId>
              </a:tblPr>
              <a:tblGrid>
                <a:gridCol w="2817868">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Steps Taken Following Injury</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1" name="Table 10">
            <a:extLst>
              <a:ext uri="{FF2B5EF4-FFF2-40B4-BE49-F238E27FC236}">
                <a16:creationId xmlns:a16="http://schemas.microsoft.com/office/drawing/2014/main" xmlns="" id="{F822ADAD-F172-418D-985F-B2E5927B3747}"/>
              </a:ext>
            </a:extLst>
          </p:cNvPr>
          <p:cNvGraphicFramePr>
            <a:graphicFrameLocks noGrp="1"/>
          </p:cNvGraphicFramePr>
          <p:nvPr>
            <p:extLst>
              <p:ext uri="{D42A27DB-BD31-4B8C-83A1-F6EECF244321}">
                <p14:modId xmlns:p14="http://schemas.microsoft.com/office/powerpoint/2010/main" val="1407145082"/>
              </p:ext>
            </p:extLst>
          </p:nvPr>
        </p:nvGraphicFramePr>
        <p:xfrm>
          <a:off x="8726914" y="1172070"/>
          <a:ext cx="2817868" cy="681343"/>
        </p:xfrm>
        <a:graphic>
          <a:graphicData uri="http://schemas.openxmlformats.org/drawingml/2006/table">
            <a:tbl>
              <a:tblPr firstRow="1" bandRow="1">
                <a:tableStyleId>{5C22544A-7EE6-4342-B048-85BDC9FD1C3A}</a:tableStyleId>
              </a:tblPr>
              <a:tblGrid>
                <a:gridCol w="2817868">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Time of Reporting Injury</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Reported injury to DOC (54)</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2" name="Chart 11">
            <a:extLst>
              <a:ext uri="{FF2B5EF4-FFF2-40B4-BE49-F238E27FC236}">
                <a16:creationId xmlns:a16="http://schemas.microsoft.com/office/drawing/2014/main" xmlns="" id="{506C73C3-782C-404E-BFE3-F4D7D3116994}"/>
              </a:ext>
            </a:extLst>
          </p:cNvPr>
          <p:cNvGraphicFramePr/>
          <p:nvPr>
            <p:extLst>
              <p:ext uri="{D42A27DB-BD31-4B8C-83A1-F6EECF244321}">
                <p14:modId xmlns:p14="http://schemas.microsoft.com/office/powerpoint/2010/main" val="1031830987"/>
              </p:ext>
            </p:extLst>
          </p:nvPr>
        </p:nvGraphicFramePr>
        <p:xfrm>
          <a:off x="7584127" y="1672622"/>
          <a:ext cx="4644172" cy="3061408"/>
        </p:xfrm>
        <a:graphic>
          <a:graphicData uri="http://schemas.openxmlformats.org/drawingml/2006/chart">
            <c:chart xmlns:c="http://schemas.openxmlformats.org/drawingml/2006/chart" xmlns:r="http://schemas.openxmlformats.org/officeDocument/2006/relationships" r:id="rId4"/>
          </a:graphicData>
        </a:graphic>
      </p:graphicFrame>
      <p:sp>
        <p:nvSpPr>
          <p:cNvPr id="4" name="Left Brace 3">
            <a:extLst>
              <a:ext uri="{FF2B5EF4-FFF2-40B4-BE49-F238E27FC236}">
                <a16:creationId xmlns:a16="http://schemas.microsoft.com/office/drawing/2014/main" xmlns="" id="{9056E730-2A94-483F-B46B-7B4B03F7E64A}"/>
              </a:ext>
            </a:extLst>
          </p:cNvPr>
          <p:cNvSpPr/>
          <p:nvPr/>
        </p:nvSpPr>
        <p:spPr>
          <a:xfrm>
            <a:off x="7893646" y="1184413"/>
            <a:ext cx="606669" cy="3355968"/>
          </a:xfrm>
          <a:prstGeom prst="leftBrace">
            <a:avLst>
              <a:gd name="adj1" fmla="val 8333"/>
              <a:gd name="adj2" fmla="val 25635"/>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graphicFrame>
        <p:nvGraphicFramePr>
          <p:cNvPr id="6" name="Table 5">
            <a:extLst>
              <a:ext uri="{FF2B5EF4-FFF2-40B4-BE49-F238E27FC236}">
                <a16:creationId xmlns:a16="http://schemas.microsoft.com/office/drawing/2014/main" xmlns="" id="{F2166695-9C05-488A-A566-F41DBADDECDF}"/>
              </a:ext>
            </a:extLst>
          </p:cNvPr>
          <p:cNvGraphicFramePr>
            <a:graphicFrameLocks noGrp="1"/>
          </p:cNvGraphicFramePr>
          <p:nvPr>
            <p:extLst>
              <p:ext uri="{D42A27DB-BD31-4B8C-83A1-F6EECF244321}">
                <p14:modId xmlns:p14="http://schemas.microsoft.com/office/powerpoint/2010/main" val="1420149735"/>
              </p:ext>
            </p:extLst>
          </p:nvPr>
        </p:nvGraphicFramePr>
        <p:xfrm>
          <a:off x="2381758" y="1848148"/>
          <a:ext cx="3009130" cy="4337746"/>
        </p:xfrm>
        <a:graphic>
          <a:graphicData uri="http://schemas.openxmlformats.org/drawingml/2006/table">
            <a:tbl>
              <a:tblPr bandRow="1">
                <a:tableStyleId>{5C22544A-7EE6-4342-B048-85BDC9FD1C3A}</a:tableStyleId>
              </a:tblPr>
              <a:tblGrid>
                <a:gridCol w="3009130">
                  <a:extLst>
                    <a:ext uri="{9D8B030D-6E8A-4147-A177-3AD203B41FA5}">
                      <a16:colId xmlns:a16="http://schemas.microsoft.com/office/drawing/2014/main" xmlns="" val="393574221"/>
                    </a:ext>
                  </a:extLst>
                </a:gridCol>
              </a:tblGrid>
              <a:tr h="478201">
                <a:tc>
                  <a:txBody>
                    <a:bodyPr/>
                    <a:lstStyle/>
                    <a:p>
                      <a:pPr algn="r" fontAlgn="b"/>
                      <a:r>
                        <a:rPr lang="en-CA" sz="1200" b="0" i="0" u="none" strike="noStrike" dirty="0">
                          <a:solidFill>
                            <a:schemeClr val="tx1"/>
                          </a:solidFill>
                          <a:effectLst/>
                          <a:latin typeface="+mn-lt"/>
                        </a:rPr>
                        <a:t>Reported your injury to DOC</a:t>
                      </a:r>
                    </a:p>
                  </a:txBody>
                  <a:tcPr marL="6350" marR="6350" marT="635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21730612"/>
                  </a:ext>
                </a:extLst>
              </a:tr>
              <a:tr h="478201">
                <a:tc>
                  <a:txBody>
                    <a:bodyPr/>
                    <a:lstStyle/>
                    <a:p>
                      <a:pPr algn="r" fontAlgn="b"/>
                      <a:r>
                        <a:rPr lang="en-CA" sz="1200" b="0" i="0" u="none" strike="noStrike" dirty="0">
                          <a:solidFill>
                            <a:schemeClr val="tx1"/>
                          </a:solidFill>
                          <a:effectLst/>
                          <a:latin typeface="+mn-lt"/>
                        </a:rPr>
                        <a:t>Completed an Accident / Injury Report</a:t>
                      </a:r>
                    </a:p>
                  </a:txBody>
                  <a:tcPr marL="6350" marR="6350" marT="635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46821108"/>
                  </a:ext>
                </a:extLst>
              </a:tr>
              <a:tr h="478201">
                <a:tc>
                  <a:txBody>
                    <a:bodyPr/>
                    <a:lstStyle/>
                    <a:p>
                      <a:pPr algn="r" fontAlgn="b"/>
                      <a:r>
                        <a:rPr lang="en-CA" sz="1200" b="0" i="0" u="none" strike="noStrike" dirty="0">
                          <a:solidFill>
                            <a:schemeClr val="tx1"/>
                          </a:solidFill>
                          <a:effectLst/>
                          <a:latin typeface="+mn-lt"/>
                        </a:rPr>
                        <a:t>Filed a claim with L&amp;I</a:t>
                      </a:r>
                    </a:p>
                  </a:txBody>
                  <a:tcPr marL="6350" marR="6350" marT="635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61858068"/>
                  </a:ext>
                </a:extLst>
              </a:tr>
              <a:tr h="478201">
                <a:tc>
                  <a:txBody>
                    <a:bodyPr/>
                    <a:lstStyle/>
                    <a:p>
                      <a:pPr algn="r" fontAlgn="b"/>
                      <a:r>
                        <a:rPr lang="en-CA" sz="1200" b="0" i="0" u="none" strike="noStrike" dirty="0">
                          <a:solidFill>
                            <a:schemeClr val="tx1"/>
                          </a:solidFill>
                          <a:effectLst/>
                          <a:latin typeface="+mn-lt"/>
                        </a:rPr>
                        <a:t>Saw doctor</a:t>
                      </a: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572509">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Contacted HR Consultant</a:t>
                      </a:r>
                    </a:p>
                    <a:p>
                      <a:pPr algn="r" fontAlgn="b"/>
                      <a:endParaRPr lang="en-CA" sz="1200" b="0" i="0" u="none" strike="noStrike" dirty="0">
                        <a:solidFill>
                          <a:schemeClr val="tx1"/>
                        </a:solidFill>
                        <a:effectLst/>
                        <a:latin typeface="+mn-lt"/>
                      </a:endParaRP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93310263"/>
                  </a:ext>
                </a:extLst>
              </a:tr>
              <a:tr h="397565">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Completed APF with doctor</a:t>
                      </a:r>
                    </a:p>
                    <a:p>
                      <a:pPr algn="r" fontAlgn="b"/>
                      <a:endParaRPr lang="en-CA" sz="1200" b="0" i="0" u="none" strike="noStrike" dirty="0">
                        <a:solidFill>
                          <a:schemeClr val="tx1"/>
                        </a:solidFill>
                        <a:effectLst/>
                        <a:latin typeface="+mn-lt"/>
                      </a:endParaRP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36254321"/>
                  </a:ext>
                </a:extLst>
              </a:tr>
              <a:tr h="478201">
                <a:tc>
                  <a:txBody>
                    <a:bodyPr/>
                    <a:lstStyle/>
                    <a:p>
                      <a:pPr algn="r" fontAlgn="b"/>
                      <a:r>
                        <a:rPr lang="en-CA" sz="1200" b="0" i="0" u="none" strike="noStrike" dirty="0">
                          <a:solidFill>
                            <a:schemeClr val="tx1"/>
                          </a:solidFill>
                          <a:effectLst/>
                          <a:latin typeface="+mn-lt"/>
                        </a:rPr>
                        <a:t>Contacted DOC Claims Consultant</a:t>
                      </a: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585123144"/>
                  </a:ext>
                </a:extLst>
              </a:tr>
              <a:tr h="478201">
                <a:tc>
                  <a:txBody>
                    <a:bodyPr/>
                    <a:lstStyle/>
                    <a:p>
                      <a:pPr algn="r" fontAlgn="b"/>
                      <a:r>
                        <a:rPr lang="en-CA" sz="1200" b="0" i="0" u="none" strike="noStrike" dirty="0">
                          <a:solidFill>
                            <a:schemeClr val="tx1"/>
                          </a:solidFill>
                          <a:effectLst/>
                          <a:latin typeface="+mn-lt"/>
                        </a:rPr>
                        <a:t>Reviewed your Blue Packet</a:t>
                      </a: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413320743"/>
                  </a:ext>
                </a:extLst>
              </a:tr>
              <a:tr h="478201">
                <a:tc>
                  <a:txBody>
                    <a:bodyPr/>
                    <a:lstStyle/>
                    <a:p>
                      <a:pPr algn="r" fontAlgn="b"/>
                      <a:r>
                        <a:rPr lang="en-CA" sz="1200" b="0" i="0" u="none" strike="noStrike" dirty="0">
                          <a:solidFill>
                            <a:schemeClr val="tx1"/>
                          </a:solidFill>
                          <a:effectLst/>
                          <a:latin typeface="+mn-lt"/>
                        </a:rPr>
                        <a:t>None / no steps</a:t>
                      </a:r>
                    </a:p>
                  </a:txBody>
                  <a:tcPr marL="6350" marR="6350" marT="635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41063989"/>
                  </a:ext>
                </a:extLst>
              </a:tr>
            </a:tbl>
          </a:graphicData>
        </a:graphic>
      </p:graphicFrame>
    </p:spTree>
    <p:extLst>
      <p:ext uri="{BB962C8B-B14F-4D97-AF65-F5344CB8AC3E}">
        <p14:creationId xmlns:p14="http://schemas.microsoft.com/office/powerpoint/2010/main" val="59431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xmlns="" id="{1B36D266-2322-402C-A552-887D2BCC426A}"/>
              </a:ext>
            </a:extLst>
          </p:cNvPr>
          <p:cNvGraphicFramePr/>
          <p:nvPr>
            <p:extLst>
              <p:ext uri="{D42A27DB-BD31-4B8C-83A1-F6EECF244321}">
                <p14:modId xmlns:p14="http://schemas.microsoft.com/office/powerpoint/2010/main" val="2833652345"/>
              </p:ext>
            </p:extLst>
          </p:nvPr>
        </p:nvGraphicFramePr>
        <p:xfrm>
          <a:off x="6949402" y="1488701"/>
          <a:ext cx="5497551" cy="3557239"/>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2">
            <a:extLst>
              <a:ext uri="{FF2B5EF4-FFF2-40B4-BE49-F238E27FC236}">
                <a16:creationId xmlns:a16="http://schemas.microsoft.com/office/drawing/2014/main" xmlns="" id="{2DD5959D-2ACF-4442-922B-9F420928CA4A}"/>
              </a:ext>
            </a:extLst>
          </p:cNvPr>
          <p:cNvSpPr txBox="1">
            <a:spLocks/>
          </p:cNvSpPr>
          <p:nvPr/>
        </p:nvSpPr>
        <p:spPr>
          <a:xfrm>
            <a:off x="2" y="1"/>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Overall, one-half of injured workers </a:t>
            </a:r>
            <a:r>
              <a:rPr lang="en-US" b="1" dirty="0" smtClean="0"/>
              <a:t>reported </a:t>
            </a:r>
            <a:r>
              <a:rPr lang="en-US" b="1" dirty="0"/>
              <a:t>having a problem with one or more steps in the process.</a:t>
            </a:r>
          </a:p>
          <a:p>
            <a:r>
              <a:rPr lang="en-US" dirty="0"/>
              <a:t>With only 11% reviewing the Blue Packet, it’s not surprising that it also tops the list of problematic steps for workers.</a:t>
            </a:r>
          </a:p>
          <a:p>
            <a:pPr lvl="1"/>
            <a:r>
              <a:rPr lang="en-US" dirty="0"/>
              <a:t>Many mention that they didn’t know what the Blue Packet was, thus explaining why they weren’t able to review it.</a:t>
            </a:r>
          </a:p>
          <a:p>
            <a:r>
              <a:rPr lang="en-US" dirty="0"/>
              <a:t>Filing a claim with L&amp;I and getting in contact with an HR Consultant were the next most problematic steps.</a:t>
            </a:r>
          </a:p>
          <a:p>
            <a:r>
              <a:rPr lang="en-US" dirty="0"/>
              <a:t>In suggestions for improvement, along with the Blue Packet issues, injured workers mentioned poor communication and unsupportive staff. </a:t>
            </a:r>
          </a:p>
        </p:txBody>
      </p:sp>
      <p:sp>
        <p:nvSpPr>
          <p:cNvPr id="3" name="Slide Number Placeholder 2"/>
          <p:cNvSpPr>
            <a:spLocks noGrp="1"/>
          </p:cNvSpPr>
          <p:nvPr>
            <p:ph type="sldNum" sz="quarter" idx="12"/>
          </p:nvPr>
        </p:nvSpPr>
        <p:spPr/>
        <p:txBody>
          <a:bodyPr/>
          <a:lstStyle/>
          <a:p>
            <a:fld id="{4363FE24-622A-4623-949A-6814ED980E38}" type="slidenum">
              <a:rPr lang="en-CA" smtClean="0"/>
              <a:pPr/>
              <a:t>11</a:t>
            </a:fld>
            <a:endParaRPr lang="en-CA" dirty="0"/>
          </a:p>
        </p:txBody>
      </p:sp>
      <p:sp>
        <p:nvSpPr>
          <p:cNvPr id="4" name="Text Placeholder 3"/>
          <p:cNvSpPr>
            <a:spLocks noGrp="1"/>
          </p:cNvSpPr>
          <p:nvPr>
            <p:ph type="body" sz="quarter" idx="17"/>
          </p:nvPr>
        </p:nvSpPr>
        <p:spPr>
          <a:xfrm>
            <a:off x="2778085" y="6208488"/>
            <a:ext cx="11261255" cy="635001"/>
          </a:xfrm>
        </p:spPr>
        <p:txBody>
          <a:bodyPr/>
          <a:lstStyle/>
          <a:p>
            <a:r>
              <a:rPr lang="en-CA" dirty="0"/>
              <a:t>Q6a. Did you find any of these steps confusing, difficult or problematic?</a:t>
            </a:r>
          </a:p>
          <a:p>
            <a:r>
              <a:rPr lang="en-US" dirty="0"/>
              <a:t>Q6b. Do you have any comments or suggestions to improve these steps?</a:t>
            </a:r>
            <a:endParaRPr lang="en-CA" dirty="0"/>
          </a:p>
        </p:txBody>
      </p:sp>
      <p:sp>
        <p:nvSpPr>
          <p:cNvPr id="5" name="Text Placeholder 4"/>
          <p:cNvSpPr>
            <a:spLocks noGrp="1"/>
          </p:cNvSpPr>
          <p:nvPr>
            <p:ph type="body" sz="quarter" idx="13"/>
          </p:nvPr>
        </p:nvSpPr>
        <p:spPr/>
        <p:txBody>
          <a:bodyPr/>
          <a:lstStyle/>
          <a:p>
            <a:r>
              <a:rPr lang="en-CA" dirty="0"/>
              <a:t>Steps Found Challenging</a:t>
            </a:r>
          </a:p>
        </p:txBody>
      </p:sp>
      <p:graphicFrame>
        <p:nvGraphicFramePr>
          <p:cNvPr id="6" name="Chart 5"/>
          <p:cNvGraphicFramePr/>
          <p:nvPr>
            <p:extLst>
              <p:ext uri="{D42A27DB-BD31-4B8C-83A1-F6EECF244321}">
                <p14:modId xmlns:p14="http://schemas.microsoft.com/office/powerpoint/2010/main" val="439320779"/>
              </p:ext>
            </p:extLst>
          </p:nvPr>
        </p:nvGraphicFramePr>
        <p:xfrm>
          <a:off x="2778085" y="1704019"/>
          <a:ext cx="4537115" cy="44846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04103963"/>
              </p:ext>
            </p:extLst>
          </p:nvPr>
        </p:nvGraphicFramePr>
        <p:xfrm>
          <a:off x="3024909" y="1093718"/>
          <a:ext cx="4290291" cy="681343"/>
        </p:xfrm>
        <a:graphic>
          <a:graphicData uri="http://schemas.openxmlformats.org/drawingml/2006/table">
            <a:tbl>
              <a:tblPr firstRow="1" bandRow="1">
                <a:tableStyleId>{5C22544A-7EE6-4342-B048-85BDC9FD1C3A}</a:tableStyleId>
              </a:tblPr>
              <a:tblGrid>
                <a:gridCol w="4290291">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Steps Found Confusing, Difficult or Problematic</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8" name="Table 7">
            <a:extLst>
              <a:ext uri="{FF2B5EF4-FFF2-40B4-BE49-F238E27FC236}">
                <a16:creationId xmlns:a16="http://schemas.microsoft.com/office/drawing/2014/main" xmlns="" id="{EE8A41C2-25BE-49FC-9647-863C7640CA9B}"/>
              </a:ext>
            </a:extLst>
          </p:cNvPr>
          <p:cNvGraphicFramePr>
            <a:graphicFrameLocks noGrp="1"/>
          </p:cNvGraphicFramePr>
          <p:nvPr>
            <p:extLst>
              <p:ext uri="{D42A27DB-BD31-4B8C-83A1-F6EECF244321}">
                <p14:modId xmlns:p14="http://schemas.microsoft.com/office/powerpoint/2010/main" val="1269295410"/>
              </p:ext>
            </p:extLst>
          </p:nvPr>
        </p:nvGraphicFramePr>
        <p:xfrm>
          <a:off x="8563429" y="1085295"/>
          <a:ext cx="2958612" cy="889000"/>
        </p:xfrm>
        <a:graphic>
          <a:graphicData uri="http://schemas.openxmlformats.org/drawingml/2006/table">
            <a:tbl>
              <a:tblPr firstRow="1" bandRow="1">
                <a:tableStyleId>{5C22544A-7EE6-4342-B048-85BDC9FD1C3A}</a:tableStyleId>
              </a:tblPr>
              <a:tblGrid>
                <a:gridCol w="2958612">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Themes Arising from Suggestions for Improvement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Found one or more steps challenging (22)</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11" name="Speech Bubble: Rectangle with Corners Rounded 10">
            <a:extLst>
              <a:ext uri="{FF2B5EF4-FFF2-40B4-BE49-F238E27FC236}">
                <a16:creationId xmlns:a16="http://schemas.microsoft.com/office/drawing/2014/main" xmlns="" id="{B257B8FA-B7E0-400D-8DE0-49B871821BD6}"/>
              </a:ext>
            </a:extLst>
          </p:cNvPr>
          <p:cNvSpPr/>
          <p:nvPr/>
        </p:nvSpPr>
        <p:spPr>
          <a:xfrm flipH="1">
            <a:off x="10466319" y="4978470"/>
            <a:ext cx="1593226" cy="1210153"/>
          </a:xfrm>
          <a:prstGeom prst="wedgeRoundRectCallout">
            <a:avLst>
              <a:gd name="adj1" fmla="val 34030"/>
              <a:gd name="adj2" fmla="val 93814"/>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a:t>
            </a:r>
            <a:r>
              <a:rPr lang="en-CA" sz="1100" i="1" dirty="0">
                <a:solidFill>
                  <a:schemeClr val="tx1"/>
                </a:solidFill>
              </a:rPr>
              <a:t>I have yet to see a APF, I have yet to see a Blue Packet.  Both are unknown to me as to what they are.”</a:t>
            </a:r>
            <a:endParaRPr lang="en-CA" sz="1200" i="1" dirty="0">
              <a:solidFill>
                <a:schemeClr val="tx1"/>
              </a:solidFill>
            </a:endParaRPr>
          </a:p>
        </p:txBody>
      </p:sp>
      <p:sp>
        <p:nvSpPr>
          <p:cNvPr id="14" name="Speech Bubble: Rectangle with Corners Rounded 13">
            <a:extLst>
              <a:ext uri="{FF2B5EF4-FFF2-40B4-BE49-F238E27FC236}">
                <a16:creationId xmlns:a16="http://schemas.microsoft.com/office/drawing/2014/main" xmlns="" id="{8FC43BBF-D96E-4298-9383-484A17D4870E}"/>
              </a:ext>
            </a:extLst>
          </p:cNvPr>
          <p:cNvSpPr/>
          <p:nvPr/>
        </p:nvSpPr>
        <p:spPr>
          <a:xfrm>
            <a:off x="7563173" y="4922980"/>
            <a:ext cx="2352516" cy="1052197"/>
          </a:xfrm>
          <a:prstGeom prst="wedgeRoundRectCallout">
            <a:avLst>
              <a:gd name="adj1" fmla="val 2811"/>
              <a:gd name="adj2" fmla="val -73907"/>
              <a:gd name="adj3" fmla="val 16667"/>
            </a:avLst>
          </a:prstGeom>
          <a:solidFill>
            <a:srgbClr val="FFE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a:t>
            </a:r>
            <a:r>
              <a:rPr lang="en-CA" sz="1100" i="1" dirty="0">
                <a:solidFill>
                  <a:schemeClr val="tx1"/>
                </a:solidFill>
              </a:rPr>
              <a:t>The process to initiate assault benefits through the department was not explained nor were there available resources to find answers to many questions about the process.</a:t>
            </a:r>
            <a:endParaRPr lang="en-CA" sz="1200" i="1" dirty="0">
              <a:solidFill>
                <a:schemeClr val="tx1"/>
              </a:solidFill>
            </a:endParaRPr>
          </a:p>
        </p:txBody>
      </p:sp>
    </p:spTree>
    <p:extLst>
      <p:ext uri="{BB962C8B-B14F-4D97-AF65-F5344CB8AC3E}">
        <p14:creationId xmlns:p14="http://schemas.microsoft.com/office/powerpoint/2010/main" val="1893910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xmlns="" id="{D0F2487D-38E9-4579-AE23-E118E7F62F21}"/>
              </a:ext>
            </a:extLst>
          </p:cNvPr>
          <p:cNvSpPr txBox="1">
            <a:spLocks/>
          </p:cNvSpPr>
          <p:nvPr/>
        </p:nvSpPr>
        <p:spPr>
          <a:xfrm>
            <a:off x="2" y="1"/>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The median time off work was 12 days.</a:t>
            </a:r>
          </a:p>
          <a:p>
            <a:r>
              <a:rPr lang="en-US" dirty="0"/>
              <a:t>A third took less than one week off work.</a:t>
            </a:r>
          </a:p>
          <a:p>
            <a:r>
              <a:rPr lang="en-US" dirty="0"/>
              <a:t>On the other end of the spectrum, over a third were off for at least a month, including 18% who were off for four months or more.</a:t>
            </a:r>
          </a:p>
        </p:txBody>
      </p:sp>
      <p:sp>
        <p:nvSpPr>
          <p:cNvPr id="3" name="Slide Number Placeholder 2"/>
          <p:cNvSpPr>
            <a:spLocks noGrp="1"/>
          </p:cNvSpPr>
          <p:nvPr>
            <p:ph type="sldNum" sz="quarter" idx="12"/>
          </p:nvPr>
        </p:nvSpPr>
        <p:spPr/>
        <p:txBody>
          <a:bodyPr/>
          <a:lstStyle/>
          <a:p>
            <a:fld id="{4363FE24-622A-4623-949A-6814ED980E38}" type="slidenum">
              <a:rPr lang="en-CA" smtClean="0"/>
              <a:pPr/>
              <a:t>12</a:t>
            </a:fld>
            <a:endParaRPr lang="en-CA" dirty="0"/>
          </a:p>
        </p:txBody>
      </p:sp>
      <p:sp>
        <p:nvSpPr>
          <p:cNvPr id="2" name="Text Placeholder 1"/>
          <p:cNvSpPr>
            <a:spLocks noGrp="1"/>
          </p:cNvSpPr>
          <p:nvPr>
            <p:ph type="body" sz="quarter" idx="17"/>
          </p:nvPr>
        </p:nvSpPr>
        <p:spPr>
          <a:xfrm>
            <a:off x="3646" y="6223001"/>
            <a:ext cx="11261255" cy="635001"/>
          </a:xfrm>
        </p:spPr>
        <p:txBody>
          <a:bodyPr/>
          <a:lstStyle/>
          <a:p>
            <a:r>
              <a:rPr lang="en-CA" dirty="0"/>
              <a:t>Q7. How long were you off work?</a:t>
            </a:r>
          </a:p>
        </p:txBody>
      </p:sp>
      <p:sp>
        <p:nvSpPr>
          <p:cNvPr id="5" name="Text Placeholder 4"/>
          <p:cNvSpPr>
            <a:spLocks noGrp="1"/>
          </p:cNvSpPr>
          <p:nvPr>
            <p:ph type="body" sz="quarter" idx="13"/>
          </p:nvPr>
        </p:nvSpPr>
        <p:spPr/>
        <p:txBody>
          <a:bodyPr/>
          <a:lstStyle/>
          <a:p>
            <a:r>
              <a:rPr lang="en-CA" dirty="0"/>
              <a:t>Time Taken Off Work</a:t>
            </a:r>
          </a:p>
        </p:txBody>
      </p:sp>
      <p:graphicFrame>
        <p:nvGraphicFramePr>
          <p:cNvPr id="7" name="Table 6">
            <a:extLst>
              <a:ext uri="{FF2B5EF4-FFF2-40B4-BE49-F238E27FC236}">
                <a16:creationId xmlns:a16="http://schemas.microsoft.com/office/drawing/2014/main" xmlns="" id="{6CF0B021-6DBD-4B35-A4F0-1A8D2C288E37}"/>
              </a:ext>
            </a:extLst>
          </p:cNvPr>
          <p:cNvGraphicFramePr>
            <a:graphicFrameLocks noGrp="1"/>
          </p:cNvGraphicFramePr>
          <p:nvPr>
            <p:extLst>
              <p:ext uri="{D42A27DB-BD31-4B8C-83A1-F6EECF244321}">
                <p14:modId xmlns:p14="http://schemas.microsoft.com/office/powerpoint/2010/main" val="2362333750"/>
              </p:ext>
            </p:extLst>
          </p:nvPr>
        </p:nvGraphicFramePr>
        <p:xfrm>
          <a:off x="4750955" y="1494735"/>
          <a:ext cx="3226777" cy="681343"/>
        </p:xfrm>
        <a:graphic>
          <a:graphicData uri="http://schemas.openxmlformats.org/drawingml/2006/table">
            <a:tbl>
              <a:tblPr firstRow="1" bandRow="1">
                <a:tableStyleId>{5C22544A-7EE6-4342-B048-85BDC9FD1C3A}</a:tableStyleId>
              </a:tblPr>
              <a:tblGrid>
                <a:gridCol w="3226777">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Time Off Work</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8" name="Chart 7">
            <a:extLst>
              <a:ext uri="{FF2B5EF4-FFF2-40B4-BE49-F238E27FC236}">
                <a16:creationId xmlns:a16="http://schemas.microsoft.com/office/drawing/2014/main" xmlns="" id="{01089375-46A4-4B37-AA45-CC1FA72E57A1}"/>
              </a:ext>
            </a:extLst>
          </p:cNvPr>
          <p:cNvGraphicFramePr/>
          <p:nvPr>
            <p:extLst>
              <p:ext uri="{D42A27DB-BD31-4B8C-83A1-F6EECF244321}">
                <p14:modId xmlns:p14="http://schemas.microsoft.com/office/powerpoint/2010/main" val="1687551790"/>
              </p:ext>
            </p:extLst>
          </p:nvPr>
        </p:nvGraphicFramePr>
        <p:xfrm>
          <a:off x="4396439" y="2366152"/>
          <a:ext cx="6168921" cy="3929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a:extLst>
              <a:ext uri="{FF2B5EF4-FFF2-40B4-BE49-F238E27FC236}">
                <a16:creationId xmlns:a16="http://schemas.microsoft.com/office/drawing/2014/main" xmlns="" id="{C5BC8796-4DF2-4A30-8774-64D32EE33653}"/>
              </a:ext>
            </a:extLst>
          </p:cNvPr>
          <p:cNvGraphicFramePr>
            <a:graphicFrameLocks noGrp="1"/>
          </p:cNvGraphicFramePr>
          <p:nvPr>
            <p:extLst>
              <p:ext uri="{D42A27DB-BD31-4B8C-83A1-F6EECF244321}">
                <p14:modId xmlns:p14="http://schemas.microsoft.com/office/powerpoint/2010/main" val="212754040"/>
              </p:ext>
            </p:extLst>
          </p:nvPr>
        </p:nvGraphicFramePr>
        <p:xfrm>
          <a:off x="3590795" y="2514047"/>
          <a:ext cx="2553230" cy="2422164"/>
        </p:xfrm>
        <a:graphic>
          <a:graphicData uri="http://schemas.openxmlformats.org/drawingml/2006/table">
            <a:tbl>
              <a:tblPr bandRow="1">
                <a:tableStyleId>{5C22544A-7EE6-4342-B048-85BDC9FD1C3A}</a:tableStyleId>
              </a:tblPr>
              <a:tblGrid>
                <a:gridCol w="2553230">
                  <a:extLst>
                    <a:ext uri="{9D8B030D-6E8A-4147-A177-3AD203B41FA5}">
                      <a16:colId xmlns:a16="http://schemas.microsoft.com/office/drawing/2014/main" xmlns="" val="393574221"/>
                    </a:ext>
                  </a:extLst>
                </a:gridCol>
              </a:tblGrid>
              <a:tr h="807388">
                <a:tc>
                  <a:txBody>
                    <a:bodyPr/>
                    <a:lstStyle/>
                    <a:p>
                      <a:pPr algn="r" fontAlgn="b"/>
                      <a:r>
                        <a:rPr lang="en-US" sz="1200" b="0" i="0" u="none" strike="noStrike" dirty="0" smtClean="0">
                          <a:solidFill>
                            <a:schemeClr val="tx1"/>
                          </a:solidFill>
                          <a:effectLst/>
                          <a:latin typeface="+mn-lt"/>
                        </a:rPr>
                        <a:t>L</a:t>
                      </a:r>
                      <a:r>
                        <a:rPr lang="en-CA" sz="1200" b="0" i="0" u="none" strike="noStrike" dirty="0" err="1" smtClean="0">
                          <a:solidFill>
                            <a:schemeClr val="tx1"/>
                          </a:solidFill>
                          <a:effectLst/>
                          <a:latin typeface="+mn-lt"/>
                        </a:rPr>
                        <a:t>ess</a:t>
                      </a:r>
                      <a:r>
                        <a:rPr lang="en-CA" sz="1200" b="0" i="0" u="none" strike="noStrike" dirty="0" smtClean="0">
                          <a:solidFill>
                            <a:schemeClr val="tx1"/>
                          </a:solidFill>
                          <a:effectLst/>
                          <a:latin typeface="+mn-lt"/>
                        </a:rPr>
                        <a:t> </a:t>
                      </a:r>
                      <a:r>
                        <a:rPr lang="en-CA" sz="1200" b="0" i="0" u="none" strike="noStrike" dirty="0">
                          <a:solidFill>
                            <a:schemeClr val="tx1"/>
                          </a:solidFill>
                          <a:effectLst/>
                          <a:latin typeface="+mn-lt"/>
                        </a:rPr>
                        <a:t>than one week</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807388">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7 days to one month</a:t>
                      </a:r>
                      <a:endParaRPr lang="en-CA" sz="1200" b="0" i="0" u="none" strike="noStrike" dirty="0">
                        <a:solidFill>
                          <a:schemeClr val="tx1"/>
                        </a:solidFill>
                        <a:effectLst/>
                        <a:latin typeface="+mn-lt"/>
                      </a:endParaRP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8337744"/>
                  </a:ext>
                </a:extLst>
              </a:tr>
              <a:tr h="807388">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More than a month</a:t>
                      </a:r>
                      <a:endParaRPr lang="en-CA" sz="1200" b="0" i="0" u="none" strike="noStrike" dirty="0">
                        <a:solidFill>
                          <a:schemeClr val="tx1"/>
                        </a:solidFill>
                        <a:effectLst/>
                        <a:latin typeface="+mn-lt"/>
                      </a:endParaRP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40811488"/>
                  </a:ext>
                </a:extLst>
              </a:tr>
            </a:tbl>
          </a:graphicData>
        </a:graphic>
      </p:graphicFrame>
      <p:graphicFrame>
        <p:nvGraphicFramePr>
          <p:cNvPr id="4" name="Table 3">
            <a:extLst>
              <a:ext uri="{FF2B5EF4-FFF2-40B4-BE49-F238E27FC236}">
                <a16:creationId xmlns:a16="http://schemas.microsoft.com/office/drawing/2014/main" xmlns="" id="{899DBD33-1821-44F5-AC38-BFB35B2B700C}"/>
              </a:ext>
            </a:extLst>
          </p:cNvPr>
          <p:cNvGraphicFramePr>
            <a:graphicFrameLocks noGrp="1"/>
          </p:cNvGraphicFramePr>
          <p:nvPr>
            <p:extLst>
              <p:ext uri="{D42A27DB-BD31-4B8C-83A1-F6EECF244321}">
                <p14:modId xmlns:p14="http://schemas.microsoft.com/office/powerpoint/2010/main" val="1122562372"/>
              </p:ext>
            </p:extLst>
          </p:nvPr>
        </p:nvGraphicFramePr>
        <p:xfrm>
          <a:off x="4898613" y="2150090"/>
          <a:ext cx="2931460" cy="370840"/>
        </p:xfrm>
        <a:graphic>
          <a:graphicData uri="http://schemas.openxmlformats.org/drawingml/2006/table">
            <a:tbl>
              <a:tblPr firstRow="1" bandRow="1">
                <a:tableStyleId>{5C22544A-7EE6-4342-B048-85BDC9FD1C3A}</a:tableStyleId>
              </a:tblPr>
              <a:tblGrid>
                <a:gridCol w="1465730">
                  <a:extLst>
                    <a:ext uri="{9D8B030D-6E8A-4147-A177-3AD203B41FA5}">
                      <a16:colId xmlns:a16="http://schemas.microsoft.com/office/drawing/2014/main" xmlns="" val="2783548837"/>
                    </a:ext>
                  </a:extLst>
                </a:gridCol>
                <a:gridCol w="1465730">
                  <a:extLst>
                    <a:ext uri="{9D8B030D-6E8A-4147-A177-3AD203B41FA5}">
                      <a16:colId xmlns:a16="http://schemas.microsoft.com/office/drawing/2014/main" xmlns="" val="2763592500"/>
                    </a:ext>
                  </a:extLst>
                </a:gridCol>
              </a:tblGrid>
              <a:tr h="370840">
                <a:tc>
                  <a:txBody>
                    <a:bodyPr/>
                    <a:lstStyle/>
                    <a:p>
                      <a:pPr algn="ctr"/>
                      <a:r>
                        <a:rPr lang="en-CA" sz="1200" b="1" dirty="0">
                          <a:solidFill>
                            <a:schemeClr val="tx1"/>
                          </a:solidFill>
                        </a:rPr>
                        <a:t>Median</a:t>
                      </a:r>
                    </a:p>
                  </a:txBody>
                  <a:tcPr>
                    <a:noFill/>
                  </a:tcPr>
                </a:tc>
                <a:tc>
                  <a:txBody>
                    <a:bodyPr/>
                    <a:lstStyle/>
                    <a:p>
                      <a:pPr algn="l"/>
                      <a:r>
                        <a:rPr lang="en-CA" sz="1200" b="1" dirty="0">
                          <a:solidFill>
                            <a:schemeClr val="accent1"/>
                          </a:solidFill>
                        </a:rPr>
                        <a:t>12 days</a:t>
                      </a:r>
                    </a:p>
                  </a:txBody>
                  <a:tcPr>
                    <a:noFill/>
                  </a:tcPr>
                </a:tc>
                <a:extLst>
                  <a:ext uri="{0D108BD9-81ED-4DB2-BD59-A6C34878D82A}">
                    <a16:rowId xmlns:a16="http://schemas.microsoft.com/office/drawing/2014/main" xmlns="" val="2760760926"/>
                  </a:ext>
                </a:extLst>
              </a:tr>
            </a:tbl>
          </a:graphicData>
        </a:graphic>
      </p:graphicFrame>
    </p:spTree>
    <p:extLst>
      <p:ext uri="{BB962C8B-B14F-4D97-AF65-F5344CB8AC3E}">
        <p14:creationId xmlns:p14="http://schemas.microsoft.com/office/powerpoint/2010/main" val="4258270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656822" y="1610418"/>
            <a:ext cx="7969778" cy="1184276"/>
          </a:xfrm>
        </p:spPr>
        <p:txBody>
          <a:bodyPr/>
          <a:lstStyle/>
          <a:p>
            <a:r>
              <a:rPr lang="en-CA" dirty="0"/>
              <a:t>Support from DOC</a:t>
            </a:r>
          </a:p>
        </p:txBody>
      </p:sp>
      <p:sp>
        <p:nvSpPr>
          <p:cNvPr id="3" name="Text Placeholder 2"/>
          <p:cNvSpPr>
            <a:spLocks noGrp="1"/>
          </p:cNvSpPr>
          <p:nvPr>
            <p:ph type="body" sz="quarter" idx="14"/>
          </p:nvPr>
        </p:nvSpPr>
        <p:spPr/>
        <p:txBody>
          <a:bodyPr/>
          <a:lstStyle/>
          <a:p>
            <a:r>
              <a:rPr lang="en-CA" dirty="0"/>
              <a:t>Detailed Findings</a:t>
            </a:r>
          </a:p>
        </p:txBody>
      </p:sp>
      <p:sp>
        <p:nvSpPr>
          <p:cNvPr id="4" name="Slide Number Placeholder 3"/>
          <p:cNvSpPr>
            <a:spLocks noGrp="1"/>
          </p:cNvSpPr>
          <p:nvPr>
            <p:ph type="sldNum" sz="quarter" idx="12"/>
          </p:nvPr>
        </p:nvSpPr>
        <p:spPr/>
        <p:txBody>
          <a:bodyPr/>
          <a:lstStyle/>
          <a:p>
            <a:fld id="{4363FE24-622A-4623-949A-6814ED980E38}" type="slidenum">
              <a:rPr lang="en-CA" smtClean="0"/>
              <a:pPr/>
              <a:t>13</a:t>
            </a:fld>
            <a:endParaRPr lang="en-CA" dirty="0"/>
          </a:p>
        </p:txBody>
      </p:sp>
    </p:spTree>
    <p:extLst>
      <p:ext uri="{BB962C8B-B14F-4D97-AF65-F5344CB8AC3E}">
        <p14:creationId xmlns:p14="http://schemas.microsoft.com/office/powerpoint/2010/main" val="3032212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xmlns="" id="{E797C2AE-CAEA-43CB-BB99-53D21AD15F61}"/>
              </a:ext>
            </a:extLst>
          </p:cNvPr>
          <p:cNvSpPr txBox="1">
            <a:spLocks/>
          </p:cNvSpPr>
          <p:nvPr/>
        </p:nvSpPr>
        <p:spPr>
          <a:xfrm>
            <a:off x="0" y="9168"/>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Just over half (52%) felt the DOC cared about their well-being. </a:t>
            </a:r>
          </a:p>
          <a:p>
            <a:r>
              <a:rPr lang="en-US" dirty="0"/>
              <a:t>Injured workers were most apt to feel that someone at DOC was available to answer questions (71% reporting so) and to have felt supported by DOC during the L&amp;I process (64%).</a:t>
            </a:r>
          </a:p>
          <a:p>
            <a:r>
              <a:rPr lang="en-US" dirty="0"/>
              <a:t>Half recalled that their role and responsibilities during the recovery and return to work process were explained to them.</a:t>
            </a:r>
          </a:p>
          <a:p>
            <a:r>
              <a:rPr lang="en-US" dirty="0"/>
              <a:t>Only a third felt that DOC helped them with L&amp;I, either by helping them start off their claim or walking them through the necessary steps so they knew what to expect.</a:t>
            </a:r>
          </a:p>
          <a:p>
            <a:r>
              <a:rPr lang="en-US" dirty="0"/>
              <a:t>Of these five ways to support injured workers, </a:t>
            </a:r>
            <a:r>
              <a:rPr lang="en-US" b="1" dirty="0"/>
              <a:t>having someone available to answer questions is the most strongly linked to a positive overall experience with DOC</a:t>
            </a:r>
            <a:r>
              <a:rPr lang="en-US" dirty="0"/>
              <a:t>.</a:t>
            </a:r>
          </a:p>
          <a:p>
            <a:endParaRPr lang="en-US" dirty="0"/>
          </a:p>
          <a:p>
            <a:endParaRPr lang="en-US" dirty="0"/>
          </a:p>
        </p:txBody>
      </p:sp>
      <p:sp>
        <p:nvSpPr>
          <p:cNvPr id="3" name="Slide Number Placeholder 2"/>
          <p:cNvSpPr>
            <a:spLocks noGrp="1"/>
          </p:cNvSpPr>
          <p:nvPr>
            <p:ph type="sldNum" sz="quarter" idx="12"/>
          </p:nvPr>
        </p:nvSpPr>
        <p:spPr/>
        <p:txBody>
          <a:bodyPr/>
          <a:lstStyle/>
          <a:p>
            <a:fld id="{4363FE24-622A-4623-949A-6814ED980E38}" type="slidenum">
              <a:rPr lang="en-CA" smtClean="0"/>
              <a:pPr/>
              <a:t>14</a:t>
            </a:fld>
            <a:endParaRPr lang="en-CA" dirty="0"/>
          </a:p>
        </p:txBody>
      </p:sp>
      <p:sp>
        <p:nvSpPr>
          <p:cNvPr id="2" name="Text Placeholder 1"/>
          <p:cNvSpPr>
            <a:spLocks noGrp="1"/>
          </p:cNvSpPr>
          <p:nvPr>
            <p:ph type="body" sz="quarter" idx="17"/>
          </p:nvPr>
        </p:nvSpPr>
        <p:spPr>
          <a:xfrm>
            <a:off x="2754352" y="5820040"/>
            <a:ext cx="9373850" cy="1037961"/>
          </a:xfrm>
        </p:spPr>
        <p:txBody>
          <a:bodyPr/>
          <a:lstStyle/>
          <a:p>
            <a:r>
              <a:rPr lang="en-CA" dirty="0"/>
              <a:t>Q8. Did someone at DOC help you with your L&amp;I claim to make sure it was started off correctly? / Q9. Did someone at DOC walk you through the necessary steps of your L&amp;I claim so you knew what to expect? / Q10. Did you feel supported by DOC during your L&amp;I process? / Q11. Did someone at DOC explain your role and responsibilities during the process of recovering and getting back to work? / Q12. Was someone at DOC available to answer questions, if you had them? / Q21. Did you feel that DOC, as your Employer, cared about your well-being?</a:t>
            </a:r>
          </a:p>
        </p:txBody>
      </p:sp>
      <p:sp>
        <p:nvSpPr>
          <p:cNvPr id="5" name="Text Placeholder 4"/>
          <p:cNvSpPr>
            <a:spLocks noGrp="1"/>
          </p:cNvSpPr>
          <p:nvPr>
            <p:ph type="body" sz="quarter" idx="13"/>
          </p:nvPr>
        </p:nvSpPr>
        <p:spPr/>
        <p:txBody>
          <a:bodyPr/>
          <a:lstStyle/>
          <a:p>
            <a:r>
              <a:rPr lang="en-CA" dirty="0"/>
              <a:t>DOC Support &amp; Caring About Well-Being</a:t>
            </a:r>
          </a:p>
        </p:txBody>
      </p:sp>
      <p:graphicFrame>
        <p:nvGraphicFramePr>
          <p:cNvPr id="8" name="Chart 7"/>
          <p:cNvGraphicFramePr/>
          <p:nvPr>
            <p:extLst>
              <p:ext uri="{D42A27DB-BD31-4B8C-83A1-F6EECF244321}">
                <p14:modId xmlns:p14="http://schemas.microsoft.com/office/powerpoint/2010/main" val="2474478841"/>
              </p:ext>
            </p:extLst>
          </p:nvPr>
        </p:nvGraphicFramePr>
        <p:xfrm>
          <a:off x="2754352" y="1790020"/>
          <a:ext cx="6556281" cy="38159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552051983"/>
              </p:ext>
            </p:extLst>
          </p:nvPr>
        </p:nvGraphicFramePr>
        <p:xfrm>
          <a:off x="4948873" y="1318239"/>
          <a:ext cx="3435928" cy="681343"/>
        </p:xfrm>
        <a:graphic>
          <a:graphicData uri="http://schemas.openxmlformats.org/drawingml/2006/table">
            <a:tbl>
              <a:tblPr firstRow="1" bandRow="1">
                <a:tableStyleId>{5C22544A-7EE6-4342-B048-85BDC9FD1C3A}</a:tableStyleId>
              </a:tblPr>
              <a:tblGrid>
                <a:gridCol w="3435928">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Support from DOC</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9" name="Table 8">
            <a:extLst>
              <a:ext uri="{FF2B5EF4-FFF2-40B4-BE49-F238E27FC236}">
                <a16:creationId xmlns:a16="http://schemas.microsoft.com/office/drawing/2014/main" xmlns="" id="{32C40947-3FC5-4AD5-A29C-472CFDDC5B5D}"/>
              </a:ext>
            </a:extLst>
          </p:cNvPr>
          <p:cNvGraphicFramePr>
            <a:graphicFrameLocks noGrp="1"/>
          </p:cNvGraphicFramePr>
          <p:nvPr>
            <p:extLst>
              <p:ext uri="{D42A27DB-BD31-4B8C-83A1-F6EECF244321}">
                <p14:modId xmlns:p14="http://schemas.microsoft.com/office/powerpoint/2010/main" val="3163641105"/>
              </p:ext>
            </p:extLst>
          </p:nvPr>
        </p:nvGraphicFramePr>
        <p:xfrm>
          <a:off x="9077271" y="1318238"/>
          <a:ext cx="3050931" cy="681343"/>
        </p:xfrm>
        <a:graphic>
          <a:graphicData uri="http://schemas.openxmlformats.org/drawingml/2006/table">
            <a:tbl>
              <a:tblPr firstRow="1" bandRow="1">
                <a:tableStyleId>{5C22544A-7EE6-4342-B048-85BDC9FD1C3A}</a:tableStyleId>
              </a:tblPr>
              <a:tblGrid>
                <a:gridCol w="3050931">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DOC Caring About Well-Being</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0" name="Chart 9">
            <a:extLst>
              <a:ext uri="{FF2B5EF4-FFF2-40B4-BE49-F238E27FC236}">
                <a16:creationId xmlns:a16="http://schemas.microsoft.com/office/drawing/2014/main" xmlns="" id="{9B4E00D2-A967-4626-BFAA-E88FD2D4F042}"/>
              </a:ext>
            </a:extLst>
          </p:cNvPr>
          <p:cNvGraphicFramePr/>
          <p:nvPr>
            <p:extLst>
              <p:ext uri="{D42A27DB-BD31-4B8C-83A1-F6EECF244321}">
                <p14:modId xmlns:p14="http://schemas.microsoft.com/office/powerpoint/2010/main" val="426319763"/>
              </p:ext>
            </p:extLst>
          </p:nvPr>
        </p:nvGraphicFramePr>
        <p:xfrm>
          <a:off x="8323018" y="1898297"/>
          <a:ext cx="4644172" cy="30614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Table 10">
            <a:extLst>
              <a:ext uri="{FF2B5EF4-FFF2-40B4-BE49-F238E27FC236}">
                <a16:creationId xmlns:a16="http://schemas.microsoft.com/office/drawing/2014/main" xmlns="" id="{EF64EA8A-C5A3-4989-B085-6FCCAB149EAF}"/>
              </a:ext>
            </a:extLst>
          </p:cNvPr>
          <p:cNvGraphicFramePr>
            <a:graphicFrameLocks noGrp="1"/>
          </p:cNvGraphicFramePr>
          <p:nvPr>
            <p:extLst>
              <p:ext uri="{D42A27DB-BD31-4B8C-83A1-F6EECF244321}">
                <p14:modId xmlns:p14="http://schemas.microsoft.com/office/powerpoint/2010/main" val="3301559360"/>
              </p:ext>
            </p:extLst>
          </p:nvPr>
        </p:nvGraphicFramePr>
        <p:xfrm>
          <a:off x="2754352" y="1881696"/>
          <a:ext cx="3235976" cy="3112944"/>
        </p:xfrm>
        <a:graphic>
          <a:graphicData uri="http://schemas.openxmlformats.org/drawingml/2006/table">
            <a:tbl>
              <a:tblPr bandRow="1">
                <a:tableStyleId>{5C22544A-7EE6-4342-B048-85BDC9FD1C3A}</a:tableStyleId>
              </a:tblPr>
              <a:tblGrid>
                <a:gridCol w="3235976">
                  <a:extLst>
                    <a:ext uri="{9D8B030D-6E8A-4147-A177-3AD203B41FA5}">
                      <a16:colId xmlns:a16="http://schemas.microsoft.com/office/drawing/2014/main" xmlns="" val="393574221"/>
                    </a:ext>
                  </a:extLst>
                </a:gridCol>
              </a:tblGrid>
              <a:tr h="631957">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100" b="0" i="0" u="none" strike="noStrike" dirty="0">
                          <a:solidFill>
                            <a:schemeClr val="tx1"/>
                          </a:solidFill>
                          <a:effectLst/>
                          <a:latin typeface="+mn-lt"/>
                        </a:rPr>
                        <a:t>Someone at DOC was available to answer questions</a:t>
                      </a:r>
                    </a:p>
                  </a:txBody>
                  <a:tcPr marL="9525" marR="9525" marT="9525"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21730612"/>
                  </a:ext>
                </a:extLst>
              </a:tr>
              <a:tr h="549595">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100" b="0" i="0" u="none" strike="noStrike" dirty="0">
                          <a:solidFill>
                            <a:schemeClr val="tx1"/>
                          </a:solidFill>
                          <a:effectLst/>
                          <a:latin typeface="+mn-lt"/>
                        </a:rPr>
                        <a:t>Feel supported by DOC during L&amp;I process</a:t>
                      </a:r>
                    </a:p>
                    <a:p>
                      <a:pPr marL="0" marR="0" lvl="0" indent="0" algn="r" defTabSz="914400" rtl="0" eaLnBrk="1" fontAlgn="b" latinLnBrk="0" hangingPunct="1">
                        <a:lnSpc>
                          <a:spcPct val="100000"/>
                        </a:lnSpc>
                        <a:spcBef>
                          <a:spcPts val="0"/>
                        </a:spcBef>
                        <a:spcAft>
                          <a:spcPts val="0"/>
                        </a:spcAft>
                        <a:buClrTx/>
                        <a:buSzTx/>
                        <a:buFontTx/>
                        <a:buNone/>
                        <a:tabLst/>
                        <a:defRPr/>
                      </a:pPr>
                      <a:endParaRPr lang="en-CA" sz="1100" b="0" i="0" u="none" strike="noStrike" dirty="0">
                        <a:solidFill>
                          <a:schemeClr val="tx1"/>
                        </a:solidFill>
                        <a:effectLst/>
                        <a:latin typeface="+mn-lt"/>
                      </a:endParaRP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61858068"/>
                  </a:ext>
                </a:extLst>
              </a:tr>
              <a:tr h="6424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100" b="0" i="0" u="none" strike="noStrike" dirty="0">
                          <a:solidFill>
                            <a:schemeClr val="tx1"/>
                          </a:solidFill>
                          <a:effectLst/>
                          <a:latin typeface="+mn-lt"/>
                        </a:rPr>
                        <a:t>Someone at DOC explained your role and responsibilities during the process of recovering and getting back to work</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657025">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100" b="0" i="0" u="none" strike="noStrike" dirty="0">
                          <a:solidFill>
                            <a:schemeClr val="tx1"/>
                          </a:solidFill>
                          <a:effectLst/>
                          <a:latin typeface="+mn-lt"/>
                        </a:rPr>
                        <a:t>Someone at DOC helped with your L&amp;I claim to make sure it was started off correctly</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93310263"/>
                  </a:ext>
                </a:extLst>
              </a:tr>
              <a:tr h="631957">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100" b="0" i="0" u="none" strike="noStrike" dirty="0">
                          <a:solidFill>
                            <a:schemeClr val="tx1"/>
                          </a:solidFill>
                          <a:effectLst/>
                          <a:latin typeface="+mn-lt"/>
                        </a:rPr>
                        <a:t>Someone at DOC walked through the necessary steps of L&amp;I claim so they knew what to expect</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36254321"/>
                  </a:ext>
                </a:extLst>
              </a:tr>
            </a:tbl>
          </a:graphicData>
        </a:graphic>
      </p:graphicFrame>
    </p:spTree>
    <p:extLst>
      <p:ext uri="{BB962C8B-B14F-4D97-AF65-F5344CB8AC3E}">
        <p14:creationId xmlns:p14="http://schemas.microsoft.com/office/powerpoint/2010/main" val="357465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2">
            <a:extLst>
              <a:ext uri="{FF2B5EF4-FFF2-40B4-BE49-F238E27FC236}">
                <a16:creationId xmlns:a16="http://schemas.microsoft.com/office/drawing/2014/main" xmlns="" id="{8A374941-69CE-41AE-945C-19A6231793CC}"/>
              </a:ext>
            </a:extLst>
          </p:cNvPr>
          <p:cNvSpPr txBox="1">
            <a:spLocks/>
          </p:cNvSpPr>
          <p:nvPr/>
        </p:nvSpPr>
        <p:spPr>
          <a:xfrm>
            <a:off x="-38750"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Two-thirds of injured workers felt they received at least some support from their HR Consultant, including 41% who felt fully supported </a:t>
            </a:r>
            <a:r>
              <a:rPr lang="en-US" b="1" dirty="0" smtClean="0"/>
              <a:t>by this </a:t>
            </a:r>
            <a:r>
              <a:rPr lang="en-US" b="1" dirty="0"/>
              <a:t>staff member.</a:t>
            </a:r>
          </a:p>
          <a:p>
            <a:r>
              <a:rPr lang="en-US" dirty="0"/>
              <a:t>Interestingly, those who were actively involved in their RTW tended to feel the most support from their HR Consultant, whereas those who were not involved often reported having minimal or </a:t>
            </a:r>
            <a:r>
              <a:rPr lang="en-US" dirty="0" smtClean="0"/>
              <a:t>no </a:t>
            </a:r>
            <a:r>
              <a:rPr lang="en-US" dirty="0"/>
              <a:t>contact from their HR Consultant.</a:t>
            </a:r>
          </a:p>
          <a:p>
            <a:r>
              <a:rPr lang="en-US" dirty="0"/>
              <a:t>The frequency of contact with HR Consultants varies widely, and predictably steps up with the duration off work.</a:t>
            </a:r>
          </a:p>
        </p:txBody>
      </p:sp>
      <p:sp>
        <p:nvSpPr>
          <p:cNvPr id="3" name="Slide Number Placeholder 2"/>
          <p:cNvSpPr>
            <a:spLocks noGrp="1"/>
          </p:cNvSpPr>
          <p:nvPr>
            <p:ph type="sldNum" sz="quarter" idx="12"/>
          </p:nvPr>
        </p:nvSpPr>
        <p:spPr/>
        <p:txBody>
          <a:bodyPr/>
          <a:lstStyle/>
          <a:p>
            <a:fld id="{4363FE24-622A-4623-949A-6814ED980E38}" type="slidenum">
              <a:rPr lang="en-CA" smtClean="0"/>
              <a:pPr/>
              <a:t>15</a:t>
            </a:fld>
            <a:endParaRPr lang="en-CA" dirty="0"/>
          </a:p>
        </p:txBody>
      </p:sp>
      <p:sp>
        <p:nvSpPr>
          <p:cNvPr id="2" name="Text Placeholder 1"/>
          <p:cNvSpPr>
            <a:spLocks noGrp="1"/>
          </p:cNvSpPr>
          <p:nvPr>
            <p:ph type="body" sz="quarter" idx="17"/>
          </p:nvPr>
        </p:nvSpPr>
        <p:spPr>
          <a:xfrm>
            <a:off x="2756917" y="6190685"/>
            <a:ext cx="11261255" cy="635001"/>
          </a:xfrm>
        </p:spPr>
        <p:txBody>
          <a:bodyPr/>
          <a:lstStyle/>
          <a:p>
            <a:r>
              <a:rPr lang="en-CA" i="0" dirty="0"/>
              <a:t>*The average calculation excludes 1 outlier</a:t>
            </a:r>
            <a:r>
              <a:rPr lang="en-CA" dirty="0"/>
              <a:t>.</a:t>
            </a:r>
          </a:p>
          <a:p>
            <a:r>
              <a:rPr lang="en-CA" dirty="0"/>
              <a:t>Q13. How would you describe the involvement of your DOC HR Consultant?</a:t>
            </a:r>
          </a:p>
          <a:p>
            <a:r>
              <a:rPr lang="en-CA" dirty="0"/>
              <a:t>Q17. How often were you in contact with your HR Consultant?</a:t>
            </a:r>
          </a:p>
        </p:txBody>
      </p:sp>
      <p:sp>
        <p:nvSpPr>
          <p:cNvPr id="5" name="Text Placeholder 4"/>
          <p:cNvSpPr>
            <a:spLocks noGrp="1"/>
          </p:cNvSpPr>
          <p:nvPr>
            <p:ph type="body" sz="quarter" idx="13"/>
          </p:nvPr>
        </p:nvSpPr>
        <p:spPr/>
        <p:txBody>
          <a:bodyPr/>
          <a:lstStyle/>
          <a:p>
            <a:r>
              <a:rPr lang="en-CA" dirty="0"/>
              <a:t>HR Consultant: Support &amp; Contact</a:t>
            </a:r>
          </a:p>
        </p:txBody>
      </p:sp>
      <p:graphicFrame>
        <p:nvGraphicFramePr>
          <p:cNvPr id="12" name="Table 11"/>
          <p:cNvGraphicFramePr>
            <a:graphicFrameLocks noGrp="1"/>
          </p:cNvGraphicFramePr>
          <p:nvPr>
            <p:extLst>
              <p:ext uri="{D42A27DB-BD31-4B8C-83A1-F6EECF244321}">
                <p14:modId xmlns:p14="http://schemas.microsoft.com/office/powerpoint/2010/main" val="2115827769"/>
              </p:ext>
            </p:extLst>
          </p:nvPr>
        </p:nvGraphicFramePr>
        <p:xfrm>
          <a:off x="3631280" y="1411586"/>
          <a:ext cx="2919257" cy="681343"/>
        </p:xfrm>
        <a:graphic>
          <a:graphicData uri="http://schemas.openxmlformats.org/drawingml/2006/table">
            <a:tbl>
              <a:tblPr firstRow="1" bandRow="1">
                <a:tableStyleId>{5C22544A-7EE6-4342-B048-85BDC9FD1C3A}</a:tableStyleId>
              </a:tblPr>
              <a:tblGrid>
                <a:gridCol w="2919257">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Support from HR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3" name="Chart 12">
            <a:extLst>
              <a:ext uri="{FF2B5EF4-FFF2-40B4-BE49-F238E27FC236}">
                <a16:creationId xmlns:a16="http://schemas.microsoft.com/office/drawing/2014/main" xmlns="" id="{B99226C9-5A07-479F-AED0-5E828F606E90}"/>
              </a:ext>
            </a:extLst>
          </p:cNvPr>
          <p:cNvGraphicFramePr/>
          <p:nvPr>
            <p:extLst>
              <p:ext uri="{D42A27DB-BD31-4B8C-83A1-F6EECF244321}">
                <p14:modId xmlns:p14="http://schemas.microsoft.com/office/powerpoint/2010/main" val="2109185212"/>
              </p:ext>
            </p:extLst>
          </p:nvPr>
        </p:nvGraphicFramePr>
        <p:xfrm>
          <a:off x="2715600" y="2154913"/>
          <a:ext cx="4644172" cy="3061408"/>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xmlns="" id="{781618E0-B573-4DF9-A9E0-E7AAEB820613}"/>
              </a:ext>
            </a:extLst>
          </p:cNvPr>
          <p:cNvSpPr txBox="1"/>
          <p:nvPr/>
        </p:nvSpPr>
        <p:spPr>
          <a:xfrm>
            <a:off x="5967603" y="3422946"/>
            <a:ext cx="956731" cy="738664"/>
          </a:xfrm>
          <a:prstGeom prst="rect">
            <a:avLst/>
          </a:prstGeom>
          <a:noFill/>
        </p:spPr>
        <p:txBody>
          <a:bodyPr wrap="square" rtlCol="0">
            <a:spAutoFit/>
          </a:bodyPr>
          <a:lstStyle/>
          <a:p>
            <a:pPr algn="ctr"/>
            <a:r>
              <a:rPr lang="en-CA" b="1" dirty="0">
                <a:solidFill>
                  <a:schemeClr val="accent1"/>
                </a:solidFill>
              </a:rPr>
              <a:t>66%</a:t>
            </a:r>
          </a:p>
          <a:p>
            <a:pPr algn="ctr"/>
            <a:r>
              <a:rPr lang="en-CA" sz="1200" dirty="0"/>
              <a:t>Full / some support</a:t>
            </a:r>
          </a:p>
        </p:txBody>
      </p:sp>
      <p:graphicFrame>
        <p:nvGraphicFramePr>
          <p:cNvPr id="15" name="Table 14">
            <a:extLst>
              <a:ext uri="{FF2B5EF4-FFF2-40B4-BE49-F238E27FC236}">
                <a16:creationId xmlns:a16="http://schemas.microsoft.com/office/drawing/2014/main" xmlns="" id="{7A5CFA80-B085-4053-97DC-BD8720F71716}"/>
              </a:ext>
            </a:extLst>
          </p:cNvPr>
          <p:cNvGraphicFramePr>
            <a:graphicFrameLocks noGrp="1"/>
          </p:cNvGraphicFramePr>
          <p:nvPr>
            <p:extLst>
              <p:ext uri="{D42A27DB-BD31-4B8C-83A1-F6EECF244321}">
                <p14:modId xmlns:p14="http://schemas.microsoft.com/office/powerpoint/2010/main" val="3795055363"/>
              </p:ext>
            </p:extLst>
          </p:nvPr>
        </p:nvGraphicFramePr>
        <p:xfrm>
          <a:off x="8001955" y="1411586"/>
          <a:ext cx="2818691" cy="889000"/>
        </p:xfrm>
        <a:graphic>
          <a:graphicData uri="http://schemas.openxmlformats.org/drawingml/2006/table">
            <a:tbl>
              <a:tblPr firstRow="1" bandRow="1">
                <a:tableStyleId>{5C22544A-7EE6-4342-B048-85BDC9FD1C3A}</a:tableStyleId>
              </a:tblPr>
              <a:tblGrid>
                <a:gridCol w="2818691">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Number of Times in Contact with HR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0" name="Chart 9">
            <a:extLst>
              <a:ext uri="{FF2B5EF4-FFF2-40B4-BE49-F238E27FC236}">
                <a16:creationId xmlns:a16="http://schemas.microsoft.com/office/drawing/2014/main" xmlns="" id="{F87E6666-8D83-4E17-9737-A3D78688262C}"/>
              </a:ext>
            </a:extLst>
          </p:cNvPr>
          <p:cNvGraphicFramePr/>
          <p:nvPr>
            <p:extLst>
              <p:ext uri="{D42A27DB-BD31-4B8C-83A1-F6EECF244321}">
                <p14:modId xmlns:p14="http://schemas.microsoft.com/office/powerpoint/2010/main" val="2102122818"/>
              </p:ext>
            </p:extLst>
          </p:nvPr>
        </p:nvGraphicFramePr>
        <p:xfrm>
          <a:off x="8387544" y="2300585"/>
          <a:ext cx="3305780" cy="36507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Table 18">
            <a:extLst>
              <a:ext uri="{FF2B5EF4-FFF2-40B4-BE49-F238E27FC236}">
                <a16:creationId xmlns:a16="http://schemas.microsoft.com/office/drawing/2014/main" xmlns="" id="{1C375EC6-E1A9-4C2A-A2BA-FA416FFD1288}"/>
              </a:ext>
            </a:extLst>
          </p:cNvPr>
          <p:cNvGraphicFramePr>
            <a:graphicFrameLocks noGrp="1"/>
          </p:cNvGraphicFramePr>
          <p:nvPr>
            <p:extLst>
              <p:ext uri="{D42A27DB-BD31-4B8C-83A1-F6EECF244321}">
                <p14:modId xmlns:p14="http://schemas.microsoft.com/office/powerpoint/2010/main" val="927477228"/>
              </p:ext>
            </p:extLst>
          </p:nvPr>
        </p:nvGraphicFramePr>
        <p:xfrm>
          <a:off x="7245457" y="2479928"/>
          <a:ext cx="2053526" cy="2149050"/>
        </p:xfrm>
        <a:graphic>
          <a:graphicData uri="http://schemas.openxmlformats.org/drawingml/2006/table">
            <a:tbl>
              <a:tblPr bandRow="1">
                <a:tableStyleId>{5C22544A-7EE6-4342-B048-85BDC9FD1C3A}</a:tableStyleId>
              </a:tblPr>
              <a:tblGrid>
                <a:gridCol w="2053526">
                  <a:extLst>
                    <a:ext uri="{9D8B030D-6E8A-4147-A177-3AD203B41FA5}">
                      <a16:colId xmlns:a16="http://schemas.microsoft.com/office/drawing/2014/main" xmlns="" val="393574221"/>
                    </a:ext>
                  </a:extLst>
                </a:gridCol>
              </a:tblGrid>
              <a:tr h="4298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No contact/support/0 times</a:t>
                      </a:r>
                      <a:endParaRPr lang="en-CA" sz="1200" b="0" i="0" u="none" strike="noStrike" dirty="0">
                        <a:solidFill>
                          <a:schemeClr val="tx1"/>
                        </a:solidFill>
                        <a:effectLst/>
                        <a:latin typeface="+mn-lt"/>
                      </a:endParaRPr>
                    </a:p>
                  </a:txBody>
                  <a:tcPr marL="9525" marR="9525" marT="9525"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21730612"/>
                  </a:ext>
                </a:extLst>
              </a:tr>
              <a:tr h="4298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1 time</a:t>
                      </a:r>
                      <a:endParaRPr lang="en-CA" sz="1200" b="0" i="0" u="none" strike="noStrike" dirty="0">
                        <a:solidFill>
                          <a:schemeClr val="tx1"/>
                        </a:solidFill>
                        <a:effectLst/>
                        <a:latin typeface="+mn-lt"/>
                      </a:endParaRPr>
                    </a:p>
                  </a:txBody>
                  <a:tcPr marL="9525" marR="9525" marT="9525"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27678732"/>
                  </a:ext>
                </a:extLst>
              </a:tr>
              <a:tr h="4298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2 times</a:t>
                      </a:r>
                      <a:endParaRPr lang="en-CA" sz="1200" b="0" i="0" u="none" strike="noStrike" dirty="0">
                        <a:solidFill>
                          <a:schemeClr val="tx1"/>
                        </a:solidFill>
                        <a:effectLst/>
                        <a:latin typeface="+mn-lt"/>
                      </a:endParaRP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61858068"/>
                  </a:ext>
                </a:extLst>
              </a:tr>
              <a:tr h="4298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3-4 times</a:t>
                      </a:r>
                      <a:endParaRPr lang="en-CA" sz="1200" b="0" i="0" u="none" strike="noStrike" dirty="0">
                        <a:solidFill>
                          <a:schemeClr val="tx1"/>
                        </a:solidFill>
                        <a:effectLst/>
                        <a:latin typeface="+mn-lt"/>
                      </a:endParaRP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429810">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5+ times</a:t>
                      </a:r>
                      <a:endParaRPr lang="en-CA" sz="1200" b="0" i="0" u="none" strike="noStrike" dirty="0">
                        <a:solidFill>
                          <a:schemeClr val="tx1"/>
                        </a:solidFill>
                        <a:effectLst/>
                        <a:latin typeface="+mn-lt"/>
                      </a:endParaRP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93310263"/>
                  </a:ext>
                </a:extLst>
              </a:tr>
            </a:tbl>
          </a:graphicData>
        </a:graphic>
      </p:graphicFrame>
      <p:graphicFrame>
        <p:nvGraphicFramePr>
          <p:cNvPr id="6" name="Table 5">
            <a:extLst>
              <a:ext uri="{FF2B5EF4-FFF2-40B4-BE49-F238E27FC236}">
                <a16:creationId xmlns:a16="http://schemas.microsoft.com/office/drawing/2014/main" xmlns="" id="{2A71A3C5-62ED-4E9B-9E25-4EA7F9191E91}"/>
              </a:ext>
            </a:extLst>
          </p:cNvPr>
          <p:cNvGraphicFramePr>
            <a:graphicFrameLocks noGrp="1"/>
          </p:cNvGraphicFramePr>
          <p:nvPr>
            <p:extLst>
              <p:ext uri="{D42A27DB-BD31-4B8C-83A1-F6EECF244321}">
                <p14:modId xmlns:p14="http://schemas.microsoft.com/office/powerpoint/2010/main" val="509033000"/>
              </p:ext>
            </p:extLst>
          </p:nvPr>
        </p:nvGraphicFramePr>
        <p:xfrm>
          <a:off x="8269592" y="2154913"/>
          <a:ext cx="2931460" cy="370840"/>
        </p:xfrm>
        <a:graphic>
          <a:graphicData uri="http://schemas.openxmlformats.org/drawingml/2006/table">
            <a:tbl>
              <a:tblPr firstRow="1" bandRow="1">
                <a:tableStyleId>{5C22544A-7EE6-4342-B048-85BDC9FD1C3A}</a:tableStyleId>
              </a:tblPr>
              <a:tblGrid>
                <a:gridCol w="1460350">
                  <a:extLst>
                    <a:ext uri="{9D8B030D-6E8A-4147-A177-3AD203B41FA5}">
                      <a16:colId xmlns:a16="http://schemas.microsoft.com/office/drawing/2014/main" xmlns="" val="4176579948"/>
                    </a:ext>
                  </a:extLst>
                </a:gridCol>
                <a:gridCol w="1471110">
                  <a:extLst>
                    <a:ext uri="{9D8B030D-6E8A-4147-A177-3AD203B41FA5}">
                      <a16:colId xmlns:a16="http://schemas.microsoft.com/office/drawing/2014/main" xmlns="" val="1974009135"/>
                    </a:ext>
                  </a:extLst>
                </a:gridCol>
              </a:tblGrid>
              <a:tr h="370840">
                <a:tc>
                  <a:txBody>
                    <a:bodyPr/>
                    <a:lstStyle/>
                    <a:p>
                      <a:pPr algn="ctr"/>
                      <a:r>
                        <a:rPr lang="en-CA" sz="1200" b="1" dirty="0">
                          <a:solidFill>
                            <a:schemeClr val="tx1"/>
                          </a:solidFill>
                        </a:rPr>
                        <a:t>Median</a:t>
                      </a:r>
                    </a:p>
                  </a:txBody>
                  <a:tcPr>
                    <a:noFill/>
                  </a:tcPr>
                </a:tc>
                <a:tc>
                  <a:txBody>
                    <a:bodyPr/>
                    <a:lstStyle/>
                    <a:p>
                      <a:pPr algn="l"/>
                      <a:r>
                        <a:rPr lang="en-CA" sz="1200" b="1" dirty="0">
                          <a:solidFill>
                            <a:schemeClr val="accent1"/>
                          </a:solidFill>
                        </a:rPr>
                        <a:t>2 times</a:t>
                      </a:r>
                    </a:p>
                  </a:txBody>
                  <a:tcPr>
                    <a:noFill/>
                  </a:tcPr>
                </a:tc>
                <a:extLst>
                  <a:ext uri="{0D108BD9-81ED-4DB2-BD59-A6C34878D82A}">
                    <a16:rowId xmlns:a16="http://schemas.microsoft.com/office/drawing/2014/main" xmlns="" val="1710375792"/>
                  </a:ext>
                </a:extLst>
              </a:tr>
            </a:tbl>
          </a:graphicData>
        </a:graphic>
      </p:graphicFrame>
    </p:spTree>
    <p:extLst>
      <p:ext uri="{BB962C8B-B14F-4D97-AF65-F5344CB8AC3E}">
        <p14:creationId xmlns:p14="http://schemas.microsoft.com/office/powerpoint/2010/main" val="32991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xmlns="" id="{AC19AE97-6AE5-47F5-91F9-95F7DE8625E2}"/>
              </a:ext>
            </a:extLst>
          </p:cNvPr>
          <p:cNvSpPr txBox="1">
            <a:spLocks/>
          </p:cNvSpPr>
          <p:nvPr/>
        </p:nvSpPr>
        <p:spPr>
          <a:xfrm>
            <a:off x="-38750"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Among those who were in contact with their HR Consultant, the great majority evaluated them positively (86%). </a:t>
            </a:r>
          </a:p>
          <a:p>
            <a:r>
              <a:rPr lang="en-US" dirty="0"/>
              <a:t>Almost all reported that their HR Consultant was able to answer their questions, provide helpful, friendly support, and got back to them in a timely manner. </a:t>
            </a:r>
          </a:p>
          <a:p>
            <a:r>
              <a:rPr lang="en-US" dirty="0"/>
              <a:t>Ratings only fall short when it comes to the HR Consultant actively involving them in their return to work.  However, this aspect is the least impactful on the worker’s overall experience.</a:t>
            </a:r>
          </a:p>
          <a:p>
            <a:endParaRPr lang="en-US" dirty="0"/>
          </a:p>
        </p:txBody>
      </p:sp>
      <p:graphicFrame>
        <p:nvGraphicFramePr>
          <p:cNvPr id="10" name="Chart 9">
            <a:extLst>
              <a:ext uri="{FF2B5EF4-FFF2-40B4-BE49-F238E27FC236}">
                <a16:creationId xmlns:a16="http://schemas.microsoft.com/office/drawing/2014/main" xmlns="" id="{54A23CC3-AF74-4D8D-9A70-CB5F41A714CA}"/>
              </a:ext>
            </a:extLst>
          </p:cNvPr>
          <p:cNvGraphicFramePr/>
          <p:nvPr>
            <p:extLst>
              <p:ext uri="{D42A27DB-BD31-4B8C-83A1-F6EECF244321}">
                <p14:modId xmlns:p14="http://schemas.microsoft.com/office/powerpoint/2010/main" val="1554414512"/>
              </p:ext>
            </p:extLst>
          </p:nvPr>
        </p:nvGraphicFramePr>
        <p:xfrm>
          <a:off x="3087817" y="1679338"/>
          <a:ext cx="3420000" cy="450829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4363FE24-622A-4623-949A-6814ED980E38}" type="slidenum">
              <a:rPr lang="en-CA" smtClean="0"/>
              <a:pPr/>
              <a:t>16</a:t>
            </a:fld>
            <a:endParaRPr lang="en-CA" dirty="0"/>
          </a:p>
        </p:txBody>
      </p:sp>
      <p:sp>
        <p:nvSpPr>
          <p:cNvPr id="2" name="Text Placeholder 1"/>
          <p:cNvSpPr>
            <a:spLocks noGrp="1"/>
          </p:cNvSpPr>
          <p:nvPr>
            <p:ph type="body" sz="quarter" idx="17"/>
          </p:nvPr>
        </p:nvSpPr>
        <p:spPr>
          <a:xfrm>
            <a:off x="2713382" y="6214134"/>
            <a:ext cx="11261255" cy="635001"/>
          </a:xfrm>
        </p:spPr>
        <p:txBody>
          <a:bodyPr/>
          <a:lstStyle/>
          <a:p>
            <a:r>
              <a:rPr lang="en-CA" dirty="0"/>
              <a:t>Q15. Overall, How would you rate your HR Consultant?</a:t>
            </a:r>
          </a:p>
          <a:p>
            <a:r>
              <a:rPr lang="en-CA" dirty="0"/>
              <a:t>Q16. Did your HR consultant…</a:t>
            </a:r>
          </a:p>
        </p:txBody>
      </p:sp>
      <p:sp>
        <p:nvSpPr>
          <p:cNvPr id="5" name="Text Placeholder 4"/>
          <p:cNvSpPr>
            <a:spLocks noGrp="1"/>
          </p:cNvSpPr>
          <p:nvPr>
            <p:ph type="body" sz="quarter" idx="13"/>
          </p:nvPr>
        </p:nvSpPr>
        <p:spPr>
          <a:xfrm>
            <a:off x="0" y="222248"/>
            <a:ext cx="8563429" cy="640800"/>
          </a:xfrm>
        </p:spPr>
        <p:txBody>
          <a:bodyPr/>
          <a:lstStyle/>
          <a:p>
            <a:r>
              <a:rPr lang="en-CA" dirty="0"/>
              <a:t>HR Consultant: Overall Ratings &amp; Perceptions</a:t>
            </a:r>
          </a:p>
        </p:txBody>
      </p:sp>
      <p:graphicFrame>
        <p:nvGraphicFramePr>
          <p:cNvPr id="12" name="Table 11"/>
          <p:cNvGraphicFramePr>
            <a:graphicFrameLocks noGrp="1"/>
          </p:cNvGraphicFramePr>
          <p:nvPr>
            <p:extLst>
              <p:ext uri="{D42A27DB-BD31-4B8C-83A1-F6EECF244321}">
                <p14:modId xmlns:p14="http://schemas.microsoft.com/office/powerpoint/2010/main" val="1696188265"/>
              </p:ext>
            </p:extLst>
          </p:nvPr>
        </p:nvGraphicFramePr>
        <p:xfrm>
          <a:off x="2945340" y="1024406"/>
          <a:ext cx="2818691" cy="889000"/>
        </p:xfrm>
        <a:graphic>
          <a:graphicData uri="http://schemas.openxmlformats.org/drawingml/2006/table">
            <a:tbl>
              <a:tblPr firstRow="1" bandRow="1">
                <a:tableStyleId>{5C22544A-7EE6-4342-B048-85BDC9FD1C3A}</a:tableStyleId>
              </a:tblPr>
              <a:tblGrid>
                <a:gridCol w="2818691">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Overall Rating of HR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Had contact with HR consultant (37)</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14" name="Left Brace 13">
            <a:extLst>
              <a:ext uri="{FF2B5EF4-FFF2-40B4-BE49-F238E27FC236}">
                <a16:creationId xmlns:a16="http://schemas.microsoft.com/office/drawing/2014/main" xmlns="" id="{A1E919E6-6F2B-4BAD-9A5B-CDE469FD3D85}"/>
              </a:ext>
            </a:extLst>
          </p:cNvPr>
          <p:cNvSpPr/>
          <p:nvPr/>
        </p:nvSpPr>
        <p:spPr>
          <a:xfrm>
            <a:off x="3429513" y="2134409"/>
            <a:ext cx="360558" cy="2830895"/>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7" name="TextBox 16">
            <a:extLst>
              <a:ext uri="{FF2B5EF4-FFF2-40B4-BE49-F238E27FC236}">
                <a16:creationId xmlns:a16="http://schemas.microsoft.com/office/drawing/2014/main" xmlns="" id="{48175857-CDA6-4D4D-9AE4-B1BA65B14A8E}"/>
              </a:ext>
            </a:extLst>
          </p:cNvPr>
          <p:cNvSpPr txBox="1"/>
          <p:nvPr/>
        </p:nvSpPr>
        <p:spPr>
          <a:xfrm>
            <a:off x="2713382" y="2967335"/>
            <a:ext cx="663624" cy="923330"/>
          </a:xfrm>
          <a:prstGeom prst="rect">
            <a:avLst/>
          </a:prstGeom>
          <a:noFill/>
        </p:spPr>
        <p:txBody>
          <a:bodyPr wrap="square" rtlCol="0">
            <a:spAutoFit/>
          </a:bodyPr>
          <a:lstStyle/>
          <a:p>
            <a:pPr algn="ctr"/>
            <a:r>
              <a:rPr lang="en-CA" b="1" dirty="0">
                <a:solidFill>
                  <a:schemeClr val="accent1"/>
                </a:solidFill>
              </a:rPr>
              <a:t>86%</a:t>
            </a:r>
          </a:p>
          <a:p>
            <a:pPr algn="ctr"/>
            <a:r>
              <a:rPr lang="en-CA" sz="1200" dirty="0"/>
              <a:t>Very good / good</a:t>
            </a:r>
          </a:p>
        </p:txBody>
      </p:sp>
      <p:graphicFrame>
        <p:nvGraphicFramePr>
          <p:cNvPr id="18" name="Table 17">
            <a:extLst>
              <a:ext uri="{FF2B5EF4-FFF2-40B4-BE49-F238E27FC236}">
                <a16:creationId xmlns:a16="http://schemas.microsoft.com/office/drawing/2014/main" xmlns="" id="{5819785C-D586-4C67-825C-1810F01C3F87}"/>
              </a:ext>
            </a:extLst>
          </p:cNvPr>
          <p:cNvGraphicFramePr>
            <a:graphicFrameLocks noGrp="1"/>
          </p:cNvGraphicFramePr>
          <p:nvPr>
            <p:extLst>
              <p:ext uri="{D42A27DB-BD31-4B8C-83A1-F6EECF244321}">
                <p14:modId xmlns:p14="http://schemas.microsoft.com/office/powerpoint/2010/main" val="3280456680"/>
              </p:ext>
            </p:extLst>
          </p:nvPr>
        </p:nvGraphicFramePr>
        <p:xfrm>
          <a:off x="8011963" y="1086176"/>
          <a:ext cx="3435928" cy="675640"/>
        </p:xfrm>
        <a:graphic>
          <a:graphicData uri="http://schemas.openxmlformats.org/drawingml/2006/table">
            <a:tbl>
              <a:tblPr firstRow="1" bandRow="1">
                <a:tableStyleId>{5C22544A-7EE6-4342-B048-85BDC9FD1C3A}</a:tableStyleId>
              </a:tblPr>
              <a:tblGrid>
                <a:gridCol w="3435928">
                  <a:extLst>
                    <a:ext uri="{9D8B030D-6E8A-4147-A177-3AD203B41FA5}">
                      <a16:colId xmlns:a16="http://schemas.microsoft.com/office/drawing/2014/main" xmlns="" val="782928325"/>
                    </a:ext>
                  </a:extLst>
                </a:gridCol>
              </a:tblGrid>
              <a:tr h="278198">
                <a:tc>
                  <a:txBody>
                    <a:bodyPr/>
                    <a:lstStyle/>
                    <a:p>
                      <a:pPr algn="ctr"/>
                      <a:r>
                        <a:rPr lang="en-CA" sz="1400" dirty="0">
                          <a:solidFill>
                            <a:sysClr val="windowText" lastClr="000000"/>
                          </a:solidFill>
                        </a:rPr>
                        <a:t>Perceptions of HR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ysClr val="windowText" lastClr="000000"/>
                          </a:solidFill>
                        </a:rPr>
                        <a:t>Base: Had contact with HR consultant (37)</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9" name="Chart 18">
            <a:extLst>
              <a:ext uri="{FF2B5EF4-FFF2-40B4-BE49-F238E27FC236}">
                <a16:creationId xmlns:a16="http://schemas.microsoft.com/office/drawing/2014/main" xmlns="" id="{2DD0022A-E7C5-4013-B9C3-213352231770}"/>
              </a:ext>
            </a:extLst>
          </p:cNvPr>
          <p:cNvGraphicFramePr/>
          <p:nvPr>
            <p:extLst>
              <p:ext uri="{D42A27DB-BD31-4B8C-83A1-F6EECF244321}">
                <p14:modId xmlns:p14="http://schemas.microsoft.com/office/powerpoint/2010/main" val="116972000"/>
              </p:ext>
            </p:extLst>
          </p:nvPr>
        </p:nvGraphicFramePr>
        <p:xfrm>
          <a:off x="8725876" y="1547960"/>
          <a:ext cx="3262063" cy="51182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Table 10">
            <a:extLst>
              <a:ext uri="{FF2B5EF4-FFF2-40B4-BE49-F238E27FC236}">
                <a16:creationId xmlns:a16="http://schemas.microsoft.com/office/drawing/2014/main" xmlns="" id="{EF21BB22-A380-4EA6-911C-D4A9C1CDF079}"/>
              </a:ext>
            </a:extLst>
          </p:cNvPr>
          <p:cNvGraphicFramePr>
            <a:graphicFrameLocks noGrp="1"/>
          </p:cNvGraphicFramePr>
          <p:nvPr>
            <p:extLst>
              <p:ext uri="{D42A27DB-BD31-4B8C-83A1-F6EECF244321}">
                <p14:modId xmlns:p14="http://schemas.microsoft.com/office/powerpoint/2010/main" val="707931878"/>
              </p:ext>
            </p:extLst>
          </p:nvPr>
        </p:nvGraphicFramePr>
        <p:xfrm>
          <a:off x="5764031" y="1730927"/>
          <a:ext cx="3007646" cy="4452438"/>
        </p:xfrm>
        <a:graphic>
          <a:graphicData uri="http://schemas.openxmlformats.org/drawingml/2006/table">
            <a:tbl>
              <a:tblPr bandRow="1">
                <a:tableStyleId>{5C22544A-7EE6-4342-B048-85BDC9FD1C3A}</a:tableStyleId>
              </a:tblPr>
              <a:tblGrid>
                <a:gridCol w="3007646">
                  <a:extLst>
                    <a:ext uri="{9D8B030D-6E8A-4147-A177-3AD203B41FA5}">
                      <a16:colId xmlns:a16="http://schemas.microsoft.com/office/drawing/2014/main" xmlns="" val="393574221"/>
                    </a:ext>
                  </a:extLst>
                </a:gridCol>
              </a:tblGrid>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Answer your questions</a:t>
                      </a:r>
                    </a:p>
                  </a:txBody>
                  <a:tcPr marL="9525" marR="9525" marT="9525"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21730612"/>
                  </a:ext>
                </a:extLst>
              </a:tr>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Provide you with helpful, friendly support</a:t>
                      </a:r>
                    </a:p>
                  </a:txBody>
                  <a:tcPr marL="9525" marR="9525" marT="9525"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27678732"/>
                  </a:ext>
                </a:extLst>
              </a:tr>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Get back to you in a timely manner</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61858068"/>
                  </a:ext>
                </a:extLst>
              </a:tr>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Care about your well-being</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Listen and understand your needs</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93310263"/>
                  </a:ext>
                </a:extLst>
              </a:tr>
              <a:tr h="742073">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Actively involve you in your return to work</a:t>
                      </a:r>
                    </a:p>
                  </a:txBody>
                  <a:tcPr marL="9525" marR="9525" marT="9525"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36254321"/>
                  </a:ext>
                </a:extLst>
              </a:tr>
            </a:tbl>
          </a:graphicData>
        </a:graphic>
      </p:graphicFrame>
    </p:spTree>
    <p:extLst>
      <p:ext uri="{BB962C8B-B14F-4D97-AF65-F5344CB8AC3E}">
        <p14:creationId xmlns:p14="http://schemas.microsoft.com/office/powerpoint/2010/main" val="3501180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xmlns="" id="{329136EF-2CA8-44CD-B33D-E042A494E6A9}"/>
              </a:ext>
            </a:extLst>
          </p:cNvPr>
          <p:cNvSpPr txBox="1">
            <a:spLocks/>
          </p:cNvSpPr>
          <p:nvPr/>
        </p:nvSpPr>
        <p:spPr>
          <a:xfrm>
            <a:off x="0"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t>Injured </a:t>
            </a:r>
            <a:r>
              <a:rPr lang="en-US" b="1" dirty="0"/>
              <a:t>workers’ ratings of their Claims Consultant are nearly as positive, with 63% feeling they received at least some support from this staff member.</a:t>
            </a:r>
          </a:p>
          <a:p>
            <a:endParaRPr lang="en-US" dirty="0"/>
          </a:p>
          <a:p>
            <a:r>
              <a:rPr lang="en-US" dirty="0"/>
              <a:t>However, less than half reported actually having direct contact with their Claims Consultant, perhaps suggesting that some felt they received support from this person indirectly. </a:t>
            </a:r>
          </a:p>
          <a:p>
            <a:endParaRPr lang="en-US" dirty="0"/>
          </a:p>
        </p:txBody>
      </p:sp>
      <p:sp>
        <p:nvSpPr>
          <p:cNvPr id="3" name="Slide Number Placeholder 2"/>
          <p:cNvSpPr>
            <a:spLocks noGrp="1"/>
          </p:cNvSpPr>
          <p:nvPr>
            <p:ph type="sldNum" sz="quarter" idx="12"/>
          </p:nvPr>
        </p:nvSpPr>
        <p:spPr/>
        <p:txBody>
          <a:bodyPr/>
          <a:lstStyle/>
          <a:p>
            <a:fld id="{4363FE24-622A-4623-949A-6814ED980E38}" type="slidenum">
              <a:rPr lang="en-CA" smtClean="0"/>
              <a:pPr/>
              <a:t>17</a:t>
            </a:fld>
            <a:endParaRPr lang="en-CA" dirty="0"/>
          </a:p>
        </p:txBody>
      </p:sp>
      <p:sp>
        <p:nvSpPr>
          <p:cNvPr id="2" name="Text Placeholder 1"/>
          <p:cNvSpPr>
            <a:spLocks noGrp="1"/>
          </p:cNvSpPr>
          <p:nvPr>
            <p:ph type="body" sz="quarter" idx="17"/>
          </p:nvPr>
        </p:nvSpPr>
        <p:spPr>
          <a:xfrm>
            <a:off x="2678531" y="5949527"/>
            <a:ext cx="8623438" cy="888009"/>
          </a:xfrm>
        </p:spPr>
        <p:txBody>
          <a:bodyPr/>
          <a:lstStyle/>
          <a:p>
            <a:r>
              <a:rPr lang="en-CA" dirty="0"/>
              <a:t>Q14. How would you describe the involvement of your DOC claims consultant? / Q30. </a:t>
            </a:r>
            <a:r>
              <a:rPr lang="en-US" dirty="0"/>
              <a:t>This question is regarding the DOC Claims Consultant, who may work with L&amp;I on claims-related issues or with the doctor on medical issues.  How often were you in contact with your DOC Claims Consultant?</a:t>
            </a:r>
            <a:r>
              <a:rPr lang="en-US" b="1" dirty="0"/>
              <a:t>* </a:t>
            </a:r>
            <a:r>
              <a:rPr lang="en-CA" b="1" dirty="0"/>
              <a:t>Reduced base, question added in August 2016.</a:t>
            </a:r>
          </a:p>
        </p:txBody>
      </p:sp>
      <p:sp>
        <p:nvSpPr>
          <p:cNvPr id="5" name="Text Placeholder 4"/>
          <p:cNvSpPr>
            <a:spLocks noGrp="1"/>
          </p:cNvSpPr>
          <p:nvPr>
            <p:ph type="body" sz="quarter" idx="13"/>
          </p:nvPr>
        </p:nvSpPr>
        <p:spPr/>
        <p:txBody>
          <a:bodyPr/>
          <a:lstStyle/>
          <a:p>
            <a:r>
              <a:rPr lang="en-CA" dirty="0"/>
              <a:t>Claims Consultant: Support &amp; Contact</a:t>
            </a:r>
          </a:p>
        </p:txBody>
      </p:sp>
      <p:graphicFrame>
        <p:nvGraphicFramePr>
          <p:cNvPr id="10" name="Table 9"/>
          <p:cNvGraphicFramePr>
            <a:graphicFrameLocks noGrp="1"/>
          </p:cNvGraphicFramePr>
          <p:nvPr>
            <p:extLst>
              <p:ext uri="{D42A27DB-BD31-4B8C-83A1-F6EECF244321}">
                <p14:modId xmlns:p14="http://schemas.microsoft.com/office/powerpoint/2010/main" val="1775897966"/>
              </p:ext>
            </p:extLst>
          </p:nvPr>
        </p:nvGraphicFramePr>
        <p:xfrm>
          <a:off x="3243235" y="1649446"/>
          <a:ext cx="3049800" cy="681343"/>
        </p:xfrm>
        <a:graphic>
          <a:graphicData uri="http://schemas.openxmlformats.org/drawingml/2006/table">
            <a:tbl>
              <a:tblPr firstRow="1" bandRow="1">
                <a:tableStyleId>{5C22544A-7EE6-4342-B048-85BDC9FD1C3A}</a:tableStyleId>
              </a:tblPr>
              <a:tblGrid>
                <a:gridCol w="3049800">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Support from Claims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2" name="Chart 11">
            <a:extLst>
              <a:ext uri="{FF2B5EF4-FFF2-40B4-BE49-F238E27FC236}">
                <a16:creationId xmlns:a16="http://schemas.microsoft.com/office/drawing/2014/main" xmlns="" id="{760583AE-2D08-4730-B121-157243799543}"/>
              </a:ext>
            </a:extLst>
          </p:cNvPr>
          <p:cNvGraphicFramePr/>
          <p:nvPr>
            <p:extLst>
              <p:ext uri="{D42A27DB-BD31-4B8C-83A1-F6EECF244321}">
                <p14:modId xmlns:p14="http://schemas.microsoft.com/office/powerpoint/2010/main" val="1952650755"/>
              </p:ext>
            </p:extLst>
          </p:nvPr>
        </p:nvGraphicFramePr>
        <p:xfrm>
          <a:off x="2346078" y="2092193"/>
          <a:ext cx="4644172" cy="3211912"/>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xmlns="" id="{59A5C8D8-BFC1-4D20-A3C5-57544E53AC1B}"/>
              </a:ext>
            </a:extLst>
          </p:cNvPr>
          <p:cNvSpPr txBox="1"/>
          <p:nvPr/>
        </p:nvSpPr>
        <p:spPr>
          <a:xfrm>
            <a:off x="5555154" y="3843503"/>
            <a:ext cx="956731" cy="738664"/>
          </a:xfrm>
          <a:prstGeom prst="rect">
            <a:avLst/>
          </a:prstGeom>
          <a:noFill/>
        </p:spPr>
        <p:txBody>
          <a:bodyPr wrap="square" rtlCol="0">
            <a:spAutoFit/>
          </a:bodyPr>
          <a:lstStyle/>
          <a:p>
            <a:pPr algn="ctr"/>
            <a:r>
              <a:rPr lang="en-CA" b="1" dirty="0">
                <a:solidFill>
                  <a:schemeClr val="accent1"/>
                </a:solidFill>
              </a:rPr>
              <a:t>63%</a:t>
            </a:r>
          </a:p>
          <a:p>
            <a:pPr algn="ctr"/>
            <a:r>
              <a:rPr lang="en-CA" sz="1200" dirty="0"/>
              <a:t>Full / some support</a:t>
            </a:r>
          </a:p>
        </p:txBody>
      </p:sp>
      <p:graphicFrame>
        <p:nvGraphicFramePr>
          <p:cNvPr id="8" name="Table 7">
            <a:extLst>
              <a:ext uri="{FF2B5EF4-FFF2-40B4-BE49-F238E27FC236}">
                <a16:creationId xmlns:a16="http://schemas.microsoft.com/office/drawing/2014/main" xmlns="" id="{A5F8ACEA-54D8-4EFB-A84E-ECF8A49E90C7}"/>
              </a:ext>
            </a:extLst>
          </p:cNvPr>
          <p:cNvGraphicFramePr>
            <a:graphicFrameLocks noGrp="1"/>
          </p:cNvGraphicFramePr>
          <p:nvPr>
            <p:extLst>
              <p:ext uri="{D42A27DB-BD31-4B8C-83A1-F6EECF244321}">
                <p14:modId xmlns:p14="http://schemas.microsoft.com/office/powerpoint/2010/main" val="3608501800"/>
              </p:ext>
            </p:extLst>
          </p:nvPr>
        </p:nvGraphicFramePr>
        <p:xfrm>
          <a:off x="7890398" y="1649446"/>
          <a:ext cx="3226777" cy="889000"/>
        </p:xfrm>
        <a:graphic>
          <a:graphicData uri="http://schemas.openxmlformats.org/drawingml/2006/table">
            <a:tbl>
              <a:tblPr firstRow="1" bandRow="1">
                <a:tableStyleId>{5C22544A-7EE6-4342-B048-85BDC9FD1C3A}</a:tableStyleId>
              </a:tblPr>
              <a:tblGrid>
                <a:gridCol w="3226777">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Number of Times in Contact with DOC Claims Consultant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a:t>
                      </a:r>
                      <a:r>
                        <a:rPr lang="en-CA" sz="1000" b="1" i="1" dirty="0">
                          <a:solidFill>
                            <a:schemeClr val="tx1"/>
                          </a:solidFill>
                        </a:rPr>
                        <a: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5" name="Chart 14">
            <a:extLst>
              <a:ext uri="{FF2B5EF4-FFF2-40B4-BE49-F238E27FC236}">
                <a16:creationId xmlns:a16="http://schemas.microsoft.com/office/drawing/2014/main" xmlns="" id="{648A72EB-DA51-4A4B-9B79-37389EEEF61D}"/>
              </a:ext>
            </a:extLst>
          </p:cNvPr>
          <p:cNvGraphicFramePr/>
          <p:nvPr>
            <p:extLst>
              <p:ext uri="{D42A27DB-BD31-4B8C-83A1-F6EECF244321}">
                <p14:modId xmlns:p14="http://schemas.microsoft.com/office/powerpoint/2010/main" val="2708001400"/>
              </p:ext>
            </p:extLst>
          </p:nvPr>
        </p:nvGraphicFramePr>
        <p:xfrm>
          <a:off x="6819254" y="2786337"/>
          <a:ext cx="5521798" cy="39299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Table 3">
            <a:extLst>
              <a:ext uri="{FF2B5EF4-FFF2-40B4-BE49-F238E27FC236}">
                <a16:creationId xmlns:a16="http://schemas.microsoft.com/office/drawing/2014/main" xmlns="" id="{0D9D70D8-2F69-480D-BB7A-7616D0C62658}"/>
              </a:ext>
            </a:extLst>
          </p:cNvPr>
          <p:cNvGraphicFramePr>
            <a:graphicFrameLocks noGrp="1"/>
          </p:cNvGraphicFramePr>
          <p:nvPr>
            <p:extLst>
              <p:ext uri="{D42A27DB-BD31-4B8C-83A1-F6EECF244321}">
                <p14:modId xmlns:p14="http://schemas.microsoft.com/office/powerpoint/2010/main" val="26283477"/>
              </p:ext>
            </p:extLst>
          </p:nvPr>
        </p:nvGraphicFramePr>
        <p:xfrm>
          <a:off x="8123694" y="2538446"/>
          <a:ext cx="2931460" cy="370840"/>
        </p:xfrm>
        <a:graphic>
          <a:graphicData uri="http://schemas.openxmlformats.org/drawingml/2006/table">
            <a:tbl>
              <a:tblPr firstRow="1" bandRow="1">
                <a:tableStyleId>{5C22544A-7EE6-4342-B048-85BDC9FD1C3A}</a:tableStyleId>
              </a:tblPr>
              <a:tblGrid>
                <a:gridCol w="1460350">
                  <a:extLst>
                    <a:ext uri="{9D8B030D-6E8A-4147-A177-3AD203B41FA5}">
                      <a16:colId xmlns:a16="http://schemas.microsoft.com/office/drawing/2014/main" xmlns="" val="4176579948"/>
                    </a:ext>
                  </a:extLst>
                </a:gridCol>
                <a:gridCol w="1471110">
                  <a:extLst>
                    <a:ext uri="{9D8B030D-6E8A-4147-A177-3AD203B41FA5}">
                      <a16:colId xmlns:a16="http://schemas.microsoft.com/office/drawing/2014/main" xmlns="" val="1974009135"/>
                    </a:ext>
                  </a:extLst>
                </a:gridCol>
              </a:tblGrid>
              <a:tr h="370840">
                <a:tc>
                  <a:txBody>
                    <a:bodyPr/>
                    <a:lstStyle/>
                    <a:p>
                      <a:pPr algn="ctr"/>
                      <a:r>
                        <a:rPr lang="en-CA" sz="1200" b="1" dirty="0">
                          <a:solidFill>
                            <a:schemeClr val="tx1"/>
                          </a:solidFill>
                        </a:rPr>
                        <a:t>Median</a:t>
                      </a:r>
                    </a:p>
                  </a:txBody>
                  <a:tcPr>
                    <a:noFill/>
                  </a:tcPr>
                </a:tc>
                <a:tc>
                  <a:txBody>
                    <a:bodyPr/>
                    <a:lstStyle/>
                    <a:p>
                      <a:pPr algn="l"/>
                      <a:r>
                        <a:rPr lang="en-CA" sz="1200" b="1" dirty="0">
                          <a:solidFill>
                            <a:schemeClr val="accent1"/>
                          </a:solidFill>
                        </a:rPr>
                        <a:t>0 times</a:t>
                      </a:r>
                    </a:p>
                  </a:txBody>
                  <a:tcPr>
                    <a:noFill/>
                  </a:tcPr>
                </a:tc>
                <a:extLst>
                  <a:ext uri="{0D108BD9-81ED-4DB2-BD59-A6C34878D82A}">
                    <a16:rowId xmlns:a16="http://schemas.microsoft.com/office/drawing/2014/main" xmlns="" val="1710375792"/>
                  </a:ext>
                </a:extLst>
              </a:tr>
            </a:tbl>
          </a:graphicData>
        </a:graphic>
      </p:graphicFrame>
    </p:spTree>
    <p:extLst>
      <p:ext uri="{BB962C8B-B14F-4D97-AF65-F5344CB8AC3E}">
        <p14:creationId xmlns:p14="http://schemas.microsoft.com/office/powerpoint/2010/main" val="3681398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xmlns="" id="{2B9D0BB5-2748-467B-88B1-51F6E51150AA}"/>
              </a:ext>
            </a:extLst>
          </p:cNvPr>
          <p:cNvSpPr txBox="1">
            <a:spLocks/>
          </p:cNvSpPr>
          <p:nvPr/>
        </p:nvSpPr>
        <p:spPr>
          <a:xfrm>
            <a:off x="36213" y="-21434"/>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Just over half the injured workers reported that they felt their supervisor both cared for their well-being and gave needed support. </a:t>
            </a:r>
          </a:p>
          <a:p>
            <a:endParaRPr lang="en-US" dirty="0"/>
          </a:p>
          <a:p>
            <a:r>
              <a:rPr lang="en-US" dirty="0"/>
              <a:t>Typically workers were in contact with their supervisor a couple times during their time off.   </a:t>
            </a:r>
          </a:p>
          <a:p>
            <a:r>
              <a:rPr lang="en-US" dirty="0"/>
              <a:t>Being in contact with one’s supervisor is linked to a positive experience with DOC and vice versa. </a:t>
            </a:r>
          </a:p>
          <a:p>
            <a:pPr lvl="1"/>
            <a:r>
              <a:rPr lang="en-US" dirty="0"/>
              <a:t>Of note, half of those who had a fair or poor experience had no contact with their supervisor/manager while off work.</a:t>
            </a:r>
          </a:p>
          <a:p>
            <a:pPr lvl="1"/>
            <a:r>
              <a:rPr lang="en-US" dirty="0"/>
              <a:t>In contrast, only 12% of those who had very good or good experience reported no contact with their supervisor/manager during their time off work. </a:t>
            </a:r>
          </a:p>
        </p:txBody>
      </p:sp>
      <p:graphicFrame>
        <p:nvGraphicFramePr>
          <p:cNvPr id="19" name="Chart 18">
            <a:extLst>
              <a:ext uri="{FF2B5EF4-FFF2-40B4-BE49-F238E27FC236}">
                <a16:creationId xmlns:a16="http://schemas.microsoft.com/office/drawing/2014/main" xmlns="" id="{BF749C8F-4245-4E0D-8A01-90FC1408F197}"/>
              </a:ext>
            </a:extLst>
          </p:cNvPr>
          <p:cNvGraphicFramePr/>
          <p:nvPr>
            <p:extLst>
              <p:ext uri="{D42A27DB-BD31-4B8C-83A1-F6EECF244321}">
                <p14:modId xmlns:p14="http://schemas.microsoft.com/office/powerpoint/2010/main" val="61691807"/>
              </p:ext>
            </p:extLst>
          </p:nvPr>
        </p:nvGraphicFramePr>
        <p:xfrm>
          <a:off x="1988783" y="2257326"/>
          <a:ext cx="4644172" cy="306140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4363FE24-622A-4623-949A-6814ED980E38}" type="slidenum">
              <a:rPr lang="en-CA" smtClean="0"/>
              <a:pPr/>
              <a:t>18</a:t>
            </a:fld>
            <a:endParaRPr lang="en-CA" dirty="0"/>
          </a:p>
        </p:txBody>
      </p:sp>
      <p:sp>
        <p:nvSpPr>
          <p:cNvPr id="2" name="Text Placeholder 1"/>
          <p:cNvSpPr>
            <a:spLocks noGrp="1"/>
          </p:cNvSpPr>
          <p:nvPr>
            <p:ph type="body" sz="quarter" idx="17"/>
          </p:nvPr>
        </p:nvSpPr>
        <p:spPr>
          <a:xfrm>
            <a:off x="2782056" y="6222999"/>
            <a:ext cx="11261255" cy="635001"/>
          </a:xfrm>
        </p:spPr>
        <p:txBody>
          <a:bodyPr/>
          <a:lstStyle/>
          <a:p>
            <a:r>
              <a:rPr lang="en-CA" dirty="0"/>
              <a:t>Q18. When you were injured and off work, did you feel your supervisor/manager cared about your well being?</a:t>
            </a:r>
          </a:p>
          <a:p>
            <a:r>
              <a:rPr lang="en-CA" dirty="0"/>
              <a:t>Q19. When you were injured and off work, did you feel your supervisor/manager gave you support that you needed?</a:t>
            </a:r>
          </a:p>
          <a:p>
            <a:r>
              <a:rPr lang="en-CA" dirty="0"/>
              <a:t>Q20. How many times were you in contact with your supervisor/manager, while you were off work?</a:t>
            </a:r>
          </a:p>
        </p:txBody>
      </p:sp>
      <p:sp>
        <p:nvSpPr>
          <p:cNvPr id="5" name="Text Placeholder 4"/>
          <p:cNvSpPr>
            <a:spLocks noGrp="1"/>
          </p:cNvSpPr>
          <p:nvPr>
            <p:ph type="body" sz="quarter" idx="13"/>
          </p:nvPr>
        </p:nvSpPr>
        <p:spPr/>
        <p:txBody>
          <a:bodyPr/>
          <a:lstStyle/>
          <a:p>
            <a:r>
              <a:rPr lang="en-CA" dirty="0"/>
              <a:t>Supervisor / Manager: Support &amp; Contact</a:t>
            </a:r>
          </a:p>
        </p:txBody>
      </p:sp>
      <p:graphicFrame>
        <p:nvGraphicFramePr>
          <p:cNvPr id="11" name="Chart 10"/>
          <p:cNvGraphicFramePr/>
          <p:nvPr>
            <p:extLst>
              <p:ext uri="{D42A27DB-BD31-4B8C-83A1-F6EECF244321}">
                <p14:modId xmlns:p14="http://schemas.microsoft.com/office/powerpoint/2010/main" val="1536862851"/>
              </p:ext>
            </p:extLst>
          </p:nvPr>
        </p:nvGraphicFramePr>
        <p:xfrm>
          <a:off x="3224523" y="1760448"/>
          <a:ext cx="3275262" cy="328735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152576862"/>
              </p:ext>
            </p:extLst>
          </p:nvPr>
        </p:nvGraphicFramePr>
        <p:xfrm>
          <a:off x="2768203" y="1363433"/>
          <a:ext cx="3050931" cy="889000"/>
        </p:xfrm>
        <a:graphic>
          <a:graphicData uri="http://schemas.openxmlformats.org/drawingml/2006/table">
            <a:tbl>
              <a:tblPr firstRow="1" bandRow="1">
                <a:tableStyleId>{5C22544A-7EE6-4342-B048-85BDC9FD1C3A}</a:tableStyleId>
              </a:tblPr>
              <a:tblGrid>
                <a:gridCol w="3050931">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Supervisor Caring About Well-Being</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544054915"/>
              </p:ext>
            </p:extLst>
          </p:nvPr>
        </p:nvGraphicFramePr>
        <p:xfrm>
          <a:off x="5990865" y="1357086"/>
          <a:ext cx="2804240" cy="889000"/>
        </p:xfrm>
        <a:graphic>
          <a:graphicData uri="http://schemas.openxmlformats.org/drawingml/2006/table">
            <a:tbl>
              <a:tblPr firstRow="1" bandRow="1">
                <a:tableStyleId>{5C22544A-7EE6-4342-B048-85BDC9FD1C3A}</a:tableStyleId>
              </a:tblPr>
              <a:tblGrid>
                <a:gridCol w="2804240">
                  <a:extLst>
                    <a:ext uri="{9D8B030D-6E8A-4147-A177-3AD203B41FA5}">
                      <a16:colId xmlns:a16="http://schemas.microsoft.com/office/drawing/2014/main" xmlns="" val="782928325"/>
                    </a:ext>
                  </a:extLst>
                </a:gridCol>
              </a:tblGrid>
              <a:tr h="384373">
                <a:tc>
                  <a:txBody>
                    <a:bodyPr/>
                    <a:lstStyle/>
                    <a:p>
                      <a:pPr algn="ctr"/>
                      <a:r>
                        <a:rPr lang="en-CA" sz="1400" dirty="0">
                          <a:solidFill>
                            <a:schemeClr val="tx1"/>
                          </a:solidFill>
                        </a:rPr>
                        <a:t>Supervisor Gave Support that Was Needed</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68265288"/>
              </p:ext>
            </p:extLst>
          </p:nvPr>
        </p:nvGraphicFramePr>
        <p:xfrm>
          <a:off x="9019436" y="1363433"/>
          <a:ext cx="2995469" cy="852132"/>
        </p:xfrm>
        <a:graphic>
          <a:graphicData uri="http://schemas.openxmlformats.org/drawingml/2006/table">
            <a:tbl>
              <a:tblPr firstRow="1" bandRow="1">
                <a:tableStyleId>{5C22544A-7EE6-4342-B048-85BDC9FD1C3A}</a:tableStyleId>
              </a:tblPr>
              <a:tblGrid>
                <a:gridCol w="2995469">
                  <a:extLst>
                    <a:ext uri="{9D8B030D-6E8A-4147-A177-3AD203B41FA5}">
                      <a16:colId xmlns:a16="http://schemas.microsoft.com/office/drawing/2014/main" xmlns="" val="782928325"/>
                    </a:ext>
                  </a:extLst>
                </a:gridCol>
              </a:tblGrid>
              <a:tr h="459590">
                <a:tc>
                  <a:txBody>
                    <a:bodyPr/>
                    <a:lstStyle/>
                    <a:p>
                      <a:pPr algn="ctr"/>
                      <a:r>
                        <a:rPr lang="en-CA" sz="1400" dirty="0">
                          <a:solidFill>
                            <a:schemeClr val="tx1"/>
                          </a:solidFill>
                        </a:rPr>
                        <a:t>Number of Times in Contact with Supervisor</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33972">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20" name="Chart 19">
            <a:extLst>
              <a:ext uri="{FF2B5EF4-FFF2-40B4-BE49-F238E27FC236}">
                <a16:creationId xmlns:a16="http://schemas.microsoft.com/office/drawing/2014/main" xmlns="" id="{340F7A5A-FC82-41AF-9AE1-4059ABBE090E}"/>
              </a:ext>
            </a:extLst>
          </p:cNvPr>
          <p:cNvGraphicFramePr/>
          <p:nvPr>
            <p:extLst>
              <p:ext uri="{D42A27DB-BD31-4B8C-83A1-F6EECF244321}">
                <p14:modId xmlns:p14="http://schemas.microsoft.com/office/powerpoint/2010/main" val="4132657407"/>
              </p:ext>
            </p:extLst>
          </p:nvPr>
        </p:nvGraphicFramePr>
        <p:xfrm>
          <a:off x="4963108" y="2194640"/>
          <a:ext cx="4747214" cy="31039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xmlns="" id="{463D3BC4-EEA5-47EF-A238-57F652EB1330}"/>
              </a:ext>
            </a:extLst>
          </p:cNvPr>
          <p:cNvGraphicFramePr/>
          <p:nvPr>
            <p:extLst>
              <p:ext uri="{D42A27DB-BD31-4B8C-83A1-F6EECF244321}">
                <p14:modId xmlns:p14="http://schemas.microsoft.com/office/powerpoint/2010/main" val="4090375683"/>
              </p:ext>
            </p:extLst>
          </p:nvPr>
        </p:nvGraphicFramePr>
        <p:xfrm>
          <a:off x="8672330" y="2379366"/>
          <a:ext cx="4963525" cy="329232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Table 16">
            <a:extLst>
              <a:ext uri="{FF2B5EF4-FFF2-40B4-BE49-F238E27FC236}">
                <a16:creationId xmlns:a16="http://schemas.microsoft.com/office/drawing/2014/main" xmlns="" id="{2B672DDC-717D-49AC-A886-5DEB40E2F284}"/>
              </a:ext>
            </a:extLst>
          </p:cNvPr>
          <p:cNvGraphicFramePr>
            <a:graphicFrameLocks noGrp="1"/>
          </p:cNvGraphicFramePr>
          <p:nvPr>
            <p:extLst>
              <p:ext uri="{D42A27DB-BD31-4B8C-83A1-F6EECF244321}">
                <p14:modId xmlns:p14="http://schemas.microsoft.com/office/powerpoint/2010/main" val="3115473811"/>
              </p:ext>
            </p:extLst>
          </p:nvPr>
        </p:nvGraphicFramePr>
        <p:xfrm>
          <a:off x="7897712" y="2599995"/>
          <a:ext cx="2243448" cy="1887816"/>
        </p:xfrm>
        <a:graphic>
          <a:graphicData uri="http://schemas.openxmlformats.org/drawingml/2006/table">
            <a:tbl>
              <a:tblPr bandRow="1">
                <a:tableStyleId>{5C22544A-7EE6-4342-B048-85BDC9FD1C3A}</a:tableStyleId>
              </a:tblPr>
              <a:tblGrid>
                <a:gridCol w="2243448">
                  <a:extLst>
                    <a:ext uri="{9D8B030D-6E8A-4147-A177-3AD203B41FA5}">
                      <a16:colId xmlns:a16="http://schemas.microsoft.com/office/drawing/2014/main" xmlns="" val="393574221"/>
                    </a:ext>
                  </a:extLst>
                </a:gridCol>
              </a:tblGrid>
              <a:tr h="471954">
                <a:tc>
                  <a:txBody>
                    <a:bodyPr/>
                    <a:lstStyle/>
                    <a:p>
                      <a:pPr algn="r" fontAlgn="b"/>
                      <a:r>
                        <a:rPr lang="en-CA" sz="1200" b="0" i="0" u="none" strike="noStrike" dirty="0">
                          <a:solidFill>
                            <a:schemeClr val="tx1"/>
                          </a:solidFill>
                          <a:effectLst/>
                          <a:latin typeface="+mn-lt"/>
                        </a:rPr>
                        <a:t>0 times</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471954">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1-3 times</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8337744"/>
                  </a:ext>
                </a:extLst>
              </a:tr>
              <a:tr h="471954">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4+ times</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361592"/>
                  </a:ext>
                </a:extLst>
              </a:tr>
              <a:tr h="471954">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Do not recall</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509466802"/>
                  </a:ext>
                </a:extLst>
              </a:tr>
            </a:tbl>
          </a:graphicData>
        </a:graphic>
      </p:graphicFrame>
      <p:graphicFrame>
        <p:nvGraphicFramePr>
          <p:cNvPr id="21" name="Table 20">
            <a:extLst>
              <a:ext uri="{FF2B5EF4-FFF2-40B4-BE49-F238E27FC236}">
                <a16:creationId xmlns:a16="http://schemas.microsoft.com/office/drawing/2014/main" xmlns="" id="{CE9A5B64-86BF-42C3-B01E-913E2AD53726}"/>
              </a:ext>
            </a:extLst>
          </p:cNvPr>
          <p:cNvGraphicFramePr>
            <a:graphicFrameLocks noGrp="1"/>
          </p:cNvGraphicFramePr>
          <p:nvPr>
            <p:extLst>
              <p:ext uri="{D42A27DB-BD31-4B8C-83A1-F6EECF244321}">
                <p14:modId xmlns:p14="http://schemas.microsoft.com/office/powerpoint/2010/main" val="318933038"/>
              </p:ext>
            </p:extLst>
          </p:nvPr>
        </p:nvGraphicFramePr>
        <p:xfrm>
          <a:off x="9109494" y="2194640"/>
          <a:ext cx="2931460" cy="370840"/>
        </p:xfrm>
        <a:graphic>
          <a:graphicData uri="http://schemas.openxmlformats.org/drawingml/2006/table">
            <a:tbl>
              <a:tblPr firstRow="1" bandRow="1">
                <a:tableStyleId>{5C22544A-7EE6-4342-B048-85BDC9FD1C3A}</a:tableStyleId>
              </a:tblPr>
              <a:tblGrid>
                <a:gridCol w="1460350">
                  <a:extLst>
                    <a:ext uri="{9D8B030D-6E8A-4147-A177-3AD203B41FA5}">
                      <a16:colId xmlns:a16="http://schemas.microsoft.com/office/drawing/2014/main" xmlns="" val="2783548837"/>
                    </a:ext>
                  </a:extLst>
                </a:gridCol>
                <a:gridCol w="1471110">
                  <a:extLst>
                    <a:ext uri="{9D8B030D-6E8A-4147-A177-3AD203B41FA5}">
                      <a16:colId xmlns:a16="http://schemas.microsoft.com/office/drawing/2014/main" xmlns="" val="2763592500"/>
                    </a:ext>
                  </a:extLst>
                </a:gridCol>
              </a:tblGrid>
              <a:tr h="370840">
                <a:tc>
                  <a:txBody>
                    <a:bodyPr/>
                    <a:lstStyle/>
                    <a:p>
                      <a:pPr algn="ctr"/>
                      <a:r>
                        <a:rPr lang="en-CA" sz="1200" b="1" dirty="0">
                          <a:solidFill>
                            <a:schemeClr val="tx1"/>
                          </a:solidFill>
                        </a:rPr>
                        <a:t>Median</a:t>
                      </a:r>
                    </a:p>
                  </a:txBody>
                  <a:tcPr>
                    <a:noFill/>
                  </a:tcPr>
                </a:tc>
                <a:tc>
                  <a:txBody>
                    <a:bodyPr/>
                    <a:lstStyle/>
                    <a:p>
                      <a:pPr algn="l"/>
                      <a:r>
                        <a:rPr lang="en-CA" sz="1200" b="1" dirty="0">
                          <a:solidFill>
                            <a:schemeClr val="accent1"/>
                          </a:solidFill>
                        </a:rPr>
                        <a:t>2 times</a:t>
                      </a:r>
                    </a:p>
                  </a:txBody>
                  <a:tcPr>
                    <a:noFill/>
                  </a:tcPr>
                </a:tc>
                <a:extLst>
                  <a:ext uri="{0D108BD9-81ED-4DB2-BD59-A6C34878D82A}">
                    <a16:rowId xmlns:a16="http://schemas.microsoft.com/office/drawing/2014/main" xmlns="" val="2760760926"/>
                  </a:ext>
                </a:extLst>
              </a:tr>
            </a:tbl>
          </a:graphicData>
        </a:graphic>
      </p:graphicFrame>
    </p:spTree>
    <p:extLst>
      <p:ext uri="{BB962C8B-B14F-4D97-AF65-F5344CB8AC3E}">
        <p14:creationId xmlns:p14="http://schemas.microsoft.com/office/powerpoint/2010/main" val="2362557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CA" dirty="0"/>
              <a:t>The Return to Work</a:t>
            </a:r>
          </a:p>
        </p:txBody>
      </p:sp>
      <p:sp>
        <p:nvSpPr>
          <p:cNvPr id="3" name="Text Placeholder 2"/>
          <p:cNvSpPr>
            <a:spLocks noGrp="1"/>
          </p:cNvSpPr>
          <p:nvPr>
            <p:ph type="body" sz="quarter" idx="14"/>
          </p:nvPr>
        </p:nvSpPr>
        <p:spPr/>
        <p:txBody>
          <a:bodyPr/>
          <a:lstStyle/>
          <a:p>
            <a:r>
              <a:rPr lang="en-CA" dirty="0"/>
              <a:t>Detailed Findings</a:t>
            </a:r>
          </a:p>
        </p:txBody>
      </p:sp>
      <p:sp>
        <p:nvSpPr>
          <p:cNvPr id="4" name="Slide Number Placeholder 3"/>
          <p:cNvSpPr>
            <a:spLocks noGrp="1"/>
          </p:cNvSpPr>
          <p:nvPr>
            <p:ph type="sldNum" sz="quarter" idx="12"/>
          </p:nvPr>
        </p:nvSpPr>
        <p:spPr/>
        <p:txBody>
          <a:bodyPr/>
          <a:lstStyle/>
          <a:p>
            <a:fld id="{4363FE24-622A-4623-949A-6814ED980E38}" type="slidenum">
              <a:rPr lang="en-CA" smtClean="0"/>
              <a:pPr/>
              <a:t>19</a:t>
            </a:fld>
            <a:endParaRPr lang="en-CA" dirty="0"/>
          </a:p>
        </p:txBody>
      </p:sp>
    </p:spTree>
    <p:extLst>
      <p:ext uri="{BB962C8B-B14F-4D97-AF65-F5344CB8AC3E}">
        <p14:creationId xmlns:p14="http://schemas.microsoft.com/office/powerpoint/2010/main" val="138347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2"/>
          </p:nvPr>
        </p:nvSpPr>
        <p:spPr>
          <a:xfrm>
            <a:off x="1783044" y="2525980"/>
            <a:ext cx="6454944" cy="3069477"/>
          </a:xfrm>
        </p:spPr>
        <p:txBody>
          <a:bodyPr/>
          <a:lstStyle/>
          <a:p>
            <a:pPr>
              <a:spcBef>
                <a:spcPts val="600"/>
              </a:spcBef>
            </a:pPr>
            <a:r>
              <a:rPr lang="en-CA" sz="2000" b="1" dirty="0">
                <a:solidFill>
                  <a:schemeClr val="accent1"/>
                </a:solidFill>
              </a:rPr>
              <a:t>03</a:t>
            </a:r>
            <a:r>
              <a:rPr lang="en-CA" sz="2000" dirty="0"/>
              <a:t> Background, Objectives &amp; Methodology</a:t>
            </a:r>
          </a:p>
          <a:p>
            <a:pPr>
              <a:spcBef>
                <a:spcPts val="600"/>
              </a:spcBef>
            </a:pPr>
            <a:r>
              <a:rPr lang="en-CA" sz="2000" b="1" dirty="0">
                <a:solidFill>
                  <a:schemeClr val="accent1"/>
                </a:solidFill>
              </a:rPr>
              <a:t>05</a:t>
            </a:r>
            <a:r>
              <a:rPr lang="en-CA" sz="2000" dirty="0"/>
              <a:t> Detailed Findings</a:t>
            </a:r>
          </a:p>
          <a:p>
            <a:pPr lvl="1">
              <a:spcBef>
                <a:spcPts val="600"/>
              </a:spcBef>
            </a:pPr>
            <a:r>
              <a:rPr lang="en-CA" sz="1600" b="1" dirty="0">
                <a:solidFill>
                  <a:schemeClr val="accent1"/>
                </a:solidFill>
              </a:rPr>
              <a:t>05</a:t>
            </a:r>
            <a:r>
              <a:rPr lang="en-CA" sz="1600" dirty="0">
                <a:solidFill>
                  <a:schemeClr val="bg1">
                    <a:lumMod val="50000"/>
                  </a:schemeClr>
                </a:solidFill>
              </a:rPr>
              <a:t> Overall Experience</a:t>
            </a:r>
          </a:p>
          <a:p>
            <a:pPr lvl="1">
              <a:spcBef>
                <a:spcPts val="600"/>
              </a:spcBef>
            </a:pPr>
            <a:r>
              <a:rPr lang="en-CA" sz="1600" b="1" dirty="0">
                <a:solidFill>
                  <a:schemeClr val="accent1"/>
                </a:solidFill>
              </a:rPr>
              <a:t>08</a:t>
            </a:r>
            <a:r>
              <a:rPr lang="en-CA" sz="1600" b="1" dirty="0">
                <a:solidFill>
                  <a:schemeClr val="bg1">
                    <a:lumMod val="50000"/>
                  </a:schemeClr>
                </a:solidFill>
              </a:rPr>
              <a:t> </a:t>
            </a:r>
            <a:r>
              <a:rPr lang="en-CA" sz="1600" dirty="0">
                <a:solidFill>
                  <a:schemeClr val="bg1">
                    <a:lumMod val="50000"/>
                  </a:schemeClr>
                </a:solidFill>
              </a:rPr>
              <a:t>Initial Injury</a:t>
            </a:r>
          </a:p>
          <a:p>
            <a:pPr lvl="1">
              <a:spcBef>
                <a:spcPts val="600"/>
              </a:spcBef>
            </a:pPr>
            <a:r>
              <a:rPr lang="en-CA" sz="1600" b="1" dirty="0">
                <a:solidFill>
                  <a:schemeClr val="accent1"/>
                </a:solidFill>
              </a:rPr>
              <a:t>13</a:t>
            </a:r>
            <a:r>
              <a:rPr lang="en-CA" sz="1600" dirty="0">
                <a:solidFill>
                  <a:schemeClr val="bg1">
                    <a:lumMod val="50000"/>
                  </a:schemeClr>
                </a:solidFill>
              </a:rPr>
              <a:t> Support from DOC</a:t>
            </a:r>
            <a:endParaRPr lang="en-CA" sz="1600" b="1" dirty="0">
              <a:solidFill>
                <a:schemeClr val="accent1"/>
              </a:solidFill>
            </a:endParaRPr>
          </a:p>
          <a:p>
            <a:pPr lvl="1">
              <a:spcBef>
                <a:spcPts val="600"/>
              </a:spcBef>
            </a:pPr>
            <a:r>
              <a:rPr lang="en-CA" sz="1600" b="1" dirty="0">
                <a:solidFill>
                  <a:schemeClr val="accent1"/>
                </a:solidFill>
              </a:rPr>
              <a:t>19</a:t>
            </a:r>
            <a:r>
              <a:rPr lang="en-CA" sz="1600" dirty="0">
                <a:solidFill>
                  <a:schemeClr val="bg1">
                    <a:lumMod val="50000"/>
                  </a:schemeClr>
                </a:solidFill>
              </a:rPr>
              <a:t> The Return to Work</a:t>
            </a:r>
          </a:p>
          <a:p>
            <a:pPr lvl="1">
              <a:spcBef>
                <a:spcPts val="600"/>
              </a:spcBef>
            </a:pPr>
            <a:r>
              <a:rPr lang="en-CA" sz="1600" b="1" dirty="0">
                <a:solidFill>
                  <a:schemeClr val="accent1"/>
                </a:solidFill>
              </a:rPr>
              <a:t>23</a:t>
            </a:r>
            <a:r>
              <a:rPr lang="en-CA" sz="1600" dirty="0">
                <a:solidFill>
                  <a:schemeClr val="bg1">
                    <a:lumMod val="50000"/>
                  </a:schemeClr>
                </a:solidFill>
              </a:rPr>
              <a:t> Final Comments </a:t>
            </a:r>
          </a:p>
        </p:txBody>
      </p:sp>
      <p:sp>
        <p:nvSpPr>
          <p:cNvPr id="3" name="Slide Number Placeholder 2"/>
          <p:cNvSpPr>
            <a:spLocks noGrp="1"/>
          </p:cNvSpPr>
          <p:nvPr>
            <p:ph type="sldNum" sz="quarter" idx="12"/>
          </p:nvPr>
        </p:nvSpPr>
        <p:spPr/>
        <p:txBody>
          <a:bodyPr/>
          <a:lstStyle/>
          <a:p>
            <a:fld id="{4363FE24-622A-4623-949A-6814ED980E38}" type="slidenum">
              <a:rPr lang="en-CA" smtClean="0"/>
              <a:pPr/>
              <a:t>2</a:t>
            </a:fld>
            <a:endParaRPr lang="en-CA" dirty="0"/>
          </a:p>
        </p:txBody>
      </p:sp>
    </p:spTree>
    <p:extLst>
      <p:ext uri="{BB962C8B-B14F-4D97-AF65-F5344CB8AC3E}">
        <p14:creationId xmlns:p14="http://schemas.microsoft.com/office/powerpoint/2010/main" val="677907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xmlns="" id="{108325DA-02A5-44CC-95B2-9E394AE59E46}"/>
              </a:ext>
            </a:extLst>
          </p:cNvPr>
          <p:cNvSpPr txBox="1">
            <a:spLocks/>
          </p:cNvSpPr>
          <p:nvPr/>
        </p:nvSpPr>
        <p:spPr>
          <a:xfrm>
            <a:off x="13853"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9-in-10 injured workers were at least somewhat involved in planning their return to work, including 66% who felt actively involved and fully consulted with.</a:t>
            </a:r>
          </a:p>
          <a:p>
            <a:r>
              <a:rPr lang="en-US" dirty="0"/>
              <a:t>Being actively involved in one’s return to work is highly correlated with a positive RTW experience with DOC.</a:t>
            </a:r>
          </a:p>
          <a:p>
            <a:r>
              <a:rPr lang="en-US" dirty="0"/>
              <a:t>One in ten felt they were not included in planning next steps for their return to work, while just over a fifth felt their concerns about </a:t>
            </a:r>
            <a:r>
              <a:rPr lang="en-US" dirty="0" smtClean="0"/>
              <a:t>their RTW </a:t>
            </a:r>
            <a:r>
              <a:rPr lang="en-US" dirty="0"/>
              <a:t>weren’t listened to or addressed. </a:t>
            </a:r>
          </a:p>
          <a:p>
            <a:r>
              <a:rPr lang="en-US" dirty="0"/>
              <a:t>None of those who were away for longer durations (30 days or more) </a:t>
            </a:r>
            <a:r>
              <a:rPr lang="en-US" dirty="0" smtClean="0"/>
              <a:t>reported </a:t>
            </a:r>
            <a:r>
              <a:rPr lang="en-US" dirty="0"/>
              <a:t>that they were excluded from </a:t>
            </a:r>
            <a:r>
              <a:rPr lang="en-US" dirty="0" smtClean="0"/>
              <a:t>the </a:t>
            </a:r>
            <a:r>
              <a:rPr lang="en-US" dirty="0"/>
              <a:t>planning of next steps.</a:t>
            </a:r>
          </a:p>
          <a:p>
            <a:pPr marL="0" indent="0">
              <a:buNone/>
            </a:pPr>
            <a:endParaRPr lang="en-US" dirty="0"/>
          </a:p>
        </p:txBody>
      </p:sp>
      <p:sp>
        <p:nvSpPr>
          <p:cNvPr id="3" name="Slide Number Placeholder 2"/>
          <p:cNvSpPr>
            <a:spLocks noGrp="1"/>
          </p:cNvSpPr>
          <p:nvPr>
            <p:ph type="sldNum" sz="quarter" idx="12"/>
          </p:nvPr>
        </p:nvSpPr>
        <p:spPr/>
        <p:txBody>
          <a:bodyPr/>
          <a:lstStyle/>
          <a:p>
            <a:fld id="{4363FE24-622A-4623-949A-6814ED980E38}" type="slidenum">
              <a:rPr lang="en-CA" smtClean="0"/>
              <a:pPr/>
              <a:t>20</a:t>
            </a:fld>
            <a:endParaRPr lang="en-CA" dirty="0"/>
          </a:p>
        </p:txBody>
      </p:sp>
      <p:sp>
        <p:nvSpPr>
          <p:cNvPr id="4" name="Text Placeholder 3"/>
          <p:cNvSpPr>
            <a:spLocks noGrp="1"/>
          </p:cNvSpPr>
          <p:nvPr>
            <p:ph type="body" sz="quarter" idx="17"/>
          </p:nvPr>
        </p:nvSpPr>
        <p:spPr>
          <a:xfrm>
            <a:off x="2755690" y="6201565"/>
            <a:ext cx="11261255" cy="635001"/>
          </a:xfrm>
        </p:spPr>
        <p:txBody>
          <a:bodyPr/>
          <a:lstStyle/>
          <a:p>
            <a:r>
              <a:rPr lang="en-CA" dirty="0"/>
              <a:t>Q22. Which best describes your involvement in planning your return to work?</a:t>
            </a:r>
          </a:p>
          <a:p>
            <a:r>
              <a:rPr lang="en-CA" dirty="0"/>
              <a:t>Q23. When it came to planning your return to work, did you feel that….</a:t>
            </a:r>
          </a:p>
        </p:txBody>
      </p:sp>
      <p:sp>
        <p:nvSpPr>
          <p:cNvPr id="5" name="Text Placeholder 4"/>
          <p:cNvSpPr>
            <a:spLocks noGrp="1"/>
          </p:cNvSpPr>
          <p:nvPr>
            <p:ph type="body" sz="quarter" idx="13"/>
          </p:nvPr>
        </p:nvSpPr>
        <p:spPr/>
        <p:txBody>
          <a:bodyPr/>
          <a:lstStyle/>
          <a:p>
            <a:r>
              <a:rPr lang="en-CA" dirty="0"/>
              <a:t>Planning the Return to Work</a:t>
            </a:r>
          </a:p>
        </p:txBody>
      </p:sp>
      <p:graphicFrame>
        <p:nvGraphicFramePr>
          <p:cNvPr id="6" name="Table 5"/>
          <p:cNvGraphicFramePr>
            <a:graphicFrameLocks noGrp="1"/>
          </p:cNvGraphicFramePr>
          <p:nvPr>
            <p:extLst>
              <p:ext uri="{D42A27DB-BD31-4B8C-83A1-F6EECF244321}">
                <p14:modId xmlns:p14="http://schemas.microsoft.com/office/powerpoint/2010/main" val="3946442487"/>
              </p:ext>
            </p:extLst>
          </p:nvPr>
        </p:nvGraphicFramePr>
        <p:xfrm>
          <a:off x="2971319" y="1278020"/>
          <a:ext cx="3782278" cy="681343"/>
        </p:xfrm>
        <a:graphic>
          <a:graphicData uri="http://schemas.openxmlformats.org/drawingml/2006/table">
            <a:tbl>
              <a:tblPr firstRow="1" bandRow="1">
                <a:tableStyleId>{5C22544A-7EE6-4342-B048-85BDC9FD1C3A}</a:tableStyleId>
              </a:tblPr>
              <a:tblGrid>
                <a:gridCol w="3782278">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Involvement in Planning Return to Work</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9" name="Chart 8">
            <a:extLst>
              <a:ext uri="{FF2B5EF4-FFF2-40B4-BE49-F238E27FC236}">
                <a16:creationId xmlns:a16="http://schemas.microsoft.com/office/drawing/2014/main" xmlns="" id="{8E89FBB2-912F-4D57-9A0B-FA29E718AB9D}"/>
              </a:ext>
            </a:extLst>
          </p:cNvPr>
          <p:cNvGraphicFramePr/>
          <p:nvPr>
            <p:extLst>
              <p:ext uri="{D42A27DB-BD31-4B8C-83A1-F6EECF244321}">
                <p14:modId xmlns:p14="http://schemas.microsoft.com/office/powerpoint/2010/main" val="2603076394"/>
              </p:ext>
            </p:extLst>
          </p:nvPr>
        </p:nvGraphicFramePr>
        <p:xfrm>
          <a:off x="2468960" y="1883508"/>
          <a:ext cx="4644172" cy="3061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a:extLst>
              <a:ext uri="{FF2B5EF4-FFF2-40B4-BE49-F238E27FC236}">
                <a16:creationId xmlns:a16="http://schemas.microsoft.com/office/drawing/2014/main" xmlns="" id="{B547B596-C6D5-4835-B45A-72AE242B1368}"/>
              </a:ext>
            </a:extLst>
          </p:cNvPr>
          <p:cNvGraphicFramePr>
            <a:graphicFrameLocks noGrp="1"/>
          </p:cNvGraphicFramePr>
          <p:nvPr>
            <p:extLst>
              <p:ext uri="{D42A27DB-BD31-4B8C-83A1-F6EECF244321}">
                <p14:modId xmlns:p14="http://schemas.microsoft.com/office/powerpoint/2010/main" val="4141458633"/>
              </p:ext>
            </p:extLst>
          </p:nvPr>
        </p:nvGraphicFramePr>
        <p:xfrm>
          <a:off x="8071798" y="1278020"/>
          <a:ext cx="3921368" cy="681343"/>
        </p:xfrm>
        <a:graphic>
          <a:graphicData uri="http://schemas.openxmlformats.org/drawingml/2006/table">
            <a:tbl>
              <a:tblPr firstRow="1" bandRow="1">
                <a:tableStyleId>{5C22544A-7EE6-4342-B048-85BDC9FD1C3A}</a:tableStyleId>
              </a:tblPr>
              <a:tblGrid>
                <a:gridCol w="3921368">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Feelings Toward Planning Return to Work</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2" name="Chart 11">
            <a:extLst>
              <a:ext uri="{FF2B5EF4-FFF2-40B4-BE49-F238E27FC236}">
                <a16:creationId xmlns:a16="http://schemas.microsoft.com/office/drawing/2014/main" xmlns="" id="{3DC6C3A3-852F-4786-BFC6-FDE35F33B66A}"/>
              </a:ext>
            </a:extLst>
          </p:cNvPr>
          <p:cNvGraphicFramePr/>
          <p:nvPr>
            <p:extLst>
              <p:ext uri="{D42A27DB-BD31-4B8C-83A1-F6EECF244321}">
                <p14:modId xmlns:p14="http://schemas.microsoft.com/office/powerpoint/2010/main" val="36101184"/>
              </p:ext>
            </p:extLst>
          </p:nvPr>
        </p:nvGraphicFramePr>
        <p:xfrm>
          <a:off x="6753597" y="1713646"/>
          <a:ext cx="5239569" cy="374774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xmlns="" id="{981D0C25-9890-4119-8A5B-B7283FBFA616}"/>
              </a:ext>
            </a:extLst>
          </p:cNvPr>
          <p:cNvSpPr txBox="1"/>
          <p:nvPr/>
        </p:nvSpPr>
        <p:spPr>
          <a:xfrm>
            <a:off x="3140481" y="3379792"/>
            <a:ext cx="956731" cy="553998"/>
          </a:xfrm>
          <a:prstGeom prst="rect">
            <a:avLst/>
          </a:prstGeom>
          <a:noFill/>
        </p:spPr>
        <p:txBody>
          <a:bodyPr wrap="square" rtlCol="0">
            <a:spAutoFit/>
          </a:bodyPr>
          <a:lstStyle/>
          <a:p>
            <a:pPr algn="ctr"/>
            <a:r>
              <a:rPr lang="en-CA" b="1" dirty="0">
                <a:solidFill>
                  <a:schemeClr val="accent1"/>
                </a:solidFill>
              </a:rPr>
              <a:t>89%</a:t>
            </a:r>
          </a:p>
          <a:p>
            <a:pPr algn="ctr"/>
            <a:r>
              <a:rPr lang="en-CA" sz="1200" dirty="0"/>
              <a:t>Involved</a:t>
            </a:r>
          </a:p>
        </p:txBody>
      </p:sp>
      <p:graphicFrame>
        <p:nvGraphicFramePr>
          <p:cNvPr id="10" name="Table 9">
            <a:extLst>
              <a:ext uri="{FF2B5EF4-FFF2-40B4-BE49-F238E27FC236}">
                <a16:creationId xmlns:a16="http://schemas.microsoft.com/office/drawing/2014/main" xmlns="" id="{5F46B3D9-13ED-4A8E-9620-032CE7EFB082}"/>
              </a:ext>
            </a:extLst>
          </p:cNvPr>
          <p:cNvGraphicFramePr>
            <a:graphicFrameLocks noGrp="1"/>
          </p:cNvGraphicFramePr>
          <p:nvPr>
            <p:extLst>
              <p:ext uri="{D42A27DB-BD31-4B8C-83A1-F6EECF244321}">
                <p14:modId xmlns:p14="http://schemas.microsoft.com/office/powerpoint/2010/main" val="891335237"/>
              </p:ext>
            </p:extLst>
          </p:nvPr>
        </p:nvGraphicFramePr>
        <p:xfrm>
          <a:off x="6513328" y="1881724"/>
          <a:ext cx="2050101" cy="3136488"/>
        </p:xfrm>
        <a:graphic>
          <a:graphicData uri="http://schemas.openxmlformats.org/drawingml/2006/table">
            <a:tbl>
              <a:tblPr bandRow="1">
                <a:tableStyleId>{5C22544A-7EE6-4342-B048-85BDC9FD1C3A}</a:tableStyleId>
              </a:tblPr>
              <a:tblGrid>
                <a:gridCol w="2050101">
                  <a:extLst>
                    <a:ext uri="{9D8B030D-6E8A-4147-A177-3AD203B41FA5}">
                      <a16:colId xmlns:a16="http://schemas.microsoft.com/office/drawing/2014/main" xmlns="" val="393574221"/>
                    </a:ext>
                  </a:extLst>
                </a:gridCol>
              </a:tblGrid>
              <a:tr h="1045496">
                <a:tc>
                  <a:txBody>
                    <a:bodyPr/>
                    <a:lstStyle/>
                    <a:p>
                      <a:pPr algn="r" fontAlgn="b"/>
                      <a:r>
                        <a:rPr lang="en-CA" sz="1200" b="0" i="0" u="none" strike="noStrike" dirty="0">
                          <a:solidFill>
                            <a:schemeClr val="tx1"/>
                          </a:solidFill>
                          <a:effectLst/>
                          <a:latin typeface="+mn-lt"/>
                        </a:rPr>
                        <a:t>Felt included in planning next steps</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31668102"/>
                  </a:ext>
                </a:extLst>
              </a:tr>
              <a:tr h="1045496">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Felt concerns about return to work were listened to</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8337744"/>
                  </a:ext>
                </a:extLst>
              </a:tr>
              <a:tr h="1045496">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CA" sz="1200" b="0" i="0" u="none" strike="noStrike" dirty="0">
                          <a:solidFill>
                            <a:schemeClr val="tx1"/>
                          </a:solidFill>
                          <a:effectLst/>
                          <a:latin typeface="+mn-lt"/>
                        </a:rPr>
                        <a:t>Felt concerns about return to work were addressed</a:t>
                      </a:r>
                    </a:p>
                  </a:txBody>
                  <a:tcPr marL="7620" marR="7620" marT="762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40811488"/>
                  </a:ext>
                </a:extLst>
              </a:tr>
            </a:tbl>
          </a:graphicData>
        </a:graphic>
      </p:graphicFrame>
    </p:spTree>
    <p:extLst>
      <p:ext uri="{BB962C8B-B14F-4D97-AF65-F5344CB8AC3E}">
        <p14:creationId xmlns:p14="http://schemas.microsoft.com/office/powerpoint/2010/main" val="4292235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xmlns="" id="{3B08CF0C-3B90-4CB1-A128-DD2ED2162E7C}"/>
              </a:ext>
            </a:extLst>
          </p:cNvPr>
          <p:cNvSpPr txBox="1">
            <a:spLocks/>
          </p:cNvSpPr>
          <p:nvPr/>
        </p:nvSpPr>
        <p:spPr>
          <a:xfrm>
            <a:off x="13853"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The majority of injured workers returned to work with full duties (59%) as opposed to transitional duties (41%).</a:t>
            </a:r>
          </a:p>
          <a:p>
            <a:r>
              <a:rPr lang="en-US" dirty="0"/>
              <a:t>However, returning to transitional duties tends to be associated with positive DOC experiences. </a:t>
            </a:r>
          </a:p>
          <a:p>
            <a:r>
              <a:rPr lang="en-US" dirty="0"/>
              <a:t>Almost all (91%) of those who returned to transitional duties felt welcomed when they returned and most reported that there was a transition plan in place for them (78%). </a:t>
            </a:r>
          </a:p>
        </p:txBody>
      </p:sp>
      <p:graphicFrame>
        <p:nvGraphicFramePr>
          <p:cNvPr id="16" name="Chart 15">
            <a:extLst>
              <a:ext uri="{FF2B5EF4-FFF2-40B4-BE49-F238E27FC236}">
                <a16:creationId xmlns:a16="http://schemas.microsoft.com/office/drawing/2014/main" xmlns="" id="{D6EEBB7B-5292-40B1-9EAF-134E0EEE4DD0}"/>
              </a:ext>
            </a:extLst>
          </p:cNvPr>
          <p:cNvGraphicFramePr/>
          <p:nvPr>
            <p:extLst>
              <p:ext uri="{D42A27DB-BD31-4B8C-83A1-F6EECF244321}">
                <p14:modId xmlns:p14="http://schemas.microsoft.com/office/powerpoint/2010/main" val="3898684339"/>
              </p:ext>
            </p:extLst>
          </p:nvPr>
        </p:nvGraphicFramePr>
        <p:xfrm>
          <a:off x="8343080" y="4186708"/>
          <a:ext cx="3472683" cy="25618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a:extLst>
              <a:ext uri="{FF2B5EF4-FFF2-40B4-BE49-F238E27FC236}">
                <a16:creationId xmlns:a16="http://schemas.microsoft.com/office/drawing/2014/main" xmlns="" id="{218F6224-E4BD-4B43-B6AF-23DFFEA1C445}"/>
              </a:ext>
            </a:extLst>
          </p:cNvPr>
          <p:cNvGraphicFramePr/>
          <p:nvPr>
            <p:extLst>
              <p:ext uri="{D42A27DB-BD31-4B8C-83A1-F6EECF244321}">
                <p14:modId xmlns:p14="http://schemas.microsoft.com/office/powerpoint/2010/main" val="989261083"/>
              </p:ext>
            </p:extLst>
          </p:nvPr>
        </p:nvGraphicFramePr>
        <p:xfrm>
          <a:off x="8343080" y="1590710"/>
          <a:ext cx="3472683" cy="2561821"/>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xmlns="" id="{67E8C565-9E6E-408C-9D33-FD830D6965F6}"/>
              </a:ext>
            </a:extLst>
          </p:cNvPr>
          <p:cNvSpPr>
            <a:spLocks noGrp="1"/>
          </p:cNvSpPr>
          <p:nvPr>
            <p:ph type="sldNum" sz="quarter" idx="12"/>
          </p:nvPr>
        </p:nvSpPr>
        <p:spPr/>
        <p:txBody>
          <a:bodyPr/>
          <a:lstStyle/>
          <a:p>
            <a:fld id="{4363FE24-622A-4623-949A-6814ED980E38}" type="slidenum">
              <a:rPr lang="en-CA" smtClean="0"/>
              <a:pPr/>
              <a:t>21</a:t>
            </a:fld>
            <a:endParaRPr lang="en-CA" dirty="0"/>
          </a:p>
        </p:txBody>
      </p:sp>
      <p:sp>
        <p:nvSpPr>
          <p:cNvPr id="3" name="Text Placeholder 2">
            <a:extLst>
              <a:ext uri="{FF2B5EF4-FFF2-40B4-BE49-F238E27FC236}">
                <a16:creationId xmlns:a16="http://schemas.microsoft.com/office/drawing/2014/main" xmlns="" id="{3F108146-7DCF-4E97-A468-1B88BE3CE2D7}"/>
              </a:ext>
            </a:extLst>
          </p:cNvPr>
          <p:cNvSpPr>
            <a:spLocks noGrp="1"/>
          </p:cNvSpPr>
          <p:nvPr>
            <p:ph type="body" sz="quarter" idx="17"/>
          </p:nvPr>
        </p:nvSpPr>
        <p:spPr>
          <a:xfrm>
            <a:off x="2782056" y="6213336"/>
            <a:ext cx="11261255" cy="635001"/>
          </a:xfrm>
        </p:spPr>
        <p:txBody>
          <a:bodyPr/>
          <a:lstStyle/>
          <a:p>
            <a:r>
              <a:rPr lang="en-CA" dirty="0"/>
              <a:t>Q24. When you returned to work did you initially return to transitional duties?</a:t>
            </a:r>
          </a:p>
          <a:p>
            <a:r>
              <a:rPr lang="en-CA" dirty="0"/>
              <a:t>Q25. Did you feel welcomed when you came back to transitional duty?</a:t>
            </a:r>
          </a:p>
          <a:p>
            <a:r>
              <a:rPr lang="en-CA" dirty="0"/>
              <a:t>Q26. Was there a plan in place to transition you back to your regular duties? </a:t>
            </a:r>
          </a:p>
        </p:txBody>
      </p:sp>
      <p:sp>
        <p:nvSpPr>
          <p:cNvPr id="4" name="Text Placeholder 3">
            <a:extLst>
              <a:ext uri="{FF2B5EF4-FFF2-40B4-BE49-F238E27FC236}">
                <a16:creationId xmlns:a16="http://schemas.microsoft.com/office/drawing/2014/main" xmlns="" id="{D146D939-B625-452E-80D8-9BAC48D3CEA9}"/>
              </a:ext>
            </a:extLst>
          </p:cNvPr>
          <p:cNvSpPr>
            <a:spLocks noGrp="1"/>
          </p:cNvSpPr>
          <p:nvPr>
            <p:ph type="body" sz="quarter" idx="13"/>
          </p:nvPr>
        </p:nvSpPr>
        <p:spPr/>
        <p:txBody>
          <a:bodyPr/>
          <a:lstStyle/>
          <a:p>
            <a:r>
              <a:rPr lang="en-CA" dirty="0"/>
              <a:t>Returning to Transitional Duties</a:t>
            </a:r>
          </a:p>
        </p:txBody>
      </p:sp>
      <p:graphicFrame>
        <p:nvGraphicFramePr>
          <p:cNvPr id="5" name="Table 4">
            <a:extLst>
              <a:ext uri="{FF2B5EF4-FFF2-40B4-BE49-F238E27FC236}">
                <a16:creationId xmlns:a16="http://schemas.microsoft.com/office/drawing/2014/main" xmlns="" id="{B3BC6A6B-029E-49AF-9668-00FC02D47098}"/>
              </a:ext>
            </a:extLst>
          </p:cNvPr>
          <p:cNvGraphicFramePr>
            <a:graphicFrameLocks noGrp="1"/>
          </p:cNvGraphicFramePr>
          <p:nvPr>
            <p:extLst>
              <p:ext uri="{D42A27DB-BD31-4B8C-83A1-F6EECF244321}">
                <p14:modId xmlns:p14="http://schemas.microsoft.com/office/powerpoint/2010/main" val="298847472"/>
              </p:ext>
            </p:extLst>
          </p:nvPr>
        </p:nvGraphicFramePr>
        <p:xfrm>
          <a:off x="3788077" y="1372151"/>
          <a:ext cx="3043926" cy="681343"/>
        </p:xfrm>
        <a:graphic>
          <a:graphicData uri="http://schemas.openxmlformats.org/drawingml/2006/table">
            <a:tbl>
              <a:tblPr firstRow="1" bandRow="1">
                <a:tableStyleId>{5C22544A-7EE6-4342-B048-85BDC9FD1C3A}</a:tableStyleId>
              </a:tblPr>
              <a:tblGrid>
                <a:gridCol w="304392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Returned to Transitional Duties</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6" name="Chart 5">
            <a:extLst>
              <a:ext uri="{FF2B5EF4-FFF2-40B4-BE49-F238E27FC236}">
                <a16:creationId xmlns:a16="http://schemas.microsoft.com/office/drawing/2014/main" xmlns="" id="{56E8FD7B-CFF9-44B2-B92D-23F8556826F3}"/>
              </a:ext>
            </a:extLst>
          </p:cNvPr>
          <p:cNvGraphicFramePr/>
          <p:nvPr>
            <p:extLst>
              <p:ext uri="{D42A27DB-BD31-4B8C-83A1-F6EECF244321}">
                <p14:modId xmlns:p14="http://schemas.microsoft.com/office/powerpoint/2010/main" val="1732226004"/>
              </p:ext>
            </p:extLst>
          </p:nvPr>
        </p:nvGraphicFramePr>
        <p:xfrm>
          <a:off x="2804771" y="2176686"/>
          <a:ext cx="4644172" cy="30614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Table 6">
            <a:extLst>
              <a:ext uri="{FF2B5EF4-FFF2-40B4-BE49-F238E27FC236}">
                <a16:creationId xmlns:a16="http://schemas.microsoft.com/office/drawing/2014/main" xmlns="" id="{5D7B1CEB-E313-49A5-8577-AC952E1E39EF}"/>
              </a:ext>
            </a:extLst>
          </p:cNvPr>
          <p:cNvGraphicFramePr>
            <a:graphicFrameLocks noGrp="1"/>
          </p:cNvGraphicFramePr>
          <p:nvPr>
            <p:extLst>
              <p:ext uri="{D42A27DB-BD31-4B8C-83A1-F6EECF244321}">
                <p14:modId xmlns:p14="http://schemas.microsoft.com/office/powerpoint/2010/main" val="2334721476"/>
              </p:ext>
            </p:extLst>
          </p:nvPr>
        </p:nvGraphicFramePr>
        <p:xfrm>
          <a:off x="8693601" y="1250039"/>
          <a:ext cx="3043926" cy="681343"/>
        </p:xfrm>
        <a:graphic>
          <a:graphicData uri="http://schemas.openxmlformats.org/drawingml/2006/table">
            <a:tbl>
              <a:tblPr firstRow="1" bandRow="1">
                <a:tableStyleId>{5C22544A-7EE6-4342-B048-85BDC9FD1C3A}</a:tableStyleId>
              </a:tblPr>
              <a:tblGrid>
                <a:gridCol w="304392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Felt Welcomed</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Returned to transitional duties (23)</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9" name="Table 8">
            <a:extLst>
              <a:ext uri="{FF2B5EF4-FFF2-40B4-BE49-F238E27FC236}">
                <a16:creationId xmlns:a16="http://schemas.microsoft.com/office/drawing/2014/main" xmlns="" id="{26238062-B838-4B5E-905D-0E0E8CEFD923}"/>
              </a:ext>
            </a:extLst>
          </p:cNvPr>
          <p:cNvGraphicFramePr>
            <a:graphicFrameLocks noGrp="1"/>
          </p:cNvGraphicFramePr>
          <p:nvPr>
            <p:extLst>
              <p:ext uri="{D42A27DB-BD31-4B8C-83A1-F6EECF244321}">
                <p14:modId xmlns:p14="http://schemas.microsoft.com/office/powerpoint/2010/main" val="3715618088"/>
              </p:ext>
            </p:extLst>
          </p:nvPr>
        </p:nvGraphicFramePr>
        <p:xfrm>
          <a:off x="8693601" y="3920689"/>
          <a:ext cx="3043926" cy="681343"/>
        </p:xfrm>
        <a:graphic>
          <a:graphicData uri="http://schemas.openxmlformats.org/drawingml/2006/table">
            <a:tbl>
              <a:tblPr firstRow="1" bandRow="1">
                <a:tableStyleId>{5C22544A-7EE6-4342-B048-85BDC9FD1C3A}</a:tableStyleId>
              </a:tblPr>
              <a:tblGrid>
                <a:gridCol w="304392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Transition Plan in Place</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Returned to transitional duties (23)</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13" name="Left Brace 12">
            <a:extLst>
              <a:ext uri="{FF2B5EF4-FFF2-40B4-BE49-F238E27FC236}">
                <a16:creationId xmlns:a16="http://schemas.microsoft.com/office/drawing/2014/main" xmlns="" id="{36B92062-A6F1-4A8B-BB0A-838CD79F8CB2}"/>
              </a:ext>
            </a:extLst>
          </p:cNvPr>
          <p:cNvSpPr/>
          <p:nvPr/>
        </p:nvSpPr>
        <p:spPr>
          <a:xfrm>
            <a:off x="7448943" y="1189908"/>
            <a:ext cx="759679" cy="4706232"/>
          </a:xfrm>
          <a:prstGeom prst="leftBrace">
            <a:avLst>
              <a:gd name="adj1" fmla="val 8333"/>
              <a:gd name="adj2" fmla="val 4508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Tree>
    <p:extLst>
      <p:ext uri="{BB962C8B-B14F-4D97-AF65-F5344CB8AC3E}">
        <p14:creationId xmlns:p14="http://schemas.microsoft.com/office/powerpoint/2010/main" val="4224793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xmlns="" id="{5BE59991-1E27-4E65-845D-399106059718}"/>
              </a:ext>
            </a:extLst>
          </p:cNvPr>
          <p:cNvSpPr txBox="1">
            <a:spLocks/>
          </p:cNvSpPr>
          <p:nvPr/>
        </p:nvSpPr>
        <p:spPr>
          <a:xfrm>
            <a:off x="13853"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Nine in ten injured workers were happy to be back at work.</a:t>
            </a:r>
          </a:p>
          <a:p>
            <a:r>
              <a:rPr lang="en-US" dirty="0"/>
              <a:t>The tendency to be happy to be back is only slightly lower among those who had less-than-positive experiences with DOC while they were off work.</a:t>
            </a:r>
          </a:p>
        </p:txBody>
      </p:sp>
      <p:sp>
        <p:nvSpPr>
          <p:cNvPr id="2" name="Slide Number Placeholder 1">
            <a:extLst>
              <a:ext uri="{FF2B5EF4-FFF2-40B4-BE49-F238E27FC236}">
                <a16:creationId xmlns:a16="http://schemas.microsoft.com/office/drawing/2014/main" xmlns="" id="{77DEB55C-345E-4453-96FF-D393CC860208}"/>
              </a:ext>
            </a:extLst>
          </p:cNvPr>
          <p:cNvSpPr>
            <a:spLocks noGrp="1"/>
          </p:cNvSpPr>
          <p:nvPr>
            <p:ph type="sldNum" sz="quarter" idx="12"/>
          </p:nvPr>
        </p:nvSpPr>
        <p:spPr/>
        <p:txBody>
          <a:bodyPr/>
          <a:lstStyle/>
          <a:p>
            <a:fld id="{4363FE24-622A-4623-949A-6814ED980E38}" type="slidenum">
              <a:rPr lang="en-CA" smtClean="0"/>
              <a:pPr/>
              <a:t>22</a:t>
            </a:fld>
            <a:endParaRPr lang="en-CA" dirty="0"/>
          </a:p>
        </p:txBody>
      </p:sp>
      <p:sp>
        <p:nvSpPr>
          <p:cNvPr id="3" name="Text Placeholder 2">
            <a:extLst>
              <a:ext uri="{FF2B5EF4-FFF2-40B4-BE49-F238E27FC236}">
                <a16:creationId xmlns:a16="http://schemas.microsoft.com/office/drawing/2014/main" xmlns="" id="{4B77E63E-6AB3-4D9C-9B65-D3EAA458EF89}"/>
              </a:ext>
            </a:extLst>
          </p:cNvPr>
          <p:cNvSpPr>
            <a:spLocks noGrp="1"/>
          </p:cNvSpPr>
          <p:nvPr>
            <p:ph type="body" sz="quarter" idx="17"/>
          </p:nvPr>
        </p:nvSpPr>
        <p:spPr>
          <a:xfrm>
            <a:off x="2728782" y="6236607"/>
            <a:ext cx="11261255" cy="635001"/>
          </a:xfrm>
        </p:spPr>
        <p:txBody>
          <a:bodyPr/>
          <a:lstStyle/>
          <a:p>
            <a:r>
              <a:rPr lang="en-CA" dirty="0"/>
              <a:t>Q27. Were you happy to be back at work?</a:t>
            </a:r>
          </a:p>
        </p:txBody>
      </p:sp>
      <p:sp>
        <p:nvSpPr>
          <p:cNvPr id="4" name="Text Placeholder 3">
            <a:extLst>
              <a:ext uri="{FF2B5EF4-FFF2-40B4-BE49-F238E27FC236}">
                <a16:creationId xmlns:a16="http://schemas.microsoft.com/office/drawing/2014/main" xmlns="" id="{5764F6BC-0DAF-4807-A225-C4F0A118A0E2}"/>
              </a:ext>
            </a:extLst>
          </p:cNvPr>
          <p:cNvSpPr>
            <a:spLocks noGrp="1"/>
          </p:cNvSpPr>
          <p:nvPr>
            <p:ph type="body" sz="quarter" idx="13"/>
          </p:nvPr>
        </p:nvSpPr>
        <p:spPr/>
        <p:txBody>
          <a:bodyPr/>
          <a:lstStyle/>
          <a:p>
            <a:r>
              <a:rPr lang="en-CA" dirty="0"/>
              <a:t>Felt Happy to Be Back at Work</a:t>
            </a:r>
          </a:p>
        </p:txBody>
      </p:sp>
      <p:graphicFrame>
        <p:nvGraphicFramePr>
          <p:cNvPr id="5" name="Table 4">
            <a:extLst>
              <a:ext uri="{FF2B5EF4-FFF2-40B4-BE49-F238E27FC236}">
                <a16:creationId xmlns:a16="http://schemas.microsoft.com/office/drawing/2014/main" xmlns="" id="{5199455D-3375-4E58-AB51-1A04414BCE9E}"/>
              </a:ext>
            </a:extLst>
          </p:cNvPr>
          <p:cNvGraphicFramePr>
            <a:graphicFrameLocks noGrp="1"/>
          </p:cNvGraphicFramePr>
          <p:nvPr>
            <p:extLst>
              <p:ext uri="{D42A27DB-BD31-4B8C-83A1-F6EECF244321}">
                <p14:modId xmlns:p14="http://schemas.microsoft.com/office/powerpoint/2010/main" val="767274836"/>
              </p:ext>
            </p:extLst>
          </p:nvPr>
        </p:nvGraphicFramePr>
        <p:xfrm>
          <a:off x="5315484" y="1525266"/>
          <a:ext cx="3043926" cy="681343"/>
        </p:xfrm>
        <a:graphic>
          <a:graphicData uri="http://schemas.openxmlformats.org/drawingml/2006/table">
            <a:tbl>
              <a:tblPr firstRow="1" bandRow="1">
                <a:tableStyleId>{5C22544A-7EE6-4342-B048-85BDC9FD1C3A}</a:tableStyleId>
              </a:tblPr>
              <a:tblGrid>
                <a:gridCol w="304392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Happy to Be Back at Work</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6" name="Chart 5">
            <a:extLst>
              <a:ext uri="{FF2B5EF4-FFF2-40B4-BE49-F238E27FC236}">
                <a16:creationId xmlns:a16="http://schemas.microsoft.com/office/drawing/2014/main" xmlns="" id="{AFCF23DE-3790-4A84-93D3-34B3F8044FC8}"/>
              </a:ext>
            </a:extLst>
          </p:cNvPr>
          <p:cNvGraphicFramePr/>
          <p:nvPr>
            <p:extLst>
              <p:ext uri="{D42A27DB-BD31-4B8C-83A1-F6EECF244321}">
                <p14:modId xmlns:p14="http://schemas.microsoft.com/office/powerpoint/2010/main" val="2034980296"/>
              </p:ext>
            </p:extLst>
          </p:nvPr>
        </p:nvGraphicFramePr>
        <p:xfrm>
          <a:off x="4332178" y="2329801"/>
          <a:ext cx="4644172" cy="3061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685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CA" dirty="0"/>
              <a:t>Final Comments</a:t>
            </a:r>
          </a:p>
        </p:txBody>
      </p:sp>
      <p:sp>
        <p:nvSpPr>
          <p:cNvPr id="3" name="Text Placeholder 2"/>
          <p:cNvSpPr>
            <a:spLocks noGrp="1"/>
          </p:cNvSpPr>
          <p:nvPr>
            <p:ph type="body" sz="quarter" idx="14"/>
          </p:nvPr>
        </p:nvSpPr>
        <p:spPr/>
        <p:txBody>
          <a:bodyPr/>
          <a:lstStyle/>
          <a:p>
            <a:r>
              <a:rPr lang="en-CA" dirty="0"/>
              <a:t>Detailed Findings</a:t>
            </a:r>
          </a:p>
        </p:txBody>
      </p:sp>
      <p:sp>
        <p:nvSpPr>
          <p:cNvPr id="4" name="Slide Number Placeholder 3"/>
          <p:cNvSpPr>
            <a:spLocks noGrp="1"/>
          </p:cNvSpPr>
          <p:nvPr>
            <p:ph type="sldNum" sz="quarter" idx="12"/>
          </p:nvPr>
        </p:nvSpPr>
        <p:spPr/>
        <p:txBody>
          <a:bodyPr/>
          <a:lstStyle/>
          <a:p>
            <a:fld id="{4363FE24-622A-4623-949A-6814ED980E38}" type="slidenum">
              <a:rPr lang="en-CA" smtClean="0"/>
              <a:pPr/>
              <a:t>23</a:t>
            </a:fld>
            <a:endParaRPr lang="en-CA" dirty="0"/>
          </a:p>
        </p:txBody>
      </p:sp>
    </p:spTree>
    <p:extLst>
      <p:ext uri="{BB962C8B-B14F-4D97-AF65-F5344CB8AC3E}">
        <p14:creationId xmlns:p14="http://schemas.microsoft.com/office/powerpoint/2010/main" val="926220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AADB433-056B-4DCC-9207-0FFE9C55CFDE}"/>
              </a:ext>
            </a:extLst>
          </p:cNvPr>
          <p:cNvSpPr>
            <a:spLocks noGrp="1"/>
          </p:cNvSpPr>
          <p:nvPr>
            <p:ph type="sldNum" sz="quarter" idx="12"/>
          </p:nvPr>
        </p:nvSpPr>
        <p:spPr/>
        <p:txBody>
          <a:bodyPr/>
          <a:lstStyle/>
          <a:p>
            <a:fld id="{4363FE24-622A-4623-949A-6814ED980E38}" type="slidenum">
              <a:rPr lang="en-CA" smtClean="0"/>
              <a:pPr/>
              <a:t>24</a:t>
            </a:fld>
            <a:endParaRPr lang="en-CA" dirty="0"/>
          </a:p>
        </p:txBody>
      </p:sp>
      <p:sp>
        <p:nvSpPr>
          <p:cNvPr id="3" name="Text Placeholder 2">
            <a:extLst>
              <a:ext uri="{FF2B5EF4-FFF2-40B4-BE49-F238E27FC236}">
                <a16:creationId xmlns:a16="http://schemas.microsoft.com/office/drawing/2014/main" xmlns="" id="{1E3EA8B8-C766-4A73-B3B2-CD27DD32D1E6}"/>
              </a:ext>
            </a:extLst>
          </p:cNvPr>
          <p:cNvSpPr>
            <a:spLocks noGrp="1"/>
          </p:cNvSpPr>
          <p:nvPr>
            <p:ph type="body" sz="quarter" idx="17"/>
          </p:nvPr>
        </p:nvSpPr>
        <p:spPr/>
        <p:txBody>
          <a:bodyPr/>
          <a:lstStyle/>
          <a:p>
            <a:r>
              <a:rPr lang="en-CA" dirty="0"/>
              <a:t>Q29. If you have any final comments or suggestions about your experience or about DOC’s Return To Work Program, please provide them below.</a:t>
            </a:r>
          </a:p>
        </p:txBody>
      </p:sp>
      <p:sp>
        <p:nvSpPr>
          <p:cNvPr id="4" name="Text Placeholder 3">
            <a:extLst>
              <a:ext uri="{FF2B5EF4-FFF2-40B4-BE49-F238E27FC236}">
                <a16:creationId xmlns:a16="http://schemas.microsoft.com/office/drawing/2014/main" xmlns="" id="{6A94210D-4093-4F5A-9BD8-EC3BF137015C}"/>
              </a:ext>
            </a:extLst>
          </p:cNvPr>
          <p:cNvSpPr>
            <a:spLocks noGrp="1"/>
          </p:cNvSpPr>
          <p:nvPr>
            <p:ph type="body" sz="quarter" idx="13"/>
          </p:nvPr>
        </p:nvSpPr>
        <p:spPr/>
        <p:txBody>
          <a:bodyPr/>
          <a:lstStyle/>
          <a:p>
            <a:r>
              <a:rPr lang="en-CA" dirty="0"/>
              <a:t>Final Comments and Suggestions</a:t>
            </a:r>
          </a:p>
        </p:txBody>
      </p:sp>
      <p:graphicFrame>
        <p:nvGraphicFramePr>
          <p:cNvPr id="5" name="Table 4">
            <a:extLst>
              <a:ext uri="{FF2B5EF4-FFF2-40B4-BE49-F238E27FC236}">
                <a16:creationId xmlns:a16="http://schemas.microsoft.com/office/drawing/2014/main" xmlns="" id="{6627E633-CF32-43FF-8D31-19870339E1A2}"/>
              </a:ext>
            </a:extLst>
          </p:cNvPr>
          <p:cNvGraphicFramePr>
            <a:graphicFrameLocks noGrp="1"/>
          </p:cNvGraphicFramePr>
          <p:nvPr>
            <p:extLst>
              <p:ext uri="{D42A27DB-BD31-4B8C-83A1-F6EECF244321}">
                <p14:modId xmlns:p14="http://schemas.microsoft.com/office/powerpoint/2010/main" val="265578093"/>
              </p:ext>
            </p:extLst>
          </p:nvPr>
        </p:nvGraphicFramePr>
        <p:xfrm>
          <a:off x="4994806" y="1128211"/>
          <a:ext cx="3494905" cy="681343"/>
        </p:xfrm>
        <a:graphic>
          <a:graphicData uri="http://schemas.openxmlformats.org/drawingml/2006/table">
            <a:tbl>
              <a:tblPr firstRow="1" bandRow="1">
                <a:tableStyleId>{5C22544A-7EE6-4342-B048-85BDC9FD1C3A}</a:tableStyleId>
              </a:tblPr>
              <a:tblGrid>
                <a:gridCol w="3494905">
                  <a:extLst>
                    <a:ext uri="{9D8B030D-6E8A-4147-A177-3AD203B41FA5}">
                      <a16:colId xmlns:a16="http://schemas.microsoft.com/office/drawing/2014/main" xmlns="" val="782928325"/>
                    </a:ext>
                  </a:extLst>
                </a:gridCol>
              </a:tblGrid>
              <a:tr h="310503">
                <a:tc>
                  <a:txBody>
                    <a:bodyPr/>
                    <a:lstStyle/>
                    <a:p>
                      <a:pPr algn="ctr"/>
                      <a:r>
                        <a:rPr lang="en-CA" sz="1400" dirty="0">
                          <a:solidFill>
                            <a:sysClr val="windowText" lastClr="000000"/>
                          </a:solidFill>
                        </a:rPr>
                        <a:t>Themes Arising from Final Comments</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ysClr val="windowText" lastClr="000000"/>
                          </a:solidFill>
                        </a:rPr>
                        <a:t>Base: Provided comments (45)</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7" name="Speech Bubble: Rectangle with Corners Rounded 6">
            <a:extLst>
              <a:ext uri="{FF2B5EF4-FFF2-40B4-BE49-F238E27FC236}">
                <a16:creationId xmlns:a16="http://schemas.microsoft.com/office/drawing/2014/main" xmlns="" id="{9000C9C6-1FC1-422A-ABF9-59D8014AC1E5}"/>
              </a:ext>
            </a:extLst>
          </p:cNvPr>
          <p:cNvSpPr/>
          <p:nvPr/>
        </p:nvSpPr>
        <p:spPr>
          <a:xfrm>
            <a:off x="580177" y="1061071"/>
            <a:ext cx="2231455" cy="1288846"/>
          </a:xfrm>
          <a:prstGeom prst="wedgeRoundRectCallout">
            <a:avLst>
              <a:gd name="adj1" fmla="val 15444"/>
              <a:gd name="adj2" fmla="val 63320"/>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“I felt that there was  great communication, I was cared about and the process went very smooth.”</a:t>
            </a:r>
          </a:p>
        </p:txBody>
      </p:sp>
      <p:sp>
        <p:nvSpPr>
          <p:cNvPr id="8" name="Speech Bubble: Rectangle with Corners Rounded 7">
            <a:extLst>
              <a:ext uri="{FF2B5EF4-FFF2-40B4-BE49-F238E27FC236}">
                <a16:creationId xmlns:a16="http://schemas.microsoft.com/office/drawing/2014/main" xmlns="" id="{6DEFEC09-1594-4720-8EB1-FD28ABDE947D}"/>
              </a:ext>
            </a:extLst>
          </p:cNvPr>
          <p:cNvSpPr/>
          <p:nvPr/>
        </p:nvSpPr>
        <p:spPr>
          <a:xfrm>
            <a:off x="9479194" y="3932590"/>
            <a:ext cx="2418348" cy="2546972"/>
          </a:xfrm>
          <a:prstGeom prst="wedgeRoundRectCallout">
            <a:avLst>
              <a:gd name="adj1" fmla="val -9355"/>
              <a:gd name="adj2" fmla="val 61493"/>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“Would like to more support from My direct supervisors Not HR OR L&amp;I personal. ITs the Direct Supervisors that should care more then any one since the injury happened on their time and we should be held on a high regard since we work for them and make them look with all the work we do in the unit.”</a:t>
            </a:r>
          </a:p>
        </p:txBody>
      </p:sp>
      <p:sp>
        <p:nvSpPr>
          <p:cNvPr id="9" name="Speech Bubble: Rectangle with Corners Rounded 8">
            <a:extLst>
              <a:ext uri="{FF2B5EF4-FFF2-40B4-BE49-F238E27FC236}">
                <a16:creationId xmlns:a16="http://schemas.microsoft.com/office/drawing/2014/main" xmlns="" id="{EFBDCF7A-69BF-4D36-87D5-F4D619C31E36}"/>
              </a:ext>
            </a:extLst>
          </p:cNvPr>
          <p:cNvSpPr/>
          <p:nvPr/>
        </p:nvSpPr>
        <p:spPr>
          <a:xfrm>
            <a:off x="462538" y="3993106"/>
            <a:ext cx="2466734" cy="2546972"/>
          </a:xfrm>
          <a:prstGeom prst="wedgeRoundRectCallout">
            <a:avLst>
              <a:gd name="adj1" fmla="val -7466"/>
              <a:gd name="adj2" fmla="val -61256"/>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“I did all the work in returning to work no one consulted me. I tracked down all the paperwork sent it to the right doctor when my HR person sent it to the wrong one. I turned all my paperwork in in a timely manner but it was never processed in a timely manner which caused me a lot of undue stress.”</a:t>
            </a:r>
          </a:p>
        </p:txBody>
      </p:sp>
      <p:sp>
        <p:nvSpPr>
          <p:cNvPr id="15" name="Speech Bubble: Rectangle with Corners Rounded 14">
            <a:extLst>
              <a:ext uri="{FF2B5EF4-FFF2-40B4-BE49-F238E27FC236}">
                <a16:creationId xmlns:a16="http://schemas.microsoft.com/office/drawing/2014/main" xmlns="" id="{B5121704-4C21-4311-9F7D-EFD9FE80231E}"/>
              </a:ext>
            </a:extLst>
          </p:cNvPr>
          <p:cNvSpPr/>
          <p:nvPr/>
        </p:nvSpPr>
        <p:spPr>
          <a:xfrm>
            <a:off x="9982392" y="1438258"/>
            <a:ext cx="2048991" cy="1295943"/>
          </a:xfrm>
          <a:prstGeom prst="wedgeRoundRectCallout">
            <a:avLst>
              <a:gd name="adj1" fmla="val -32778"/>
              <a:gd name="adj2" fmla="val 79713"/>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i="1" dirty="0">
                <a:solidFill>
                  <a:schemeClr val="tx1"/>
                </a:solidFill>
              </a:rPr>
              <a:t>“DOC provided me with helping me get back to work. The issue was working with L&amp;I and how slow that process is.”</a:t>
            </a:r>
          </a:p>
        </p:txBody>
      </p:sp>
      <p:graphicFrame>
        <p:nvGraphicFramePr>
          <p:cNvPr id="12" name="Chart 11">
            <a:extLst>
              <a:ext uri="{FF2B5EF4-FFF2-40B4-BE49-F238E27FC236}">
                <a16:creationId xmlns:a16="http://schemas.microsoft.com/office/drawing/2014/main" xmlns="" id="{54429EC9-0643-40DF-9D9C-55F296E0A4BE}"/>
              </a:ext>
            </a:extLst>
          </p:cNvPr>
          <p:cNvGraphicFramePr/>
          <p:nvPr>
            <p:extLst>
              <p:ext uri="{D42A27DB-BD31-4B8C-83A1-F6EECF244321}">
                <p14:modId xmlns:p14="http://schemas.microsoft.com/office/powerpoint/2010/main" val="923332695"/>
              </p:ext>
            </p:extLst>
          </p:nvPr>
        </p:nvGraphicFramePr>
        <p:xfrm>
          <a:off x="1013309" y="1728665"/>
          <a:ext cx="9241927" cy="4575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781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CA" dirty="0"/>
              <a:t>Background, Objectives &amp; Methodology</a:t>
            </a:r>
          </a:p>
        </p:txBody>
      </p:sp>
      <p:sp>
        <p:nvSpPr>
          <p:cNvPr id="4" name="Slide Number Placeholder 3"/>
          <p:cNvSpPr>
            <a:spLocks noGrp="1"/>
          </p:cNvSpPr>
          <p:nvPr>
            <p:ph type="sldNum" sz="quarter" idx="12"/>
          </p:nvPr>
        </p:nvSpPr>
        <p:spPr/>
        <p:txBody>
          <a:bodyPr/>
          <a:lstStyle/>
          <a:p>
            <a:fld id="{4363FE24-622A-4623-949A-6814ED980E38}" type="slidenum">
              <a:rPr lang="en-CA" smtClean="0"/>
              <a:pPr/>
              <a:t>3</a:t>
            </a:fld>
            <a:endParaRPr lang="en-CA" dirty="0"/>
          </a:p>
        </p:txBody>
      </p:sp>
    </p:spTree>
    <p:extLst>
      <p:ext uri="{BB962C8B-B14F-4D97-AF65-F5344CB8AC3E}">
        <p14:creationId xmlns:p14="http://schemas.microsoft.com/office/powerpoint/2010/main" val="313752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63FE24-622A-4623-949A-6814ED980E38}" type="slidenum">
              <a:rPr lang="en-CA" smtClean="0"/>
              <a:pPr/>
              <a:t>4</a:t>
            </a:fld>
            <a:endParaRPr lang="en-CA" dirty="0"/>
          </a:p>
        </p:txBody>
      </p:sp>
      <p:sp>
        <p:nvSpPr>
          <p:cNvPr id="3" name="Text Placeholder 2"/>
          <p:cNvSpPr>
            <a:spLocks noGrp="1"/>
          </p:cNvSpPr>
          <p:nvPr>
            <p:ph type="body" sz="quarter" idx="13"/>
          </p:nvPr>
        </p:nvSpPr>
        <p:spPr/>
        <p:txBody>
          <a:bodyPr/>
          <a:lstStyle/>
          <a:p>
            <a:r>
              <a:rPr lang="en-CA" dirty="0"/>
              <a:t>Background, Objectives &amp; Methodology</a:t>
            </a:r>
          </a:p>
        </p:txBody>
      </p:sp>
      <p:sp>
        <p:nvSpPr>
          <p:cNvPr id="4" name="Text Placeholder 3"/>
          <p:cNvSpPr>
            <a:spLocks noGrp="1"/>
          </p:cNvSpPr>
          <p:nvPr>
            <p:ph type="body" sz="quarter" idx="18"/>
          </p:nvPr>
        </p:nvSpPr>
        <p:spPr>
          <a:xfrm>
            <a:off x="3028950" y="909275"/>
            <a:ext cx="4298719" cy="5715000"/>
          </a:xfrm>
        </p:spPr>
        <p:txBody>
          <a:bodyPr/>
          <a:lstStyle/>
          <a:p>
            <a:pPr marL="0" indent="0" algn="ctr">
              <a:buNone/>
            </a:pPr>
            <a:r>
              <a:rPr lang="en-CA" b="1" dirty="0">
                <a:solidFill>
                  <a:schemeClr val="accent6"/>
                </a:solidFill>
              </a:rPr>
              <a:t>Background &amp; Objectives</a:t>
            </a:r>
          </a:p>
          <a:p>
            <a:r>
              <a:rPr lang="en-CA" dirty="0"/>
              <a:t>In 2016, the Washington State Department of Corrections (DOC) proposed the implementation of an integrated approach to Work Disability Prevention, which includes Returning to Work (RTW).</a:t>
            </a:r>
          </a:p>
          <a:p>
            <a:r>
              <a:rPr lang="en-CA" dirty="0"/>
              <a:t>In addition to conducting exploratory focus groups, DOC is looking to maintain an ongoing feedback program to track and monitor the experience and engagement of workers while returning to work.</a:t>
            </a:r>
          </a:p>
          <a:p>
            <a:r>
              <a:rPr lang="en-CA" dirty="0"/>
              <a:t>Through the Labor and Industries SHIP grant, Sentis in partnership with Eastside Vocational Services and Centrix Disability Management Services was commissioned to conduct an ongoing, online quantitative survey among injured workers who have returned to work.</a:t>
            </a:r>
          </a:p>
          <a:p>
            <a:r>
              <a:rPr lang="en-CA" dirty="0"/>
              <a:t>The primary objectives of the survey are to:</a:t>
            </a:r>
          </a:p>
          <a:p>
            <a:pPr lvl="1"/>
            <a:r>
              <a:rPr lang="en-CA" dirty="0"/>
              <a:t>Obtain a clear understanding of how the Return to Work program is performing</a:t>
            </a:r>
          </a:p>
          <a:p>
            <a:pPr lvl="1"/>
            <a:r>
              <a:rPr lang="en-CA" dirty="0"/>
              <a:t>Measure how engaged workers are</a:t>
            </a:r>
          </a:p>
          <a:p>
            <a:pPr lvl="1"/>
            <a:r>
              <a:rPr lang="en-CA" dirty="0"/>
              <a:t>Identify touchpoints for process improvement</a:t>
            </a:r>
          </a:p>
          <a:p>
            <a:r>
              <a:rPr lang="en-CA" dirty="0"/>
              <a:t>Findings will be used to develop recommendations and implement changes to processes, introduce new initiatives, and train service providers.</a:t>
            </a:r>
          </a:p>
          <a:p>
            <a:r>
              <a:rPr lang="en-CA" dirty="0"/>
              <a:t>In turn, this will help to:</a:t>
            </a:r>
          </a:p>
          <a:p>
            <a:pPr lvl="1"/>
            <a:r>
              <a:rPr lang="en-CA" dirty="0"/>
              <a:t>Reduce time taken off work</a:t>
            </a:r>
          </a:p>
          <a:p>
            <a:pPr lvl="1"/>
            <a:r>
              <a:rPr lang="en-CA" dirty="0"/>
              <a:t>Improve employee re-entry</a:t>
            </a:r>
          </a:p>
          <a:p>
            <a:pPr lvl="1"/>
            <a:r>
              <a:rPr lang="en-CA" dirty="0"/>
              <a:t>Increase accountability from service providers</a:t>
            </a:r>
          </a:p>
          <a:p>
            <a:endParaRPr lang="en-CA" dirty="0"/>
          </a:p>
        </p:txBody>
      </p:sp>
      <p:sp>
        <p:nvSpPr>
          <p:cNvPr id="5" name="Text Placeholder 4"/>
          <p:cNvSpPr>
            <a:spLocks noGrp="1"/>
          </p:cNvSpPr>
          <p:nvPr>
            <p:ph type="body" sz="quarter" idx="20"/>
          </p:nvPr>
        </p:nvSpPr>
        <p:spPr>
          <a:xfrm>
            <a:off x="7327670" y="909276"/>
            <a:ext cx="4673830" cy="5715000"/>
          </a:xfrm>
        </p:spPr>
        <p:txBody>
          <a:bodyPr/>
          <a:lstStyle/>
          <a:p>
            <a:pPr marL="0" indent="0" algn="ctr">
              <a:buNone/>
            </a:pPr>
            <a:r>
              <a:rPr lang="en-CA" b="1" dirty="0">
                <a:solidFill>
                  <a:schemeClr val="accent6"/>
                </a:solidFill>
              </a:rPr>
              <a:t>Methodology</a:t>
            </a:r>
          </a:p>
          <a:p>
            <a:r>
              <a:rPr lang="en-CA" dirty="0"/>
              <a:t>The survey is hosted online at www.sentis.ca and has been open for participation since May 19, 2017.</a:t>
            </a:r>
          </a:p>
          <a:p>
            <a:r>
              <a:rPr lang="en-CA" dirty="0"/>
              <a:t>DOC sends Sentis limited information about injured workers (i.e. claim number, DOI, and RTW date) from its system on a weekly basis. The files are transferred via a secure FTP site which Sentis set up and hosts.</a:t>
            </a:r>
          </a:p>
          <a:p>
            <a:r>
              <a:rPr lang="en-CA" dirty="0"/>
              <a:t>Email invitations are generated and sent to the Occupational Health and Wellness Unit (OHWU) inbox for deployment. Each email invitation includes a short message and a unique link to the online survey.</a:t>
            </a:r>
          </a:p>
          <a:p>
            <a:r>
              <a:rPr lang="en-CA" dirty="0"/>
              <a:t>DOC then forwards each email invitation to the respective employee based on the claim number. </a:t>
            </a:r>
          </a:p>
          <a:p>
            <a:r>
              <a:rPr lang="en-CA" dirty="0"/>
              <a:t>Reminders are sent 7 days after the initial invite to those who have not yet </a:t>
            </a:r>
            <a:r>
              <a:rPr lang="en-CA" dirty="0" smtClean="0"/>
              <a:t>completed the survey, </a:t>
            </a:r>
            <a:r>
              <a:rPr lang="en-CA" dirty="0"/>
              <a:t>which DOC also forwards on.</a:t>
            </a:r>
          </a:p>
          <a:p>
            <a:r>
              <a:rPr lang="en-CA" b="1" dirty="0"/>
              <a:t>This report summarizes the data collected as of October 17, 2017. </a:t>
            </a:r>
            <a:r>
              <a:rPr lang="en-CA" dirty="0"/>
              <a:t>Out of 103 invitations, a total of 56 completed surveys have been received to date (a 54% rate of response). </a:t>
            </a:r>
            <a:endParaRPr lang="en-CA" sz="1050" dirty="0"/>
          </a:p>
          <a:p>
            <a:endParaRPr lang="en-CA" dirty="0"/>
          </a:p>
        </p:txBody>
      </p:sp>
      <p:graphicFrame>
        <p:nvGraphicFramePr>
          <p:cNvPr id="8" name="Table 7">
            <a:extLst>
              <a:ext uri="{FF2B5EF4-FFF2-40B4-BE49-F238E27FC236}">
                <a16:creationId xmlns:a16="http://schemas.microsoft.com/office/drawing/2014/main" xmlns="" id="{B83C9E0E-7A9C-4E60-A132-B4DB491680A2}"/>
              </a:ext>
            </a:extLst>
          </p:cNvPr>
          <p:cNvGraphicFramePr>
            <a:graphicFrameLocks noGrp="1"/>
          </p:cNvGraphicFramePr>
          <p:nvPr>
            <p:extLst>
              <p:ext uri="{D42A27DB-BD31-4B8C-83A1-F6EECF244321}">
                <p14:modId xmlns:p14="http://schemas.microsoft.com/office/powerpoint/2010/main" val="997364062"/>
              </p:ext>
            </p:extLst>
          </p:nvPr>
        </p:nvGraphicFramePr>
        <p:xfrm>
          <a:off x="7645584" y="4772468"/>
          <a:ext cx="4285588" cy="1981200"/>
        </p:xfrm>
        <a:graphic>
          <a:graphicData uri="http://schemas.openxmlformats.org/drawingml/2006/table">
            <a:tbl>
              <a:tblPr firstRow="1" bandRow="1">
                <a:tableStyleId>{5C22544A-7EE6-4342-B048-85BDC9FD1C3A}</a:tableStyleId>
              </a:tblPr>
              <a:tblGrid>
                <a:gridCol w="1071397">
                  <a:extLst>
                    <a:ext uri="{9D8B030D-6E8A-4147-A177-3AD203B41FA5}">
                      <a16:colId xmlns:a16="http://schemas.microsoft.com/office/drawing/2014/main" xmlns="" val="2156198782"/>
                    </a:ext>
                  </a:extLst>
                </a:gridCol>
                <a:gridCol w="1071397">
                  <a:extLst>
                    <a:ext uri="{9D8B030D-6E8A-4147-A177-3AD203B41FA5}">
                      <a16:colId xmlns:a16="http://schemas.microsoft.com/office/drawing/2014/main" xmlns="" val="859706509"/>
                    </a:ext>
                  </a:extLst>
                </a:gridCol>
                <a:gridCol w="1071397">
                  <a:extLst>
                    <a:ext uri="{9D8B030D-6E8A-4147-A177-3AD203B41FA5}">
                      <a16:colId xmlns:a16="http://schemas.microsoft.com/office/drawing/2014/main" xmlns="" val="2946614842"/>
                    </a:ext>
                  </a:extLst>
                </a:gridCol>
                <a:gridCol w="1071397">
                  <a:extLst>
                    <a:ext uri="{9D8B030D-6E8A-4147-A177-3AD203B41FA5}">
                      <a16:colId xmlns:a16="http://schemas.microsoft.com/office/drawing/2014/main" xmlns="" val="321000317"/>
                    </a:ext>
                  </a:extLst>
                </a:gridCol>
              </a:tblGrid>
              <a:tr h="353282">
                <a:tc>
                  <a:txBody>
                    <a:bodyPr/>
                    <a:lstStyle/>
                    <a:p>
                      <a:pPr algn="ctr"/>
                      <a:r>
                        <a:rPr lang="en-CA" sz="1100" dirty="0"/>
                        <a:t>Month (‘17)</a:t>
                      </a:r>
                    </a:p>
                  </a:txBody>
                  <a:tcPr anchor="ctr"/>
                </a:tc>
                <a:tc>
                  <a:txBody>
                    <a:bodyPr/>
                    <a:lstStyle/>
                    <a:p>
                      <a:pPr algn="ctr"/>
                      <a:r>
                        <a:rPr lang="en-CA" sz="1100" dirty="0"/>
                        <a:t>Outgoing Invitations</a:t>
                      </a:r>
                    </a:p>
                  </a:txBody>
                  <a:tcPr anchor="ctr"/>
                </a:tc>
                <a:tc>
                  <a:txBody>
                    <a:bodyPr/>
                    <a:lstStyle/>
                    <a:p>
                      <a:pPr algn="ctr"/>
                      <a:r>
                        <a:rPr lang="en-CA" sz="1100" dirty="0"/>
                        <a:t>Completed Surveys</a:t>
                      </a:r>
                    </a:p>
                  </a:txBody>
                  <a:tcPr anchor="ctr"/>
                </a:tc>
                <a:tc>
                  <a:txBody>
                    <a:bodyPr/>
                    <a:lstStyle/>
                    <a:p>
                      <a:pPr algn="ctr"/>
                      <a:r>
                        <a:rPr lang="en-CA" sz="1100" dirty="0"/>
                        <a:t>Response Rate</a:t>
                      </a:r>
                    </a:p>
                  </a:txBody>
                  <a:tcPr anchor="ctr"/>
                </a:tc>
                <a:extLst>
                  <a:ext uri="{0D108BD9-81ED-4DB2-BD59-A6C34878D82A}">
                    <a16:rowId xmlns:a16="http://schemas.microsoft.com/office/drawing/2014/main" xmlns="" val="3722107620"/>
                  </a:ext>
                </a:extLst>
              </a:tr>
              <a:tr h="214493">
                <a:tc>
                  <a:txBody>
                    <a:bodyPr/>
                    <a:lstStyle/>
                    <a:p>
                      <a:r>
                        <a:rPr lang="en-CA" sz="1100" dirty="0"/>
                        <a:t>May </a:t>
                      </a:r>
                    </a:p>
                  </a:txBody>
                  <a:tcPr/>
                </a:tc>
                <a:tc>
                  <a:txBody>
                    <a:bodyPr/>
                    <a:lstStyle/>
                    <a:p>
                      <a:pPr algn="ctr"/>
                      <a:r>
                        <a:rPr lang="en-CA" sz="1100" dirty="0"/>
                        <a:t>15</a:t>
                      </a:r>
                    </a:p>
                  </a:txBody>
                  <a:tcPr/>
                </a:tc>
                <a:tc>
                  <a:txBody>
                    <a:bodyPr/>
                    <a:lstStyle/>
                    <a:p>
                      <a:pPr algn="ctr"/>
                      <a:r>
                        <a:rPr lang="en-CA" sz="1100" dirty="0"/>
                        <a:t>11</a:t>
                      </a:r>
                    </a:p>
                  </a:txBody>
                  <a:tcPr/>
                </a:tc>
                <a:tc>
                  <a:txBody>
                    <a:bodyPr/>
                    <a:lstStyle/>
                    <a:p>
                      <a:pPr algn="ctr"/>
                      <a:r>
                        <a:rPr lang="en-CA" sz="1100" dirty="0"/>
                        <a:t>73%</a:t>
                      </a:r>
                    </a:p>
                  </a:txBody>
                  <a:tcPr/>
                </a:tc>
                <a:extLst>
                  <a:ext uri="{0D108BD9-81ED-4DB2-BD59-A6C34878D82A}">
                    <a16:rowId xmlns:a16="http://schemas.microsoft.com/office/drawing/2014/main" xmlns="" val="1692590206"/>
                  </a:ext>
                </a:extLst>
              </a:tr>
              <a:tr h="214493">
                <a:tc>
                  <a:txBody>
                    <a:bodyPr/>
                    <a:lstStyle/>
                    <a:p>
                      <a:r>
                        <a:rPr lang="en-CA" sz="1100" dirty="0"/>
                        <a:t>June</a:t>
                      </a:r>
                    </a:p>
                  </a:txBody>
                  <a:tcPr/>
                </a:tc>
                <a:tc>
                  <a:txBody>
                    <a:bodyPr/>
                    <a:lstStyle/>
                    <a:p>
                      <a:pPr algn="ctr"/>
                      <a:r>
                        <a:rPr lang="en-CA" sz="1100" dirty="0"/>
                        <a:t>18</a:t>
                      </a:r>
                    </a:p>
                  </a:txBody>
                  <a:tcPr/>
                </a:tc>
                <a:tc>
                  <a:txBody>
                    <a:bodyPr/>
                    <a:lstStyle/>
                    <a:p>
                      <a:pPr algn="ctr"/>
                      <a:r>
                        <a:rPr lang="en-CA" sz="1100" dirty="0"/>
                        <a:t>11</a:t>
                      </a:r>
                    </a:p>
                  </a:txBody>
                  <a:tcPr/>
                </a:tc>
                <a:tc>
                  <a:txBody>
                    <a:bodyPr/>
                    <a:lstStyle/>
                    <a:p>
                      <a:pPr algn="ctr"/>
                      <a:r>
                        <a:rPr lang="en-CA" sz="1100" dirty="0"/>
                        <a:t>61%</a:t>
                      </a:r>
                    </a:p>
                  </a:txBody>
                  <a:tcPr/>
                </a:tc>
                <a:extLst>
                  <a:ext uri="{0D108BD9-81ED-4DB2-BD59-A6C34878D82A}">
                    <a16:rowId xmlns:a16="http://schemas.microsoft.com/office/drawing/2014/main" xmlns="" val="3253009352"/>
                  </a:ext>
                </a:extLst>
              </a:tr>
              <a:tr h="214493">
                <a:tc>
                  <a:txBody>
                    <a:bodyPr/>
                    <a:lstStyle/>
                    <a:p>
                      <a:r>
                        <a:rPr lang="en-CA" sz="1100" dirty="0"/>
                        <a:t>July</a:t>
                      </a:r>
                    </a:p>
                  </a:txBody>
                  <a:tcPr/>
                </a:tc>
                <a:tc>
                  <a:txBody>
                    <a:bodyPr/>
                    <a:lstStyle/>
                    <a:p>
                      <a:pPr algn="ctr"/>
                      <a:r>
                        <a:rPr lang="en-CA" sz="1100" dirty="0"/>
                        <a:t>14</a:t>
                      </a:r>
                    </a:p>
                  </a:txBody>
                  <a:tcPr/>
                </a:tc>
                <a:tc>
                  <a:txBody>
                    <a:bodyPr/>
                    <a:lstStyle/>
                    <a:p>
                      <a:pPr algn="ctr"/>
                      <a:r>
                        <a:rPr lang="en-CA" sz="1100" dirty="0"/>
                        <a:t>8</a:t>
                      </a:r>
                    </a:p>
                  </a:txBody>
                  <a:tcPr/>
                </a:tc>
                <a:tc>
                  <a:txBody>
                    <a:bodyPr/>
                    <a:lstStyle/>
                    <a:p>
                      <a:pPr algn="ctr"/>
                      <a:r>
                        <a:rPr lang="en-CA" sz="1100" dirty="0"/>
                        <a:t>57%</a:t>
                      </a:r>
                    </a:p>
                  </a:txBody>
                  <a:tcPr/>
                </a:tc>
                <a:extLst>
                  <a:ext uri="{0D108BD9-81ED-4DB2-BD59-A6C34878D82A}">
                    <a16:rowId xmlns:a16="http://schemas.microsoft.com/office/drawing/2014/main" xmlns="" val="340759214"/>
                  </a:ext>
                </a:extLst>
              </a:tr>
              <a:tr h="214493">
                <a:tc>
                  <a:txBody>
                    <a:bodyPr/>
                    <a:lstStyle/>
                    <a:p>
                      <a:r>
                        <a:rPr lang="en-CA" sz="1100" dirty="0"/>
                        <a:t>August</a:t>
                      </a:r>
                    </a:p>
                  </a:txBody>
                  <a:tcPr/>
                </a:tc>
                <a:tc>
                  <a:txBody>
                    <a:bodyPr/>
                    <a:lstStyle/>
                    <a:p>
                      <a:pPr algn="ctr"/>
                      <a:r>
                        <a:rPr lang="en-CA" sz="1100" dirty="0"/>
                        <a:t>18</a:t>
                      </a:r>
                    </a:p>
                  </a:txBody>
                  <a:tcPr/>
                </a:tc>
                <a:tc>
                  <a:txBody>
                    <a:bodyPr/>
                    <a:lstStyle/>
                    <a:p>
                      <a:pPr algn="ctr"/>
                      <a:r>
                        <a:rPr lang="en-CA" sz="1100" dirty="0"/>
                        <a:t>5</a:t>
                      </a:r>
                    </a:p>
                  </a:txBody>
                  <a:tcPr/>
                </a:tc>
                <a:tc>
                  <a:txBody>
                    <a:bodyPr/>
                    <a:lstStyle/>
                    <a:p>
                      <a:pPr algn="ctr"/>
                      <a:r>
                        <a:rPr lang="en-CA" sz="1100" dirty="0"/>
                        <a:t>28%</a:t>
                      </a:r>
                    </a:p>
                  </a:txBody>
                  <a:tcPr/>
                </a:tc>
                <a:extLst>
                  <a:ext uri="{0D108BD9-81ED-4DB2-BD59-A6C34878D82A}">
                    <a16:rowId xmlns:a16="http://schemas.microsoft.com/office/drawing/2014/main" xmlns="" val="841041422"/>
                  </a:ext>
                </a:extLst>
              </a:tr>
              <a:tr h="214493">
                <a:tc>
                  <a:txBody>
                    <a:bodyPr/>
                    <a:lstStyle/>
                    <a:p>
                      <a:r>
                        <a:rPr lang="en-CA" sz="1100" dirty="0"/>
                        <a:t>September</a:t>
                      </a:r>
                    </a:p>
                  </a:txBody>
                  <a:tcPr/>
                </a:tc>
                <a:tc>
                  <a:txBody>
                    <a:bodyPr/>
                    <a:lstStyle/>
                    <a:p>
                      <a:pPr algn="ctr"/>
                      <a:r>
                        <a:rPr lang="en-CA" sz="1100" dirty="0"/>
                        <a:t>38</a:t>
                      </a:r>
                    </a:p>
                  </a:txBody>
                  <a:tcPr/>
                </a:tc>
                <a:tc>
                  <a:txBody>
                    <a:bodyPr/>
                    <a:lstStyle/>
                    <a:p>
                      <a:pPr algn="ctr"/>
                      <a:r>
                        <a:rPr lang="en-CA" sz="1100" dirty="0"/>
                        <a:t>21</a:t>
                      </a:r>
                    </a:p>
                  </a:txBody>
                  <a:tcPr/>
                </a:tc>
                <a:tc>
                  <a:txBody>
                    <a:bodyPr/>
                    <a:lstStyle/>
                    <a:p>
                      <a:pPr algn="ctr"/>
                      <a:r>
                        <a:rPr lang="en-CA" sz="1100" dirty="0"/>
                        <a:t>55%</a:t>
                      </a:r>
                    </a:p>
                  </a:txBody>
                  <a:tcPr/>
                </a:tc>
                <a:extLst>
                  <a:ext uri="{0D108BD9-81ED-4DB2-BD59-A6C34878D82A}">
                    <a16:rowId xmlns:a16="http://schemas.microsoft.com/office/drawing/2014/main" xmlns="" val="1015393769"/>
                  </a:ext>
                </a:extLst>
              </a:tr>
              <a:tr h="214493">
                <a:tc>
                  <a:txBody>
                    <a:bodyPr/>
                    <a:lstStyle/>
                    <a:p>
                      <a:r>
                        <a:rPr lang="en-CA" sz="1100" b="1" dirty="0"/>
                        <a:t>Total</a:t>
                      </a:r>
                    </a:p>
                  </a:txBody>
                  <a:tcPr/>
                </a:tc>
                <a:tc>
                  <a:txBody>
                    <a:bodyPr/>
                    <a:lstStyle/>
                    <a:p>
                      <a:pPr algn="ctr"/>
                      <a:r>
                        <a:rPr lang="en-CA" sz="1100" b="1" dirty="0"/>
                        <a:t>103</a:t>
                      </a:r>
                    </a:p>
                  </a:txBody>
                  <a:tcPr/>
                </a:tc>
                <a:tc>
                  <a:txBody>
                    <a:bodyPr/>
                    <a:lstStyle/>
                    <a:p>
                      <a:pPr algn="ctr"/>
                      <a:r>
                        <a:rPr lang="en-CA" sz="1100" b="1" dirty="0"/>
                        <a:t>56</a:t>
                      </a:r>
                    </a:p>
                  </a:txBody>
                  <a:tcPr/>
                </a:tc>
                <a:tc>
                  <a:txBody>
                    <a:bodyPr/>
                    <a:lstStyle/>
                    <a:p>
                      <a:pPr algn="ctr"/>
                      <a:r>
                        <a:rPr lang="en-CA" sz="1100" b="1" dirty="0"/>
                        <a:t>54%</a:t>
                      </a:r>
                    </a:p>
                  </a:txBody>
                  <a:tcPr/>
                </a:tc>
                <a:extLst>
                  <a:ext uri="{0D108BD9-81ED-4DB2-BD59-A6C34878D82A}">
                    <a16:rowId xmlns:a16="http://schemas.microsoft.com/office/drawing/2014/main" xmlns="" val="2264712560"/>
                  </a:ext>
                </a:extLst>
              </a:tr>
            </a:tbl>
          </a:graphicData>
        </a:graphic>
      </p:graphicFrame>
    </p:spTree>
    <p:extLst>
      <p:ext uri="{BB962C8B-B14F-4D97-AF65-F5344CB8AC3E}">
        <p14:creationId xmlns:p14="http://schemas.microsoft.com/office/powerpoint/2010/main" val="393340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CA" dirty="0"/>
              <a:t>Overall Experience</a:t>
            </a:r>
          </a:p>
        </p:txBody>
      </p:sp>
      <p:sp>
        <p:nvSpPr>
          <p:cNvPr id="3" name="Text Placeholder 2"/>
          <p:cNvSpPr>
            <a:spLocks noGrp="1"/>
          </p:cNvSpPr>
          <p:nvPr>
            <p:ph type="body" sz="quarter" idx="14"/>
          </p:nvPr>
        </p:nvSpPr>
        <p:spPr/>
        <p:txBody>
          <a:bodyPr/>
          <a:lstStyle/>
          <a:p>
            <a:r>
              <a:rPr lang="en-CA" dirty="0"/>
              <a:t>Detailed Findings</a:t>
            </a:r>
          </a:p>
        </p:txBody>
      </p:sp>
      <p:sp>
        <p:nvSpPr>
          <p:cNvPr id="4" name="Slide Number Placeholder 3"/>
          <p:cNvSpPr>
            <a:spLocks noGrp="1"/>
          </p:cNvSpPr>
          <p:nvPr>
            <p:ph type="sldNum" sz="quarter" idx="12"/>
          </p:nvPr>
        </p:nvSpPr>
        <p:spPr/>
        <p:txBody>
          <a:bodyPr/>
          <a:lstStyle/>
          <a:p>
            <a:fld id="{4363FE24-622A-4623-949A-6814ED980E38}" type="slidenum">
              <a:rPr lang="en-CA" smtClean="0"/>
              <a:pPr/>
              <a:t>5</a:t>
            </a:fld>
            <a:endParaRPr lang="en-CA" dirty="0"/>
          </a:p>
        </p:txBody>
      </p:sp>
    </p:spTree>
    <p:extLst>
      <p:ext uri="{BB962C8B-B14F-4D97-AF65-F5344CB8AC3E}">
        <p14:creationId xmlns:p14="http://schemas.microsoft.com/office/powerpoint/2010/main" val="394036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a:extLst>
              <a:ext uri="{FF2B5EF4-FFF2-40B4-BE49-F238E27FC236}">
                <a16:creationId xmlns:a16="http://schemas.microsoft.com/office/drawing/2014/main" xmlns="" id="{92A64FA8-3E32-452B-9F4C-BDED2D773518}"/>
              </a:ext>
            </a:extLst>
          </p:cNvPr>
          <p:cNvGraphicFramePr/>
          <p:nvPr>
            <p:extLst>
              <p:ext uri="{D42A27DB-BD31-4B8C-83A1-F6EECF244321}">
                <p14:modId xmlns:p14="http://schemas.microsoft.com/office/powerpoint/2010/main" val="3592547233"/>
              </p:ext>
            </p:extLst>
          </p:nvPr>
        </p:nvGraphicFramePr>
        <p:xfrm>
          <a:off x="5445419" y="1737445"/>
          <a:ext cx="6542142" cy="385142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2">
            <a:extLst>
              <a:ext uri="{FF2B5EF4-FFF2-40B4-BE49-F238E27FC236}">
                <a16:creationId xmlns:a16="http://schemas.microsoft.com/office/drawing/2014/main" xmlns="" id="{A660DAB6-FFD1-46E9-A4A9-DE82BD4351E9}"/>
              </a:ext>
            </a:extLst>
          </p:cNvPr>
          <p:cNvSpPr txBox="1">
            <a:spLocks/>
          </p:cNvSpPr>
          <p:nvPr/>
        </p:nvSpPr>
        <p:spPr>
          <a:xfrm>
            <a:off x="2" y="1"/>
            <a:ext cx="2676292"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Three quarters of injured workers reported an overall positive experience with DOC during their time off work.</a:t>
            </a:r>
          </a:p>
          <a:p>
            <a:r>
              <a:rPr lang="en-US" dirty="0"/>
              <a:t>Those who had positive experiences with DOC (ie. very good or good) tended to have shorter durations (ie. less than one week), be actively involved in their RTW and to have returned to transitional duties.</a:t>
            </a:r>
          </a:p>
          <a:p>
            <a:r>
              <a:rPr lang="en-US" dirty="0"/>
              <a:t>Those having a positive experience typically credited the staff for being helpful and understanding during their time off.  Others cited good communication, the ability to return via transitional duties or not even needing to take time off. </a:t>
            </a:r>
          </a:p>
          <a:p>
            <a:r>
              <a:rPr lang="en-US" dirty="0"/>
              <a:t>Criticisms of DOC most often related to not being compensated correctly, poor communication and prolonged processing time. </a:t>
            </a:r>
          </a:p>
        </p:txBody>
      </p:sp>
      <p:graphicFrame>
        <p:nvGraphicFramePr>
          <p:cNvPr id="16" name="Chart 15"/>
          <p:cNvGraphicFramePr/>
          <p:nvPr>
            <p:extLst>
              <p:ext uri="{D42A27DB-BD31-4B8C-83A1-F6EECF244321}">
                <p14:modId xmlns:p14="http://schemas.microsoft.com/office/powerpoint/2010/main" val="255389960"/>
              </p:ext>
            </p:extLst>
          </p:nvPr>
        </p:nvGraphicFramePr>
        <p:xfrm>
          <a:off x="2227058" y="1600605"/>
          <a:ext cx="3420000" cy="4508297"/>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p:cNvSpPr>
            <a:spLocks noGrp="1"/>
          </p:cNvSpPr>
          <p:nvPr>
            <p:ph type="sldNum" sz="quarter" idx="12"/>
          </p:nvPr>
        </p:nvSpPr>
        <p:spPr/>
        <p:txBody>
          <a:bodyPr/>
          <a:lstStyle/>
          <a:p>
            <a:fld id="{4363FE24-622A-4623-949A-6814ED980E38}" type="slidenum">
              <a:rPr lang="en-CA" smtClean="0"/>
              <a:pPr/>
              <a:t>6</a:t>
            </a:fld>
            <a:endParaRPr lang="en-CA" dirty="0"/>
          </a:p>
        </p:txBody>
      </p:sp>
      <p:sp>
        <p:nvSpPr>
          <p:cNvPr id="2" name="Text Placeholder 1"/>
          <p:cNvSpPr>
            <a:spLocks noGrp="1"/>
          </p:cNvSpPr>
          <p:nvPr>
            <p:ph type="body" sz="quarter" idx="17"/>
          </p:nvPr>
        </p:nvSpPr>
        <p:spPr>
          <a:xfrm>
            <a:off x="2669250" y="6223000"/>
            <a:ext cx="9318311" cy="635001"/>
          </a:xfrm>
        </p:spPr>
        <p:txBody>
          <a:bodyPr/>
          <a:lstStyle/>
          <a:p>
            <a:r>
              <a:rPr lang="en-CA" dirty="0"/>
              <a:t>Q1. Taking everything into account, how would you rate your overall experience with DOC during your time away due to injury at work?</a:t>
            </a:r>
          </a:p>
          <a:p>
            <a:r>
              <a:rPr lang="en-CA" dirty="0"/>
              <a:t>Q2. What made it [insert Q1 response]?</a:t>
            </a:r>
          </a:p>
        </p:txBody>
      </p:sp>
      <p:sp>
        <p:nvSpPr>
          <p:cNvPr id="5" name="Text Placeholder 4"/>
          <p:cNvSpPr>
            <a:spLocks noGrp="1"/>
          </p:cNvSpPr>
          <p:nvPr>
            <p:ph type="body" sz="quarter" idx="13"/>
          </p:nvPr>
        </p:nvSpPr>
        <p:spPr/>
        <p:txBody>
          <a:bodyPr/>
          <a:lstStyle/>
          <a:p>
            <a:r>
              <a:rPr lang="en-CA" dirty="0"/>
              <a:t>Overall Experience</a:t>
            </a:r>
          </a:p>
        </p:txBody>
      </p:sp>
      <p:graphicFrame>
        <p:nvGraphicFramePr>
          <p:cNvPr id="17" name="Table 16"/>
          <p:cNvGraphicFramePr>
            <a:graphicFrameLocks noGrp="1"/>
          </p:cNvGraphicFramePr>
          <p:nvPr>
            <p:extLst>
              <p:ext uri="{D42A27DB-BD31-4B8C-83A1-F6EECF244321}">
                <p14:modId xmlns:p14="http://schemas.microsoft.com/office/powerpoint/2010/main" val="1570366879"/>
              </p:ext>
            </p:extLst>
          </p:nvPr>
        </p:nvGraphicFramePr>
        <p:xfrm>
          <a:off x="2829527" y="1259934"/>
          <a:ext cx="2804746" cy="681343"/>
        </p:xfrm>
        <a:graphic>
          <a:graphicData uri="http://schemas.openxmlformats.org/drawingml/2006/table">
            <a:tbl>
              <a:tblPr firstRow="1" bandRow="1">
                <a:tableStyleId>{5C22544A-7EE6-4342-B048-85BDC9FD1C3A}</a:tableStyleId>
              </a:tblPr>
              <a:tblGrid>
                <a:gridCol w="280474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Overall Experience</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3" name="Table 12">
            <a:extLst>
              <a:ext uri="{FF2B5EF4-FFF2-40B4-BE49-F238E27FC236}">
                <a16:creationId xmlns:a16="http://schemas.microsoft.com/office/drawing/2014/main" xmlns="" id="{7B867F45-E280-482A-85A7-A88670E86E70}"/>
              </a:ext>
            </a:extLst>
          </p:cNvPr>
          <p:cNvGraphicFramePr>
            <a:graphicFrameLocks noGrp="1"/>
          </p:cNvGraphicFramePr>
          <p:nvPr>
            <p:extLst/>
          </p:nvPr>
        </p:nvGraphicFramePr>
        <p:xfrm>
          <a:off x="7937914" y="1121830"/>
          <a:ext cx="2804746" cy="889000"/>
        </p:xfrm>
        <a:graphic>
          <a:graphicData uri="http://schemas.openxmlformats.org/drawingml/2006/table">
            <a:tbl>
              <a:tblPr firstRow="1" bandRow="1">
                <a:tableStyleId>{5C22544A-7EE6-4342-B048-85BDC9FD1C3A}</a:tableStyleId>
              </a:tblPr>
              <a:tblGrid>
                <a:gridCol w="2804746">
                  <a:extLst>
                    <a:ext uri="{9D8B030D-6E8A-4147-A177-3AD203B41FA5}">
                      <a16:colId xmlns:a16="http://schemas.microsoft.com/office/drawing/2014/main" xmlns="" val="782928325"/>
                    </a:ext>
                  </a:extLst>
                </a:gridCol>
              </a:tblGrid>
              <a:tr h="310503">
                <a:tc>
                  <a:txBody>
                    <a:bodyPr/>
                    <a:lstStyle/>
                    <a:p>
                      <a:pPr algn="ctr"/>
                      <a:r>
                        <a:rPr lang="en-CA" sz="1400" dirty="0">
                          <a:solidFill>
                            <a:schemeClr val="tx1"/>
                          </a:solidFill>
                        </a:rPr>
                        <a:t>Themes Arising from Comments About Experience</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Provided comments (52)</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19" name="Speech Bubble: Rectangle with Corners Rounded 18">
            <a:extLst>
              <a:ext uri="{FF2B5EF4-FFF2-40B4-BE49-F238E27FC236}">
                <a16:creationId xmlns:a16="http://schemas.microsoft.com/office/drawing/2014/main" xmlns="" id="{0F36574F-C3ED-4B11-94EC-CCBC75AEFB31}"/>
              </a:ext>
            </a:extLst>
          </p:cNvPr>
          <p:cNvSpPr/>
          <p:nvPr/>
        </p:nvSpPr>
        <p:spPr>
          <a:xfrm>
            <a:off x="7213927" y="5183181"/>
            <a:ext cx="1869915" cy="1145430"/>
          </a:xfrm>
          <a:prstGeom prst="wedgeRoundRectCallout">
            <a:avLst>
              <a:gd name="adj1" fmla="val 25487"/>
              <a:gd name="adj2" fmla="val -60562"/>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CA" sz="1200" i="1" dirty="0">
                <a:solidFill>
                  <a:schemeClr val="tx1"/>
                </a:solidFill>
              </a:rPr>
              <a:t>“</a:t>
            </a:r>
            <a:r>
              <a:rPr lang="en-CA" sz="1100" i="1" dirty="0">
                <a:solidFill>
                  <a:schemeClr val="tx1"/>
                </a:solidFill>
              </a:rPr>
              <a:t>Everyone who I was in contact with from the Department was helpful and understanding of my situation and circumstances.”</a:t>
            </a:r>
            <a:endParaRPr lang="en-CA" sz="1200" i="1" dirty="0">
              <a:solidFill>
                <a:schemeClr val="tx1"/>
              </a:solidFill>
            </a:endParaRPr>
          </a:p>
        </p:txBody>
      </p:sp>
      <p:sp>
        <p:nvSpPr>
          <p:cNvPr id="20" name="Speech Bubble: Rectangle with Corners Rounded 19">
            <a:extLst>
              <a:ext uri="{FF2B5EF4-FFF2-40B4-BE49-F238E27FC236}">
                <a16:creationId xmlns:a16="http://schemas.microsoft.com/office/drawing/2014/main" xmlns="" id="{3AEA2D9B-C6B8-4A4C-8C65-9FC7040717D1}"/>
              </a:ext>
            </a:extLst>
          </p:cNvPr>
          <p:cNvSpPr/>
          <p:nvPr/>
        </p:nvSpPr>
        <p:spPr>
          <a:xfrm>
            <a:off x="9674811" y="4810943"/>
            <a:ext cx="1478463" cy="892030"/>
          </a:xfrm>
          <a:prstGeom prst="wedgeRoundRectCallout">
            <a:avLst>
              <a:gd name="adj1" fmla="val -30801"/>
              <a:gd name="adj2" fmla="val 64412"/>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CA" sz="1200" i="1" dirty="0">
                <a:solidFill>
                  <a:schemeClr val="tx1"/>
                </a:solidFill>
              </a:rPr>
              <a:t>“</a:t>
            </a:r>
            <a:r>
              <a:rPr lang="en-CA" sz="1100" i="1" dirty="0">
                <a:solidFill>
                  <a:schemeClr val="tx1"/>
                </a:solidFill>
              </a:rPr>
              <a:t>Lack of concern for my well being from management at the local </a:t>
            </a:r>
            <a:r>
              <a:rPr lang="en-CA" sz="1100" i="1" dirty="0" smtClean="0">
                <a:solidFill>
                  <a:schemeClr val="tx1"/>
                </a:solidFill>
              </a:rPr>
              <a:t>level.”</a:t>
            </a:r>
            <a:endParaRPr lang="en-CA" sz="1200" i="1" dirty="0">
              <a:solidFill>
                <a:schemeClr val="tx1"/>
              </a:solidFill>
            </a:endParaRPr>
          </a:p>
        </p:txBody>
      </p:sp>
      <p:sp>
        <p:nvSpPr>
          <p:cNvPr id="7" name="Left Brace 6">
            <a:extLst>
              <a:ext uri="{FF2B5EF4-FFF2-40B4-BE49-F238E27FC236}">
                <a16:creationId xmlns:a16="http://schemas.microsoft.com/office/drawing/2014/main" xmlns="" id="{04785E91-2E2C-4193-9078-A45984F9CE17}"/>
              </a:ext>
            </a:extLst>
          </p:cNvPr>
          <p:cNvSpPr/>
          <p:nvPr/>
        </p:nvSpPr>
        <p:spPr>
          <a:xfrm>
            <a:off x="3673579" y="2010830"/>
            <a:ext cx="313005" cy="2475882"/>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8" name="TextBox 7">
            <a:extLst>
              <a:ext uri="{FF2B5EF4-FFF2-40B4-BE49-F238E27FC236}">
                <a16:creationId xmlns:a16="http://schemas.microsoft.com/office/drawing/2014/main" xmlns="" id="{532E1B43-7021-4369-B20E-872DEE70FDDF}"/>
              </a:ext>
            </a:extLst>
          </p:cNvPr>
          <p:cNvSpPr txBox="1"/>
          <p:nvPr/>
        </p:nvSpPr>
        <p:spPr>
          <a:xfrm>
            <a:off x="2669250" y="2879439"/>
            <a:ext cx="997286" cy="738664"/>
          </a:xfrm>
          <a:prstGeom prst="rect">
            <a:avLst/>
          </a:prstGeom>
          <a:noFill/>
        </p:spPr>
        <p:txBody>
          <a:bodyPr wrap="square" rtlCol="0">
            <a:spAutoFit/>
          </a:bodyPr>
          <a:lstStyle/>
          <a:p>
            <a:pPr algn="ctr"/>
            <a:r>
              <a:rPr lang="en-CA" b="1" dirty="0">
                <a:solidFill>
                  <a:schemeClr val="accent1"/>
                </a:solidFill>
              </a:rPr>
              <a:t>75%</a:t>
            </a:r>
          </a:p>
          <a:p>
            <a:pPr algn="ctr"/>
            <a:r>
              <a:rPr lang="en-CA" sz="1200" dirty="0"/>
              <a:t>Very good / good</a:t>
            </a:r>
          </a:p>
        </p:txBody>
      </p:sp>
      <p:sp>
        <p:nvSpPr>
          <p:cNvPr id="21" name="Speech Bubble: Rectangle with Corners Rounded 20">
            <a:extLst>
              <a:ext uri="{FF2B5EF4-FFF2-40B4-BE49-F238E27FC236}">
                <a16:creationId xmlns:a16="http://schemas.microsoft.com/office/drawing/2014/main" xmlns="" id="{0FBFB060-3A34-4D7D-9ADD-011D3BD4B393}"/>
              </a:ext>
            </a:extLst>
          </p:cNvPr>
          <p:cNvSpPr/>
          <p:nvPr/>
        </p:nvSpPr>
        <p:spPr>
          <a:xfrm>
            <a:off x="9747769" y="2962776"/>
            <a:ext cx="1970989" cy="1214041"/>
          </a:xfrm>
          <a:prstGeom prst="wedgeRoundRectCallout">
            <a:avLst>
              <a:gd name="adj1" fmla="val 11905"/>
              <a:gd name="adj2" fmla="val -63098"/>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CA" sz="1200" i="1" dirty="0">
                <a:solidFill>
                  <a:schemeClr val="tx1"/>
                </a:solidFill>
              </a:rPr>
              <a:t>“</a:t>
            </a:r>
            <a:r>
              <a:rPr lang="en-CA" sz="1100" i="1" dirty="0">
                <a:solidFill>
                  <a:schemeClr val="tx1"/>
                </a:solidFill>
              </a:rPr>
              <a:t>I couldn't reach human resource consultant 3. Left several messages with no call back. Payroll office didn't pay me when I cashed out several hours of annual leave.”</a:t>
            </a:r>
            <a:endParaRPr lang="en-CA" sz="1200" i="1" dirty="0">
              <a:solidFill>
                <a:schemeClr val="tx1"/>
              </a:solidFill>
            </a:endParaRPr>
          </a:p>
        </p:txBody>
      </p:sp>
    </p:spTree>
    <p:extLst>
      <p:ext uri="{BB962C8B-B14F-4D97-AF65-F5344CB8AC3E}">
        <p14:creationId xmlns:p14="http://schemas.microsoft.com/office/powerpoint/2010/main" val="383250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xmlns="" id="{12DA2D06-3DB8-43B3-BE0D-862A5DA3A54B}"/>
              </a:ext>
            </a:extLst>
          </p:cNvPr>
          <p:cNvSpPr txBox="1">
            <a:spLocks/>
          </p:cNvSpPr>
          <p:nvPr/>
        </p:nvSpPr>
        <p:spPr>
          <a:xfrm>
            <a:off x="1" y="0"/>
            <a:ext cx="2653989" cy="687351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When asked if they would speak positively of DOC’s Return to Work program, half the injured workers said they definitely or probably would.</a:t>
            </a:r>
          </a:p>
          <a:p>
            <a:endParaRPr lang="en-US" dirty="0"/>
          </a:p>
          <a:p>
            <a:r>
              <a:rPr lang="en-US" dirty="0"/>
              <a:t>The propensity to speak positively about one’s RTW experience is nearly twice as high among:</a:t>
            </a:r>
          </a:p>
          <a:p>
            <a:pPr lvl="1"/>
            <a:r>
              <a:rPr lang="en-US" dirty="0"/>
              <a:t>Those with short durations (ie. under one week)</a:t>
            </a:r>
          </a:p>
          <a:p>
            <a:pPr lvl="1"/>
            <a:r>
              <a:rPr lang="en-US" dirty="0"/>
              <a:t>Those actively involved in their return to work</a:t>
            </a:r>
          </a:p>
          <a:p>
            <a:pPr lvl="1"/>
            <a:r>
              <a:rPr lang="en-US" dirty="0"/>
              <a:t>Those who returned to transitional duties</a:t>
            </a:r>
          </a:p>
        </p:txBody>
      </p:sp>
      <p:sp>
        <p:nvSpPr>
          <p:cNvPr id="3" name="Slide Number Placeholder 2">
            <a:extLst>
              <a:ext uri="{FF2B5EF4-FFF2-40B4-BE49-F238E27FC236}">
                <a16:creationId xmlns:a16="http://schemas.microsoft.com/office/drawing/2014/main" xmlns="" id="{5E9024BE-48A1-416C-9E83-A588F92641BF}"/>
              </a:ext>
            </a:extLst>
          </p:cNvPr>
          <p:cNvSpPr>
            <a:spLocks noGrp="1"/>
          </p:cNvSpPr>
          <p:nvPr>
            <p:ph type="sldNum" sz="quarter" idx="12"/>
          </p:nvPr>
        </p:nvSpPr>
        <p:spPr/>
        <p:txBody>
          <a:bodyPr/>
          <a:lstStyle/>
          <a:p>
            <a:fld id="{4363FE24-622A-4623-949A-6814ED980E38}" type="slidenum">
              <a:rPr lang="en-CA" smtClean="0"/>
              <a:pPr/>
              <a:t>7</a:t>
            </a:fld>
            <a:endParaRPr lang="en-CA" dirty="0"/>
          </a:p>
        </p:txBody>
      </p:sp>
      <p:sp>
        <p:nvSpPr>
          <p:cNvPr id="7" name="Text Placeholder 6">
            <a:extLst>
              <a:ext uri="{FF2B5EF4-FFF2-40B4-BE49-F238E27FC236}">
                <a16:creationId xmlns:a16="http://schemas.microsoft.com/office/drawing/2014/main" xmlns="" id="{43F8CCC7-5C68-4400-BD02-69A1B3CA3523}"/>
              </a:ext>
            </a:extLst>
          </p:cNvPr>
          <p:cNvSpPr>
            <a:spLocks noGrp="1"/>
          </p:cNvSpPr>
          <p:nvPr>
            <p:ph type="body" sz="quarter" idx="17"/>
          </p:nvPr>
        </p:nvSpPr>
        <p:spPr>
          <a:xfrm>
            <a:off x="2653990" y="6201565"/>
            <a:ext cx="11261255" cy="635001"/>
          </a:xfrm>
        </p:spPr>
        <p:txBody>
          <a:bodyPr/>
          <a:lstStyle/>
          <a:p>
            <a:r>
              <a:rPr lang="en-CA" dirty="0"/>
              <a:t>Q28. If you were speaking to a co-worker about DOC’s Return to Work Program, how likely would you be to speak positively about it?</a:t>
            </a:r>
          </a:p>
        </p:txBody>
      </p:sp>
      <p:sp>
        <p:nvSpPr>
          <p:cNvPr id="6" name="Text Placeholder 5">
            <a:extLst>
              <a:ext uri="{FF2B5EF4-FFF2-40B4-BE49-F238E27FC236}">
                <a16:creationId xmlns:a16="http://schemas.microsoft.com/office/drawing/2014/main" xmlns="" id="{7B6EFF0C-FBDA-4AD0-9CBE-84B55893F152}"/>
              </a:ext>
            </a:extLst>
          </p:cNvPr>
          <p:cNvSpPr>
            <a:spLocks noGrp="1"/>
          </p:cNvSpPr>
          <p:nvPr>
            <p:ph type="body" sz="quarter" idx="13"/>
          </p:nvPr>
        </p:nvSpPr>
        <p:spPr/>
        <p:txBody>
          <a:bodyPr/>
          <a:lstStyle/>
          <a:p>
            <a:r>
              <a:rPr lang="en-CA" dirty="0"/>
              <a:t>Likelihood to Speak Positively About the Program</a:t>
            </a:r>
          </a:p>
        </p:txBody>
      </p:sp>
      <p:graphicFrame>
        <p:nvGraphicFramePr>
          <p:cNvPr id="8" name="Chart 7">
            <a:extLst>
              <a:ext uri="{FF2B5EF4-FFF2-40B4-BE49-F238E27FC236}">
                <a16:creationId xmlns:a16="http://schemas.microsoft.com/office/drawing/2014/main" xmlns="" id="{D5AD89DA-6196-43C7-9FD7-F735417E1DEB}"/>
              </a:ext>
            </a:extLst>
          </p:cNvPr>
          <p:cNvGraphicFramePr/>
          <p:nvPr>
            <p:extLst>
              <p:ext uri="{D42A27DB-BD31-4B8C-83A1-F6EECF244321}">
                <p14:modId xmlns:p14="http://schemas.microsoft.com/office/powerpoint/2010/main" val="578719640"/>
              </p:ext>
            </p:extLst>
          </p:nvPr>
        </p:nvGraphicFramePr>
        <p:xfrm>
          <a:off x="5443376" y="1369007"/>
          <a:ext cx="3420000" cy="49632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a:extLst>
              <a:ext uri="{FF2B5EF4-FFF2-40B4-BE49-F238E27FC236}">
                <a16:creationId xmlns:a16="http://schemas.microsoft.com/office/drawing/2014/main" xmlns="" id="{3C97D6F0-C25B-43B5-ACDA-2727240913C7}"/>
              </a:ext>
            </a:extLst>
          </p:cNvPr>
          <p:cNvGraphicFramePr>
            <a:graphicFrameLocks noGrp="1"/>
          </p:cNvGraphicFramePr>
          <p:nvPr>
            <p:extLst>
              <p:ext uri="{D42A27DB-BD31-4B8C-83A1-F6EECF244321}">
                <p14:modId xmlns:p14="http://schemas.microsoft.com/office/powerpoint/2010/main" val="144841107"/>
              </p:ext>
            </p:extLst>
          </p:nvPr>
        </p:nvGraphicFramePr>
        <p:xfrm>
          <a:off x="5757767" y="1160820"/>
          <a:ext cx="2791219" cy="675640"/>
        </p:xfrm>
        <a:graphic>
          <a:graphicData uri="http://schemas.openxmlformats.org/drawingml/2006/table">
            <a:tbl>
              <a:tblPr firstRow="1" bandRow="1">
                <a:tableStyleId>{5C22544A-7EE6-4342-B048-85BDC9FD1C3A}</a:tableStyleId>
              </a:tblPr>
              <a:tblGrid>
                <a:gridCol w="2791219">
                  <a:extLst>
                    <a:ext uri="{9D8B030D-6E8A-4147-A177-3AD203B41FA5}">
                      <a16:colId xmlns:a16="http://schemas.microsoft.com/office/drawing/2014/main" xmlns="" val="782928325"/>
                    </a:ext>
                  </a:extLst>
                </a:gridCol>
              </a:tblGrid>
              <a:tr h="223894">
                <a:tc>
                  <a:txBody>
                    <a:bodyPr/>
                    <a:lstStyle/>
                    <a:p>
                      <a:pPr algn="ctr"/>
                      <a:r>
                        <a:rPr lang="en-CA" sz="1400" dirty="0">
                          <a:solidFill>
                            <a:schemeClr val="tx1"/>
                          </a:solidFill>
                        </a:rPr>
                        <a:t>Likelihood to Speak Positively</a:t>
                      </a:r>
                    </a:p>
                  </a:txBody>
                  <a:tcPr>
                    <a:lnL w="12700" cap="flat" cmpd="sng" algn="ctr">
                      <a:noFill/>
                      <a:prstDash val="lgDash"/>
                      <a:round/>
                      <a:headEnd type="none" w="med" len="med"/>
                      <a:tailEnd type="none" w="med" len="med"/>
                    </a:lnL>
                    <a:lnR w="12700" cap="flat" cmpd="sng" algn="ctr">
                      <a:noFill/>
                      <a:prstDash val="lgDash"/>
                      <a:round/>
                      <a:headEnd type="none" w="med" len="med"/>
                      <a:tailEnd type="none" w="med" len="med"/>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ap="flat" cmpd="sng" algn="ctr">
                      <a:noFill/>
                      <a:prstDash val="lgDash"/>
                      <a:round/>
                      <a:headEnd type="none" w="med" len="med"/>
                      <a:tailEnd type="none" w="med" len="med"/>
                    </a:lnL>
                    <a:lnR w="12700" cap="flat" cmpd="sng" algn="ctr">
                      <a:noFill/>
                      <a:prstDash val="lgDash"/>
                      <a:round/>
                      <a:headEnd type="none" w="med" len="med"/>
                      <a:tailEnd type="none" w="med" len="med"/>
                    </a:lnR>
                    <a:lnT w="19050" cap="flat" cmpd="sng" algn="ctr">
                      <a:solidFill>
                        <a:schemeClr val="bg1">
                          <a:lumMod val="65000"/>
                        </a:schemeClr>
                      </a:solidFill>
                      <a:prstDash val="sysDash"/>
                      <a:round/>
                      <a:headEnd type="none" w="med" len="med"/>
                      <a:tailEnd type="none" w="med" len="med"/>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sp>
        <p:nvSpPr>
          <p:cNvPr id="10" name="Left Brace 9">
            <a:extLst>
              <a:ext uri="{FF2B5EF4-FFF2-40B4-BE49-F238E27FC236}">
                <a16:creationId xmlns:a16="http://schemas.microsoft.com/office/drawing/2014/main" xmlns="" id="{F3CCFCEC-826A-4F28-9024-E927C12587CB}"/>
              </a:ext>
            </a:extLst>
          </p:cNvPr>
          <p:cNvSpPr/>
          <p:nvPr/>
        </p:nvSpPr>
        <p:spPr>
          <a:xfrm>
            <a:off x="5537959" y="2342419"/>
            <a:ext cx="302607" cy="1720698"/>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1" name="TextBox 10">
            <a:extLst>
              <a:ext uri="{FF2B5EF4-FFF2-40B4-BE49-F238E27FC236}">
                <a16:creationId xmlns:a16="http://schemas.microsoft.com/office/drawing/2014/main" xmlns="" id="{153F3A1F-6EC3-4517-A73E-D71AC1D20FB4}"/>
              </a:ext>
            </a:extLst>
          </p:cNvPr>
          <p:cNvSpPr txBox="1"/>
          <p:nvPr/>
        </p:nvSpPr>
        <p:spPr>
          <a:xfrm>
            <a:off x="4486645" y="2804360"/>
            <a:ext cx="956731" cy="738664"/>
          </a:xfrm>
          <a:prstGeom prst="rect">
            <a:avLst/>
          </a:prstGeom>
          <a:noFill/>
        </p:spPr>
        <p:txBody>
          <a:bodyPr wrap="square" rtlCol="0">
            <a:spAutoFit/>
          </a:bodyPr>
          <a:lstStyle/>
          <a:p>
            <a:pPr algn="ctr"/>
            <a:r>
              <a:rPr lang="en-CA" b="1" dirty="0">
                <a:solidFill>
                  <a:schemeClr val="accent1"/>
                </a:solidFill>
              </a:rPr>
              <a:t>50%</a:t>
            </a:r>
          </a:p>
          <a:p>
            <a:pPr algn="ctr"/>
            <a:r>
              <a:rPr lang="en-CA" sz="1200" dirty="0"/>
              <a:t>Definitely / probably</a:t>
            </a:r>
          </a:p>
        </p:txBody>
      </p:sp>
    </p:spTree>
    <p:extLst>
      <p:ext uri="{BB962C8B-B14F-4D97-AF65-F5344CB8AC3E}">
        <p14:creationId xmlns:p14="http://schemas.microsoft.com/office/powerpoint/2010/main" val="108160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CA" dirty="0"/>
              <a:t>Initial Injury</a:t>
            </a:r>
          </a:p>
        </p:txBody>
      </p:sp>
      <p:sp>
        <p:nvSpPr>
          <p:cNvPr id="3" name="Text Placeholder 2"/>
          <p:cNvSpPr>
            <a:spLocks noGrp="1"/>
          </p:cNvSpPr>
          <p:nvPr>
            <p:ph type="body" sz="quarter" idx="14"/>
          </p:nvPr>
        </p:nvSpPr>
        <p:spPr/>
        <p:txBody>
          <a:bodyPr/>
          <a:lstStyle/>
          <a:p>
            <a:r>
              <a:rPr lang="en-CA" dirty="0"/>
              <a:t>Detailed Findings</a:t>
            </a:r>
          </a:p>
        </p:txBody>
      </p:sp>
      <p:sp>
        <p:nvSpPr>
          <p:cNvPr id="4" name="Slide Number Placeholder 3"/>
          <p:cNvSpPr>
            <a:spLocks noGrp="1"/>
          </p:cNvSpPr>
          <p:nvPr>
            <p:ph type="sldNum" sz="quarter" idx="12"/>
          </p:nvPr>
        </p:nvSpPr>
        <p:spPr/>
        <p:txBody>
          <a:bodyPr/>
          <a:lstStyle/>
          <a:p>
            <a:fld id="{4363FE24-622A-4623-949A-6814ED980E38}" type="slidenum">
              <a:rPr lang="en-CA" smtClean="0"/>
              <a:pPr/>
              <a:t>8</a:t>
            </a:fld>
            <a:endParaRPr lang="en-CA" dirty="0"/>
          </a:p>
        </p:txBody>
      </p:sp>
    </p:spTree>
    <p:extLst>
      <p:ext uri="{BB962C8B-B14F-4D97-AF65-F5344CB8AC3E}">
        <p14:creationId xmlns:p14="http://schemas.microsoft.com/office/powerpoint/2010/main" val="3891172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xmlns="" id="{9146A27C-672E-4023-9D7D-EE99017C2DC2}"/>
              </a:ext>
            </a:extLst>
          </p:cNvPr>
          <p:cNvSpPr txBox="1">
            <a:spLocks/>
          </p:cNvSpPr>
          <p:nvPr/>
        </p:nvSpPr>
        <p:spPr>
          <a:xfrm>
            <a:off x="17132" y="0"/>
            <a:ext cx="2754350" cy="6858000"/>
          </a:xfrm>
          <a:prstGeom prst="rect">
            <a:avLst/>
          </a:prstGeom>
          <a:solidFill>
            <a:schemeClr val="bg1">
              <a:lumMod val="95000"/>
            </a:schemeClr>
          </a:solidFill>
        </p:spPr>
        <p:txBody>
          <a:bodyPr lIns="108000" tIns="1008000" rIns="108000">
            <a:noAutofit/>
          </a:bodyPr>
          <a:lstStyle>
            <a:lvl1pPr marL="179388" indent="-179388" algn="l" defTabSz="914400" rtl="0" eaLnBrk="1" latinLnBrk="0" hangingPunct="1">
              <a:lnSpc>
                <a:spcPct val="100000"/>
              </a:lnSpc>
              <a:spcBef>
                <a:spcPts val="1000"/>
              </a:spcBef>
              <a:buClr>
                <a:schemeClr val="accent1"/>
              </a:buClr>
              <a:buFont typeface="Symbol" panose="05050102010706020507" pitchFamily="18" charset="2"/>
              <a:buChar char="ñ"/>
              <a:tabLst/>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450850" indent="-184150" algn="l" defTabSz="914400" rtl="0" eaLnBrk="1" latinLnBrk="0" hangingPunct="1">
              <a:lnSpc>
                <a:spcPct val="100000"/>
              </a:lnSpc>
              <a:spcBef>
                <a:spcPts val="500"/>
              </a:spcBef>
              <a:buClr>
                <a:srgbClr val="525355"/>
              </a:buClr>
              <a:buSzPct val="70000"/>
              <a:buFont typeface="Symbol" panose="05050102010706020507" pitchFamily="18" charset="2"/>
              <a:buChar char="ñ"/>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7175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984250" indent="-177800" algn="l" defTabSz="914400" rtl="0" eaLnBrk="1" latinLnBrk="0" hangingPunct="1">
              <a:lnSpc>
                <a:spcPct val="100000"/>
              </a:lnSpc>
              <a:spcBef>
                <a:spcPts val="500"/>
              </a:spcBef>
              <a:buClr>
                <a:schemeClr val="bg1">
                  <a:lumMod val="50000"/>
                </a:schemeClr>
              </a:buClr>
              <a:buFont typeface="Ebrima" panose="02000000000000000000" pitchFamily="2" charset="0"/>
              <a:buChar char="-"/>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0" algn="l" defTabSz="914400" rtl="0" eaLnBrk="1" latinLnBrk="0" hangingPunct="1">
              <a:lnSpc>
                <a:spcPct val="90000"/>
              </a:lnSpc>
              <a:spcBef>
                <a:spcPts val="500"/>
              </a:spcBef>
              <a:buFont typeface="Tahoma" panose="020B0604030504040204" pitchFamily="34" charset="0"/>
              <a:buNone/>
              <a:defRPr sz="11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 good majority (62%) claimed to have received timely treatment for their injury, and an even higher portion (88%) found it easy to find a medical provider to treat the injury.</a:t>
            </a:r>
          </a:p>
          <a:p>
            <a:r>
              <a:rPr lang="en-US" dirty="0"/>
              <a:t>Those who were off for longer durations (at least 30 days) were less likely to have received timely treatment and to report having a tougher time finding a medical provider.</a:t>
            </a:r>
          </a:p>
        </p:txBody>
      </p:sp>
      <p:graphicFrame>
        <p:nvGraphicFramePr>
          <p:cNvPr id="9" name="Chart 8"/>
          <p:cNvGraphicFramePr/>
          <p:nvPr>
            <p:extLst>
              <p:ext uri="{D42A27DB-BD31-4B8C-83A1-F6EECF244321}">
                <p14:modId xmlns:p14="http://schemas.microsoft.com/office/powerpoint/2010/main" val="2443382350"/>
              </p:ext>
            </p:extLst>
          </p:nvPr>
        </p:nvGraphicFramePr>
        <p:xfrm>
          <a:off x="2585801" y="2383160"/>
          <a:ext cx="4644172" cy="306140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4363FE24-622A-4623-949A-6814ED980E38}" type="slidenum">
              <a:rPr lang="en-CA" smtClean="0"/>
              <a:pPr/>
              <a:t>9</a:t>
            </a:fld>
            <a:endParaRPr lang="en-CA" dirty="0"/>
          </a:p>
        </p:txBody>
      </p:sp>
      <p:sp>
        <p:nvSpPr>
          <p:cNvPr id="2" name="Text Placeholder 1"/>
          <p:cNvSpPr>
            <a:spLocks noGrp="1"/>
          </p:cNvSpPr>
          <p:nvPr>
            <p:ph type="body" sz="quarter" idx="17"/>
          </p:nvPr>
        </p:nvSpPr>
        <p:spPr>
          <a:xfrm>
            <a:off x="2754352" y="6258583"/>
            <a:ext cx="9210907" cy="635001"/>
          </a:xfrm>
        </p:spPr>
        <p:txBody>
          <a:bodyPr/>
          <a:lstStyle/>
          <a:p>
            <a:r>
              <a:rPr lang="en-CA" dirty="0"/>
              <a:t>Thinking back to when you had the injury… </a:t>
            </a:r>
          </a:p>
          <a:p>
            <a:r>
              <a:rPr lang="en-CA" dirty="0"/>
              <a:t>Q3. Did you receive timely treatment for your injury?</a:t>
            </a:r>
          </a:p>
          <a:p>
            <a:r>
              <a:rPr lang="en-CA" dirty="0"/>
              <a:t>Q4. Was it easy to find a doctor or medical provider to provide treatment for your workplace injury?</a:t>
            </a:r>
          </a:p>
        </p:txBody>
      </p:sp>
      <p:sp>
        <p:nvSpPr>
          <p:cNvPr id="5" name="Text Placeholder 4"/>
          <p:cNvSpPr>
            <a:spLocks noGrp="1"/>
          </p:cNvSpPr>
          <p:nvPr>
            <p:ph type="body" sz="quarter" idx="13"/>
          </p:nvPr>
        </p:nvSpPr>
        <p:spPr/>
        <p:txBody>
          <a:bodyPr/>
          <a:lstStyle/>
          <a:p>
            <a:r>
              <a:rPr lang="en-CA" dirty="0"/>
              <a:t>Treatment of Injury</a:t>
            </a:r>
          </a:p>
        </p:txBody>
      </p:sp>
      <p:graphicFrame>
        <p:nvGraphicFramePr>
          <p:cNvPr id="6" name="Table 5"/>
          <p:cNvGraphicFramePr>
            <a:graphicFrameLocks noGrp="1"/>
          </p:cNvGraphicFramePr>
          <p:nvPr>
            <p:extLst>
              <p:ext uri="{D42A27DB-BD31-4B8C-83A1-F6EECF244321}">
                <p14:modId xmlns:p14="http://schemas.microsoft.com/office/powerpoint/2010/main" val="2841055001"/>
              </p:ext>
            </p:extLst>
          </p:nvPr>
        </p:nvGraphicFramePr>
        <p:xfrm>
          <a:off x="3374500" y="1641480"/>
          <a:ext cx="3340359" cy="741680"/>
        </p:xfrm>
        <a:graphic>
          <a:graphicData uri="http://schemas.openxmlformats.org/drawingml/2006/table">
            <a:tbl>
              <a:tblPr firstRow="1" bandRow="1">
                <a:tableStyleId>{5C22544A-7EE6-4342-B048-85BDC9FD1C3A}</a:tableStyleId>
              </a:tblPr>
              <a:tblGrid>
                <a:gridCol w="3340359">
                  <a:extLst>
                    <a:ext uri="{9D8B030D-6E8A-4147-A177-3AD203B41FA5}">
                      <a16:colId xmlns:a16="http://schemas.microsoft.com/office/drawing/2014/main" xmlns="" val="782928325"/>
                    </a:ext>
                  </a:extLst>
                </a:gridCol>
              </a:tblGrid>
              <a:tr h="370840">
                <a:tc>
                  <a:txBody>
                    <a:bodyPr/>
                    <a:lstStyle/>
                    <a:p>
                      <a:pPr algn="ctr"/>
                      <a:r>
                        <a:rPr lang="en-CA" sz="1400" dirty="0">
                          <a:solidFill>
                            <a:schemeClr val="tx1"/>
                          </a:solidFill>
                        </a:rPr>
                        <a:t>Received Timely Treatment</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836564209"/>
              </p:ext>
            </p:extLst>
          </p:nvPr>
        </p:nvGraphicFramePr>
        <p:xfrm>
          <a:off x="7920896" y="1641480"/>
          <a:ext cx="3340359" cy="741680"/>
        </p:xfrm>
        <a:graphic>
          <a:graphicData uri="http://schemas.openxmlformats.org/drawingml/2006/table">
            <a:tbl>
              <a:tblPr firstRow="1" bandRow="1">
                <a:tableStyleId>{5C22544A-7EE6-4342-B048-85BDC9FD1C3A}</a:tableStyleId>
              </a:tblPr>
              <a:tblGrid>
                <a:gridCol w="3340359">
                  <a:extLst>
                    <a:ext uri="{9D8B030D-6E8A-4147-A177-3AD203B41FA5}">
                      <a16:colId xmlns:a16="http://schemas.microsoft.com/office/drawing/2014/main" xmlns="" val="782928325"/>
                    </a:ext>
                  </a:extLst>
                </a:gridCol>
              </a:tblGrid>
              <a:tr h="370840">
                <a:tc>
                  <a:txBody>
                    <a:bodyPr/>
                    <a:lstStyle/>
                    <a:p>
                      <a:pPr algn="ctr"/>
                      <a:r>
                        <a:rPr lang="en-CA" sz="1400" dirty="0">
                          <a:solidFill>
                            <a:schemeClr val="tx1"/>
                          </a:solidFill>
                        </a:rPr>
                        <a:t>Was Easy to Find Medical Provider</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9050" cap="flat" cmpd="sng" algn="ctr">
                      <a:solidFill>
                        <a:schemeClr val="bg1">
                          <a:lumMod val="6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6821335"/>
                  </a:ext>
                </a:extLst>
              </a:tr>
              <a:tr h="370840">
                <a:tc>
                  <a:txBody>
                    <a:bodyPr/>
                    <a:lstStyle/>
                    <a:p>
                      <a:pPr algn="ctr"/>
                      <a:r>
                        <a:rPr lang="en-CA" sz="1000" i="1" dirty="0">
                          <a:solidFill>
                            <a:schemeClr val="tx1"/>
                          </a:solidFill>
                        </a:rPr>
                        <a:t>Base: Total (56)</a:t>
                      </a:r>
                    </a:p>
                  </a:txBody>
                  <a:tcPr>
                    <a:lnL w="12700" cmpd="sng">
                      <a:noFill/>
                    </a:lnL>
                    <a:lnR w="12700" cmpd="sng">
                      <a:noFill/>
                    </a:lnR>
                    <a:lnT w="19050" cap="flat" cmpd="sng" algn="ctr">
                      <a:solidFill>
                        <a:schemeClr val="bg1">
                          <a:lumMod val="65000"/>
                        </a:schemeClr>
                      </a:solidFill>
                      <a:prstDash val="sysDash"/>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321646"/>
                  </a:ext>
                </a:extLst>
              </a:tr>
            </a:tbl>
          </a:graphicData>
        </a:graphic>
      </p:graphicFrame>
      <p:graphicFrame>
        <p:nvGraphicFramePr>
          <p:cNvPr id="10" name="Chart 9">
            <a:extLst>
              <a:ext uri="{FF2B5EF4-FFF2-40B4-BE49-F238E27FC236}">
                <a16:creationId xmlns:a16="http://schemas.microsoft.com/office/drawing/2014/main" xmlns="" id="{C226DCDD-5469-48EB-B5F7-1AC7E8EA18CC}"/>
              </a:ext>
            </a:extLst>
          </p:cNvPr>
          <p:cNvGraphicFramePr/>
          <p:nvPr>
            <p:extLst>
              <p:ext uri="{D42A27DB-BD31-4B8C-83A1-F6EECF244321}">
                <p14:modId xmlns:p14="http://schemas.microsoft.com/office/powerpoint/2010/main" val="3993724834"/>
              </p:ext>
            </p:extLst>
          </p:nvPr>
        </p:nvGraphicFramePr>
        <p:xfrm>
          <a:off x="7061422" y="2383160"/>
          <a:ext cx="4644172" cy="3061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4687806"/>
      </p:ext>
    </p:extLst>
  </p:cSld>
  <p:clrMapOvr>
    <a:masterClrMapping/>
  </p:clrMapOvr>
</p:sld>
</file>

<file path=ppt/theme/theme1.xml><?xml version="1.0" encoding="utf-8"?>
<a:theme xmlns:a="http://schemas.openxmlformats.org/drawingml/2006/main" name="Sentis 2016 Widescreen">
  <a:themeElements>
    <a:clrScheme name="Sentis May 2016">
      <a:dk1>
        <a:srgbClr val="333C42"/>
      </a:dk1>
      <a:lt1>
        <a:srgbClr val="FFFFFF"/>
      </a:lt1>
      <a:dk2>
        <a:srgbClr val="41A22A"/>
      </a:dk2>
      <a:lt2>
        <a:srgbClr val="FFC715"/>
      </a:lt2>
      <a:accent1>
        <a:srgbClr val="0A64B6"/>
      </a:accent1>
      <a:accent2>
        <a:srgbClr val="C51138"/>
      </a:accent2>
      <a:accent3>
        <a:srgbClr val="7CD52B"/>
      </a:accent3>
      <a:accent4>
        <a:srgbClr val="8A1F95"/>
      </a:accent4>
      <a:accent5>
        <a:srgbClr val="FF7401"/>
      </a:accent5>
      <a:accent6>
        <a:srgbClr val="0F95B5"/>
      </a:accent6>
      <a:hlink>
        <a:srgbClr val="0000FF"/>
      </a:hlink>
      <a:folHlink>
        <a:srgbClr val="800080"/>
      </a:folHlink>
    </a:clrScheme>
    <a:fontScheme name="Sentis">
      <a:majorFont>
        <a:latin typeface="Ebrima"/>
        <a:ea typeface=""/>
        <a:cs typeface=""/>
      </a:majorFont>
      <a:minorFont>
        <a:latin typeface="Ebrim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tis 2016 Widescreen" id="{C52FDDEA-215F-40B2-A47B-EE1F29A3F1DF}" vid="{234AFECF-B8B4-4A7A-B4A8-B0FD629D65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13108</TotalTime>
  <Words>3220</Words>
  <Application>Microsoft Office PowerPoint</Application>
  <PresentationFormat>Widescreen</PresentationFormat>
  <Paragraphs>344</Paragraphs>
  <Slides>24</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Ebrima</vt:lpstr>
      <vt:lpstr>Symbol</vt:lpstr>
      <vt:lpstr>Tahoma</vt:lpstr>
      <vt:lpstr>Times New Roman</vt:lpstr>
      <vt:lpstr>Webdings</vt:lpstr>
      <vt:lpstr>Sentis 2016 Widescreen</vt:lpstr>
      <vt:lpstr>Washington State Department of Corrections Transitional Return to Work Program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Larsen</dc:creator>
  <cp:lastModifiedBy>Dordal, Sonja M. (DOC)</cp:lastModifiedBy>
  <cp:revision>819</cp:revision>
  <cp:lastPrinted>2017-12-01T20:37:15Z</cp:lastPrinted>
  <dcterms:created xsi:type="dcterms:W3CDTF">2017-04-11T00:18:36Z</dcterms:created>
  <dcterms:modified xsi:type="dcterms:W3CDTF">2017-12-06T22:20:59Z</dcterms:modified>
</cp:coreProperties>
</file>