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a" ContentType="audio/x-ms-wma"/>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8"/>
  </p:notesMasterIdLst>
  <p:handoutMasterIdLst>
    <p:handoutMasterId r:id="rId29"/>
  </p:handoutMasterIdLst>
  <p:sldIdLst>
    <p:sldId id="256" r:id="rId2"/>
    <p:sldId id="282" r:id="rId3"/>
    <p:sldId id="486" r:id="rId4"/>
    <p:sldId id="283" r:id="rId5"/>
    <p:sldId id="479" r:id="rId6"/>
    <p:sldId id="286" r:id="rId7"/>
    <p:sldId id="454" r:id="rId8"/>
    <p:sldId id="406" r:id="rId9"/>
    <p:sldId id="484" r:id="rId10"/>
    <p:sldId id="488" r:id="rId11"/>
    <p:sldId id="483" r:id="rId12"/>
    <p:sldId id="467" r:id="rId13"/>
    <p:sldId id="481" r:id="rId14"/>
    <p:sldId id="441" r:id="rId15"/>
    <p:sldId id="411" r:id="rId16"/>
    <p:sldId id="356" r:id="rId17"/>
    <p:sldId id="471" r:id="rId18"/>
    <p:sldId id="473" r:id="rId19"/>
    <p:sldId id="474" r:id="rId20"/>
    <p:sldId id="475" r:id="rId21"/>
    <p:sldId id="476" r:id="rId22"/>
    <p:sldId id="477" r:id="rId23"/>
    <p:sldId id="386" r:id="rId24"/>
    <p:sldId id="469" r:id="rId25"/>
    <p:sldId id="358" r:id="rId26"/>
    <p:sldId id="487" r:id="rId2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CC00FF"/>
    <a:srgbClr val="A6C36F"/>
    <a:srgbClr val="66CCFF"/>
    <a:srgbClr val="0000FF"/>
    <a:srgbClr val="3399FF"/>
    <a:srgbClr val="0099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76" autoAdjust="0"/>
    <p:restoredTop sz="57088" autoAdjust="0"/>
  </p:normalViewPr>
  <p:slideViewPr>
    <p:cSldViewPr>
      <p:cViewPr>
        <p:scale>
          <a:sx n="60" d="100"/>
          <a:sy n="60" d="100"/>
        </p:scale>
        <p:origin x="2628" y="126"/>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2" tIns="46586" rIns="93172" bIns="46586" rtlCol="0"/>
          <a:lstStyle>
            <a:lvl1pPr algn="r">
              <a:defRPr sz="1300"/>
            </a:lvl1pPr>
          </a:lstStyle>
          <a:p>
            <a:fld id="{1C492D72-94B7-4B9E-BF21-9B305CE11234}" type="datetimeFigureOut">
              <a:rPr lang="en-US" smtClean="0"/>
              <a:t>11/30/2017</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a:defRPr sz="1300"/>
            </a:lvl1pPr>
          </a:lstStyle>
          <a:p>
            <a:fld id="{8361C35F-9DC6-4221-A943-4BCFF03D82AB}" type="slidenum">
              <a:rPr lang="en-US" smtClean="0"/>
              <a:t>‹#›</a:t>
            </a:fld>
            <a:endParaRPr lang="en-US" dirty="0"/>
          </a:p>
        </p:txBody>
      </p:sp>
    </p:spTree>
    <p:extLst>
      <p:ext uri="{BB962C8B-B14F-4D97-AF65-F5344CB8AC3E}">
        <p14:creationId xmlns:p14="http://schemas.microsoft.com/office/powerpoint/2010/main" val="1009177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CA"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48C12286-6357-4523-B4AF-B3D8F42269EE}" type="datetimeFigureOut">
              <a:rPr lang="en-CA" smtClean="0"/>
              <a:t>30/11/2017</a:t>
            </a:fld>
            <a:endParaRPr lang="en-CA"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CA"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CA"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5F57C1C7-17A0-428D-825C-7A3C992B6356}" type="slidenum">
              <a:rPr lang="en-CA" smtClean="0"/>
              <a:t>‹#›</a:t>
            </a:fld>
            <a:endParaRPr lang="en-CA" dirty="0"/>
          </a:p>
        </p:txBody>
      </p:sp>
    </p:spTree>
    <p:extLst>
      <p:ext uri="{BB962C8B-B14F-4D97-AF65-F5344CB8AC3E}">
        <p14:creationId xmlns:p14="http://schemas.microsoft.com/office/powerpoint/2010/main" val="407663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Preventing Work Disability</a:t>
            </a:r>
            <a:r>
              <a:rPr lang="en-US" baseline="0" dirty="0" smtClean="0"/>
              <a:t> web session.  My name is Jason Parker and I will be hosting this session for you today.</a:t>
            </a:r>
          </a:p>
          <a:p>
            <a:endParaRPr lang="en-US" baseline="0" dirty="0" smtClean="0"/>
          </a:p>
          <a:p>
            <a:r>
              <a:rPr lang="en-US" baseline="0" dirty="0" smtClean="0"/>
              <a:t>This session is about how to help DOC employees, who have been injured on the job, return to work.  This web session is supported by a grant provided by Labor and Industries through the Safety and Health Investment Projects also called the SHIP Grant.</a:t>
            </a:r>
            <a:endParaRPr lang="en-US" dirty="0"/>
          </a:p>
        </p:txBody>
      </p:sp>
      <p:sp>
        <p:nvSpPr>
          <p:cNvPr id="4" name="Slide Number Placeholder 3"/>
          <p:cNvSpPr>
            <a:spLocks noGrp="1"/>
          </p:cNvSpPr>
          <p:nvPr>
            <p:ph type="sldNum" sz="quarter" idx="10"/>
          </p:nvPr>
        </p:nvSpPr>
        <p:spPr/>
        <p:txBody>
          <a:bodyPr/>
          <a:lstStyle/>
          <a:p>
            <a:fld id="{5F57C1C7-17A0-428D-825C-7A3C992B6356}" type="slidenum">
              <a:rPr lang="en-CA" smtClean="0"/>
              <a:t>1</a:t>
            </a:fld>
            <a:endParaRPr lang="en-CA" dirty="0"/>
          </a:p>
        </p:txBody>
      </p:sp>
    </p:spTree>
    <p:extLst>
      <p:ext uri="{BB962C8B-B14F-4D97-AF65-F5344CB8AC3E}">
        <p14:creationId xmlns:p14="http://schemas.microsoft.com/office/powerpoint/2010/main" val="4268346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 now that we</a:t>
            </a:r>
            <a:r>
              <a:rPr lang="en-CA" baseline="0" dirty="0" smtClean="0"/>
              <a:t> have defined work disability.  Now that we have determined that it isn’t until the worker decides to rtw that anything ever happens.  It is important to have a framework of the 3 different types of work disability so we have a common language.</a:t>
            </a:r>
          </a:p>
          <a:p>
            <a:endParaRPr lang="en-CA" baseline="0" dirty="0" smtClean="0"/>
          </a:p>
          <a:p>
            <a:r>
              <a:rPr lang="en-CA" baseline="0" dirty="0" smtClean="0"/>
              <a:t>The first type is what is called “ Medically Required Disability.”  Meaning it is medically required for you to be out of work due to risk of harm to self or others.  This is a really important point again.  Essentially, being at work would cause harm to a person or possibly harm to others.  For example, you have the Ebola virus.  It is medically required for you to be out of the workplace due to risk of harm to self, as in you would die, and risk to others, as in you will infect everyone else.  That is what is called medically required disability.</a:t>
            </a:r>
          </a:p>
          <a:p>
            <a:endParaRPr lang="en-CA" baseline="0" dirty="0" smtClean="0"/>
          </a:p>
          <a:p>
            <a:r>
              <a:rPr lang="en-CA" baseline="0" dirty="0" smtClean="0"/>
              <a:t>The second type is what is called Medically Discretionary Disability.  This means that a person is not at risk of harm if they were at work but there is a discretionary decision being made on the part of the worker, employer, or doctor to delay the return to work.  For example, not feeling ready, no transitional duties, cautious of prognosis.  These are all reasons that may not necessarily indicate if there is risk of a person being at work, risk of harm, but there is a discretionary decision to delay the return to work.</a:t>
            </a:r>
          </a:p>
          <a:p>
            <a:endParaRPr lang="en-CA" baseline="0" dirty="0" smtClean="0"/>
          </a:p>
          <a:p>
            <a:r>
              <a:rPr lang="en-CA" baseline="0" dirty="0" smtClean="0"/>
              <a:t>The last type is what is called Medically Unnecessary Disability.  This is where there are non-medical decisions being made to delay the return to work such as fear of reinjury, anger, avoidance of activity.  Also, we often see workplace issues masquerading as medical issues. We also see poor</a:t>
            </a:r>
            <a:r>
              <a:rPr lang="en-US" sz="1200" b="0" i="0" u="none" strike="noStrike" kern="1200" baseline="0" dirty="0" smtClean="0">
                <a:solidFill>
                  <a:schemeClr val="tx1"/>
                </a:solidFill>
                <a:latin typeface="+mn-lt"/>
                <a:ea typeface="+mn-ea"/>
                <a:cs typeface="+mn-cs"/>
              </a:rPr>
              <a:t> information flow or inadequate communications, or administrative and procedural delays all contributing to unnecessary work disability.</a:t>
            </a:r>
            <a:endParaRPr lang="en-CA" baseline="0" dirty="0" smtClean="0"/>
          </a:p>
          <a:p>
            <a:endParaRPr lang="en-CA" baseline="0" dirty="0" smtClean="0"/>
          </a:p>
          <a:p>
            <a:r>
              <a:rPr lang="en-CA" baseline="0" dirty="0" smtClean="0"/>
              <a:t>From a work disability prevention perspective, the lost work days we are out to prevent are not the ones that are medically required.  In fact, if you remember the 5% that cost 80% of the dollars are not the ones are not coming from the medically required disability but are from the discretionary and unnecessary decisions to keep people from coming back to work when there is no risk of harm.</a:t>
            </a:r>
          </a:p>
          <a:p>
            <a:endParaRPr lang="en-US" dirty="0"/>
          </a:p>
        </p:txBody>
      </p:sp>
      <p:sp>
        <p:nvSpPr>
          <p:cNvPr id="4" name="Slide Number Placeholder 3"/>
          <p:cNvSpPr>
            <a:spLocks noGrp="1"/>
          </p:cNvSpPr>
          <p:nvPr>
            <p:ph type="sldNum" sz="quarter" idx="10"/>
          </p:nvPr>
        </p:nvSpPr>
        <p:spPr/>
        <p:txBody>
          <a:bodyPr/>
          <a:lstStyle/>
          <a:p>
            <a:fld id="{5F57C1C7-17A0-428D-825C-7A3C992B6356}" type="slidenum">
              <a:rPr lang="en-CA" smtClean="0"/>
              <a:t>10</a:t>
            </a:fld>
            <a:endParaRPr lang="en-CA" dirty="0"/>
          </a:p>
        </p:txBody>
      </p:sp>
    </p:spTree>
    <p:extLst>
      <p:ext uri="{BB962C8B-B14F-4D97-AF65-F5344CB8AC3E}">
        <p14:creationId xmlns:p14="http://schemas.microsoft.com/office/powerpoint/2010/main" val="2042426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why make the</a:t>
            </a:r>
            <a:r>
              <a:rPr lang="en-US" baseline="0" dirty="0" smtClean="0"/>
              <a:t> distinction between these types of work disability?</a:t>
            </a:r>
          </a:p>
          <a:p>
            <a:endParaRPr lang="en-US" baseline="0" dirty="0" smtClean="0"/>
          </a:p>
          <a:p>
            <a:r>
              <a:rPr lang="en-US" baseline="0" dirty="0" smtClean="0"/>
              <a:t>ACOEM notes that it is important for all stakeholders to know how rarely medically required disability occurs.  In the grand scheme of things, there are few situations that medically require a person to be out of work.</a:t>
            </a:r>
          </a:p>
          <a:p>
            <a:endParaRPr lang="en-US" baseline="0" dirty="0" smtClean="0"/>
          </a:p>
          <a:p>
            <a:r>
              <a:rPr lang="en-US" baseline="0" dirty="0" smtClean="0"/>
              <a:t>The second point that ACOEM makes is that urgency is required to prevent work disability because time away from work is actually harmful to people.  Some may think it is the lottery or a benefit to being off work but the reality is that people have poor health outcomes by being out of work.  We are actually 2-3x more at risk of developing depression or anxiety if we are not working, and the worst outcome is we have a 20% increase in mortality.  Meaning, we are at risk of dying sooner.  Urgency is required.  And the focus of work disability prevention is to prevent people from being out of work due to discretionary and unnecessary reasons.</a:t>
            </a:r>
            <a:endParaRPr lang="en-US" dirty="0"/>
          </a:p>
        </p:txBody>
      </p:sp>
      <p:sp>
        <p:nvSpPr>
          <p:cNvPr id="4" name="Slide Number Placeholder 3"/>
          <p:cNvSpPr>
            <a:spLocks noGrp="1"/>
          </p:cNvSpPr>
          <p:nvPr>
            <p:ph type="sldNum" sz="quarter" idx="10"/>
          </p:nvPr>
        </p:nvSpPr>
        <p:spPr/>
        <p:txBody>
          <a:bodyPr/>
          <a:lstStyle/>
          <a:p>
            <a:fld id="{5F57C1C7-17A0-428D-825C-7A3C992B6356}" type="slidenum">
              <a:rPr lang="en-CA" smtClean="0"/>
              <a:t>11</a:t>
            </a:fld>
            <a:endParaRPr lang="en-CA" dirty="0"/>
          </a:p>
        </p:txBody>
      </p:sp>
    </p:spTree>
    <p:extLst>
      <p:ext uri="{BB962C8B-B14F-4D97-AF65-F5344CB8AC3E}">
        <p14:creationId xmlns:p14="http://schemas.microsoft.com/office/powerpoint/2010/main" val="1277501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things DOC did as part of the SHIP grant was to explore the DOC employee experience after an injury and the process of returning to work.  We travelled around the state and talked to COs, Sgts, LTs, Superintendents, HR consultants, supervisors.  These were done in groups of 3 to 6 or one on one in-depth interviews.  The reason for this qualitative assessment was to gain an understanding of what it is like to go through the injury, recovery, and return to work process.  What we found are called touchpoints or points of the interaction that seem to stand out as being more significant than others.  </a:t>
            </a:r>
          </a:p>
          <a:p>
            <a:endParaRPr lang="en-US" baseline="0" dirty="0" smtClean="0"/>
          </a:p>
          <a:p>
            <a:r>
              <a:rPr lang="en-US" baseline="0" dirty="0" smtClean="0"/>
              <a:t>We also found that experience matters and when the experience is bad it tends to continue to be bad and people become remarkably passive, and ultimately disengaged in the process. </a:t>
            </a:r>
            <a:endParaRPr lang="en-US" dirty="0"/>
          </a:p>
        </p:txBody>
      </p:sp>
      <p:sp>
        <p:nvSpPr>
          <p:cNvPr id="4" name="Slide Number Placeholder 3"/>
          <p:cNvSpPr>
            <a:spLocks noGrp="1"/>
          </p:cNvSpPr>
          <p:nvPr>
            <p:ph type="sldNum" sz="quarter" idx="10"/>
          </p:nvPr>
        </p:nvSpPr>
        <p:spPr/>
        <p:txBody>
          <a:bodyPr/>
          <a:lstStyle/>
          <a:p>
            <a:fld id="{5F57C1C7-17A0-428D-825C-7A3C992B6356}" type="slidenum">
              <a:rPr lang="en-CA" smtClean="0"/>
              <a:t>12</a:t>
            </a:fld>
            <a:endParaRPr lang="en-CA" dirty="0"/>
          </a:p>
        </p:txBody>
      </p:sp>
    </p:spTree>
    <p:extLst>
      <p:ext uri="{BB962C8B-B14F-4D97-AF65-F5344CB8AC3E}">
        <p14:creationId xmlns:p14="http://schemas.microsoft.com/office/powerpoint/2010/main" val="260435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assessment of the experience we found 4 main touchpoints</a:t>
            </a:r>
            <a:r>
              <a:rPr lang="en-US" baseline="0" dirty="0" smtClean="0"/>
              <a:t> of the interaction.</a:t>
            </a:r>
          </a:p>
          <a:p>
            <a:endParaRPr lang="en-US" baseline="0" dirty="0" smtClean="0"/>
          </a:p>
          <a:p>
            <a:r>
              <a:rPr lang="en-US" baseline="0" dirty="0" smtClean="0"/>
              <a:t>The first being: most employees find the workers compensation process overwhelming and confusing.  Making sure there is a clear and understandable process is an important part of the experience.  This can be done by a simple checklist of important steps, a verbal discussion explaining the process, or answering questions that may arise.  </a:t>
            </a:r>
          </a:p>
          <a:p>
            <a:endParaRPr lang="en-US" baseline="0" dirty="0" smtClean="0"/>
          </a:p>
          <a:p>
            <a:r>
              <a:rPr lang="en-US" baseline="0" dirty="0" smtClean="0"/>
              <a:t>The second touchpoint was care and compassion.  Demonstrating care and compassion by asking them if they are ok after an injury, how they are doing if they are out of work, and checking in with them periodically all seem to demonstrate care.  This touchpoint is significant and goes a long way to engaging employees who are experiencing an injury or illness.</a:t>
            </a:r>
          </a:p>
          <a:p>
            <a:endParaRPr lang="en-US" baseline="0" dirty="0" smtClean="0"/>
          </a:p>
          <a:p>
            <a:r>
              <a:rPr lang="en-US" dirty="0" smtClean="0"/>
              <a:t>Thirdly,</a:t>
            </a:r>
            <a:r>
              <a:rPr lang="en-US" baseline="0" dirty="0" smtClean="0"/>
              <a:t> relationships are important.  In particular, the supervisor’s involvement was identified by employees as being important, which is why you are participating in this session.  Ongoing supervisor involvement helps them feel and stay connected to the workplace, it creates feelings of being wanted back and maintains the ongoing relationship.</a:t>
            </a:r>
          </a:p>
          <a:p>
            <a:endParaRPr lang="en-US" baseline="0" dirty="0" smtClean="0"/>
          </a:p>
          <a:p>
            <a:r>
              <a:rPr lang="en-US" baseline="0" dirty="0" smtClean="0"/>
              <a:t>The last of our 4 touchpoints was ensuring ongoing contact.  One of the things we found is that there is a lot of contact at the beginning of a claim and time loss.  However, as time goes on and the employee remains out of work the amount of contact tends to drop off and as one employee said “once you leave this place you are off the grid.  I was off the grid.”</a:t>
            </a:r>
            <a:endParaRPr lang="en-US" dirty="0"/>
          </a:p>
        </p:txBody>
      </p:sp>
      <p:sp>
        <p:nvSpPr>
          <p:cNvPr id="4" name="Slide Number Placeholder 3"/>
          <p:cNvSpPr>
            <a:spLocks noGrp="1"/>
          </p:cNvSpPr>
          <p:nvPr>
            <p:ph type="sldNum" sz="quarter" idx="10"/>
          </p:nvPr>
        </p:nvSpPr>
        <p:spPr/>
        <p:txBody>
          <a:bodyPr/>
          <a:lstStyle/>
          <a:p>
            <a:fld id="{5F57C1C7-17A0-428D-825C-7A3C992B6356}" type="slidenum">
              <a:rPr lang="en-CA" smtClean="0"/>
              <a:t>13</a:t>
            </a:fld>
            <a:endParaRPr lang="en-CA" dirty="0"/>
          </a:p>
        </p:txBody>
      </p:sp>
    </p:spTree>
    <p:extLst>
      <p:ext uri="{BB962C8B-B14F-4D97-AF65-F5344CB8AC3E}">
        <p14:creationId xmlns:p14="http://schemas.microsoft.com/office/powerpoint/2010/main" val="1871809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a:t>
            </a:r>
            <a:r>
              <a:rPr lang="en-CA" baseline="0" dirty="0" smtClean="0"/>
              <a:t> also identified a few critical success factors in order to prevent unnecessary work disability.  </a:t>
            </a:r>
          </a:p>
          <a:p>
            <a:endParaRPr lang="en-CA" baseline="0" dirty="0" smtClean="0"/>
          </a:p>
          <a:p>
            <a:r>
              <a:rPr lang="en-CA" baseline="0" dirty="0" smtClean="0"/>
              <a:t>The first being “Day Zero reporting.”  This means that all injuries and accidents are reported on the day they occur.  This is identified as a critical success factor for a number of reasons.  Think about it for a moment.  If an employee does not report an injury right away and then 2 weeks later reports it, what is your first response?  Most of your colleagues made comments that they viewed the incident with skepticism, wondered “why did they not report it at the time of the injury.”  The impact, many commented, is that it influenced their response to the employee and the care they would normally feel.  So an easy solution then is to just take it off the table as an issue.  Day zero reporting, “it is just the way we do it.”</a:t>
            </a:r>
          </a:p>
          <a:p>
            <a:endParaRPr lang="en-CA" baseline="0" dirty="0" smtClean="0"/>
          </a:p>
          <a:p>
            <a:r>
              <a:rPr lang="en-CA" baseline="0" dirty="0" smtClean="0"/>
              <a:t>Its important to know why an employee may not immediately report the injury.  There are many reasons why a person may not report an injury/accident right away.  The most common reasons we heard from DOC employees was “1. I didn’t think it was as bad as I thought. 2. I was embarrassed it happened.  3. I felt ashamed and 4. I feel I will be judged.”</a:t>
            </a:r>
          </a:p>
          <a:p>
            <a:endParaRPr lang="en-CA" baseline="0" dirty="0" smtClean="0"/>
          </a:p>
          <a:p>
            <a:r>
              <a:rPr lang="en-CA" baseline="0" dirty="0" smtClean="0"/>
              <a:t>The significance of not reporting the injury right away is because treatment ends up being delayed, transitional duties can’t be offered, and one study showed that you can have an increase of up to 51% of workers compensation costs with delays of up to 2 weeks in reporting. And you may have an employee working that is less than a 100%.  Day Zero reporting is the goal.</a:t>
            </a:r>
          </a:p>
          <a:p>
            <a:endParaRPr lang="en-CA" baseline="0" dirty="0" smtClean="0"/>
          </a:p>
          <a:p>
            <a:r>
              <a:rPr lang="en-CA" baseline="0" dirty="0" smtClean="0"/>
              <a:t>Think about how you would deal with an employee that wasn’t following safety procedure or was engaged in unsafe acts.  How would you respond?  What would you do?  Most of your colleagues said they would address it directly with the employee.  Reinforce the good behaviour and follow-up.  Same goes for Day Zero reporting.  Its just the way we do it.</a:t>
            </a:r>
          </a:p>
          <a:p>
            <a:endParaRPr lang="en-CA" baseline="0" dirty="0" smtClean="0"/>
          </a:p>
          <a:p>
            <a:r>
              <a:rPr lang="en-CA" baseline="0" dirty="0" smtClean="0"/>
              <a:t>The next critical success factor involves you asking two questions at the time of the injury or accident.  Lead with compassion – ask first if they are okay.  Next simply ask if they can continue working.  If it is safe for them to do so </a:t>
            </a:r>
            <a:r>
              <a:rPr lang="en-CA" b="1" u="sng" baseline="0" dirty="0" smtClean="0"/>
              <a:t>AND</a:t>
            </a:r>
            <a:r>
              <a:rPr lang="en-CA" baseline="0" dirty="0" smtClean="0"/>
              <a:t> the employee feels they </a:t>
            </a:r>
            <a:r>
              <a:rPr lang="en-CA" b="1" u="sng" baseline="0" dirty="0" smtClean="0"/>
              <a:t>can</a:t>
            </a:r>
            <a:r>
              <a:rPr lang="en-CA" baseline="0" dirty="0" smtClean="0"/>
              <a:t>, remaining at work is the best option.</a:t>
            </a:r>
          </a:p>
          <a:p>
            <a:endParaRPr lang="en-CA" baseline="0" dirty="0" smtClean="0"/>
          </a:p>
          <a:p>
            <a:r>
              <a:rPr lang="en-CA" baseline="0" dirty="0" smtClean="0"/>
              <a:t>Lastly, the 4</a:t>
            </a:r>
            <a:r>
              <a:rPr lang="en-CA" baseline="30000" dirty="0" smtClean="0"/>
              <a:t>th</a:t>
            </a:r>
            <a:r>
              <a:rPr lang="en-CA" baseline="0" dirty="0" smtClean="0"/>
              <a:t> critical success factor is making sure things get started out right.  Remember, from the focus group and in-depth interview findings that most employees find the process confusing and overwhelming.  So ensuring things get started out right not only reduces the confusion about the process but also makes sure the necessary things that need to get done…get done.</a:t>
            </a:r>
            <a:endParaRPr lang="en-US" dirty="0"/>
          </a:p>
        </p:txBody>
      </p:sp>
      <p:sp>
        <p:nvSpPr>
          <p:cNvPr id="4" name="Slide Number Placeholder 3"/>
          <p:cNvSpPr>
            <a:spLocks noGrp="1"/>
          </p:cNvSpPr>
          <p:nvPr>
            <p:ph type="sldNum" sz="quarter" idx="10"/>
          </p:nvPr>
        </p:nvSpPr>
        <p:spPr/>
        <p:txBody>
          <a:bodyPr/>
          <a:lstStyle/>
          <a:p>
            <a:fld id="{5F57C1C7-17A0-428D-825C-7A3C992B6356}" type="slidenum">
              <a:rPr lang="en-CA" smtClean="0"/>
              <a:t>14</a:t>
            </a:fld>
            <a:endParaRPr lang="en-CA" dirty="0"/>
          </a:p>
        </p:txBody>
      </p:sp>
    </p:spTree>
    <p:extLst>
      <p:ext uri="{BB962C8B-B14F-4D97-AF65-F5344CB8AC3E}">
        <p14:creationId xmlns:p14="http://schemas.microsoft.com/office/powerpoint/2010/main" val="784347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go any further it is important to make</a:t>
            </a:r>
            <a:r>
              <a:rPr lang="en-US" baseline="0" dirty="0" smtClean="0"/>
              <a:t> a note that we have a new term to use.  Most employees were familiar with the terms light duties or modified duties.  In our interviews, many used these terms interchangeably and some had different meanings for these terms.  These terms are now replaced by the term transitional duties.  </a:t>
            </a:r>
          </a:p>
          <a:p>
            <a:endParaRPr lang="en-US" baseline="0" dirty="0" smtClean="0"/>
          </a:p>
          <a:p>
            <a:r>
              <a:rPr lang="en-US" baseline="0" dirty="0" smtClean="0"/>
              <a:t>The general consensus from our grant work is that the word “ transitional” has a temporary feel to it. That it has the notion of transitioning from one thing to another, which is a more accurate description of those work assignments.  Even if you may hear the older terms from other agencies or L&amp;I, the new term going forward at DOC will be Transitional Duties.</a:t>
            </a:r>
          </a:p>
          <a:p>
            <a:endParaRPr lang="en-US" baseline="0" dirty="0" smtClean="0"/>
          </a:p>
          <a:p>
            <a:r>
              <a:rPr lang="en-US" baseline="0" dirty="0" smtClean="0"/>
              <a:t>A few additional important points about Transitional Duties:</a:t>
            </a:r>
          </a:p>
          <a:p>
            <a:pPr marL="228600" indent="-228600">
              <a:buAutoNum type="arabicPeriod"/>
            </a:pPr>
            <a:r>
              <a:rPr lang="en-US" baseline="0" dirty="0" smtClean="0"/>
              <a:t>Transitional duties are temporary and are for a period of </a:t>
            </a:r>
            <a:r>
              <a:rPr lang="en-US" b="1" u="sng" baseline="0" dirty="0" smtClean="0"/>
              <a:t>UP TO </a:t>
            </a:r>
            <a:r>
              <a:rPr lang="en-US" baseline="0" dirty="0" smtClean="0"/>
              <a:t>12 weeks in duration.  Note that transitional duties are not for 12 weeks but the period of transitional duties can be up to 12 weeks.</a:t>
            </a:r>
          </a:p>
          <a:p>
            <a:pPr marL="228600" indent="-228600">
              <a:buAutoNum type="arabicPeriod"/>
            </a:pPr>
            <a:r>
              <a:rPr lang="en-US" baseline="0" dirty="0" smtClean="0"/>
              <a:t>An offer of transitional duties requires a completed Activity Prescription Form, or APF, or an approved Employer Job Description, or EJD.  So if one of your staff members feels they are able to return to transitional duties, they need to have one or the other submitted to proceed.</a:t>
            </a:r>
          </a:p>
          <a:p>
            <a:pPr marL="228600" indent="-228600">
              <a:buAutoNum type="arabicPeriod"/>
            </a:pPr>
            <a:r>
              <a:rPr lang="en-CA" dirty="0" smtClean="0"/>
              <a:t>Supervisors cannot approve Transitional Duties; only the Appointing Authority can.</a:t>
            </a:r>
          </a:p>
          <a:p>
            <a:pPr marL="228600" indent="-228600">
              <a:buAutoNum type="arabicPeriod"/>
            </a:pPr>
            <a:r>
              <a:rPr lang="en-US" baseline="0" dirty="0" smtClean="0"/>
              <a:t>Lastly, the DOC Human resources and Claims consultants are your go to people for your questions and communication.</a:t>
            </a:r>
          </a:p>
        </p:txBody>
      </p:sp>
      <p:sp>
        <p:nvSpPr>
          <p:cNvPr id="4" name="Slide Number Placeholder 3"/>
          <p:cNvSpPr>
            <a:spLocks noGrp="1"/>
          </p:cNvSpPr>
          <p:nvPr>
            <p:ph type="sldNum" sz="quarter" idx="10"/>
          </p:nvPr>
        </p:nvSpPr>
        <p:spPr/>
        <p:txBody>
          <a:bodyPr/>
          <a:lstStyle/>
          <a:p>
            <a:fld id="{5F57C1C7-17A0-428D-825C-7A3C992B6356}" type="slidenum">
              <a:rPr lang="en-CA" smtClean="0"/>
              <a:t>15</a:t>
            </a:fld>
            <a:endParaRPr lang="en-CA" dirty="0"/>
          </a:p>
        </p:txBody>
      </p:sp>
    </p:spTree>
    <p:extLst>
      <p:ext uri="{BB962C8B-B14F-4D97-AF65-F5344CB8AC3E}">
        <p14:creationId xmlns:p14="http://schemas.microsoft.com/office/powerpoint/2010/main" val="3424601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quick word about the DOC Work Disability Prevention team.  As you can see there are multiple people that are part of the team.  The claims consultant, human resources, the facility, and you as the supervisor have a significant role in helping improve the prevention of work disability.  However, as you can see from the diagram, who is at the center of it?  It is the DOC employee.  The employee is the only constant among all the various stakeholders.</a:t>
            </a:r>
          </a:p>
          <a:p>
            <a:endParaRPr lang="en-US" baseline="0" dirty="0" smtClean="0"/>
          </a:p>
          <a:p>
            <a:r>
              <a:rPr lang="en-US" baseline="0" dirty="0" smtClean="0"/>
              <a:t>This only highlights that the approach DOC is taking moving forward is a very employee centric approach.  Meaning, that the employee needs to be involved in the return to work process.</a:t>
            </a:r>
            <a:endParaRPr lang="en-US" dirty="0"/>
          </a:p>
        </p:txBody>
      </p:sp>
      <p:sp>
        <p:nvSpPr>
          <p:cNvPr id="4" name="Slide Number Placeholder 3"/>
          <p:cNvSpPr>
            <a:spLocks noGrp="1"/>
          </p:cNvSpPr>
          <p:nvPr>
            <p:ph type="sldNum" sz="quarter" idx="10"/>
          </p:nvPr>
        </p:nvSpPr>
        <p:spPr/>
        <p:txBody>
          <a:bodyPr/>
          <a:lstStyle/>
          <a:p>
            <a:fld id="{5F57C1C7-17A0-428D-825C-7A3C992B6356}" type="slidenum">
              <a:rPr lang="en-CA" smtClean="0"/>
              <a:t>16</a:t>
            </a:fld>
            <a:endParaRPr lang="en-CA" dirty="0"/>
          </a:p>
        </p:txBody>
      </p:sp>
    </p:spTree>
    <p:extLst>
      <p:ext uri="{BB962C8B-B14F-4D97-AF65-F5344CB8AC3E}">
        <p14:creationId xmlns:p14="http://schemas.microsoft.com/office/powerpoint/2010/main" val="3344858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 keeping with the idea that the supervisor has a significant</a:t>
            </a:r>
            <a:r>
              <a:rPr lang="en-US" baseline="0" dirty="0" smtClean="0"/>
              <a:t> role in the outcomes then we need to define what that role is and what responsibilities the supervisor has.  </a:t>
            </a:r>
          </a:p>
          <a:p>
            <a:endParaRPr lang="en-US" baseline="0" dirty="0" smtClean="0"/>
          </a:p>
          <a:p>
            <a:r>
              <a:rPr lang="en-US" baseline="0" dirty="0" smtClean="0"/>
              <a:t>For the supervisor there are 5 simple steps and ensuring that these steps are completed will go along way to the prevention of work disability.</a:t>
            </a:r>
          </a:p>
          <a:p>
            <a:endParaRPr lang="en-CA" baseline="0" dirty="0" smtClean="0"/>
          </a:p>
          <a:p>
            <a:r>
              <a:rPr lang="en-CA" baseline="0" dirty="0" smtClean="0"/>
              <a:t>So here is a quick overview of each step, and we will go through each step in more detail.</a:t>
            </a:r>
            <a:endParaRPr lang="en-US" baseline="0" dirty="0" smtClean="0"/>
          </a:p>
          <a:p>
            <a:endParaRPr lang="en-US" baseline="0" dirty="0" smtClean="0"/>
          </a:p>
          <a:p>
            <a:pPr marL="0" indent="0">
              <a:buNone/>
            </a:pPr>
            <a:r>
              <a:rPr lang="en-CA" baseline="0" dirty="0" smtClean="0"/>
              <a:t>The very first step is that: </a:t>
            </a:r>
            <a:endParaRPr lang="en-US" baseline="0" dirty="0" smtClean="0"/>
          </a:p>
          <a:p>
            <a:pPr marL="457200" lvl="1" indent="0">
              <a:buFont typeface="+mj-lt"/>
              <a:buNone/>
            </a:pPr>
            <a:r>
              <a:rPr lang="en-US" sz="2400" dirty="0" smtClean="0"/>
              <a:t>Once the injury or illness is reported,</a:t>
            </a:r>
            <a:r>
              <a:rPr lang="en-US" sz="2400" baseline="0" dirty="0" smtClean="0"/>
              <a:t> we want to make sure we demonstrate care and compassion </a:t>
            </a:r>
            <a:r>
              <a:rPr lang="en-CA" sz="2400" baseline="0" dirty="0" smtClean="0"/>
              <a:t>and, also, </a:t>
            </a:r>
            <a:r>
              <a:rPr lang="en-CA" dirty="0" smtClean="0"/>
              <a:t>Can they continue working?</a:t>
            </a:r>
          </a:p>
          <a:p>
            <a:pPr marL="0" lvl="0" indent="0">
              <a:buFont typeface="+mj-lt"/>
              <a:buNone/>
            </a:pPr>
            <a:endParaRPr lang="en-CA" sz="2400" dirty="0" smtClean="0"/>
          </a:p>
          <a:p>
            <a:pPr marL="0" lvl="0" indent="0">
              <a:buFont typeface="+mj-lt"/>
              <a:buNone/>
            </a:pPr>
            <a:r>
              <a:rPr lang="en-CA" sz="2400" dirty="0" smtClean="0"/>
              <a:t>Second step </a:t>
            </a:r>
            <a:endParaRPr lang="en-US" sz="2400" baseline="0" dirty="0" smtClean="0"/>
          </a:p>
          <a:p>
            <a:pPr marL="457200" lvl="1" indent="0">
              <a:buFont typeface="+mj-lt"/>
              <a:buNone/>
            </a:pPr>
            <a:r>
              <a:rPr lang="en-US" sz="2400" dirty="0" smtClean="0"/>
              <a:t>Provide them</a:t>
            </a:r>
            <a:r>
              <a:rPr lang="en-US" sz="2400" baseline="0" dirty="0" smtClean="0"/>
              <a:t> with a</a:t>
            </a:r>
            <a:r>
              <a:rPr lang="en-US" sz="2400" dirty="0" smtClean="0"/>
              <a:t> “Blue Packet”</a:t>
            </a:r>
          </a:p>
          <a:p>
            <a:pPr marL="0" lvl="0" indent="0">
              <a:buFont typeface="+mj-lt"/>
              <a:buNone/>
            </a:pPr>
            <a:endParaRPr lang="en-US" sz="2400" dirty="0" smtClean="0"/>
          </a:p>
          <a:p>
            <a:pPr marL="0" lvl="0" indent="0">
              <a:buFont typeface="+mj-lt"/>
              <a:buNone/>
            </a:pPr>
            <a:r>
              <a:rPr lang="en-US" sz="2400" dirty="0" smtClean="0"/>
              <a:t>Third,</a:t>
            </a:r>
            <a:r>
              <a:rPr lang="en-US" sz="2400" baseline="0" dirty="0" smtClean="0"/>
              <a:t> m</a:t>
            </a:r>
            <a:r>
              <a:rPr lang="en-US" sz="2400" dirty="0" smtClean="0"/>
              <a:t>ake sure they know to see their Doctor</a:t>
            </a:r>
          </a:p>
          <a:p>
            <a:pPr marL="0" lvl="0" indent="0">
              <a:buFont typeface="+mj-lt"/>
              <a:buNone/>
            </a:pPr>
            <a:endParaRPr lang="en-US" sz="2400" dirty="0" smtClean="0"/>
          </a:p>
          <a:p>
            <a:pPr marL="0" lvl="0" indent="0">
              <a:buFont typeface="+mj-lt"/>
              <a:buNone/>
            </a:pPr>
            <a:r>
              <a:rPr lang="en-US" sz="2400" dirty="0" smtClean="0"/>
              <a:t>Fourth, call your HR Consultant</a:t>
            </a:r>
          </a:p>
          <a:p>
            <a:pPr marL="0" lvl="0" indent="0">
              <a:buFont typeface="+mj-lt"/>
              <a:buNone/>
            </a:pPr>
            <a:endParaRPr lang="en-US" sz="2400" dirty="0" smtClean="0"/>
          </a:p>
          <a:p>
            <a:pPr marL="0" lvl="0" indent="0">
              <a:buFont typeface="+mj-lt"/>
              <a:buNone/>
            </a:pPr>
            <a:r>
              <a:rPr lang="en-US" sz="2400" dirty="0" smtClean="0"/>
              <a:t>Fifth, immediately plan your follow-up call with the employee</a:t>
            </a:r>
          </a:p>
          <a:p>
            <a:pPr marL="0" indent="0">
              <a:buNone/>
            </a:pPr>
            <a:endParaRPr lang="en-US" dirty="0"/>
          </a:p>
        </p:txBody>
      </p:sp>
      <p:sp>
        <p:nvSpPr>
          <p:cNvPr id="4" name="Slide Number Placeholder 3"/>
          <p:cNvSpPr>
            <a:spLocks noGrp="1"/>
          </p:cNvSpPr>
          <p:nvPr>
            <p:ph type="sldNum" sz="quarter" idx="10"/>
          </p:nvPr>
        </p:nvSpPr>
        <p:spPr/>
        <p:txBody>
          <a:bodyPr/>
          <a:lstStyle/>
          <a:p>
            <a:fld id="{5F57C1C7-17A0-428D-825C-7A3C992B6356}" type="slidenum">
              <a:rPr lang="en-CA" smtClean="0"/>
              <a:t>17</a:t>
            </a:fld>
            <a:endParaRPr lang="en-CA" dirty="0"/>
          </a:p>
        </p:txBody>
      </p:sp>
    </p:spTree>
    <p:extLst>
      <p:ext uri="{BB962C8B-B14F-4D97-AF65-F5344CB8AC3E}">
        <p14:creationId xmlns:p14="http://schemas.microsoft.com/office/powerpoint/2010/main" val="3458490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baseline="0" dirty="0" smtClean="0"/>
              <a:t>So the very first step and this may be the most important step is about how you respond to your employees when they become injured or ill. There is a large amount of evidence to support the role and response of the supervisor.</a:t>
            </a:r>
          </a:p>
          <a:p>
            <a:pPr marL="0" indent="0">
              <a:buNone/>
            </a:pPr>
            <a:endParaRPr lang="en-CA" baseline="0" dirty="0" smtClean="0"/>
          </a:p>
          <a:p>
            <a:pPr marL="0" indent="0">
              <a:buNone/>
            </a:pPr>
            <a:r>
              <a:rPr lang="en-CA" baseline="0" dirty="0" smtClean="0"/>
              <a:t>For example: </a:t>
            </a:r>
          </a:p>
          <a:p>
            <a:pPr marL="0" indent="0">
              <a:buNone/>
            </a:pPr>
            <a:endParaRPr lang="en-CA" baseline="0" dirty="0" smtClean="0"/>
          </a:p>
          <a:p>
            <a:pPr lvl="1"/>
            <a:r>
              <a:rPr lang="en-CA" baseline="0" dirty="0" smtClean="0"/>
              <a:t> </a:t>
            </a:r>
            <a:r>
              <a:rPr lang="en-CA" dirty="0" smtClean="0"/>
              <a:t>Supervisors have a </a:t>
            </a:r>
            <a:r>
              <a:rPr lang="en-CA" b="1" u="sng" dirty="0" smtClean="0"/>
              <a:t>critical role </a:t>
            </a:r>
            <a:r>
              <a:rPr lang="en-CA" dirty="0" smtClean="0"/>
              <a:t>in disability prevention.</a:t>
            </a:r>
          </a:p>
          <a:p>
            <a:pPr lvl="0"/>
            <a:endParaRPr lang="en-CA" sz="1600" i="0" dirty="0" smtClean="0">
              <a:solidFill>
                <a:schemeClr val="tx2"/>
              </a:solidFill>
            </a:endParaRPr>
          </a:p>
          <a:p>
            <a:pPr lvl="0"/>
            <a:r>
              <a:rPr lang="en-CA" sz="1600" i="0" dirty="0" smtClean="0">
                <a:solidFill>
                  <a:schemeClr val="tx2"/>
                </a:solidFill>
              </a:rPr>
              <a:t>In</a:t>
            </a:r>
            <a:r>
              <a:rPr lang="en-CA" sz="1600" i="0" baseline="0" dirty="0" smtClean="0">
                <a:solidFill>
                  <a:schemeClr val="tx2"/>
                </a:solidFill>
              </a:rPr>
              <a:t> another study: </a:t>
            </a:r>
            <a:endParaRPr lang="en-US" sz="1600" i="0" dirty="0" smtClean="0">
              <a:solidFill>
                <a:schemeClr val="tx2"/>
              </a:solidFill>
            </a:endParaRPr>
          </a:p>
          <a:p>
            <a:pPr lvl="1"/>
            <a:r>
              <a:rPr lang="en-US" dirty="0" smtClean="0"/>
              <a:t>Negative employer response and lack of employer contact while on disability leave have been cited by several authors as correlates of </a:t>
            </a:r>
            <a:r>
              <a:rPr lang="en-US" b="1" u="sng" dirty="0" smtClean="0"/>
              <a:t>prolonged disability</a:t>
            </a:r>
            <a:r>
              <a:rPr lang="en-US" dirty="0" smtClean="0"/>
              <a:t>. </a:t>
            </a:r>
          </a:p>
          <a:p>
            <a:pPr marL="560070" lvl="1" indent="-285750"/>
            <a:endParaRPr lang="en-CA" dirty="0" smtClean="0"/>
          </a:p>
          <a:p>
            <a:pPr marL="102870" lvl="0" indent="-285750"/>
            <a:r>
              <a:rPr lang="en-CA" dirty="0" smtClean="0"/>
              <a:t>And</a:t>
            </a:r>
            <a:r>
              <a:rPr lang="en-CA" baseline="0" dirty="0" smtClean="0"/>
              <a:t> the:</a:t>
            </a:r>
            <a:endParaRPr lang="en-US" dirty="0" smtClean="0"/>
          </a:p>
          <a:p>
            <a:pPr marL="560070" lvl="1" indent="-285750"/>
            <a:r>
              <a:rPr lang="en-US" dirty="0" smtClean="0"/>
              <a:t>“responsiveness of the supervisor” is a major determinant in </a:t>
            </a:r>
            <a:r>
              <a:rPr lang="en-US" b="1" u="sng" dirty="0" smtClean="0"/>
              <a:t>their decision to return to work</a:t>
            </a:r>
            <a:r>
              <a:rPr lang="en-US" dirty="0" smtClean="0"/>
              <a:t>. </a:t>
            </a:r>
          </a:p>
          <a:p>
            <a:pPr marL="2103120" lvl="8" indent="0">
              <a:buNone/>
            </a:pPr>
            <a:r>
              <a:rPr lang="en-US" cap="none" dirty="0" smtClean="0"/>
              <a:t>(MacEachen, Clarke, Franche, Irvin, &amp; the Workplace-Based Return to </a:t>
            </a:r>
            <a:r>
              <a:rPr lang="en-US" i="1" cap="none" dirty="0" smtClean="0"/>
              <a:t>Work Literature Review Group, 2006)</a:t>
            </a:r>
            <a:endParaRPr lang="en-US" sz="1600" i="1" dirty="0" smtClean="0">
              <a:solidFill>
                <a:schemeClr val="tx2"/>
              </a:solidFill>
            </a:endParaRPr>
          </a:p>
          <a:p>
            <a:pPr marL="0" indent="0">
              <a:buNone/>
            </a:pPr>
            <a:endParaRPr lang="en-CA" baseline="0" dirty="0" smtClean="0"/>
          </a:p>
          <a:p>
            <a:pPr marL="0" indent="0">
              <a:buNone/>
            </a:pPr>
            <a:r>
              <a:rPr lang="en-CA" baseline="0" dirty="0" smtClean="0"/>
              <a:t>Remember from before, the American College of Occupational and Environmental Medicine said is that it is not until the worker </a:t>
            </a:r>
            <a:r>
              <a:rPr lang="en-CA" b="1" baseline="0" dirty="0" smtClean="0"/>
              <a:t>DECIDES</a:t>
            </a:r>
            <a:r>
              <a:rPr lang="en-CA" baseline="0" dirty="0" smtClean="0"/>
              <a:t> to return to work that actually anything ever happens.  As one of your colleagues pointed out, we want to be able to create an environment that helps the employee decide to rtw and certainly the responsiveness of the supervisor has been linked to that decision. </a:t>
            </a:r>
          </a:p>
          <a:p>
            <a:pPr marL="0" indent="0">
              <a:buNone/>
            </a:pPr>
            <a:endParaRPr lang="en-US" baseline="0" dirty="0" smtClean="0"/>
          </a:p>
          <a:p>
            <a:pPr marL="0" indent="0">
              <a:buNone/>
            </a:pPr>
            <a:r>
              <a:rPr lang="en-US" baseline="0" dirty="0" smtClean="0"/>
              <a:t>So the very first step does 2 things.  Remember one of the critical success factors was to have day zero reporting.  This is your opportunity to ensure employees are day zero reporting and following best practice.  The second important thing that is accomplished is providing care and compassion. Simply asking after the injury “how are you?”  “Are you ok?” were the 2 questions identified in the focus groups and in-depth interviews as being the easiest way to demonstrate care and compassion.</a:t>
            </a:r>
          </a:p>
          <a:p>
            <a:endParaRPr lang="en-US" dirty="0"/>
          </a:p>
        </p:txBody>
      </p:sp>
      <p:sp>
        <p:nvSpPr>
          <p:cNvPr id="4" name="Slide Number Placeholder 3"/>
          <p:cNvSpPr>
            <a:spLocks noGrp="1"/>
          </p:cNvSpPr>
          <p:nvPr>
            <p:ph type="sldNum" sz="quarter" idx="10"/>
          </p:nvPr>
        </p:nvSpPr>
        <p:spPr/>
        <p:txBody>
          <a:bodyPr/>
          <a:lstStyle/>
          <a:p>
            <a:fld id="{5F57C1C7-17A0-428D-825C-7A3C992B6356}" type="slidenum">
              <a:rPr lang="en-CA" smtClean="0"/>
              <a:t>18</a:t>
            </a:fld>
            <a:endParaRPr lang="en-CA" dirty="0"/>
          </a:p>
        </p:txBody>
      </p:sp>
    </p:spTree>
    <p:extLst>
      <p:ext uri="{BB962C8B-B14F-4D97-AF65-F5344CB8AC3E}">
        <p14:creationId xmlns:p14="http://schemas.microsoft.com/office/powerpoint/2010/main" val="3229910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Step 2 is about providing the employee with the blue packet.  So what’s in the blue packet?</a:t>
            </a:r>
          </a:p>
          <a:p>
            <a:pPr marL="228600" indent="-228600">
              <a:buAutoNum type="arabicPeriod"/>
            </a:pPr>
            <a:endParaRPr lang="en-US" baseline="0" dirty="0" smtClean="0"/>
          </a:p>
          <a:p>
            <a:pPr marL="0" indent="0">
              <a:buNone/>
            </a:pPr>
            <a:r>
              <a:rPr lang="en-CA" baseline="0" dirty="0" smtClean="0"/>
              <a:t>Well, one of the things we identified in the focus groups and in-depth interviews is how confusing the process can be.  Many COs observed that in their day to day activities they have checklists for almost every aspect of their job.  However, when it came to a time they experienced an injury there was no checklist to navigate them through the system.</a:t>
            </a:r>
          </a:p>
          <a:p>
            <a:pPr marL="0" indent="0">
              <a:buNone/>
            </a:pPr>
            <a:endParaRPr lang="en-CA" baseline="0" dirty="0" smtClean="0"/>
          </a:p>
          <a:p>
            <a:pPr marL="0" indent="0">
              <a:buNone/>
            </a:pPr>
            <a:r>
              <a:rPr lang="en-CA" baseline="0" dirty="0" smtClean="0"/>
              <a:t>So the “Blue Packet” has </a:t>
            </a:r>
            <a:r>
              <a:rPr lang="en-CA" b="1" baseline="0" dirty="0" smtClean="0"/>
              <a:t>Actions and Information </a:t>
            </a:r>
            <a:r>
              <a:rPr lang="en-CA" baseline="0" dirty="0" smtClean="0"/>
              <a:t>for employees.</a:t>
            </a:r>
          </a:p>
          <a:p>
            <a:pPr marL="0" indent="0">
              <a:buNone/>
            </a:pPr>
            <a:endParaRPr lang="en-CA" baseline="0" dirty="0" smtClean="0"/>
          </a:p>
          <a:p>
            <a:pPr marL="0" indent="0">
              <a:buNone/>
            </a:pPr>
            <a:r>
              <a:rPr lang="en-CA" baseline="0" dirty="0" smtClean="0"/>
              <a:t>The items that require action on the part of the employee are: </a:t>
            </a:r>
          </a:p>
          <a:p>
            <a:pPr marL="0" indent="0">
              <a:buNone/>
            </a:pPr>
            <a:endParaRPr lang="en-CA" baseline="0" dirty="0" smtClean="0"/>
          </a:p>
          <a:p>
            <a:pPr marL="914400" lvl="1" indent="-457200">
              <a:buFont typeface="+mj-lt"/>
              <a:buAutoNum type="arabicPeriod"/>
            </a:pPr>
            <a:r>
              <a:rPr lang="en-CA" dirty="0" smtClean="0"/>
              <a:t>The employee’s “Injured on the job? Your first 5 Steps to your  </a:t>
            </a:r>
            <a:r>
              <a:rPr lang="en-US" dirty="0" smtClean="0"/>
              <a:t>to your workplace injury”</a:t>
            </a:r>
          </a:p>
          <a:p>
            <a:pPr marL="914400" lvl="1" indent="-457200">
              <a:buFont typeface="+mj-lt"/>
              <a:buAutoNum type="arabicPeriod"/>
            </a:pPr>
            <a:r>
              <a:rPr lang="en-CA" dirty="0" smtClean="0"/>
              <a:t>The L&amp;I “Activity Prescription Form” (APF) to take to their doctor</a:t>
            </a:r>
          </a:p>
          <a:p>
            <a:pPr marL="0" indent="0">
              <a:buNone/>
            </a:pPr>
            <a:endParaRPr lang="en-CA" baseline="0" dirty="0" smtClean="0"/>
          </a:p>
          <a:p>
            <a:pPr marL="0" indent="0">
              <a:buNone/>
            </a:pPr>
            <a:r>
              <a:rPr lang="en-CA" baseline="0" dirty="0" smtClean="0"/>
              <a:t>Information for the employee includes: </a:t>
            </a:r>
          </a:p>
          <a:p>
            <a:pPr marL="0" indent="0">
              <a:buNone/>
            </a:pPr>
            <a:endParaRPr lang="en-CA" baseline="0" dirty="0" smtClean="0"/>
          </a:p>
          <a:p>
            <a:pPr marL="914400" lvl="1" indent="-457200">
              <a:buFont typeface="+mj-lt"/>
              <a:buAutoNum type="arabicPeriod" startAt="3"/>
            </a:pPr>
            <a:r>
              <a:rPr lang="en-CA" dirty="0" smtClean="0"/>
              <a:t>“Returning to Work after a workplace injury” brochure       (800-BR005)</a:t>
            </a:r>
          </a:p>
          <a:p>
            <a:pPr marL="914400" lvl="1" indent="-457200">
              <a:buFont typeface="+mj-lt"/>
              <a:buAutoNum type="arabicPeriod" startAt="3"/>
            </a:pPr>
            <a:r>
              <a:rPr lang="en-CA" dirty="0" smtClean="0"/>
              <a:t>“Returning to Work after a workplace injury” flow chart to guide them through the process</a:t>
            </a:r>
          </a:p>
          <a:p>
            <a:pPr marL="914400" lvl="1" indent="-457200">
              <a:buFont typeface="+mj-lt"/>
              <a:buAutoNum type="arabicPeriod" startAt="3"/>
            </a:pPr>
            <a:r>
              <a:rPr lang="en-CA" dirty="0" smtClean="0"/>
              <a:t>Information for employees taking part in Transitional Duties</a:t>
            </a:r>
            <a:endParaRPr lang="en-US" sz="1600" dirty="0" smtClean="0"/>
          </a:p>
          <a:p>
            <a:pPr marL="0" indent="0">
              <a:buNone/>
            </a:pPr>
            <a:endParaRPr lang="en-US" baseline="0" dirty="0" smtClean="0"/>
          </a:p>
          <a:p>
            <a:pPr marL="0" indent="0">
              <a:buNone/>
            </a:pPr>
            <a:r>
              <a:rPr lang="en-US" baseline="0" dirty="0" smtClean="0"/>
              <a:t>This is a packet that has all the necessary information for the employee to get started out right.  </a:t>
            </a:r>
          </a:p>
          <a:p>
            <a:endParaRPr lang="en-US" dirty="0"/>
          </a:p>
        </p:txBody>
      </p:sp>
      <p:sp>
        <p:nvSpPr>
          <p:cNvPr id="4" name="Slide Number Placeholder 3"/>
          <p:cNvSpPr>
            <a:spLocks noGrp="1"/>
          </p:cNvSpPr>
          <p:nvPr>
            <p:ph type="sldNum" sz="quarter" idx="10"/>
          </p:nvPr>
        </p:nvSpPr>
        <p:spPr/>
        <p:txBody>
          <a:bodyPr/>
          <a:lstStyle/>
          <a:p>
            <a:fld id="{5F57C1C7-17A0-428D-825C-7A3C992B6356}" type="slidenum">
              <a:rPr lang="en-CA" smtClean="0"/>
              <a:t>19</a:t>
            </a:fld>
            <a:endParaRPr lang="en-CA" dirty="0"/>
          </a:p>
        </p:txBody>
      </p:sp>
    </p:spTree>
    <p:extLst>
      <p:ext uri="{BB962C8B-B14F-4D97-AF65-F5344CB8AC3E}">
        <p14:creationId xmlns:p14="http://schemas.microsoft.com/office/powerpoint/2010/main" val="2172931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4">
              <a:defRPr/>
            </a:pPr>
            <a:r>
              <a:rPr lang="en-CA" baseline="0" dirty="0" smtClean="0"/>
              <a:t>So what are we going to cover today.  </a:t>
            </a:r>
          </a:p>
          <a:p>
            <a:pPr defTabSz="931634">
              <a:defRPr/>
            </a:pPr>
            <a:endParaRPr lang="en-CA" baseline="0" dirty="0" smtClean="0"/>
          </a:p>
          <a:p>
            <a:pPr defTabSz="931634">
              <a:defRPr/>
            </a:pPr>
            <a:r>
              <a:rPr lang="en-CA" baseline="0" dirty="0" smtClean="0"/>
              <a:t>We are going to cover this thing called Work Disability and why it is important to focus on.</a:t>
            </a:r>
          </a:p>
          <a:p>
            <a:pPr defTabSz="931634">
              <a:defRPr/>
            </a:pPr>
            <a:r>
              <a:rPr lang="en-CA" baseline="0" dirty="0" smtClean="0"/>
              <a:t>I am going to share with you some findings we have from focus groups and in-depth interview with Correctional officers and Administrators.</a:t>
            </a:r>
          </a:p>
          <a:p>
            <a:pPr defTabSz="931634">
              <a:defRPr/>
            </a:pPr>
            <a:endParaRPr lang="en-CA" baseline="0" dirty="0" smtClean="0"/>
          </a:p>
          <a:p>
            <a:pPr defTabSz="931634">
              <a:defRPr/>
            </a:pPr>
            <a:r>
              <a:rPr lang="en-CA" baseline="0" dirty="0" smtClean="0"/>
              <a:t>Then we are going to talk about a simple, 5 step process to ensure things get started off right and help DOC employees return back to the work place.</a:t>
            </a:r>
          </a:p>
        </p:txBody>
      </p:sp>
      <p:sp>
        <p:nvSpPr>
          <p:cNvPr id="4" name="Slide Number Placeholder 3"/>
          <p:cNvSpPr>
            <a:spLocks noGrp="1"/>
          </p:cNvSpPr>
          <p:nvPr>
            <p:ph type="sldNum" sz="quarter" idx="10"/>
          </p:nvPr>
        </p:nvSpPr>
        <p:spPr/>
        <p:txBody>
          <a:bodyPr/>
          <a:lstStyle/>
          <a:p>
            <a:fld id="{D28C2095-0A26-45DE-8260-544DEB1C104D}" type="slidenum">
              <a:rPr lang="en-US" smtClean="0"/>
              <a:t>2</a:t>
            </a:fld>
            <a:endParaRPr lang="en-US" dirty="0"/>
          </a:p>
        </p:txBody>
      </p:sp>
    </p:spTree>
    <p:extLst>
      <p:ext uri="{BB962C8B-B14F-4D97-AF65-F5344CB8AC3E}">
        <p14:creationId xmlns:p14="http://schemas.microsoft.com/office/powerpoint/2010/main" val="2280977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baseline="0" dirty="0" smtClean="0"/>
              <a:t>Step 3 – Make sure they know to see their doctor.</a:t>
            </a:r>
            <a:endParaRPr lang="en-US" baseline="0" dirty="0" smtClean="0"/>
          </a:p>
          <a:p>
            <a:pPr marL="0" indent="0">
              <a:buNone/>
            </a:pPr>
            <a:endParaRPr lang="en-US" baseline="0" dirty="0" smtClean="0"/>
          </a:p>
          <a:p>
            <a:r>
              <a:rPr lang="en-CA" sz="1200" dirty="0" smtClean="0"/>
              <a:t>If an employee is unable to remain at work, they will need to have a release from their doctor to return.  And</a:t>
            </a:r>
            <a:r>
              <a:rPr lang="en-CA" sz="1200" baseline="0" dirty="0" smtClean="0"/>
              <a:t> in order to participate in transitional duties they need to have a completed APF.  </a:t>
            </a:r>
            <a:endParaRPr lang="en-CA" sz="1200" dirty="0" smtClean="0"/>
          </a:p>
          <a:p>
            <a:endParaRPr lang="en-CA" sz="1200" dirty="0" smtClean="0"/>
          </a:p>
          <a:p>
            <a:r>
              <a:rPr lang="en-CA" sz="1200" dirty="0" smtClean="0"/>
              <a:t>Remember The Blue Packet contains the APF and is the surest way to get the necessary documentation to allow DOC to offer transitional duties.</a:t>
            </a:r>
            <a:endParaRPr lang="en-US" sz="1200" dirty="0" smtClean="0"/>
          </a:p>
          <a:p>
            <a:endParaRPr lang="en-CA" sz="1200" dirty="0" smtClean="0"/>
          </a:p>
          <a:p>
            <a:r>
              <a:rPr lang="en-CA" sz="1200" dirty="0" smtClean="0"/>
              <a:t>And early return</a:t>
            </a:r>
            <a:r>
              <a:rPr lang="en-CA" sz="1200" baseline="0" dirty="0" smtClean="0"/>
              <a:t> to work is the best early intervention.  The evidence is pretty clear on this.  The best early intervention is simply offering transitional duties and </a:t>
            </a:r>
            <a:r>
              <a:rPr lang="en-CA" sz="1200" dirty="0" smtClean="0"/>
              <a:t>the APF is the best tool to assist with this.</a:t>
            </a:r>
            <a:endParaRPr lang="en-US" sz="1200" dirty="0" smtClean="0"/>
          </a:p>
          <a:p>
            <a:pPr marL="228600" indent="-228600">
              <a:buAutoNum type="arabicPeriod"/>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F57C1C7-17A0-428D-825C-7A3C992B6356}" type="slidenum">
              <a:rPr lang="en-CA" smtClean="0"/>
              <a:t>20</a:t>
            </a:fld>
            <a:endParaRPr lang="en-CA" dirty="0"/>
          </a:p>
        </p:txBody>
      </p:sp>
    </p:spTree>
    <p:extLst>
      <p:ext uri="{BB962C8B-B14F-4D97-AF65-F5344CB8AC3E}">
        <p14:creationId xmlns:p14="http://schemas.microsoft.com/office/powerpoint/2010/main" val="3804043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baseline="0" dirty="0" smtClean="0"/>
              <a:t>Step 4 – Call you local or designated HR Consultant.</a:t>
            </a:r>
            <a:endParaRPr lang="en-US" baseline="0" dirty="0" smtClean="0"/>
          </a:p>
          <a:p>
            <a:pPr marL="0" indent="0">
              <a:buNone/>
            </a:pPr>
            <a:endParaRPr lang="en-US" baseline="0" dirty="0" smtClean="0"/>
          </a:p>
          <a:p>
            <a:pPr marL="0" indent="0">
              <a:buNone/>
            </a:pPr>
            <a:r>
              <a:rPr lang="en-US" baseline="0" dirty="0" smtClean="0"/>
              <a:t>One of the things we know is that preventing any unnecessary delays can go a long way to preventing unnecessary work disability.  And, a simple call to your local or designated HR consultant to let them know the employee had an accident/injury prompts the HR Consultant to begin their first 5 steps and follow-up with the employee if necessary.</a:t>
            </a:r>
          </a:p>
          <a:p>
            <a:endParaRPr lang="en-US" dirty="0"/>
          </a:p>
        </p:txBody>
      </p:sp>
      <p:sp>
        <p:nvSpPr>
          <p:cNvPr id="4" name="Slide Number Placeholder 3"/>
          <p:cNvSpPr>
            <a:spLocks noGrp="1"/>
          </p:cNvSpPr>
          <p:nvPr>
            <p:ph type="sldNum" sz="quarter" idx="10"/>
          </p:nvPr>
        </p:nvSpPr>
        <p:spPr/>
        <p:txBody>
          <a:bodyPr/>
          <a:lstStyle/>
          <a:p>
            <a:fld id="{5F57C1C7-17A0-428D-825C-7A3C992B6356}" type="slidenum">
              <a:rPr lang="en-CA" smtClean="0"/>
              <a:t>21</a:t>
            </a:fld>
            <a:endParaRPr lang="en-CA" dirty="0"/>
          </a:p>
        </p:txBody>
      </p:sp>
    </p:spTree>
    <p:extLst>
      <p:ext uri="{BB962C8B-B14F-4D97-AF65-F5344CB8AC3E}">
        <p14:creationId xmlns:p14="http://schemas.microsoft.com/office/powerpoint/2010/main" val="1894531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Step 5 – Plan your follow-up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Step 5 is about keeping them on the grid.  </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order to keep employees “on the grid”, you need to immediately plan your follow-up with the employee.  If they are remaining at work, check-in with them the next day and see how they are doing.  Any troubles?  Can they continue?  If they are unable to work and are off of work, then check in with them periodically.  You can simply ask them “I would like to stay in touch with you,  is it ok to give you a call in a couple of days?”</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By keeping them on the grid we do three of things:</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smtClean="0"/>
          </a:p>
          <a:p>
            <a:pPr marL="0" indent="0">
              <a:buNone/>
            </a:pPr>
            <a:r>
              <a:rPr lang="en-CA" baseline="0" dirty="0" smtClean="0"/>
              <a:t>First, we demonstrate care and compassion by staying in touch and letting employees know they are wanted back</a:t>
            </a:r>
          </a:p>
          <a:p>
            <a:pPr marL="0" indent="0">
              <a:buNone/>
            </a:pPr>
            <a:r>
              <a:rPr lang="en-CA" baseline="0" dirty="0" smtClean="0"/>
              <a:t>Second, we make sure they are not ‘lost’ in the process or confused by anything.</a:t>
            </a:r>
          </a:p>
          <a:p>
            <a:pPr marL="0" indent="0">
              <a:buNone/>
            </a:pPr>
            <a:r>
              <a:rPr lang="en-CA" baseline="0" dirty="0" smtClean="0"/>
              <a:t>And third, listen for cues that can suggest risk of work disability</a:t>
            </a:r>
          </a:p>
          <a:p>
            <a:endParaRPr lang="en-CA" dirty="0" smtClean="0"/>
          </a:p>
          <a:p>
            <a:r>
              <a:rPr lang="en-CA" dirty="0" smtClean="0"/>
              <a:t>When it comes to work disability,</a:t>
            </a:r>
            <a:r>
              <a:rPr lang="en-CA" baseline="0" dirty="0" smtClean="0"/>
              <a:t> t</a:t>
            </a:r>
            <a:r>
              <a:rPr lang="en-CA" dirty="0" smtClean="0"/>
              <a:t>he best predictors</a:t>
            </a:r>
            <a:r>
              <a:rPr lang="en-CA" baseline="0" dirty="0" smtClean="0"/>
              <a:t> of work disability outcomes have very little to do with the actual diagnosis.  In fact the two most robust, the most reliable predictors of duration, and potential prolonged work disability are expectations and fear/avoidance. </a:t>
            </a:r>
          </a:p>
          <a:p>
            <a:r>
              <a:rPr lang="en-CA" baseline="0" dirty="0" smtClean="0"/>
              <a:t> </a:t>
            </a:r>
          </a:p>
          <a:p>
            <a:pPr marL="228600" indent="-228600">
              <a:buAutoNum type="arabicPeriod"/>
            </a:pPr>
            <a:r>
              <a:rPr lang="en-CA" baseline="0" dirty="0" smtClean="0"/>
              <a:t>Whether a worker expects to recover and rtw is by far the best predictor of rtw.  Another way of looking at this is do they think they will be returning.  Do they think they will they be successful?</a:t>
            </a:r>
          </a:p>
          <a:p>
            <a:pPr marL="228600" indent="-228600">
              <a:buAutoNum type="arabicPeriod"/>
            </a:pPr>
            <a:r>
              <a:rPr lang="en-CA" baseline="0" dirty="0" smtClean="0"/>
              <a:t>The second factor is about fear and avoidance.  Many workers have fears and concerns about rtw and will avoid activities and returning to work if these are not addressed. </a:t>
            </a:r>
          </a:p>
          <a:p>
            <a:pPr marL="228600" indent="-228600">
              <a:buAutoNum type="arabicPeriod"/>
            </a:pPr>
            <a:endParaRPr lang="en-CA" baseline="0" dirty="0" smtClean="0"/>
          </a:p>
          <a:p>
            <a:pPr marL="0" indent="0">
              <a:buNone/>
            </a:pPr>
            <a:r>
              <a:rPr lang="en-CA" baseline="0" dirty="0" smtClean="0"/>
              <a:t>As a supervisor, you have the unique ability to know and understand your employees.  When you are following up with your employee it is important to listen for potential cues of at risk work disability.  Things to listen for are: </a:t>
            </a:r>
          </a:p>
          <a:p>
            <a:pPr marL="0" indent="0">
              <a:buNone/>
            </a:pPr>
            <a:endParaRPr lang="en-CA" baseline="0" dirty="0" smtClean="0"/>
          </a:p>
          <a:p>
            <a:pPr marL="1005840" lvl="2" indent="-274320">
              <a:buClr>
                <a:schemeClr val="accent2"/>
              </a:buClr>
              <a:buSzPct val="70000"/>
              <a:buFont typeface="Wingdings"/>
              <a:buChar char=""/>
            </a:pPr>
            <a:r>
              <a:rPr lang="en-CA" sz="3000" dirty="0" smtClean="0">
                <a:solidFill>
                  <a:schemeClr val="tx2"/>
                </a:solidFill>
              </a:rPr>
              <a:t>Concerns about RTW</a:t>
            </a:r>
          </a:p>
          <a:p>
            <a:pPr marL="1005840" lvl="2" indent="-274320">
              <a:buClr>
                <a:schemeClr val="accent2"/>
              </a:buClr>
              <a:buSzPct val="70000"/>
              <a:buFont typeface="Wingdings"/>
              <a:buChar char=""/>
            </a:pPr>
            <a:r>
              <a:rPr lang="en-CA" sz="3000" dirty="0" smtClean="0">
                <a:solidFill>
                  <a:schemeClr val="tx2"/>
                </a:solidFill>
              </a:rPr>
              <a:t>Concerns about doing the job</a:t>
            </a:r>
            <a:r>
              <a:rPr lang="en-CA" sz="3000" baseline="0" dirty="0" smtClean="0">
                <a:solidFill>
                  <a:schemeClr val="tx2"/>
                </a:solidFill>
              </a:rPr>
              <a:t> or their </a:t>
            </a:r>
            <a:r>
              <a:rPr lang="en-CA" sz="3000" dirty="0" smtClean="0">
                <a:solidFill>
                  <a:schemeClr val="tx2"/>
                </a:solidFill>
              </a:rPr>
              <a:t>duties</a:t>
            </a:r>
          </a:p>
          <a:p>
            <a:pPr marL="1005840" lvl="2" indent="-274320">
              <a:buClr>
                <a:schemeClr val="accent2"/>
              </a:buClr>
              <a:buSzPct val="70000"/>
              <a:buFont typeface="Wingdings"/>
              <a:buChar char=""/>
            </a:pPr>
            <a:r>
              <a:rPr lang="en-CA" sz="3000" dirty="0" smtClean="0">
                <a:solidFill>
                  <a:schemeClr val="tx2"/>
                </a:solidFill>
              </a:rPr>
              <a:t>Fear of coming back</a:t>
            </a:r>
          </a:p>
          <a:p>
            <a:pPr marL="1005840" lvl="2" indent="-274320">
              <a:buClr>
                <a:schemeClr val="accent2"/>
              </a:buClr>
              <a:buSzPct val="70000"/>
              <a:buFont typeface="Wingdings"/>
              <a:buChar char=""/>
            </a:pPr>
            <a:r>
              <a:rPr lang="en-CA" sz="3000" dirty="0" smtClean="0">
                <a:solidFill>
                  <a:schemeClr val="tx2"/>
                </a:solidFill>
              </a:rPr>
              <a:t>Avoiding activities in their daily</a:t>
            </a:r>
            <a:r>
              <a:rPr lang="en-CA" sz="3000" baseline="0" dirty="0" smtClean="0">
                <a:solidFill>
                  <a:schemeClr val="tx2"/>
                </a:solidFill>
              </a:rPr>
              <a:t> life</a:t>
            </a:r>
            <a:endParaRPr lang="en-US" sz="3000" dirty="0" smtClean="0"/>
          </a:p>
          <a:p>
            <a:pPr marL="0" indent="0">
              <a:buNone/>
            </a:pPr>
            <a:endParaRPr lang="en-CA" dirty="0" smtClean="0"/>
          </a:p>
          <a:p>
            <a:pPr marL="0" indent="0">
              <a:buNone/>
            </a:pPr>
            <a:r>
              <a:rPr lang="en-CA" dirty="0" smtClean="0"/>
              <a:t>If you hear</a:t>
            </a:r>
            <a:r>
              <a:rPr lang="en-CA" baseline="0" dirty="0" smtClean="0"/>
              <a:t> anything like this, it is critical that you contact human resources and alert them.  It is not your responsibility to manage this risk factors but because you have a role in preventing unnecessary work disability you can pay attention to the warning signs.</a:t>
            </a:r>
          </a:p>
          <a:p>
            <a:pPr marL="0" indent="0">
              <a:buNone/>
            </a:pPr>
            <a:endParaRPr lang="en-US" dirty="0"/>
          </a:p>
        </p:txBody>
      </p:sp>
      <p:sp>
        <p:nvSpPr>
          <p:cNvPr id="4" name="Slide Number Placeholder 3"/>
          <p:cNvSpPr>
            <a:spLocks noGrp="1"/>
          </p:cNvSpPr>
          <p:nvPr>
            <p:ph type="sldNum" sz="quarter" idx="10"/>
          </p:nvPr>
        </p:nvSpPr>
        <p:spPr/>
        <p:txBody>
          <a:bodyPr/>
          <a:lstStyle/>
          <a:p>
            <a:fld id="{5F57C1C7-17A0-428D-825C-7A3C992B6356}" type="slidenum">
              <a:rPr lang="en-CA" smtClean="0"/>
              <a:t>22</a:t>
            </a:fld>
            <a:endParaRPr lang="en-CA" dirty="0"/>
          </a:p>
        </p:txBody>
      </p:sp>
    </p:spTree>
    <p:extLst>
      <p:ext uri="{BB962C8B-B14F-4D97-AF65-F5344CB8AC3E}">
        <p14:creationId xmlns:p14="http://schemas.microsoft.com/office/powerpoint/2010/main" val="462580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Now a few notes about contacting the employee.  Sometimes</a:t>
            </a:r>
            <a:r>
              <a:rPr lang="en-CA" baseline="0" dirty="0" smtClean="0"/>
              <a:t> supervisors express concerns about contacting employees; concerned about what to say, what not to say, “what should we talk about?”  In its simplest form, you are just keeping them on the grid.  You want to maintain contact, support, and care.</a:t>
            </a:r>
          </a:p>
          <a:p>
            <a:endParaRPr lang="en-CA" baseline="0" dirty="0" smtClean="0"/>
          </a:p>
          <a:p>
            <a:r>
              <a:rPr lang="en-US" dirty="0" smtClean="0"/>
              <a:t>Contact should never involve discussing injury causation or blame. </a:t>
            </a:r>
          </a:p>
          <a:p>
            <a:endParaRPr lang="en-US" dirty="0" smtClean="0"/>
          </a:p>
          <a:p>
            <a:r>
              <a:rPr lang="en-US" dirty="0" smtClean="0"/>
              <a:t>If the worker feels you are mainly concerned about finances and not about their health, this can poison the RTW process.</a:t>
            </a:r>
          </a:p>
          <a:p>
            <a:r>
              <a:rPr lang="en-US" dirty="0" smtClean="0"/>
              <a:t> </a:t>
            </a:r>
          </a:p>
          <a:p>
            <a:r>
              <a:rPr lang="en-US" dirty="0" smtClean="0"/>
              <a:t>The worker’s general perception about the workplace and its concern for workers will influence how he/she responds to employer contact.  So think about the connection to </a:t>
            </a:r>
            <a:r>
              <a:rPr lang="en-US" b="1" u="sng" dirty="0" smtClean="0"/>
              <a:t> DOC Key Goals.  I</a:t>
            </a:r>
            <a:r>
              <a:rPr lang="en-US" b="1" u="sng" baseline="0" dirty="0" smtClean="0"/>
              <a:t>n a larger context this is about creating an environment that helps the employee to decide to rtw. The 2 key goals we talked about earlier are engaging and respected staff and safer operations.</a:t>
            </a:r>
            <a:endParaRPr lang="en-US" b="1" u="sng" dirty="0" smtClean="0"/>
          </a:p>
          <a:p>
            <a:endParaRPr lang="en-US" b="1" u="sng" dirty="0" smtClean="0"/>
          </a:p>
          <a:p>
            <a:r>
              <a:rPr lang="en-US" dirty="0" smtClean="0"/>
              <a:t>Early contact is most successful when it builds on a workplace environment characterized by a shared sense of goodwill and confidence.</a:t>
            </a:r>
          </a:p>
          <a:p>
            <a:endParaRPr lang="en-CA" baseline="0" dirty="0" smtClean="0"/>
          </a:p>
          <a:p>
            <a:endParaRPr lang="en-US" dirty="0"/>
          </a:p>
        </p:txBody>
      </p:sp>
      <p:sp>
        <p:nvSpPr>
          <p:cNvPr id="4" name="Slide Number Placeholder 3"/>
          <p:cNvSpPr>
            <a:spLocks noGrp="1"/>
          </p:cNvSpPr>
          <p:nvPr>
            <p:ph type="sldNum" sz="quarter" idx="10"/>
          </p:nvPr>
        </p:nvSpPr>
        <p:spPr/>
        <p:txBody>
          <a:bodyPr/>
          <a:lstStyle/>
          <a:p>
            <a:fld id="{5F57C1C7-17A0-428D-825C-7A3C992B6356}" type="slidenum">
              <a:rPr lang="en-CA" smtClean="0"/>
              <a:t>23</a:t>
            </a:fld>
            <a:endParaRPr lang="en-CA" dirty="0"/>
          </a:p>
        </p:txBody>
      </p:sp>
    </p:spTree>
    <p:extLst>
      <p:ext uri="{BB962C8B-B14F-4D97-AF65-F5344CB8AC3E}">
        <p14:creationId xmlns:p14="http://schemas.microsoft.com/office/powerpoint/2010/main" val="72911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a:t>
            </a:r>
            <a:r>
              <a:rPr lang="en-CA" baseline="0" dirty="0" smtClean="0"/>
              <a:t> most important thing to never say or ask is “When are you coming back to work?”  In our eagerness to want employees to return, there is an inclination to ask “when are you coming back?”  However this question tends to have the opposite effect of what it is intended to do.  Rather than show support the question of “when” tends to cause resistance or push back.  </a:t>
            </a:r>
          </a:p>
          <a:p>
            <a:endParaRPr lang="en-CA" baseline="0" dirty="0" smtClean="0"/>
          </a:p>
          <a:p>
            <a:r>
              <a:rPr lang="en-CA" baseline="0" dirty="0" smtClean="0"/>
              <a:t>Instead, focus on saying things that convey care, concern, and support. </a:t>
            </a:r>
          </a:p>
          <a:p>
            <a:endParaRPr lang="en-CA" baseline="0" dirty="0" smtClean="0"/>
          </a:p>
          <a:p>
            <a:r>
              <a:rPr lang="en-CA" baseline="0" dirty="0" smtClean="0"/>
              <a:t>Things like: </a:t>
            </a:r>
          </a:p>
          <a:p>
            <a:pPr marL="514350" indent="-514350">
              <a:buFont typeface="+mj-lt"/>
              <a:buAutoNum type="arabicPeriod"/>
            </a:pPr>
            <a:r>
              <a:rPr lang="en-CA" dirty="0" smtClean="0"/>
              <a:t>How are you doing?</a:t>
            </a:r>
          </a:p>
          <a:p>
            <a:pPr marL="514350" indent="-514350">
              <a:buFont typeface="+mj-lt"/>
              <a:buAutoNum type="arabicPeriod"/>
            </a:pPr>
            <a:r>
              <a:rPr lang="en-CA" dirty="0" smtClean="0"/>
              <a:t>Is there anything you need help with?</a:t>
            </a:r>
          </a:p>
          <a:p>
            <a:pPr marL="514350" indent="-514350">
              <a:buFont typeface="+mj-lt"/>
              <a:buAutoNum type="arabicPeriod"/>
            </a:pPr>
            <a:r>
              <a:rPr lang="en-CA" dirty="0" smtClean="0"/>
              <a:t>We are eager to have you back when you are medically ready.</a:t>
            </a:r>
          </a:p>
          <a:p>
            <a:pPr marL="514350" indent="-514350">
              <a:buFont typeface="+mj-lt"/>
              <a:buAutoNum type="arabicPeriod"/>
            </a:pPr>
            <a:r>
              <a:rPr lang="en-CA" dirty="0" smtClean="0"/>
              <a:t>Is it ok if I call you to check in and see how you are doing?</a:t>
            </a:r>
          </a:p>
          <a:p>
            <a:endParaRPr lang="en-US" dirty="0"/>
          </a:p>
        </p:txBody>
      </p:sp>
      <p:sp>
        <p:nvSpPr>
          <p:cNvPr id="4" name="Slide Number Placeholder 3"/>
          <p:cNvSpPr>
            <a:spLocks noGrp="1"/>
          </p:cNvSpPr>
          <p:nvPr>
            <p:ph type="sldNum" sz="quarter" idx="10"/>
          </p:nvPr>
        </p:nvSpPr>
        <p:spPr/>
        <p:txBody>
          <a:bodyPr/>
          <a:lstStyle/>
          <a:p>
            <a:fld id="{5F57C1C7-17A0-428D-825C-7A3C992B6356}" type="slidenum">
              <a:rPr lang="en-CA" smtClean="0"/>
              <a:t>24</a:t>
            </a:fld>
            <a:endParaRPr lang="en-CA" dirty="0"/>
          </a:p>
        </p:txBody>
      </p:sp>
    </p:spTree>
    <p:extLst>
      <p:ext uri="{BB962C8B-B14F-4D97-AF65-F5344CB8AC3E}">
        <p14:creationId xmlns:p14="http://schemas.microsoft.com/office/powerpoint/2010/main" val="2207700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DOC</a:t>
            </a:r>
            <a:r>
              <a:rPr lang="en-CA" baseline="0" dirty="0" smtClean="0"/>
              <a:t> has updated their transitional return to work program with the most up to date best practices.  With your support as a supervisor, DOC can achieve their objectives of engaged and respected staff and safer operations by preventing unnecessary work disability.</a:t>
            </a:r>
          </a:p>
          <a:p>
            <a:endParaRPr lang="en-CA" baseline="0" dirty="0" smtClean="0"/>
          </a:p>
          <a:p>
            <a:r>
              <a:rPr lang="en-CA" baseline="0" dirty="0" smtClean="0"/>
              <a:t>Adopting a culture of preventing work disability:</a:t>
            </a:r>
          </a:p>
          <a:p>
            <a:endParaRPr lang="en-CA" baseline="0" dirty="0" smtClean="0"/>
          </a:p>
          <a:p>
            <a:pPr marL="228600" indent="-228600">
              <a:buAutoNum type="arabicPeriod"/>
            </a:pPr>
            <a:r>
              <a:rPr lang="en-CA" baseline="0" dirty="0" smtClean="0"/>
              <a:t>Ensures a welcoming environment</a:t>
            </a:r>
          </a:p>
          <a:p>
            <a:pPr marL="228600" indent="-228600">
              <a:buAutoNum type="arabicPeriod"/>
            </a:pPr>
            <a:r>
              <a:rPr lang="en-CA" baseline="0" dirty="0" smtClean="0"/>
              <a:t>Expects and reinforces day zero reporting</a:t>
            </a:r>
          </a:p>
          <a:p>
            <a:pPr marL="228600" indent="-228600">
              <a:buAutoNum type="arabicPeriod"/>
            </a:pPr>
            <a:r>
              <a:rPr lang="en-CA" baseline="0" dirty="0" smtClean="0"/>
              <a:t>Focuses on early rtw as a key factor</a:t>
            </a:r>
          </a:p>
          <a:p>
            <a:pPr marL="228600" indent="-228600">
              <a:buAutoNum type="arabicPeriod"/>
            </a:pPr>
            <a:r>
              <a:rPr lang="en-CA" baseline="0" dirty="0" smtClean="0"/>
              <a:t>Demonstrates care and compassion</a:t>
            </a:r>
          </a:p>
          <a:p>
            <a:pPr marL="228600" indent="-228600">
              <a:buAutoNum type="arabicPeriod"/>
            </a:pPr>
            <a:r>
              <a:rPr lang="en-CA" baseline="0" dirty="0" smtClean="0"/>
              <a:t>Keeps employees on the grid </a:t>
            </a:r>
          </a:p>
          <a:p>
            <a:pPr marL="228600" indent="-228600">
              <a:buAutoNum type="arabicPeriod"/>
            </a:pPr>
            <a:r>
              <a:rPr lang="en-CA" sz="1200" b="0" i="0" baseline="0" dirty="0" smtClean="0"/>
              <a:t>And has the Supervisor complete the </a:t>
            </a:r>
            <a:r>
              <a:rPr lang="en-US" sz="1200" b="0" i="0" dirty="0" smtClean="0"/>
              <a:t>First 5 Steps to take following your Employee’s Workplace Injury</a:t>
            </a:r>
          </a:p>
          <a:p>
            <a:pPr marL="228600" indent="-228600">
              <a:buAutoNum type="arabicPeriod"/>
            </a:pPr>
            <a:endParaRPr lang="en-CA" sz="1200" b="0" i="0" dirty="0" smtClean="0"/>
          </a:p>
          <a:p>
            <a:pPr marL="0" indent="0">
              <a:buNone/>
            </a:pPr>
            <a:r>
              <a:rPr lang="en-CA" sz="1200" b="0" i="0" dirty="0" smtClean="0"/>
              <a:t>By following these best practices, we go a long way to preventing unnecessary work</a:t>
            </a:r>
            <a:r>
              <a:rPr lang="en-CA" sz="1200" b="0" i="0" baseline="0" dirty="0" smtClean="0"/>
              <a:t> disability, while at the same time creating safer operations and engaging and respecting our staff. </a:t>
            </a:r>
            <a:endParaRPr lang="en-US" sz="1200" b="0" i="0" dirty="0" smtClean="0"/>
          </a:p>
        </p:txBody>
      </p:sp>
      <p:sp>
        <p:nvSpPr>
          <p:cNvPr id="4" name="Slide Number Placeholder 3"/>
          <p:cNvSpPr>
            <a:spLocks noGrp="1"/>
          </p:cNvSpPr>
          <p:nvPr>
            <p:ph type="sldNum" sz="quarter" idx="10"/>
          </p:nvPr>
        </p:nvSpPr>
        <p:spPr/>
        <p:txBody>
          <a:bodyPr/>
          <a:lstStyle/>
          <a:p>
            <a:fld id="{5F57C1C7-17A0-428D-825C-7A3C992B6356}" type="slidenum">
              <a:rPr lang="en-CA" smtClean="0"/>
              <a:t>25</a:t>
            </a:fld>
            <a:endParaRPr lang="en-CA" dirty="0"/>
          </a:p>
        </p:txBody>
      </p:sp>
    </p:spTree>
    <p:extLst>
      <p:ext uri="{BB962C8B-B14F-4D97-AF65-F5344CB8AC3E}">
        <p14:creationId xmlns:p14="http://schemas.microsoft.com/office/powerpoint/2010/main" val="3743985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For more information</a:t>
            </a:r>
            <a:r>
              <a:rPr lang="en-CA" sz="1200" kern="1200" baseline="0" dirty="0" smtClean="0">
                <a:solidFill>
                  <a:schemeClr val="tx1"/>
                </a:solidFill>
                <a:effectLst/>
                <a:latin typeface="+mn-lt"/>
                <a:ea typeface="+mn-ea"/>
                <a:cs typeface="+mn-cs"/>
              </a:rPr>
              <a:t> or if you have questions about the transitional return to work program, please contact the Occupational Health and Wellness Unit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CA" dirty="0" smtClean="0"/>
              <a:t>Thank you for taking the time to listen to this web session.</a:t>
            </a:r>
            <a:endParaRPr lang="en-US" dirty="0"/>
          </a:p>
        </p:txBody>
      </p:sp>
      <p:sp>
        <p:nvSpPr>
          <p:cNvPr id="4" name="Slide Number Placeholder 3"/>
          <p:cNvSpPr>
            <a:spLocks noGrp="1"/>
          </p:cNvSpPr>
          <p:nvPr>
            <p:ph type="sldNum" sz="quarter" idx="10"/>
          </p:nvPr>
        </p:nvSpPr>
        <p:spPr/>
        <p:txBody>
          <a:bodyPr/>
          <a:lstStyle/>
          <a:p>
            <a:fld id="{5F57C1C7-17A0-428D-825C-7A3C992B6356}" type="slidenum">
              <a:rPr lang="en-CA" smtClean="0"/>
              <a:t>26</a:t>
            </a:fld>
            <a:endParaRPr lang="en-CA" dirty="0"/>
          </a:p>
        </p:txBody>
      </p:sp>
    </p:spTree>
    <p:extLst>
      <p:ext uri="{BB962C8B-B14F-4D97-AF65-F5344CB8AC3E}">
        <p14:creationId xmlns:p14="http://schemas.microsoft.com/office/powerpoint/2010/main" val="2700053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start off we need to reference DOC larger goals and initiatives.  </a:t>
            </a:r>
          </a:p>
          <a:p>
            <a:endParaRPr lang="en-US" dirty="0" smtClean="0"/>
          </a:p>
          <a:p>
            <a:r>
              <a:rPr lang="en-US" dirty="0" smtClean="0"/>
              <a:t>In</a:t>
            </a:r>
            <a:r>
              <a:rPr lang="en-US" baseline="0" dirty="0" smtClean="0"/>
              <a:t> particular the first 2 goals of engaged and respected staff and safer operations.  </a:t>
            </a:r>
          </a:p>
          <a:p>
            <a:endParaRPr lang="en-US" baseline="0" dirty="0" smtClean="0"/>
          </a:p>
          <a:p>
            <a:r>
              <a:rPr lang="en-US" baseline="0" dirty="0" smtClean="0"/>
              <a:t>I would like you to keep these 2 goals on your mind as we continue as they are relevant to what we are talking about.</a:t>
            </a:r>
            <a:endParaRPr lang="en-US" dirty="0"/>
          </a:p>
        </p:txBody>
      </p:sp>
      <p:sp>
        <p:nvSpPr>
          <p:cNvPr id="4" name="Slide Number Placeholder 3"/>
          <p:cNvSpPr>
            <a:spLocks noGrp="1"/>
          </p:cNvSpPr>
          <p:nvPr>
            <p:ph type="sldNum" sz="quarter" idx="10"/>
          </p:nvPr>
        </p:nvSpPr>
        <p:spPr/>
        <p:txBody>
          <a:bodyPr/>
          <a:lstStyle/>
          <a:p>
            <a:fld id="{5F57C1C7-17A0-428D-825C-7A3C992B6356}" type="slidenum">
              <a:rPr lang="en-CA" smtClean="0"/>
              <a:t>3</a:t>
            </a:fld>
            <a:endParaRPr lang="en-CA" dirty="0"/>
          </a:p>
        </p:txBody>
      </p:sp>
    </p:spTree>
    <p:extLst>
      <p:ext uri="{BB962C8B-B14F-4D97-AF65-F5344CB8AC3E}">
        <p14:creationId xmlns:p14="http://schemas.microsoft.com/office/powerpoint/2010/main" val="398058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why are you</a:t>
            </a:r>
            <a:r>
              <a:rPr lang="en-US" baseline="0" dirty="0" smtClean="0"/>
              <a:t> here and why is this topic relevant to you as a supervisor?  To put some context around this it is good to reference a joint letter by Dr. Gary Franklin the medical director at Labor and Industries and Dr. Kathryn Meuller from Colorado Workers’ Compensation that talked about which claims cost the most.</a:t>
            </a:r>
          </a:p>
          <a:p>
            <a:endParaRPr lang="en-US" baseline="0" dirty="0" smtClean="0"/>
          </a:p>
          <a:p>
            <a:r>
              <a:rPr lang="en-US" baseline="0" dirty="0" smtClean="0"/>
              <a:t>In that letter they noted that 5% of injured workers cost 80% of all the dollars.  More importantly, when looking at these claims, that cost 80% of all the dollars, they commented that the majority of them were not catastrophic claims.  In fact, the majority of them started out with fairly straightforward injuries and the initial injury would not be considered serious at its outset.</a:t>
            </a:r>
          </a:p>
          <a:p>
            <a:endParaRPr lang="en-CA" baseline="0" dirty="0" smtClean="0"/>
          </a:p>
          <a:p>
            <a:r>
              <a:rPr lang="en-CA" baseline="0" dirty="0" smtClean="0"/>
              <a:t>For example, these are claims that started out with a back strain, or shoulder strain, and after 6 or 12 months or longer people are wondering why this person is still off work.    </a:t>
            </a:r>
            <a:endParaRPr lang="en-US" baseline="0" dirty="0" smtClean="0"/>
          </a:p>
        </p:txBody>
      </p:sp>
      <p:sp>
        <p:nvSpPr>
          <p:cNvPr id="4" name="Slide Number Placeholder 3"/>
          <p:cNvSpPr>
            <a:spLocks noGrp="1"/>
          </p:cNvSpPr>
          <p:nvPr>
            <p:ph type="sldNum" sz="quarter" idx="10"/>
          </p:nvPr>
        </p:nvSpPr>
        <p:spPr/>
        <p:txBody>
          <a:bodyPr/>
          <a:lstStyle/>
          <a:p>
            <a:fld id="{5F57C1C7-17A0-428D-825C-7A3C992B6356}" type="slidenum">
              <a:rPr lang="en-CA" smtClean="0"/>
              <a:t>4</a:t>
            </a:fld>
            <a:endParaRPr lang="en-CA" dirty="0"/>
          </a:p>
        </p:txBody>
      </p:sp>
    </p:spTree>
    <p:extLst>
      <p:ext uri="{BB962C8B-B14F-4D97-AF65-F5344CB8AC3E}">
        <p14:creationId xmlns:p14="http://schemas.microsoft.com/office/powerpoint/2010/main" val="1707131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a:t>
            </a:r>
            <a:r>
              <a:rPr lang="en-US" dirty="0" smtClean="0"/>
              <a:t>hat about the overall costs of work disability?</a:t>
            </a:r>
            <a:r>
              <a:rPr lang="en-US" baseline="0" dirty="0" smtClean="0"/>
              <a:t>  Why even focus on this? </a:t>
            </a:r>
          </a:p>
          <a:p>
            <a:endParaRPr lang="en-US" baseline="0" dirty="0" smtClean="0"/>
          </a:p>
          <a:p>
            <a:r>
              <a:rPr lang="en-US" baseline="0" dirty="0" smtClean="0"/>
              <a:t>The Integrated Benefits Institute estimates that the total cost of disability to the US economy is 576 billion dollars per year.  Consulting firm Mercer estimates it to be 9-15% of payroll, and the impact to the US turns out to be 3.6% of the US GDP.  </a:t>
            </a:r>
          </a:p>
          <a:p>
            <a:endParaRPr lang="en-US" baseline="0" dirty="0" smtClean="0"/>
          </a:p>
          <a:p>
            <a:r>
              <a:rPr lang="en-US" baseline="0" dirty="0" smtClean="0"/>
              <a:t>These are staggering numbers.  </a:t>
            </a:r>
          </a:p>
          <a:p>
            <a:endParaRPr lang="en-US" baseline="0" dirty="0" smtClean="0"/>
          </a:p>
          <a:p>
            <a:r>
              <a:rPr lang="en-US" baseline="0" dirty="0" smtClean="0"/>
              <a:t>Now these numbers include the direct costs such as wage replacement, medical costs, replacement worker costs and they also include the indirect costs such as lost productivity.  It is estimated that replacement workers are about 70% as productive as the worker that is now out of work.</a:t>
            </a:r>
          </a:p>
        </p:txBody>
      </p:sp>
      <p:sp>
        <p:nvSpPr>
          <p:cNvPr id="4" name="Slide Number Placeholder 3"/>
          <p:cNvSpPr>
            <a:spLocks noGrp="1"/>
          </p:cNvSpPr>
          <p:nvPr>
            <p:ph type="sldNum" sz="quarter" idx="10"/>
          </p:nvPr>
        </p:nvSpPr>
        <p:spPr/>
        <p:txBody>
          <a:bodyPr/>
          <a:lstStyle/>
          <a:p>
            <a:fld id="{5F57C1C7-17A0-428D-825C-7A3C992B6356}" type="slidenum">
              <a:rPr lang="en-CA" smtClean="0"/>
              <a:t>5</a:t>
            </a:fld>
            <a:endParaRPr lang="en-CA" dirty="0"/>
          </a:p>
        </p:txBody>
      </p:sp>
    </p:spTree>
    <p:extLst>
      <p:ext uri="{BB962C8B-B14F-4D97-AF65-F5344CB8AC3E}">
        <p14:creationId xmlns:p14="http://schemas.microsoft.com/office/powerpoint/2010/main" val="2658098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this thing we have been</a:t>
            </a:r>
            <a:r>
              <a:rPr lang="en-US" baseline="0" dirty="0" smtClean="0"/>
              <a:t> talking about?  What is work disability?  Simply put, work disability means a person is unable to remain at work or return to work due to a health event such as an injury or illness.  Which puts the prevention of work disability focused on helping workers retain a healthy and productive work life by remaining at work when they can and returning to work as soon as there is no risk of harm to do so. </a:t>
            </a:r>
          </a:p>
          <a:p>
            <a:endParaRPr lang="en-US" baseline="0" dirty="0" smtClean="0"/>
          </a:p>
          <a:p>
            <a:r>
              <a:rPr lang="en-US" baseline="0" dirty="0" smtClean="0"/>
              <a:t>Why focus on preventing work disability?  Well we, as an industry, have learned a lot over the last 10 years about why some people recovery and rtw and why some take longer.  One of the most important lessons is that we should address the work disability problem as a central issue that is independent of the condition. Essentially, Work Disability is its own separate condition, with its own set of causes, and has its own set of interventions. </a:t>
            </a:r>
          </a:p>
          <a:p>
            <a:endParaRPr lang="en-US" baseline="0" dirty="0" smtClean="0"/>
          </a:p>
          <a:p>
            <a:r>
              <a:rPr lang="en-US" baseline="0" dirty="0" smtClean="0"/>
              <a:t>This is a very important concept in our understanding of work disability and I want you to remember when we think about preventing work disability we need think about it as being separate from the actual diagnosis.</a:t>
            </a:r>
            <a:endParaRPr lang="en-US" dirty="0"/>
          </a:p>
        </p:txBody>
      </p:sp>
      <p:sp>
        <p:nvSpPr>
          <p:cNvPr id="4" name="Slide Number Placeholder 3"/>
          <p:cNvSpPr>
            <a:spLocks noGrp="1"/>
          </p:cNvSpPr>
          <p:nvPr>
            <p:ph type="sldNum" sz="quarter" idx="10"/>
          </p:nvPr>
        </p:nvSpPr>
        <p:spPr/>
        <p:txBody>
          <a:bodyPr/>
          <a:lstStyle/>
          <a:p>
            <a:fld id="{D28C2095-0A26-45DE-8260-544DEB1C104D}" type="slidenum">
              <a:rPr lang="en-US" smtClean="0"/>
              <a:t>6</a:t>
            </a:fld>
            <a:endParaRPr lang="en-US" dirty="0"/>
          </a:p>
        </p:txBody>
      </p:sp>
    </p:spTree>
    <p:extLst>
      <p:ext uri="{BB962C8B-B14F-4D97-AF65-F5344CB8AC3E}">
        <p14:creationId xmlns:p14="http://schemas.microsoft.com/office/powerpoint/2010/main" val="1233908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a:t>
            </a:r>
            <a:r>
              <a:rPr lang="en-US" baseline="0" dirty="0" smtClean="0"/>
              <a:t> for a moment 2 injuries that are exactly same.  And let’s control for type of injury, age, gender, ethnicity, socioeconomic, education, and job types.  Let’s control all the factors so that we are comparing apples to apples.  Consider person A who breaks an arm, goes to the hospital, gets a cast on it, and after a couple of days on pain medication calls his employer an says, “hey listen, I can do something.  I just can’t lift, but you could give me some manuals to read or review, or that project that needs to get started.  I can do something.”  Now consider person B.  Same injury.  We have controlled for all the other factors so they are the same.  Person B waits 6 weeks for the cast to come off, goes through 6 weeks of physical therapy, followed by 6 weeks of transitional duties (or what was formally known as modified duties).  What is the difference between these two people?</a:t>
            </a:r>
          </a:p>
          <a:p>
            <a:endParaRPr lang="en-US" baseline="0" dirty="0" smtClean="0"/>
          </a:p>
          <a:p>
            <a:r>
              <a:rPr lang="en-CA" b="1" u="sng" baseline="0" dirty="0" smtClean="0"/>
              <a:t>PAUSE</a:t>
            </a:r>
            <a:endParaRPr lang="en-US" b="1" u="sng" baseline="0" dirty="0" smtClean="0"/>
          </a:p>
          <a:p>
            <a:endParaRPr lang="en-US" baseline="0" dirty="0" smtClean="0"/>
          </a:p>
          <a:p>
            <a:r>
              <a:rPr lang="en-US" baseline="0" dirty="0" smtClean="0"/>
              <a:t>If you are like most people you probably had words come to mind like: motivation, work ethic, the doctor, they don’t like their job, etc.</a:t>
            </a:r>
          </a:p>
          <a:p>
            <a:endParaRPr lang="en-US" baseline="0" dirty="0" smtClean="0"/>
          </a:p>
          <a:p>
            <a:r>
              <a:rPr lang="en-US" baseline="0" dirty="0" smtClean="0"/>
              <a:t>If you pause and think about this for a moment:  most people think of words that have nothing to with the diagnosis as the reason for the difference.</a:t>
            </a:r>
            <a:endParaRPr lang="en-US" dirty="0"/>
          </a:p>
        </p:txBody>
      </p:sp>
      <p:sp>
        <p:nvSpPr>
          <p:cNvPr id="4" name="Slide Number Placeholder 3"/>
          <p:cNvSpPr>
            <a:spLocks noGrp="1"/>
          </p:cNvSpPr>
          <p:nvPr>
            <p:ph type="sldNum" sz="quarter" idx="10"/>
          </p:nvPr>
        </p:nvSpPr>
        <p:spPr/>
        <p:txBody>
          <a:bodyPr/>
          <a:lstStyle/>
          <a:p>
            <a:fld id="{5F57C1C7-17A0-428D-825C-7A3C992B6356}" type="slidenum">
              <a:rPr lang="en-CA" smtClean="0"/>
              <a:t>7</a:t>
            </a:fld>
            <a:endParaRPr lang="en-CA" dirty="0"/>
          </a:p>
        </p:txBody>
      </p:sp>
    </p:spTree>
    <p:extLst>
      <p:ext uri="{BB962C8B-B14F-4D97-AF65-F5344CB8AC3E}">
        <p14:creationId xmlns:p14="http://schemas.microsoft.com/office/powerpoint/2010/main" val="1650010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fact,</a:t>
            </a:r>
            <a:r>
              <a:rPr lang="en-US" baseline="0" dirty="0" smtClean="0"/>
              <a:t> the second most important lesson we have learned with regards to work disability is that:</a:t>
            </a:r>
          </a:p>
          <a:p>
            <a:pPr marL="228600" indent="-228600">
              <a:buAutoNum type="arabicPeriod"/>
            </a:pPr>
            <a:endParaRPr lang="en-US" baseline="0" dirty="0" smtClean="0"/>
          </a:p>
          <a:p>
            <a:pPr marL="228600" indent="-228600">
              <a:buAutoNum type="arabicPeriod"/>
            </a:pPr>
            <a:r>
              <a:rPr lang="en-US" baseline="0" dirty="0" smtClean="0"/>
              <a:t>Medical, the actual diagnosis, does not predict duration.  The actual diagnosis does not tell you when a person will return to work.  We have guidelines of when we can expect a certain amount of recovery but it does not tell us when a person will actually return to work.</a:t>
            </a:r>
          </a:p>
          <a:p>
            <a:pPr marL="228600" indent="-228600">
              <a:buAutoNum type="arabicPeriod"/>
            </a:pPr>
            <a:r>
              <a:rPr lang="en-US" baseline="0" dirty="0" smtClean="0"/>
              <a:t>And also it is important to note, clinical severity, as in how significant is the illness or injury, is not predictive of work disability.</a:t>
            </a:r>
          </a:p>
          <a:p>
            <a:pPr marL="228600" indent="-228600">
              <a:buAutoNum type="arabicPeriod"/>
            </a:pPr>
            <a:endParaRPr lang="en-US" baseline="0" dirty="0" smtClean="0"/>
          </a:p>
          <a:p>
            <a:pPr marL="0" indent="0">
              <a:buNone/>
            </a:pPr>
            <a:r>
              <a:rPr lang="en-US" baseline="0" dirty="0" smtClean="0"/>
              <a:t>Everyone knows who Stephen Hawking is. Here is a person with significant impairment and disability.  But is he work disabled?  “No, he has a disability but he is not work disabled…”</a:t>
            </a:r>
          </a:p>
          <a:p>
            <a:pPr marL="0" indent="0">
              <a:buNone/>
            </a:pPr>
            <a:endParaRPr lang="en-US" baseline="0" dirty="0" smtClean="0"/>
          </a:p>
          <a:p>
            <a:pPr marL="0" indent="0">
              <a:buNone/>
            </a:pPr>
            <a:r>
              <a:rPr lang="en-US" baseline="0" dirty="0" smtClean="0"/>
              <a:t>This is why it is it is so important to separate the work disability problem from the actual diagnosis and for us to stop thinking that the diagnosis is what is keeping someone from returning to work.  The impairment caused by the injury or illness may be keeping them from doing certain duties or certain jobs and we must stop thinking that the diagnosis is what is keeping someone from returning to work and remaining work disabled.</a:t>
            </a:r>
            <a:endParaRPr lang="en-US" dirty="0"/>
          </a:p>
        </p:txBody>
      </p:sp>
      <p:sp>
        <p:nvSpPr>
          <p:cNvPr id="4" name="Slide Number Placeholder 3"/>
          <p:cNvSpPr>
            <a:spLocks noGrp="1"/>
          </p:cNvSpPr>
          <p:nvPr>
            <p:ph type="sldNum" sz="quarter" idx="10"/>
          </p:nvPr>
        </p:nvSpPr>
        <p:spPr/>
        <p:txBody>
          <a:bodyPr/>
          <a:lstStyle/>
          <a:p>
            <a:fld id="{D28C2095-0A26-45DE-8260-544DEB1C104D}" type="slidenum">
              <a:rPr lang="en-US" smtClean="0"/>
              <a:t>8</a:t>
            </a:fld>
            <a:endParaRPr lang="en-US" dirty="0"/>
          </a:p>
        </p:txBody>
      </p:sp>
    </p:spTree>
    <p:extLst>
      <p:ext uri="{BB962C8B-B14F-4D97-AF65-F5344CB8AC3E}">
        <p14:creationId xmlns:p14="http://schemas.microsoft.com/office/powerpoint/2010/main" val="3888942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actually prompts an</a:t>
            </a:r>
            <a:r>
              <a:rPr lang="en-US" baseline="0" dirty="0" smtClean="0"/>
              <a:t> employee to remain at work or return to work?  If you think about a person who suffers an injury and is off work.  They are off, off, off..and then back.   Off off off…and then back.  So what actually prompts the RTW process?</a:t>
            </a:r>
          </a:p>
          <a:p>
            <a:endParaRPr lang="en-US" baseline="0" dirty="0" smtClean="0"/>
          </a:p>
          <a:p>
            <a:r>
              <a:rPr lang="en-US" baseline="0" dirty="0" smtClean="0"/>
              <a:t>The American College of Occupational and Environmental Medicine, or ACOEM, set out to try and answer this question.  21 occupational physicians reviewed the available research and findings and concluded that there are various escalation levels and each level has an increasing amount of involvement from various stakeholders.  If you take a look at their chart they note that at level zero, the very first level, you can see the only person involved is the….worker.  On the far right hand side, take a look at what actually prompts the rtw process.  The “personal decision” of the worker.  You see, it is not until the worker </a:t>
            </a:r>
            <a:r>
              <a:rPr lang="en-US" b="1" u="sng" baseline="0" dirty="0" smtClean="0"/>
              <a:t>decides</a:t>
            </a:r>
            <a:r>
              <a:rPr lang="en-US" baseline="0" dirty="0" smtClean="0"/>
              <a:t> to return to work that anything actually ever happens.  It is not until the worker decides to return to work that actually anything….ever….happens.</a:t>
            </a:r>
          </a:p>
          <a:p>
            <a:endParaRPr lang="en-US" baseline="0" dirty="0" smtClean="0"/>
          </a:p>
          <a:p>
            <a:r>
              <a:rPr lang="en-US" baseline="0" dirty="0" smtClean="0"/>
              <a:t>This is a very important point to consider.  One of you colleagues considered this and said, “ if that is true, then we have to create an environment to help them decide to return to work.”  You can now see the link to the bigger picture of DOC goals of engaged and respected staff, and safer operations.  Consider for a minute a staff member who is not engaged as an employee, what is the likelihood of them being engaged once they become injured or ill? </a:t>
            </a:r>
            <a:endParaRPr lang="en-US" dirty="0"/>
          </a:p>
        </p:txBody>
      </p:sp>
      <p:sp>
        <p:nvSpPr>
          <p:cNvPr id="4" name="Slide Number Placeholder 3"/>
          <p:cNvSpPr>
            <a:spLocks noGrp="1"/>
          </p:cNvSpPr>
          <p:nvPr>
            <p:ph type="sldNum" sz="quarter" idx="10"/>
          </p:nvPr>
        </p:nvSpPr>
        <p:spPr/>
        <p:txBody>
          <a:bodyPr/>
          <a:lstStyle/>
          <a:p>
            <a:fld id="{5F57C1C7-17A0-428D-825C-7A3C992B6356}" type="slidenum">
              <a:rPr lang="en-CA" smtClean="0"/>
              <a:t>9</a:t>
            </a:fld>
            <a:endParaRPr lang="en-CA" dirty="0"/>
          </a:p>
        </p:txBody>
      </p:sp>
    </p:spTree>
    <p:extLst>
      <p:ext uri="{BB962C8B-B14F-4D97-AF65-F5344CB8AC3E}">
        <p14:creationId xmlns:p14="http://schemas.microsoft.com/office/powerpoint/2010/main" val="2230184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80EF118A-B2BC-4B4B-ADAC-54045EB0B949}" type="datetimeFigureOut">
              <a:rPr lang="en-CA" smtClean="0"/>
              <a:t>30/11/2017</a:t>
            </a:fld>
            <a:endParaRPr lang="en-CA" dirty="0"/>
          </a:p>
        </p:txBody>
      </p:sp>
      <p:sp>
        <p:nvSpPr>
          <p:cNvPr id="17" name="Footer Placeholder 16"/>
          <p:cNvSpPr>
            <a:spLocks noGrp="1"/>
          </p:cNvSpPr>
          <p:nvPr>
            <p:ph type="ftr" sz="quarter" idx="11"/>
          </p:nvPr>
        </p:nvSpPr>
        <p:spPr/>
        <p:txBody>
          <a:bodyPr/>
          <a:lstStyle/>
          <a:p>
            <a:endParaRPr lang="en-CA"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F1E72BE0-2F4B-440E-8A22-E1998C2EFE41}" type="slidenum">
              <a:rPr lang="en-CA" smtClean="0"/>
              <a:t>‹#›</a:t>
            </a:fld>
            <a:endParaRPr lang="en-CA"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0EF118A-B2BC-4B4B-ADAC-54045EB0B949}" type="datetimeFigureOut">
              <a:rPr lang="en-CA" smtClean="0"/>
              <a:t>30/11/2017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F1E72BE0-2F4B-440E-8A22-E1998C2EFE41}" type="slidenum">
              <a:rPr lang="en-CA" smtClean="0"/>
              <a:t>‹#›</a:t>
            </a:fld>
            <a:endParaRPr lang="en-CA"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F1E72BE0-2F4B-440E-8A22-E1998C2EFE41}" type="slidenum">
              <a:rPr lang="en-CA" smtClean="0"/>
              <a:t>‹#›</a:t>
            </a:fld>
            <a:endParaRPr lang="en-CA"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0EF118A-B2BC-4B4B-ADAC-54045EB0B949}" type="datetimeFigureOut">
              <a:rPr lang="en-CA" smtClean="0"/>
              <a:t>30/11/2017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a:xfrm>
            <a:off x="6727032" y="6407944"/>
            <a:ext cx="1920240" cy="365760"/>
          </a:xfrm>
          <a:prstGeom prst="rect">
            <a:avLst/>
          </a:prstGeom>
        </p:spPr>
        <p:txBody>
          <a:bodyPr/>
          <a:lstStyle/>
          <a:p>
            <a:fld id="{8114CF3A-925C-42D2-93EF-4EBF5AC3F8F2}" type="datetimeFigureOut">
              <a:rPr lang="en-US" smtClean="0"/>
              <a:pPr/>
              <a:t>11/30/2017</a:t>
            </a:fld>
            <a:endParaRPr lang="en-CA" dirty="0"/>
          </a:p>
        </p:txBody>
      </p:sp>
      <p:sp>
        <p:nvSpPr>
          <p:cNvPr id="5" name="Footer Placeholder 4"/>
          <p:cNvSpPr>
            <a:spLocks noGrp="1"/>
          </p:cNvSpPr>
          <p:nvPr>
            <p:ph type="ftr" sz="quarter" idx="11"/>
          </p:nvPr>
        </p:nvSpPr>
        <p:spPr>
          <a:xfrm>
            <a:off x="4380072" y="6407944"/>
            <a:ext cx="2350681" cy="365125"/>
          </a:xfrm>
          <a:prstGeom prst="rect">
            <a:avLst/>
          </a:prstGeom>
        </p:spPr>
        <p:txBody>
          <a:bodyPr/>
          <a:lstStyle/>
          <a:p>
            <a:endParaRPr lang="en-CA" dirty="0"/>
          </a:p>
        </p:txBody>
      </p:sp>
      <p:sp>
        <p:nvSpPr>
          <p:cNvPr id="6" name="Slide Number Placeholder 5"/>
          <p:cNvSpPr>
            <a:spLocks noGrp="1"/>
          </p:cNvSpPr>
          <p:nvPr>
            <p:ph type="sldNum" sz="quarter" idx="12"/>
          </p:nvPr>
        </p:nvSpPr>
        <p:spPr>
          <a:xfrm>
            <a:off x="8647272" y="6407944"/>
            <a:ext cx="365760" cy="365125"/>
          </a:xfrm>
          <a:prstGeom prst="rect">
            <a:avLst/>
          </a:prstGeom>
        </p:spPr>
        <p:txBody>
          <a:bodyPr/>
          <a:lstStyle/>
          <a:p>
            <a:fld id="{79422790-6696-43ED-BF99-BC6110673C6C}" type="slidenum">
              <a:rPr lang="en-CA" smtClean="0"/>
              <a:pPr/>
              <a:t>‹#›</a:t>
            </a:fld>
            <a:endParaRPr lang="en-CA" dirty="0"/>
          </a:p>
        </p:txBody>
      </p:sp>
    </p:spTree>
    <p:extLst>
      <p:ext uri="{BB962C8B-B14F-4D97-AF65-F5344CB8AC3E}">
        <p14:creationId xmlns:p14="http://schemas.microsoft.com/office/powerpoint/2010/main" val="1639383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0EF118A-B2BC-4B4B-ADAC-54045EB0B949}" type="datetimeFigureOut">
              <a:rPr lang="en-CA" smtClean="0"/>
              <a:t>30/11/2017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a:xfrm>
            <a:off x="4361688" y="1026372"/>
            <a:ext cx="457200" cy="441325"/>
          </a:xfrm>
        </p:spPr>
        <p:txBody>
          <a:bodyPr/>
          <a:lstStyle/>
          <a:p>
            <a:fld id="{F1E72BE0-2F4B-440E-8A22-E1998C2EFE41}" type="slidenum">
              <a:rPr lang="en-CA" smtClean="0"/>
              <a:t>‹#›</a:t>
            </a:fld>
            <a:endParaRPr lang="en-CA"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CA" dirty="0"/>
          </a:p>
        </p:txBody>
      </p:sp>
      <p:sp>
        <p:nvSpPr>
          <p:cNvPr id="4" name="Date Placeholder 3"/>
          <p:cNvSpPr>
            <a:spLocks noGrp="1"/>
          </p:cNvSpPr>
          <p:nvPr>
            <p:ph type="dt" sz="half" idx="10"/>
          </p:nvPr>
        </p:nvSpPr>
        <p:spPr/>
        <p:txBody>
          <a:bodyPr/>
          <a:lstStyle/>
          <a:p>
            <a:fld id="{80EF118A-B2BC-4B4B-ADAC-54045EB0B949}" type="datetimeFigureOut">
              <a:rPr lang="en-CA" smtClean="0"/>
              <a:t>30/11/2017</a:t>
            </a:fld>
            <a:endParaRPr lang="en-CA"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F1E72BE0-2F4B-440E-8A22-E1998C2EFE41}" type="slidenum">
              <a:rPr lang="en-CA" smtClean="0"/>
              <a:t>‹#›</a:t>
            </a:fld>
            <a:endParaRPr lang="en-CA"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80EF118A-B2BC-4B4B-ADAC-54045EB0B949}" type="datetimeFigureOut">
              <a:rPr lang="en-CA" smtClean="0"/>
              <a:t>30/11/2017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F1E72BE0-2F4B-440E-8A22-E1998C2EFE41}" type="slidenum">
              <a:rPr lang="en-CA" smtClean="0"/>
              <a:t>‹#›</a:t>
            </a:fld>
            <a:endParaRPr lang="en-CA"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80EF118A-B2BC-4B4B-ADAC-54045EB0B949}" type="datetimeFigureOut">
              <a:rPr lang="en-CA" smtClean="0"/>
              <a:t>30/11/2017</a:t>
            </a:fld>
            <a:endParaRPr lang="en-CA" dirty="0"/>
          </a:p>
        </p:txBody>
      </p:sp>
      <p:sp>
        <p:nvSpPr>
          <p:cNvPr id="8" name="Footer Placeholder 7"/>
          <p:cNvSpPr>
            <a:spLocks noGrp="1"/>
          </p:cNvSpPr>
          <p:nvPr>
            <p:ph type="ftr" sz="quarter" idx="11"/>
          </p:nvPr>
        </p:nvSpPr>
        <p:spPr>
          <a:xfrm>
            <a:off x="304800" y="6409944"/>
            <a:ext cx="3581400" cy="365760"/>
          </a:xfrm>
        </p:spPr>
        <p:txBody>
          <a:bodyPr/>
          <a:lstStyle/>
          <a:p>
            <a:endParaRPr lang="en-CA"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F1E72BE0-2F4B-440E-8A22-E1998C2EFE41}" type="slidenum">
              <a:rPr lang="en-CA" smtClean="0"/>
              <a:t>‹#›</a:t>
            </a:fld>
            <a:endParaRPr lang="en-CA" dirty="0"/>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0EF118A-B2BC-4B4B-ADAC-54045EB0B949}" type="datetimeFigureOut">
              <a:rPr lang="en-CA" smtClean="0"/>
              <a:t>30/11/2017</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a:xfrm>
            <a:off x="4343400" y="1036020"/>
            <a:ext cx="457200" cy="441325"/>
          </a:xfrm>
        </p:spPr>
        <p:txBody>
          <a:bodyPr/>
          <a:lstStyle/>
          <a:p>
            <a:fld id="{F1E72BE0-2F4B-440E-8A22-E1998C2EFE41}" type="slidenum">
              <a:rPr lang="en-CA" smtClean="0"/>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80EF118A-B2BC-4B4B-ADAC-54045EB0B949}" type="datetimeFigureOut">
              <a:rPr lang="en-CA" smtClean="0"/>
              <a:t>30/11/2017</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F1E72BE0-2F4B-440E-8A22-E1998C2EFE41}" type="slidenum">
              <a:rPr lang="en-CA" smtClean="0"/>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F1E72BE0-2F4B-440E-8A22-E1998C2EFE41}" type="slidenum">
              <a:rPr lang="en-CA" smtClean="0"/>
              <a:t>‹#›</a:t>
            </a:fld>
            <a:endParaRPr lang="en-CA"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80EF118A-B2BC-4B4B-ADAC-54045EB0B949}" type="datetimeFigureOut">
              <a:rPr lang="en-CA" smtClean="0"/>
              <a:t>30/11/2017</a:t>
            </a:fld>
            <a:endParaRPr lang="en-CA" dirty="0"/>
          </a:p>
        </p:txBody>
      </p:sp>
      <p:sp>
        <p:nvSpPr>
          <p:cNvPr id="6" name="Footer Placeholder 5"/>
          <p:cNvSpPr>
            <a:spLocks noGrp="1"/>
          </p:cNvSpPr>
          <p:nvPr>
            <p:ph type="ftr" sz="quarter" idx="11"/>
          </p:nvPr>
        </p:nvSpPr>
        <p:spPr>
          <a:xfrm>
            <a:off x="301752" y="6410848"/>
            <a:ext cx="3383280" cy="365760"/>
          </a:xfrm>
        </p:spPr>
        <p:txBody>
          <a:bodyPr/>
          <a:lstStyle/>
          <a:p>
            <a:endParaRPr lang="en-CA"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F1E72BE0-2F4B-440E-8A22-E1998C2EFE41}" type="slidenum">
              <a:rPr lang="en-CA" smtClean="0"/>
              <a:t>‹#›</a:t>
            </a:fld>
            <a:endParaRPr lang="en-CA"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80EF118A-B2BC-4B4B-ADAC-54045EB0B949}" type="datetimeFigureOut">
              <a:rPr lang="en-CA" smtClean="0"/>
              <a:t>30/11/2017</a:t>
            </a:fld>
            <a:endParaRPr lang="en-CA" dirty="0"/>
          </a:p>
        </p:txBody>
      </p:sp>
      <p:sp>
        <p:nvSpPr>
          <p:cNvPr id="6" name="Footer Placeholder 5"/>
          <p:cNvSpPr>
            <a:spLocks noGrp="1"/>
          </p:cNvSpPr>
          <p:nvPr>
            <p:ph type="ftr" sz="quarter" idx="11"/>
          </p:nvPr>
        </p:nvSpPr>
        <p:spPr>
          <a:xfrm>
            <a:off x="301752" y="6410848"/>
            <a:ext cx="3584448" cy="365760"/>
          </a:xfrm>
        </p:spPr>
        <p:txBody>
          <a:bodyPr/>
          <a:lstStyle/>
          <a:p>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80EF118A-B2BC-4B4B-ADAC-54045EB0B949}" type="datetimeFigureOut">
              <a:rPr lang="en-CA" smtClean="0"/>
              <a:t>30/11/2017</a:t>
            </a:fld>
            <a:endParaRPr lang="en-CA"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CA"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F1E72BE0-2F4B-440E-8A22-E1998C2EFE41}" type="slidenum">
              <a:rPr lang="en-CA" smtClean="0"/>
              <a:t>‹#›</a:t>
            </a:fld>
            <a:endParaRPr lang="en-CA"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emf"/><Relationship Id="rId3" Type="http://schemas.openxmlformats.org/officeDocument/2006/relationships/audio" Target="../media/media1.wma"/><Relationship Id="rId7" Type="http://schemas.openxmlformats.org/officeDocument/2006/relationships/notesSlide" Target="../notesSlides/notesSlide1.xml"/><Relationship Id="rId12" Type="http://schemas.openxmlformats.org/officeDocument/2006/relationships/oleObject" Target="../embeddings/oleObject1.bin"/><Relationship Id="rId2" Type="http://schemas.microsoft.com/office/2007/relationships/media" Target="../media/media1.wma"/><Relationship Id="rId16" Type="http://schemas.openxmlformats.org/officeDocument/2006/relationships/image" Target="../media/image10.png"/><Relationship Id="rId1" Type="http://schemas.openxmlformats.org/officeDocument/2006/relationships/vmlDrawing" Target="../drawings/vmlDrawing1.vml"/><Relationship Id="rId6" Type="http://schemas.openxmlformats.org/officeDocument/2006/relationships/slideLayout" Target="../slideLayouts/slideLayout1.xml"/><Relationship Id="rId11" Type="http://schemas.openxmlformats.org/officeDocument/2006/relationships/image" Target="../media/image7.png"/><Relationship Id="rId5" Type="http://schemas.openxmlformats.org/officeDocument/2006/relationships/audio" Target="../media/media2.wma"/><Relationship Id="rId15" Type="http://schemas.openxmlformats.org/officeDocument/2006/relationships/image" Target="../media/image9.png"/><Relationship Id="rId10" Type="http://schemas.openxmlformats.org/officeDocument/2006/relationships/image" Target="../media/image6.png"/><Relationship Id="rId4" Type="http://schemas.microsoft.com/office/2007/relationships/media" Target="../media/media2.wma"/><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1.wma"/><Relationship Id="rId7" Type="http://schemas.openxmlformats.org/officeDocument/2006/relationships/image" Target="../media/image26.png"/><Relationship Id="rId2" Type="http://schemas.microsoft.com/office/2007/relationships/media" Target="../media/media11.wma"/><Relationship Id="rId1" Type="http://schemas.openxmlformats.org/officeDocument/2006/relationships/tags" Target="../tags/tag9.xml"/><Relationship Id="rId6" Type="http://schemas.openxmlformats.org/officeDocument/2006/relationships/image" Target="../media/image25.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2.wma"/><Relationship Id="rId7" Type="http://schemas.openxmlformats.org/officeDocument/2006/relationships/image" Target="../media/image10.png"/><Relationship Id="rId2" Type="http://schemas.microsoft.com/office/2007/relationships/media" Target="../media/media12.wma"/><Relationship Id="rId1" Type="http://schemas.openxmlformats.org/officeDocument/2006/relationships/tags" Target="../tags/tag10.xml"/><Relationship Id="rId6" Type="http://schemas.openxmlformats.org/officeDocument/2006/relationships/image" Target="../media/image27.jpe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wma"/><Relationship Id="rId7" Type="http://schemas.openxmlformats.org/officeDocument/2006/relationships/image" Target="../media/image29.png"/><Relationship Id="rId2" Type="http://schemas.microsoft.com/office/2007/relationships/media" Target="../media/media13.wma"/><Relationship Id="rId1" Type="http://schemas.openxmlformats.org/officeDocument/2006/relationships/tags" Target="../tags/tag11.xml"/><Relationship Id="rId6" Type="http://schemas.openxmlformats.org/officeDocument/2006/relationships/image" Target="../media/image28.jpe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audio" Target="../media/media14.wma"/><Relationship Id="rId7" Type="http://schemas.openxmlformats.org/officeDocument/2006/relationships/image" Target="../media/image31.png"/><Relationship Id="rId2" Type="http://schemas.microsoft.com/office/2007/relationships/media" Target="../media/media14.wma"/><Relationship Id="rId1" Type="http://schemas.openxmlformats.org/officeDocument/2006/relationships/tags" Target="../tags/tag12.xml"/><Relationship Id="rId6" Type="http://schemas.openxmlformats.org/officeDocument/2006/relationships/image" Target="../media/image30.jpeg"/><Relationship Id="rId5" Type="http://schemas.openxmlformats.org/officeDocument/2006/relationships/notesSlide" Target="../notesSlides/notesSlide13.xml"/><Relationship Id="rId10"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audio" Target="../media/media15.wma"/><Relationship Id="rId7" Type="http://schemas.openxmlformats.org/officeDocument/2006/relationships/image" Target="../media/image10.png"/><Relationship Id="rId2" Type="http://schemas.microsoft.com/office/2007/relationships/media" Target="../media/media15.wma"/><Relationship Id="rId1" Type="http://schemas.openxmlformats.org/officeDocument/2006/relationships/tags" Target="../tags/tag13.xml"/><Relationship Id="rId6" Type="http://schemas.openxmlformats.org/officeDocument/2006/relationships/image" Target="../media/image34.jpe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6.wma"/><Relationship Id="rId2" Type="http://schemas.microsoft.com/office/2007/relationships/media" Target="../media/media16.wma"/><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notesSlide" Target="../notesSlides/notesSlide16.xml"/><Relationship Id="rId3" Type="http://schemas.openxmlformats.org/officeDocument/2006/relationships/audio" Target="../media/media17.wma"/><Relationship Id="rId7" Type="http://schemas.openxmlformats.org/officeDocument/2006/relationships/tags" Target="../tags/tag19.xml"/><Relationship Id="rId12" Type="http://schemas.openxmlformats.org/officeDocument/2006/relationships/slideLayout" Target="../slideLayouts/slideLayout2.xml"/><Relationship Id="rId2" Type="http://schemas.microsoft.com/office/2007/relationships/media" Target="../media/media17.wma"/><Relationship Id="rId1" Type="http://schemas.openxmlformats.org/officeDocument/2006/relationships/tags" Target="../tags/tag15.xml"/><Relationship Id="rId6" Type="http://schemas.openxmlformats.org/officeDocument/2006/relationships/tags" Target="../tags/tag18.xml"/><Relationship Id="rId11" Type="http://schemas.openxmlformats.org/officeDocument/2006/relationships/tags" Target="../tags/tag23.xml"/><Relationship Id="rId5" Type="http://schemas.openxmlformats.org/officeDocument/2006/relationships/tags" Target="../tags/tag17.xml"/><Relationship Id="rId10" Type="http://schemas.openxmlformats.org/officeDocument/2006/relationships/tags" Target="../tags/tag22.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audio" Target="../media/media18.wma"/><Relationship Id="rId7" Type="http://schemas.openxmlformats.org/officeDocument/2006/relationships/image" Target="../media/image10.png"/><Relationship Id="rId2" Type="http://schemas.microsoft.com/office/2007/relationships/media" Target="../media/media18.wma"/><Relationship Id="rId1" Type="http://schemas.openxmlformats.org/officeDocument/2006/relationships/tags" Target="../tags/tag24.xml"/><Relationship Id="rId6" Type="http://schemas.openxmlformats.org/officeDocument/2006/relationships/image" Target="../media/image35.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9.wma"/><Relationship Id="rId7" Type="http://schemas.openxmlformats.org/officeDocument/2006/relationships/image" Target="../media/image36.jpeg"/><Relationship Id="rId2" Type="http://schemas.microsoft.com/office/2007/relationships/media" Target="../media/media19.wma"/><Relationship Id="rId1" Type="http://schemas.openxmlformats.org/officeDocument/2006/relationships/tags" Target="../tags/tag25.xml"/><Relationship Id="rId6" Type="http://schemas.openxmlformats.org/officeDocument/2006/relationships/image" Target="../media/image31.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20.wma"/><Relationship Id="rId7" Type="http://schemas.openxmlformats.org/officeDocument/2006/relationships/image" Target="../media/image10.png"/><Relationship Id="rId2" Type="http://schemas.microsoft.com/office/2007/relationships/media" Target="../media/media20.wma"/><Relationship Id="rId1" Type="http://schemas.openxmlformats.org/officeDocument/2006/relationships/tags" Target="../tags/tag26.xml"/><Relationship Id="rId6" Type="http://schemas.openxmlformats.org/officeDocument/2006/relationships/image" Target="../media/image37.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3.wma"/><Relationship Id="rId7" Type="http://schemas.openxmlformats.org/officeDocument/2006/relationships/image" Target="../media/image10.png"/><Relationship Id="rId2" Type="http://schemas.microsoft.com/office/2007/relationships/media" Target="../media/media3.wm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media21.wma"/><Relationship Id="rId7" Type="http://schemas.openxmlformats.org/officeDocument/2006/relationships/image" Target="../media/image39.png"/><Relationship Id="rId2" Type="http://schemas.microsoft.com/office/2007/relationships/media" Target="../media/media21.wma"/><Relationship Id="rId1" Type="http://schemas.openxmlformats.org/officeDocument/2006/relationships/tags" Target="../tags/tag27.xml"/><Relationship Id="rId6" Type="http://schemas.openxmlformats.org/officeDocument/2006/relationships/image" Target="../media/image38.png"/><Relationship Id="rId5" Type="http://schemas.openxmlformats.org/officeDocument/2006/relationships/notesSlide" Target="../notesSlides/notesSlide20.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10.png"/><Relationship Id="rId5" Type="http://schemas.openxmlformats.org/officeDocument/2006/relationships/image" Target="../media/image41.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23.wma"/><Relationship Id="rId7" Type="http://schemas.openxmlformats.org/officeDocument/2006/relationships/image" Target="../media/image43.png"/><Relationship Id="rId2" Type="http://schemas.microsoft.com/office/2007/relationships/media" Target="../media/media23.wma"/><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4.wma"/><Relationship Id="rId7" Type="http://schemas.openxmlformats.org/officeDocument/2006/relationships/image" Target="../media/image10.png"/><Relationship Id="rId2" Type="http://schemas.microsoft.com/office/2007/relationships/media" Target="../media/media24.wma"/><Relationship Id="rId1" Type="http://schemas.openxmlformats.org/officeDocument/2006/relationships/tags" Target="../tags/tag29.xml"/><Relationship Id="rId6" Type="http://schemas.openxmlformats.org/officeDocument/2006/relationships/image" Target="../media/image44.jpe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5.wma"/><Relationship Id="rId7" Type="http://schemas.openxmlformats.org/officeDocument/2006/relationships/image" Target="../media/image46.png"/><Relationship Id="rId2" Type="http://schemas.microsoft.com/office/2007/relationships/media" Target="../media/media25.wma"/><Relationship Id="rId1" Type="http://schemas.openxmlformats.org/officeDocument/2006/relationships/tags" Target="../tags/tag30.xml"/><Relationship Id="rId6" Type="http://schemas.openxmlformats.org/officeDocument/2006/relationships/image" Target="../media/image45.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10.png"/><Relationship Id="rId5" Type="http://schemas.openxmlformats.org/officeDocument/2006/relationships/image" Target="../media/image47.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10.png"/><Relationship Id="rId5" Type="http://schemas.openxmlformats.org/officeDocument/2006/relationships/hyperlink" Target="mailto:DOCOccupationalHealthandWellness@doc.wa.gov" TargetMode="External"/><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audio" Target="../media/media4.wma"/><Relationship Id="rId2" Type="http://schemas.microsoft.com/office/2007/relationships/media" Target="../media/media4.wm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5.wma"/><Relationship Id="rId7" Type="http://schemas.openxmlformats.org/officeDocument/2006/relationships/image" Target="../media/image12.png"/><Relationship Id="rId2" Type="http://schemas.microsoft.com/office/2007/relationships/media" Target="../media/media5.wm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6.wma"/><Relationship Id="rId7" Type="http://schemas.openxmlformats.org/officeDocument/2006/relationships/image" Target="../media/image14.png"/><Relationship Id="rId2" Type="http://schemas.microsoft.com/office/2007/relationships/media" Target="../media/media6.wma"/><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audio" Target="../media/media7.wma"/><Relationship Id="rId7" Type="http://schemas.openxmlformats.org/officeDocument/2006/relationships/image" Target="../media/image10.png"/><Relationship Id="rId2" Type="http://schemas.microsoft.com/office/2007/relationships/media" Target="../media/media7.wma"/><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8.wma"/><Relationship Id="rId7" Type="http://schemas.openxmlformats.org/officeDocument/2006/relationships/image" Target="../media/image18.png"/><Relationship Id="rId2" Type="http://schemas.microsoft.com/office/2007/relationships/media" Target="../media/media8.wma"/><Relationship Id="rId1" Type="http://schemas.openxmlformats.org/officeDocument/2006/relationships/tags" Target="../tags/tag6.xml"/><Relationship Id="rId6" Type="http://schemas.openxmlformats.org/officeDocument/2006/relationships/image" Target="../media/image17.jpeg"/><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media9.wma"/><Relationship Id="rId7" Type="http://schemas.openxmlformats.org/officeDocument/2006/relationships/image" Target="../media/image21.jpeg"/><Relationship Id="rId2" Type="http://schemas.microsoft.com/office/2007/relationships/media" Target="../media/media9.wma"/><Relationship Id="rId1" Type="http://schemas.openxmlformats.org/officeDocument/2006/relationships/tags" Target="../tags/tag7.xml"/><Relationship Id="rId6" Type="http://schemas.openxmlformats.org/officeDocument/2006/relationships/image" Target="../media/image20.png"/><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audio" Target="../media/media10.wma"/><Relationship Id="rId7" Type="http://schemas.openxmlformats.org/officeDocument/2006/relationships/image" Target="../media/image10.png"/><Relationship Id="rId2" Type="http://schemas.microsoft.com/office/2007/relationships/media" Target="../media/media10.wma"/><Relationship Id="rId1" Type="http://schemas.openxmlformats.org/officeDocument/2006/relationships/tags" Target="../tags/tag8.xml"/><Relationship Id="rId6" Type="http://schemas.openxmlformats.org/officeDocument/2006/relationships/image" Target="../media/image24.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503548" y="2924944"/>
            <a:ext cx="4536504" cy="1656184"/>
          </a:xfrm>
        </p:spPr>
        <p:txBody>
          <a:bodyPr>
            <a:noAutofit/>
          </a:bodyPr>
          <a:lstStyle/>
          <a:p>
            <a:r>
              <a:rPr lang="en-CA" sz="2400" dirty="0" smtClean="0"/>
              <a:t>Through returning to </a:t>
            </a:r>
            <a:r>
              <a:rPr lang="en-CA" sz="2400" dirty="0"/>
              <a:t>work and </a:t>
            </a:r>
            <a:r>
              <a:rPr lang="en-CA" sz="2400" dirty="0" smtClean="0"/>
              <a:t>Remaining </a:t>
            </a:r>
            <a:r>
              <a:rPr lang="en-CA" sz="2400" dirty="0"/>
              <a:t>at work</a:t>
            </a:r>
          </a:p>
        </p:txBody>
      </p:sp>
      <p:sp>
        <p:nvSpPr>
          <p:cNvPr id="4" name="Title 3"/>
          <p:cNvSpPr>
            <a:spLocks noGrp="1"/>
          </p:cNvSpPr>
          <p:nvPr>
            <p:ph type="ctrTitle"/>
          </p:nvPr>
        </p:nvSpPr>
        <p:spPr/>
        <p:txBody>
          <a:bodyPr/>
          <a:lstStyle/>
          <a:p>
            <a:r>
              <a:rPr lang="en-CA" dirty="0" smtClean="0"/>
              <a:t>Preventing Work Disability</a:t>
            </a:r>
            <a:endParaRPr lang="en-CA" dirty="0"/>
          </a:p>
        </p:txBody>
      </p:sp>
      <p:pic>
        <p:nvPicPr>
          <p:cNvPr id="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0248" y="2708920"/>
            <a:ext cx="2904356" cy="2489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35596" y="4593902"/>
            <a:ext cx="3672408" cy="923330"/>
          </a:xfrm>
          <a:prstGeom prst="rect">
            <a:avLst/>
          </a:prstGeom>
          <a:noFill/>
        </p:spPr>
        <p:txBody>
          <a:bodyPr wrap="square" rtlCol="0">
            <a:spAutoFit/>
          </a:bodyPr>
          <a:lstStyle/>
          <a:p>
            <a:pPr algn="ctr"/>
            <a:r>
              <a:rPr lang="en-US" i="1" dirty="0"/>
              <a:t>Reducing the Human, Social, and Economic Costs of Work Disability</a:t>
            </a:r>
            <a:endParaRPr lang="en-CA" i="1" dirty="0"/>
          </a:p>
        </p:txBody>
      </p:sp>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98567" y="134400"/>
            <a:ext cx="971153" cy="125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64750" y="5804966"/>
            <a:ext cx="5159377" cy="461665"/>
          </a:xfrm>
          <a:prstGeom prst="rect">
            <a:avLst/>
          </a:prstGeom>
          <a:noFill/>
        </p:spPr>
        <p:txBody>
          <a:bodyPr wrap="square" rtlCol="0">
            <a:spAutoFit/>
          </a:bodyPr>
          <a:lstStyle/>
          <a:p>
            <a:r>
              <a:rPr lang="en-US" sz="1200" b="1" cap="all" spc="250" dirty="0">
                <a:solidFill>
                  <a:schemeClr val="tx2"/>
                </a:solidFill>
              </a:rPr>
              <a:t>Presented by Jason Parker, </a:t>
            </a:r>
            <a:r>
              <a:rPr lang="en-US" sz="1200" b="1" cap="all" spc="250" dirty="0" smtClean="0">
                <a:solidFill>
                  <a:schemeClr val="tx2"/>
                </a:solidFill>
              </a:rPr>
              <a:t>B.HK</a:t>
            </a:r>
          </a:p>
          <a:p>
            <a:r>
              <a:rPr lang="en-CA" sz="1200" b="1" cap="all" spc="250" dirty="0" smtClean="0">
                <a:solidFill>
                  <a:schemeClr val="tx2"/>
                </a:solidFill>
              </a:rPr>
              <a:t>Centrix Disability Management Inc.</a:t>
            </a:r>
            <a:endParaRPr lang="en-US" sz="1200" b="1" cap="all" spc="250" dirty="0">
              <a:solidFill>
                <a:schemeClr val="tx2"/>
              </a:solidFill>
            </a:endParaRP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34266" y="5487546"/>
            <a:ext cx="23050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1" descr="image0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64508" y="287365"/>
            <a:ext cx="936104" cy="110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862846430"/>
              </p:ext>
            </p:extLst>
          </p:nvPr>
        </p:nvGraphicFramePr>
        <p:xfrm>
          <a:off x="534218" y="325656"/>
          <a:ext cx="2237582" cy="946835"/>
        </p:xfrm>
        <a:graphic>
          <a:graphicData uri="http://schemas.openxmlformats.org/presentationml/2006/ole">
            <mc:AlternateContent xmlns:mc="http://schemas.openxmlformats.org/markup-compatibility/2006">
              <mc:Choice xmlns:v="urn:schemas-microsoft-com:vml" Requires="v">
                <p:oleObj spid="_x0000_s1125" name="Visio" r:id="rId12" imgW="2052904" imgH="858230" progId="Visio.Drawing.11">
                  <p:embed/>
                </p:oleObj>
              </mc:Choice>
              <mc:Fallback>
                <p:oleObj name="Visio" r:id="rId12" imgW="2052904" imgH="858230" progId="Visio.Drawing.11">
                  <p:embed/>
                  <p:pic>
                    <p:nvPicPr>
                      <p:cNvPr id="0" name="Object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4218" y="325656"/>
                        <a:ext cx="2237582" cy="946835"/>
                      </a:xfrm>
                      <a:prstGeom prst="rect">
                        <a:avLst/>
                      </a:prstGeom>
                      <a:noFill/>
                    </p:spPr>
                  </p:pic>
                </p:oleObj>
              </mc:Fallback>
            </mc:AlternateContent>
          </a:graphicData>
        </a:graphic>
      </p:graphicFrame>
      <p:pic>
        <p:nvPicPr>
          <p:cNvPr id="1031" name="Picture 7" descr="http://nebula.wsimg.com/fffd59d65c923fbfde6d3102fdfaed1d?AccessKeyId=A0A0E33749DDF36ECB23&amp;disposition=0&amp;alloworigi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76056" y="338247"/>
            <a:ext cx="2229728" cy="934244"/>
          </a:xfrm>
          <a:prstGeom prst="rect">
            <a:avLst/>
          </a:prstGeom>
          <a:noFill/>
          <a:extLst>
            <a:ext uri="{909E8E84-426E-40DD-AFC4-6F175D3DCCD1}">
              <a14:hiddenFill xmlns:a14="http://schemas.microsoft.com/office/drawing/2010/main">
                <a:solidFill>
                  <a:srgbClr val="FFFFFF"/>
                </a:solidFill>
              </a14:hiddenFill>
            </a:ext>
          </a:extLst>
        </p:spPr>
      </p:pic>
      <p:pic>
        <p:nvPicPr>
          <p:cNvPr id="10" name="voice over file aug 17 v6.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2628800" y="3736428"/>
            <a:ext cx="609600" cy="609600"/>
          </a:xfrm>
          <a:prstGeom prst="rect">
            <a:avLst/>
          </a:prstGeom>
        </p:spPr>
      </p:pic>
      <p:pic>
        <p:nvPicPr>
          <p:cNvPr id="9" name="Audio 8">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91213395"/>
      </p:ext>
    </p:extLst>
  </p:cSld>
  <p:clrMapOvr>
    <a:masterClrMapping/>
  </p:clrMapOvr>
  <mc:AlternateContent xmlns:mc="http://schemas.openxmlformats.org/markup-compatibility/2006" xmlns:p14="http://schemas.microsoft.com/office/powerpoint/2010/main">
    <mc:Choice Requires="p14">
      <p:transition spd="slow" p14:dur="2000" advTm="19001"/>
    </mc:Choice>
    <mc:Fallback xmlns="">
      <p:transition spd="slow" advTm="19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0" fill="hold" display="0">
                  <p:stCondLst>
                    <p:cond delay="indefinite"/>
                  </p:stCondLst>
                  <p:endCondLst>
                    <p:cond evt="onStopAudio" delay="0">
                      <p:tgtEl>
                        <p:sldTgt/>
                      </p:tgtEl>
                    </p:cond>
                  </p:endCondLst>
                </p:cTn>
                <p:tgtEl>
                  <p:spTgt spid="10"/>
                </p:tgtEl>
              </p:cMediaNode>
            </p:audio>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0" objId="1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6506" y="1941021"/>
            <a:ext cx="7405140" cy="4152275"/>
          </a:xfrm>
          <a:custGeom>
            <a:avLst/>
            <a:gdLst>
              <a:gd name="connsiteX0" fmla="*/ 0 w 7390150"/>
              <a:gd name="connsiteY0" fmla="*/ 0 h 3732551"/>
              <a:gd name="connsiteX1" fmla="*/ 7390150 w 7390150"/>
              <a:gd name="connsiteY1" fmla="*/ 0 h 3732551"/>
              <a:gd name="connsiteX2" fmla="*/ 7390150 w 7390150"/>
              <a:gd name="connsiteY2" fmla="*/ 3732551 h 3732551"/>
              <a:gd name="connsiteX3" fmla="*/ 0 w 7390150"/>
              <a:gd name="connsiteY3" fmla="*/ 3732551 h 3732551"/>
              <a:gd name="connsiteX4" fmla="*/ 0 w 7390150"/>
              <a:gd name="connsiteY4" fmla="*/ 0 h 3732551"/>
              <a:gd name="connsiteX0" fmla="*/ 0 w 7405140"/>
              <a:gd name="connsiteY0" fmla="*/ 0 h 3732551"/>
              <a:gd name="connsiteX1" fmla="*/ 7405140 w 7405140"/>
              <a:gd name="connsiteY1" fmla="*/ 1558977 h 3732551"/>
              <a:gd name="connsiteX2" fmla="*/ 7390150 w 7405140"/>
              <a:gd name="connsiteY2" fmla="*/ 3732551 h 3732551"/>
              <a:gd name="connsiteX3" fmla="*/ 0 w 7405140"/>
              <a:gd name="connsiteY3" fmla="*/ 3732551 h 3732551"/>
              <a:gd name="connsiteX4" fmla="*/ 0 w 7405140"/>
              <a:gd name="connsiteY4" fmla="*/ 0 h 3732551"/>
              <a:gd name="connsiteX0" fmla="*/ 0 w 7405140"/>
              <a:gd name="connsiteY0" fmla="*/ 0 h 3732551"/>
              <a:gd name="connsiteX1" fmla="*/ 7405140 w 7405140"/>
              <a:gd name="connsiteY1" fmla="*/ 1558977 h 3732551"/>
              <a:gd name="connsiteX2" fmla="*/ 7390150 w 7405140"/>
              <a:gd name="connsiteY2" fmla="*/ 2788170 h 3732551"/>
              <a:gd name="connsiteX3" fmla="*/ 0 w 7405140"/>
              <a:gd name="connsiteY3" fmla="*/ 3732551 h 3732551"/>
              <a:gd name="connsiteX4" fmla="*/ 0 w 7405140"/>
              <a:gd name="connsiteY4" fmla="*/ 0 h 3732551"/>
              <a:gd name="connsiteX0" fmla="*/ 0 w 7405140"/>
              <a:gd name="connsiteY0" fmla="*/ 0 h 3732551"/>
              <a:gd name="connsiteX1" fmla="*/ 7405140 w 7405140"/>
              <a:gd name="connsiteY1" fmla="*/ 1558977 h 3732551"/>
              <a:gd name="connsiteX2" fmla="*/ 7390150 w 7405140"/>
              <a:gd name="connsiteY2" fmla="*/ 2788170 h 3732551"/>
              <a:gd name="connsiteX3" fmla="*/ 0 w 7405140"/>
              <a:gd name="connsiteY3" fmla="*/ 3732551 h 3732551"/>
              <a:gd name="connsiteX4" fmla="*/ 0 w 7405140"/>
              <a:gd name="connsiteY4" fmla="*/ 0 h 3732551"/>
              <a:gd name="connsiteX0" fmla="*/ 0 w 7405140"/>
              <a:gd name="connsiteY0" fmla="*/ 0 h 3732551"/>
              <a:gd name="connsiteX1" fmla="*/ 7405140 w 7405140"/>
              <a:gd name="connsiteY1" fmla="*/ 1558977 h 3732551"/>
              <a:gd name="connsiteX2" fmla="*/ 7390150 w 7405140"/>
              <a:gd name="connsiteY2" fmla="*/ 2788170 h 3732551"/>
              <a:gd name="connsiteX3" fmla="*/ 0 w 7405140"/>
              <a:gd name="connsiteY3" fmla="*/ 3732551 h 3732551"/>
              <a:gd name="connsiteX4" fmla="*/ 0 w 7405140"/>
              <a:gd name="connsiteY4" fmla="*/ 0 h 3732551"/>
              <a:gd name="connsiteX0" fmla="*/ 0 w 7405140"/>
              <a:gd name="connsiteY0" fmla="*/ 0 h 3732551"/>
              <a:gd name="connsiteX1" fmla="*/ 7405140 w 7405140"/>
              <a:gd name="connsiteY1" fmla="*/ 1558977 h 3732551"/>
              <a:gd name="connsiteX2" fmla="*/ 7390150 w 7405140"/>
              <a:gd name="connsiteY2" fmla="*/ 2788170 h 3732551"/>
              <a:gd name="connsiteX3" fmla="*/ 0 w 7405140"/>
              <a:gd name="connsiteY3" fmla="*/ 3732551 h 3732551"/>
              <a:gd name="connsiteX4" fmla="*/ 0 w 7405140"/>
              <a:gd name="connsiteY4" fmla="*/ 0 h 3732551"/>
              <a:gd name="connsiteX0" fmla="*/ 0 w 7405140"/>
              <a:gd name="connsiteY0" fmla="*/ 0 h 3732551"/>
              <a:gd name="connsiteX1" fmla="*/ 7405140 w 7405140"/>
              <a:gd name="connsiteY1" fmla="*/ 1558977 h 3732551"/>
              <a:gd name="connsiteX2" fmla="*/ 7390150 w 7405140"/>
              <a:gd name="connsiteY2" fmla="*/ 2788170 h 3732551"/>
              <a:gd name="connsiteX3" fmla="*/ 0 w 7405140"/>
              <a:gd name="connsiteY3" fmla="*/ 3732551 h 3732551"/>
              <a:gd name="connsiteX4" fmla="*/ 0 w 7405140"/>
              <a:gd name="connsiteY4" fmla="*/ 0 h 3732551"/>
              <a:gd name="connsiteX0" fmla="*/ 0 w 7405140"/>
              <a:gd name="connsiteY0" fmla="*/ 0 h 3972393"/>
              <a:gd name="connsiteX1" fmla="*/ 7405140 w 7405140"/>
              <a:gd name="connsiteY1" fmla="*/ 1558977 h 3972393"/>
              <a:gd name="connsiteX2" fmla="*/ 7390150 w 7405140"/>
              <a:gd name="connsiteY2" fmla="*/ 2788170 h 3972393"/>
              <a:gd name="connsiteX3" fmla="*/ 0 w 7405140"/>
              <a:gd name="connsiteY3" fmla="*/ 3972393 h 3972393"/>
              <a:gd name="connsiteX4" fmla="*/ 0 w 7405140"/>
              <a:gd name="connsiteY4" fmla="*/ 0 h 3972393"/>
              <a:gd name="connsiteX0" fmla="*/ 0 w 7420130"/>
              <a:gd name="connsiteY0" fmla="*/ 0 h 4152275"/>
              <a:gd name="connsiteX1" fmla="*/ 7420130 w 7420130"/>
              <a:gd name="connsiteY1" fmla="*/ 1738859 h 4152275"/>
              <a:gd name="connsiteX2" fmla="*/ 7405140 w 7420130"/>
              <a:gd name="connsiteY2" fmla="*/ 2968052 h 4152275"/>
              <a:gd name="connsiteX3" fmla="*/ 14990 w 7420130"/>
              <a:gd name="connsiteY3" fmla="*/ 4152275 h 4152275"/>
              <a:gd name="connsiteX4" fmla="*/ 0 w 7420130"/>
              <a:gd name="connsiteY4" fmla="*/ 0 h 4152275"/>
              <a:gd name="connsiteX0" fmla="*/ 0 w 7405140"/>
              <a:gd name="connsiteY0" fmla="*/ 0 h 4152275"/>
              <a:gd name="connsiteX1" fmla="*/ 7405140 w 7405140"/>
              <a:gd name="connsiteY1" fmla="*/ 1439056 h 4152275"/>
              <a:gd name="connsiteX2" fmla="*/ 7405140 w 7405140"/>
              <a:gd name="connsiteY2" fmla="*/ 2968052 h 4152275"/>
              <a:gd name="connsiteX3" fmla="*/ 14990 w 7405140"/>
              <a:gd name="connsiteY3" fmla="*/ 4152275 h 4152275"/>
              <a:gd name="connsiteX4" fmla="*/ 0 w 7405140"/>
              <a:gd name="connsiteY4" fmla="*/ 0 h 4152275"/>
              <a:gd name="connsiteX0" fmla="*/ 0 w 7405140"/>
              <a:gd name="connsiteY0" fmla="*/ 0 h 4152275"/>
              <a:gd name="connsiteX1" fmla="*/ 7390149 w 7405140"/>
              <a:gd name="connsiteY1" fmla="*/ 1319134 h 4152275"/>
              <a:gd name="connsiteX2" fmla="*/ 7405140 w 7405140"/>
              <a:gd name="connsiteY2" fmla="*/ 2968052 h 4152275"/>
              <a:gd name="connsiteX3" fmla="*/ 14990 w 7405140"/>
              <a:gd name="connsiteY3" fmla="*/ 4152275 h 4152275"/>
              <a:gd name="connsiteX4" fmla="*/ 0 w 7405140"/>
              <a:gd name="connsiteY4" fmla="*/ 0 h 4152275"/>
              <a:gd name="connsiteX0" fmla="*/ 0 w 7405140"/>
              <a:gd name="connsiteY0" fmla="*/ 0 h 4152275"/>
              <a:gd name="connsiteX1" fmla="*/ 7390149 w 7405140"/>
              <a:gd name="connsiteY1" fmla="*/ 1319134 h 4152275"/>
              <a:gd name="connsiteX2" fmla="*/ 7405140 w 7405140"/>
              <a:gd name="connsiteY2" fmla="*/ 2968052 h 4152275"/>
              <a:gd name="connsiteX3" fmla="*/ 14990 w 7405140"/>
              <a:gd name="connsiteY3" fmla="*/ 4152275 h 4152275"/>
              <a:gd name="connsiteX4" fmla="*/ 0 w 7405140"/>
              <a:gd name="connsiteY4" fmla="*/ 0 h 4152275"/>
              <a:gd name="connsiteX0" fmla="*/ 0 w 7405140"/>
              <a:gd name="connsiteY0" fmla="*/ 0 h 4152275"/>
              <a:gd name="connsiteX1" fmla="*/ 7390149 w 7405140"/>
              <a:gd name="connsiteY1" fmla="*/ 1319134 h 4152275"/>
              <a:gd name="connsiteX2" fmla="*/ 7405140 w 7405140"/>
              <a:gd name="connsiteY2" fmla="*/ 2968052 h 4152275"/>
              <a:gd name="connsiteX3" fmla="*/ 14990 w 7405140"/>
              <a:gd name="connsiteY3" fmla="*/ 4152275 h 4152275"/>
              <a:gd name="connsiteX4" fmla="*/ 0 w 7405140"/>
              <a:gd name="connsiteY4" fmla="*/ 0 h 4152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5140" h="4152275">
                <a:moveTo>
                  <a:pt x="0" y="0"/>
                </a:moveTo>
                <a:cubicBezTo>
                  <a:pt x="2423409" y="804472"/>
                  <a:pt x="4666936" y="1264170"/>
                  <a:pt x="7390149" y="1319134"/>
                </a:cubicBezTo>
                <a:lnTo>
                  <a:pt x="7405140" y="2968052"/>
                </a:lnTo>
                <a:cubicBezTo>
                  <a:pt x="3727554" y="3028013"/>
                  <a:pt x="2418412" y="3567658"/>
                  <a:pt x="14990" y="4152275"/>
                </a:cubicBezTo>
                <a:cubicBezTo>
                  <a:pt x="9993" y="2768183"/>
                  <a:pt x="4997" y="1384092"/>
                  <a:pt x="0" y="0"/>
                </a:cubicBezTo>
                <a:close/>
              </a:path>
            </a:pathLst>
          </a:custGeom>
          <a:gradFill>
            <a:gsLst>
              <a:gs pos="0">
                <a:srgbClr val="00B050"/>
              </a:gs>
              <a:gs pos="51000">
                <a:srgbClr val="FFC000"/>
              </a:gs>
              <a:gs pos="68000">
                <a:srgbClr val="FFC000"/>
              </a:gs>
              <a:gs pos="86000">
                <a:srgbClr val="FF0000"/>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143995" y="3486501"/>
            <a:ext cx="1696129" cy="738664"/>
          </a:xfrm>
          <a:prstGeom prst="rect">
            <a:avLst/>
          </a:prstGeom>
          <a:noFill/>
        </p:spPr>
        <p:txBody>
          <a:bodyPr wrap="square" rtlCol="0">
            <a:spAutoFit/>
          </a:bodyPr>
          <a:lstStyle/>
          <a:p>
            <a:pPr algn="ctr"/>
            <a:r>
              <a:rPr lang="en-US" sz="1400" b="1" dirty="0" smtClean="0"/>
              <a:t>Medically</a:t>
            </a:r>
          </a:p>
          <a:p>
            <a:pPr algn="ctr"/>
            <a:r>
              <a:rPr lang="en-US" sz="1400" b="1" dirty="0" smtClean="0"/>
              <a:t>REQUIRED</a:t>
            </a:r>
          </a:p>
          <a:p>
            <a:pPr algn="ctr"/>
            <a:r>
              <a:rPr lang="en-US" sz="1400" b="1" dirty="0" smtClean="0"/>
              <a:t>Disability</a:t>
            </a:r>
            <a:endParaRPr lang="en-US" sz="1400" b="1" dirty="0"/>
          </a:p>
        </p:txBody>
      </p:sp>
      <p:sp>
        <p:nvSpPr>
          <p:cNvPr id="10" name="TextBox 9"/>
          <p:cNvSpPr txBox="1"/>
          <p:nvPr/>
        </p:nvSpPr>
        <p:spPr>
          <a:xfrm>
            <a:off x="3889434" y="3519511"/>
            <a:ext cx="1998321" cy="738664"/>
          </a:xfrm>
          <a:prstGeom prst="rect">
            <a:avLst/>
          </a:prstGeom>
          <a:noFill/>
        </p:spPr>
        <p:txBody>
          <a:bodyPr wrap="square" rtlCol="0">
            <a:spAutoFit/>
          </a:bodyPr>
          <a:lstStyle/>
          <a:p>
            <a:pPr algn="ctr"/>
            <a:r>
              <a:rPr lang="en-US" sz="1400" b="1" dirty="0" smtClean="0"/>
              <a:t>Medically</a:t>
            </a:r>
          </a:p>
          <a:p>
            <a:pPr algn="ctr"/>
            <a:r>
              <a:rPr lang="en-US" sz="1400" b="1" dirty="0" smtClean="0"/>
              <a:t>DISCRETIONARY</a:t>
            </a:r>
          </a:p>
          <a:p>
            <a:pPr algn="ctr"/>
            <a:r>
              <a:rPr lang="en-US" sz="1400" b="1" dirty="0" smtClean="0"/>
              <a:t>Disability</a:t>
            </a:r>
            <a:endParaRPr lang="en-US" sz="1400" b="1" dirty="0"/>
          </a:p>
        </p:txBody>
      </p:sp>
      <p:sp>
        <p:nvSpPr>
          <p:cNvPr id="11" name="TextBox 10"/>
          <p:cNvSpPr txBox="1"/>
          <p:nvPr/>
        </p:nvSpPr>
        <p:spPr>
          <a:xfrm>
            <a:off x="6480496" y="3486501"/>
            <a:ext cx="1681486" cy="738664"/>
          </a:xfrm>
          <a:prstGeom prst="rect">
            <a:avLst/>
          </a:prstGeom>
          <a:noFill/>
        </p:spPr>
        <p:txBody>
          <a:bodyPr wrap="square" rtlCol="0">
            <a:spAutoFit/>
          </a:bodyPr>
          <a:lstStyle/>
          <a:p>
            <a:pPr algn="ctr"/>
            <a:r>
              <a:rPr lang="en-US" sz="1400" b="1" dirty="0" smtClean="0"/>
              <a:t>Medically</a:t>
            </a:r>
          </a:p>
          <a:p>
            <a:pPr algn="ctr"/>
            <a:r>
              <a:rPr lang="en-US" sz="1400" b="1" dirty="0" smtClean="0"/>
              <a:t>UNNECESSARY</a:t>
            </a:r>
          </a:p>
          <a:p>
            <a:pPr algn="ctr"/>
            <a:r>
              <a:rPr lang="en-US" sz="1400" b="1" dirty="0" smtClean="0"/>
              <a:t>Disability</a:t>
            </a:r>
            <a:endParaRPr lang="en-US" sz="1400" b="1" dirty="0"/>
          </a:p>
        </p:txBody>
      </p:sp>
      <p:sp>
        <p:nvSpPr>
          <p:cNvPr id="13" name="Rectangle 12"/>
          <p:cNvSpPr/>
          <p:nvPr/>
        </p:nvSpPr>
        <p:spPr>
          <a:xfrm>
            <a:off x="3939663" y="1477708"/>
            <a:ext cx="5081665" cy="1620924"/>
          </a:xfrm>
          <a:prstGeom prst="rect">
            <a:avLst/>
          </a:prstGeom>
        </p:spPr>
        <p:txBody>
          <a:bodyPr wrap="square" lIns="91409" tIns="45704" rIns="91409" bIns="45704">
            <a:spAutoFit/>
          </a:bodyPr>
          <a:lstStyle/>
          <a:p>
            <a:pPr algn="ctr">
              <a:spcBef>
                <a:spcPts val="600"/>
              </a:spcBef>
              <a:buClr>
                <a:srgbClr val="727CA3"/>
              </a:buClr>
              <a:buSzPct val="76000"/>
            </a:pPr>
            <a:r>
              <a:rPr lang="en-US" sz="2400" dirty="0">
                <a:solidFill>
                  <a:prstClr val="black"/>
                </a:solidFill>
                <a:latin typeface="Gill Sans MT"/>
              </a:rPr>
              <a:t>The lost workdays you are out to prevent are </a:t>
            </a:r>
            <a:r>
              <a:rPr lang="en-US" sz="2400" b="1" u="sng" dirty="0">
                <a:solidFill>
                  <a:prstClr val="black"/>
                </a:solidFill>
                <a:latin typeface="Gill Sans MT"/>
              </a:rPr>
              <a:t>NOT</a:t>
            </a:r>
            <a:r>
              <a:rPr lang="en-US" sz="2400" dirty="0">
                <a:solidFill>
                  <a:prstClr val="black"/>
                </a:solidFill>
                <a:latin typeface="Gill Sans MT"/>
              </a:rPr>
              <a:t> the ones that are medically-required.</a:t>
            </a:r>
          </a:p>
          <a:p>
            <a:pPr marL="868385" lvl="3" algn="ctr">
              <a:spcBef>
                <a:spcPts val="400"/>
              </a:spcBef>
              <a:buClr>
                <a:srgbClr val="9FB8CD">
                  <a:shade val="75000"/>
                </a:srgbClr>
              </a:buClr>
              <a:buSzPct val="70000"/>
            </a:pPr>
            <a:r>
              <a:rPr lang="en-US" sz="2000" dirty="0">
                <a:solidFill>
                  <a:prstClr val="black"/>
                </a:solidFill>
                <a:latin typeface="Gill Sans MT"/>
              </a:rPr>
              <a:t>Dr. Jennifer Christian</a:t>
            </a:r>
          </a:p>
        </p:txBody>
      </p:sp>
      <p:pic>
        <p:nvPicPr>
          <p:cNvPr id="15" name="Picture 2" descr="E:\Centrix Working folder\Sync\Centrix Working Folder\Pictures\risk of sig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1009" y="5038752"/>
            <a:ext cx="1255010" cy="12550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8104" y="5131935"/>
            <a:ext cx="1281815" cy="961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itle 1"/>
          <p:cNvSpPr>
            <a:spLocks noGrp="1"/>
          </p:cNvSpPr>
          <p:nvPr>
            <p:ph type="title"/>
          </p:nvPr>
        </p:nvSpPr>
        <p:spPr>
          <a:xfrm>
            <a:off x="301752" y="228600"/>
            <a:ext cx="8534400" cy="758952"/>
          </a:xfrm>
        </p:spPr>
        <p:txBody>
          <a:bodyPr>
            <a:normAutofit/>
          </a:bodyPr>
          <a:lstStyle/>
          <a:p>
            <a:r>
              <a:rPr lang="en-US" sz="2800" cap="all" dirty="0" smtClean="0"/>
              <a:t>Three types of Work Disability</a:t>
            </a:r>
            <a:endParaRPr lang="en-US" sz="2800" cap="all"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78976732"/>
      </p:ext>
    </p:extLst>
  </p:cSld>
  <p:clrMapOvr>
    <a:masterClrMapping/>
  </p:clrMapOvr>
  <mc:AlternateContent xmlns:mc="http://schemas.openxmlformats.org/markup-compatibility/2006" xmlns:p14="http://schemas.microsoft.com/office/powerpoint/2010/main">
    <mc:Choice Requires="p14">
      <p:transition spd="slow" p14:dur="2000" advTm="127453"/>
    </mc:Choice>
    <mc:Fallback xmlns="">
      <p:transition spd="slow" advTm="127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9" grpId="0"/>
      <p:bldP spid="10"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72008"/>
            <a:ext cx="8534400" cy="1052736"/>
          </a:xfrm>
        </p:spPr>
        <p:txBody>
          <a:bodyPr>
            <a:noAutofit/>
          </a:bodyPr>
          <a:lstStyle/>
          <a:p>
            <a:pPr marR="0" rtl="0"/>
            <a:r>
              <a:rPr lang="en-CA" sz="2800" dirty="0" smtClean="0"/>
              <a:t>WHY FOCUS ON WORK DISABILITY PREVENTION?</a:t>
            </a:r>
            <a:endParaRPr lang="en-CA" sz="2800" dirty="0"/>
          </a:p>
        </p:txBody>
      </p:sp>
      <p:sp>
        <p:nvSpPr>
          <p:cNvPr id="3" name="Text Placeholder 2"/>
          <p:cNvSpPr>
            <a:spLocks noGrp="1"/>
          </p:cNvSpPr>
          <p:nvPr>
            <p:ph sz="quarter" idx="1"/>
          </p:nvPr>
        </p:nvSpPr>
        <p:spPr>
          <a:xfrm>
            <a:off x="299460" y="4437111"/>
            <a:ext cx="6072740" cy="1512168"/>
          </a:xfrm>
        </p:spPr>
        <p:txBody>
          <a:bodyPr>
            <a:normAutofit/>
          </a:bodyPr>
          <a:lstStyle/>
          <a:p>
            <a:pPr lvl="2"/>
            <a:r>
              <a:rPr lang="en-US" dirty="0" smtClean="0"/>
              <a:t>Long-term </a:t>
            </a:r>
            <a:r>
              <a:rPr lang="en-US" dirty="0"/>
              <a:t>work disability contributes to 2–3 times increased risk of poor general health, 2–3 times increased risk of mental health problems, and 20% excess mortality. </a:t>
            </a:r>
            <a:endParaRPr lang="en-CA" dirty="0"/>
          </a:p>
          <a:p>
            <a:pPr marL="514350" indent="-514350">
              <a:buFont typeface="+mj-lt"/>
              <a:buAutoNum type="arabicPeriod"/>
            </a:pPr>
            <a:endParaRPr lang="en-CA" b="1" dirty="0" smtClean="0"/>
          </a:p>
          <a:p>
            <a:pPr marL="514350" indent="-514350">
              <a:buFont typeface="+mj-lt"/>
              <a:buAutoNum type="arabicPeriod"/>
            </a:pPr>
            <a:endParaRPr lang="en-CA" dirty="0"/>
          </a:p>
          <a:p>
            <a:pPr marL="514350" indent="-514350">
              <a:buFont typeface="+mj-lt"/>
              <a:buAutoNum type="arabicPeriod"/>
            </a:pPr>
            <a:endParaRPr lang="en-CA" dirty="0" smtClean="0"/>
          </a:p>
        </p:txBody>
      </p:sp>
      <p:pic>
        <p:nvPicPr>
          <p:cNvPr id="2050" name="Picture 2" descr="E:\Centrix Working folder\Sync\Centrix Working Folder\Pictures\poor healt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64156" y="4437111"/>
            <a:ext cx="2292506" cy="15295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9552" y="1844824"/>
            <a:ext cx="8064896" cy="2243691"/>
          </a:xfrm>
          <a:prstGeom prst="rect">
            <a:avLst/>
          </a:prstGeom>
          <a:noFill/>
        </p:spPr>
        <p:txBody>
          <a:bodyPr wrap="square" rtlCol="0">
            <a:spAutoFit/>
          </a:bodyPr>
          <a:lstStyle/>
          <a:p>
            <a:pPr marL="514350" lvl="0" indent="-514350">
              <a:spcBef>
                <a:spcPct val="20000"/>
              </a:spcBef>
              <a:buClr>
                <a:srgbClr val="797B7E"/>
              </a:buClr>
              <a:buSzPct val="85000"/>
              <a:buFont typeface="+mj-lt"/>
              <a:buAutoNum type="arabicPeriod"/>
            </a:pPr>
            <a:r>
              <a:rPr lang="en-CA" sz="2700" b="1" dirty="0" smtClean="0">
                <a:solidFill>
                  <a:srgbClr val="000000"/>
                </a:solidFill>
              </a:rPr>
              <a:t>Medically</a:t>
            </a:r>
            <a:r>
              <a:rPr lang="en-CA" sz="2700" dirty="0" smtClean="0">
                <a:solidFill>
                  <a:srgbClr val="000000"/>
                </a:solidFill>
              </a:rPr>
              <a:t> </a:t>
            </a:r>
            <a:r>
              <a:rPr lang="en-CA" sz="2700" b="1" dirty="0">
                <a:solidFill>
                  <a:srgbClr val="000000"/>
                </a:solidFill>
              </a:rPr>
              <a:t>R</a:t>
            </a:r>
            <a:r>
              <a:rPr lang="en-CA" sz="2700" b="1" dirty="0" smtClean="0">
                <a:solidFill>
                  <a:srgbClr val="000000"/>
                </a:solidFill>
              </a:rPr>
              <a:t>equired </a:t>
            </a:r>
            <a:r>
              <a:rPr lang="en-CA" sz="2700" b="1" dirty="0">
                <a:solidFill>
                  <a:srgbClr val="000000"/>
                </a:solidFill>
              </a:rPr>
              <a:t>D</a:t>
            </a:r>
            <a:r>
              <a:rPr lang="en-CA" sz="2700" b="1" dirty="0" smtClean="0">
                <a:solidFill>
                  <a:srgbClr val="000000"/>
                </a:solidFill>
              </a:rPr>
              <a:t>isability is rarely necessary</a:t>
            </a:r>
          </a:p>
          <a:p>
            <a:pPr marL="548640" lvl="1" indent="-274320">
              <a:spcBef>
                <a:spcPct val="20000"/>
              </a:spcBef>
              <a:buClr>
                <a:srgbClr val="F96A1B"/>
              </a:buClr>
              <a:buSzPct val="70000"/>
              <a:buFont typeface="Wingdings"/>
              <a:buChar char=""/>
            </a:pPr>
            <a:endParaRPr lang="en-CA" sz="2200" dirty="0" smtClean="0">
              <a:solidFill>
                <a:srgbClr val="434342"/>
              </a:solidFill>
            </a:endParaRPr>
          </a:p>
          <a:p>
            <a:pPr marL="514350" lvl="0" indent="-514350">
              <a:spcBef>
                <a:spcPct val="20000"/>
              </a:spcBef>
              <a:buClr>
                <a:srgbClr val="797B7E"/>
              </a:buClr>
              <a:buSzPct val="85000"/>
              <a:buFont typeface="+mj-lt"/>
              <a:buAutoNum type="arabicPeriod"/>
            </a:pPr>
            <a:r>
              <a:rPr lang="en-CA" sz="2700" b="1" dirty="0" smtClean="0">
                <a:solidFill>
                  <a:srgbClr val="000000"/>
                </a:solidFill>
              </a:rPr>
              <a:t>Urgency is Required </a:t>
            </a:r>
            <a:r>
              <a:rPr lang="en-CA" sz="2700" dirty="0" smtClean="0">
                <a:solidFill>
                  <a:srgbClr val="000000"/>
                </a:solidFill>
              </a:rPr>
              <a:t>because prolonged time away from work is harmful </a:t>
            </a:r>
            <a:endParaRPr lang="en-CA" sz="2700" dirty="0">
              <a:solidFill>
                <a:srgbClr val="00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52384617"/>
      </p:ext>
    </p:extLst>
  </p:cSld>
  <p:clrMapOvr>
    <a:masterClrMapping/>
  </p:clrMapOvr>
  <mc:AlternateContent xmlns:mc="http://schemas.openxmlformats.org/markup-compatibility/2006" xmlns:p14="http://schemas.microsoft.com/office/powerpoint/2010/main">
    <mc:Choice Requires="p14">
      <p:transition spd="slow" p14:dur="2000" advTm="56462"/>
    </mc:Choice>
    <mc:Fallback xmlns="">
      <p:transition spd="slow" advTm="56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5403" y="188640"/>
            <a:ext cx="8534400" cy="667436"/>
          </a:xfrm>
        </p:spPr>
        <p:txBody>
          <a:bodyPr>
            <a:noAutofit/>
          </a:bodyPr>
          <a:lstStyle/>
          <a:p>
            <a:pPr algn="ctr"/>
            <a:r>
              <a:rPr lang="en-CA" sz="2800" cap="all" dirty="0" smtClean="0"/>
              <a:t>Doc Experience AFTER AN injury</a:t>
            </a:r>
            <a:endParaRPr lang="en-CA" sz="2800" cap="all" dirty="0"/>
          </a:p>
        </p:txBody>
      </p:sp>
      <p:sp>
        <p:nvSpPr>
          <p:cNvPr id="2" name="Content Placeholder 1"/>
          <p:cNvSpPr>
            <a:spLocks noGrp="1"/>
          </p:cNvSpPr>
          <p:nvPr>
            <p:ph sz="quarter" idx="1"/>
          </p:nvPr>
        </p:nvSpPr>
        <p:spPr>
          <a:xfrm>
            <a:off x="152400" y="1611813"/>
            <a:ext cx="6767657" cy="1512168"/>
          </a:xfrm>
        </p:spPr>
        <p:txBody>
          <a:bodyPr/>
          <a:lstStyle/>
          <a:p>
            <a:r>
              <a:rPr lang="en-US" dirty="0" smtClean="0"/>
              <a:t>Qualitative assessment</a:t>
            </a:r>
            <a:endParaRPr lang="en-US" dirty="0"/>
          </a:p>
          <a:p>
            <a:r>
              <a:rPr lang="en-US" dirty="0" smtClean="0"/>
              <a:t>Groups with COs, individual interviews, questionnaires</a:t>
            </a:r>
            <a:endParaRPr lang="en-US" dirty="0"/>
          </a:p>
          <a:p>
            <a:endParaRPr lang="en-CA" dirty="0" smtClean="0"/>
          </a:p>
        </p:txBody>
      </p:sp>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0178" y="3501008"/>
            <a:ext cx="3439625" cy="2580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 y="6474768"/>
            <a:ext cx="5410200" cy="230832"/>
          </a:xfrm>
          <a:prstGeom prst="rect">
            <a:avLst/>
          </a:prstGeom>
          <a:noFill/>
        </p:spPr>
        <p:txBody>
          <a:bodyPr wrap="square" rtlCol="0">
            <a:spAutoFit/>
          </a:bodyPr>
          <a:lstStyle/>
          <a:p>
            <a:r>
              <a:rPr lang="en-US" sz="900" dirty="0" smtClean="0">
                <a:solidFill>
                  <a:srgbClr val="FF0000"/>
                </a:solidFill>
              </a:rPr>
              <a:t>2005-2016 </a:t>
            </a:r>
            <a:r>
              <a:rPr lang="en-US" sz="900" dirty="0">
                <a:solidFill>
                  <a:srgbClr val="FF0000"/>
                </a:solidFill>
              </a:rPr>
              <a:t>©Copyright – Centri</a:t>
            </a:r>
            <a:r>
              <a:rPr lang="en-US" sz="900" b="1" dirty="0">
                <a:solidFill>
                  <a:srgbClr val="FF0000"/>
                </a:solidFill>
              </a:rPr>
              <a:t>X</a:t>
            </a:r>
            <a:r>
              <a:rPr lang="en-US" sz="900" dirty="0">
                <a:solidFill>
                  <a:srgbClr val="FF0000"/>
                </a:solidFill>
              </a:rPr>
              <a:t> Disability Management Services </a:t>
            </a:r>
            <a:r>
              <a:rPr lang="en-US" sz="900" dirty="0" smtClean="0">
                <a:solidFill>
                  <a:srgbClr val="FF0000"/>
                </a:solidFill>
              </a:rPr>
              <a:t>Inc. </a:t>
            </a:r>
            <a:r>
              <a:rPr lang="en-US" sz="900" dirty="0">
                <a:solidFill>
                  <a:srgbClr val="FF0000"/>
                </a:solidFill>
              </a:rPr>
              <a:t>– Used with permission</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1258" y="1484784"/>
            <a:ext cx="2018545" cy="1766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3528" y="3667628"/>
            <a:ext cx="4819972" cy="2585323"/>
          </a:xfrm>
          <a:prstGeom prst="rect">
            <a:avLst/>
          </a:prstGeom>
        </p:spPr>
        <p:txBody>
          <a:bodyPr wrap="square">
            <a:spAutoFit/>
          </a:bodyPr>
          <a:lstStyle/>
          <a:p>
            <a:r>
              <a:rPr lang="en-US" sz="2700" dirty="0"/>
              <a:t>When the experience is </a:t>
            </a:r>
            <a:r>
              <a:rPr lang="en-US" sz="2700" dirty="0" smtClean="0"/>
              <a:t>bad, </a:t>
            </a:r>
            <a:r>
              <a:rPr lang="en-US" sz="2700" dirty="0"/>
              <a:t>it tends to continue to be </a:t>
            </a:r>
            <a:r>
              <a:rPr lang="en-US" sz="2700" dirty="0" smtClean="0"/>
              <a:t>bad and people </a:t>
            </a:r>
            <a:r>
              <a:rPr lang="en-US" sz="2700" dirty="0"/>
              <a:t>become remarkably passive, and ultimately disengaged in the process.</a:t>
            </a:r>
            <a:endParaRPr lang="en-US" sz="2700" b="1" u="sng"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03280711"/>
      </p:ext>
    </p:extLst>
  </p:cSld>
  <p:clrMapOvr>
    <a:masterClrMapping/>
  </p:clrMapOvr>
  <mc:AlternateContent xmlns:mc="http://schemas.openxmlformats.org/markup-compatibility/2006" xmlns:p14="http://schemas.microsoft.com/office/powerpoint/2010/main">
    <mc:Choice Requires="p14">
      <p:transition spd="slow" p14:dur="2000" advTm="47472"/>
    </mc:Choice>
    <mc:Fallback xmlns="">
      <p:transition spd="slow" advTm="47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rot="14428834">
            <a:off x="2672781" y="3646852"/>
            <a:ext cx="2395537" cy="1830909"/>
          </a:xfrm>
          <a:custGeom>
            <a:avLst/>
            <a:gdLst>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8163 w 2419350"/>
              <a:gd name="connsiteY7" fmla="*/ 711200 h 1797050"/>
              <a:gd name="connsiteX8" fmla="*/ 0 w 2419350"/>
              <a:gd name="connsiteY8" fmla="*/ 1676400 h 1797050"/>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99546"/>
              <a:gd name="connsiteX1" fmla="*/ 788987 w 2414587"/>
              <a:gd name="connsiteY1" fmla="*/ 1797050 h 1899546"/>
              <a:gd name="connsiteX2" fmla="*/ 1576387 w 2414587"/>
              <a:gd name="connsiteY2" fmla="*/ 1130300 h 1899546"/>
              <a:gd name="connsiteX3" fmla="*/ 1576387 w 2414587"/>
              <a:gd name="connsiteY3" fmla="*/ 1441450 h 1899546"/>
              <a:gd name="connsiteX4" fmla="*/ 2414587 w 2414587"/>
              <a:gd name="connsiteY4" fmla="*/ 704850 h 1899546"/>
              <a:gd name="connsiteX5" fmla="*/ 1570037 w 2414587"/>
              <a:gd name="connsiteY5" fmla="*/ 0 h 1899546"/>
              <a:gd name="connsiteX6" fmla="*/ 1570037 w 2414587"/>
              <a:gd name="connsiteY6" fmla="*/ 311150 h 1899546"/>
              <a:gd name="connsiteX7" fmla="*/ 533400 w 2414587"/>
              <a:gd name="connsiteY7" fmla="*/ 711200 h 1899546"/>
              <a:gd name="connsiteX8" fmla="*/ 0 w 2414587"/>
              <a:gd name="connsiteY8" fmla="*/ 1674018 h 1899546"/>
              <a:gd name="connsiteX0" fmla="*/ 0 w 2414587"/>
              <a:gd name="connsiteY0" fmla="*/ 1664493 h 1890021"/>
              <a:gd name="connsiteX1" fmla="*/ 788987 w 2414587"/>
              <a:gd name="connsiteY1" fmla="*/ 1787525 h 1890021"/>
              <a:gd name="connsiteX2" fmla="*/ 1576387 w 2414587"/>
              <a:gd name="connsiteY2" fmla="*/ 1120775 h 1890021"/>
              <a:gd name="connsiteX3" fmla="*/ 1576387 w 2414587"/>
              <a:gd name="connsiteY3" fmla="*/ 1431925 h 1890021"/>
              <a:gd name="connsiteX4" fmla="*/ 2414587 w 2414587"/>
              <a:gd name="connsiteY4" fmla="*/ 695325 h 1890021"/>
              <a:gd name="connsiteX5" fmla="*/ 1570037 w 2414587"/>
              <a:gd name="connsiteY5" fmla="*/ 0 h 1890021"/>
              <a:gd name="connsiteX6" fmla="*/ 1570037 w 2414587"/>
              <a:gd name="connsiteY6" fmla="*/ 301625 h 1890021"/>
              <a:gd name="connsiteX7" fmla="*/ 533400 w 2414587"/>
              <a:gd name="connsiteY7" fmla="*/ 701675 h 1890021"/>
              <a:gd name="connsiteX8" fmla="*/ 0 w 2414587"/>
              <a:gd name="connsiteY8" fmla="*/ 1664493 h 1890021"/>
              <a:gd name="connsiteX0" fmla="*/ 0 w 2395537"/>
              <a:gd name="connsiteY0" fmla="*/ 1664493 h 1890021"/>
              <a:gd name="connsiteX1" fmla="*/ 788987 w 2395537"/>
              <a:gd name="connsiteY1" fmla="*/ 1787525 h 1890021"/>
              <a:gd name="connsiteX2" fmla="*/ 1576387 w 2395537"/>
              <a:gd name="connsiteY2" fmla="*/ 1120775 h 1890021"/>
              <a:gd name="connsiteX3" fmla="*/ 1576387 w 2395537"/>
              <a:gd name="connsiteY3" fmla="*/ 1431925 h 1890021"/>
              <a:gd name="connsiteX4" fmla="*/ 2395537 w 2395537"/>
              <a:gd name="connsiteY4" fmla="*/ 707231 h 1890021"/>
              <a:gd name="connsiteX5" fmla="*/ 1570037 w 2395537"/>
              <a:gd name="connsiteY5" fmla="*/ 0 h 1890021"/>
              <a:gd name="connsiteX6" fmla="*/ 1570037 w 2395537"/>
              <a:gd name="connsiteY6" fmla="*/ 301625 h 1890021"/>
              <a:gd name="connsiteX7" fmla="*/ 533400 w 2395537"/>
              <a:gd name="connsiteY7" fmla="*/ 701675 h 1890021"/>
              <a:gd name="connsiteX8" fmla="*/ 0 w 2395537"/>
              <a:gd name="connsiteY8" fmla="*/ 1664493 h 1890021"/>
              <a:gd name="connsiteX0" fmla="*/ 0 w 2395537"/>
              <a:gd name="connsiteY0" fmla="*/ 1664493 h 1863176"/>
              <a:gd name="connsiteX1" fmla="*/ 836612 w 2395537"/>
              <a:gd name="connsiteY1" fmla="*/ 1754188 h 1863176"/>
              <a:gd name="connsiteX2" fmla="*/ 1576387 w 2395537"/>
              <a:gd name="connsiteY2" fmla="*/ 1120775 h 1863176"/>
              <a:gd name="connsiteX3" fmla="*/ 1576387 w 2395537"/>
              <a:gd name="connsiteY3" fmla="*/ 1431925 h 1863176"/>
              <a:gd name="connsiteX4" fmla="*/ 2395537 w 2395537"/>
              <a:gd name="connsiteY4" fmla="*/ 707231 h 1863176"/>
              <a:gd name="connsiteX5" fmla="*/ 1570037 w 2395537"/>
              <a:gd name="connsiteY5" fmla="*/ 0 h 1863176"/>
              <a:gd name="connsiteX6" fmla="*/ 1570037 w 2395537"/>
              <a:gd name="connsiteY6" fmla="*/ 301625 h 1863176"/>
              <a:gd name="connsiteX7" fmla="*/ 533400 w 2395537"/>
              <a:gd name="connsiteY7" fmla="*/ 701675 h 1863176"/>
              <a:gd name="connsiteX8" fmla="*/ 0 w 2395537"/>
              <a:gd name="connsiteY8" fmla="*/ 1664493 h 1863176"/>
              <a:gd name="connsiteX0" fmla="*/ 0 w 2395537"/>
              <a:gd name="connsiteY0" fmla="*/ 1664493 h 1864185"/>
              <a:gd name="connsiteX1" fmla="*/ 836612 w 2395537"/>
              <a:gd name="connsiteY1" fmla="*/ 1754188 h 1864185"/>
              <a:gd name="connsiteX2" fmla="*/ 1576387 w 2395537"/>
              <a:gd name="connsiteY2" fmla="*/ 1120775 h 1864185"/>
              <a:gd name="connsiteX3" fmla="*/ 1576387 w 2395537"/>
              <a:gd name="connsiteY3" fmla="*/ 1431925 h 1864185"/>
              <a:gd name="connsiteX4" fmla="*/ 2395537 w 2395537"/>
              <a:gd name="connsiteY4" fmla="*/ 707231 h 1864185"/>
              <a:gd name="connsiteX5" fmla="*/ 1570037 w 2395537"/>
              <a:gd name="connsiteY5" fmla="*/ 0 h 1864185"/>
              <a:gd name="connsiteX6" fmla="*/ 1570037 w 2395537"/>
              <a:gd name="connsiteY6" fmla="*/ 301625 h 1864185"/>
              <a:gd name="connsiteX7" fmla="*/ 533400 w 2395537"/>
              <a:gd name="connsiteY7" fmla="*/ 701675 h 1864185"/>
              <a:gd name="connsiteX8" fmla="*/ 0 w 2395537"/>
              <a:gd name="connsiteY8" fmla="*/ 1664493 h 1864185"/>
              <a:gd name="connsiteX0" fmla="*/ 0 w 2395537"/>
              <a:gd name="connsiteY0" fmla="*/ 1664493 h 1864185"/>
              <a:gd name="connsiteX1" fmla="*/ 836612 w 2395537"/>
              <a:gd name="connsiteY1" fmla="*/ 1754188 h 1864185"/>
              <a:gd name="connsiteX2" fmla="*/ 1576387 w 2395537"/>
              <a:gd name="connsiteY2" fmla="*/ 1120775 h 1864185"/>
              <a:gd name="connsiteX3" fmla="*/ 1576387 w 2395537"/>
              <a:gd name="connsiteY3" fmla="*/ 1431925 h 1864185"/>
              <a:gd name="connsiteX4" fmla="*/ 2395537 w 2395537"/>
              <a:gd name="connsiteY4" fmla="*/ 707231 h 1864185"/>
              <a:gd name="connsiteX5" fmla="*/ 1570037 w 2395537"/>
              <a:gd name="connsiteY5" fmla="*/ 0 h 1864185"/>
              <a:gd name="connsiteX6" fmla="*/ 1570037 w 2395537"/>
              <a:gd name="connsiteY6" fmla="*/ 301625 h 1864185"/>
              <a:gd name="connsiteX7" fmla="*/ 533400 w 2395537"/>
              <a:gd name="connsiteY7" fmla="*/ 701675 h 1864185"/>
              <a:gd name="connsiteX8" fmla="*/ 0 w 2395537"/>
              <a:gd name="connsiteY8" fmla="*/ 1664493 h 1864185"/>
              <a:gd name="connsiteX0" fmla="*/ 0 w 2395537"/>
              <a:gd name="connsiteY0" fmla="*/ 1664493 h 1863876"/>
              <a:gd name="connsiteX1" fmla="*/ 836612 w 2395537"/>
              <a:gd name="connsiteY1" fmla="*/ 1754188 h 1863876"/>
              <a:gd name="connsiteX2" fmla="*/ 1576387 w 2395537"/>
              <a:gd name="connsiteY2" fmla="*/ 1120775 h 1863876"/>
              <a:gd name="connsiteX3" fmla="*/ 1576387 w 2395537"/>
              <a:gd name="connsiteY3" fmla="*/ 1431925 h 1863876"/>
              <a:gd name="connsiteX4" fmla="*/ 2395537 w 2395537"/>
              <a:gd name="connsiteY4" fmla="*/ 707231 h 1863876"/>
              <a:gd name="connsiteX5" fmla="*/ 1570037 w 2395537"/>
              <a:gd name="connsiteY5" fmla="*/ 0 h 1863876"/>
              <a:gd name="connsiteX6" fmla="*/ 1570037 w 2395537"/>
              <a:gd name="connsiteY6" fmla="*/ 301625 h 1863876"/>
              <a:gd name="connsiteX7" fmla="*/ 533400 w 2395537"/>
              <a:gd name="connsiteY7" fmla="*/ 701675 h 1863876"/>
              <a:gd name="connsiteX8" fmla="*/ 0 w 2395537"/>
              <a:gd name="connsiteY8" fmla="*/ 1664493 h 186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5537" h="1863876">
                <a:moveTo>
                  <a:pt x="0" y="1664493"/>
                </a:moveTo>
                <a:cubicBezTo>
                  <a:pt x="262996" y="1705504"/>
                  <a:pt x="796172" y="2029150"/>
                  <a:pt x="836612" y="1754188"/>
                </a:cubicBezTo>
                <a:cubicBezTo>
                  <a:pt x="875506" y="1489740"/>
                  <a:pt x="1182951" y="1112044"/>
                  <a:pt x="1576387" y="1120775"/>
                </a:cubicBezTo>
                <a:lnTo>
                  <a:pt x="1576387" y="1431925"/>
                </a:lnTo>
                <a:lnTo>
                  <a:pt x="2395537" y="707231"/>
                </a:lnTo>
                <a:lnTo>
                  <a:pt x="1570037" y="0"/>
                </a:lnTo>
                <a:lnTo>
                  <a:pt x="1570037" y="301625"/>
                </a:lnTo>
                <a:cubicBezTo>
                  <a:pt x="1235604" y="321469"/>
                  <a:pt x="909902" y="386556"/>
                  <a:pt x="533400" y="701675"/>
                </a:cubicBezTo>
                <a:cubicBezTo>
                  <a:pt x="244474" y="933714"/>
                  <a:pt x="44450" y="1361810"/>
                  <a:pt x="0" y="1664493"/>
                </a:cubicBezTo>
                <a:close/>
              </a:path>
            </a:pathLst>
          </a:custGeom>
          <a:solidFill>
            <a:srgbClr val="0066FF"/>
          </a:solidFill>
          <a:ln w="6350" cap="flat" cmpd="sng" algn="ctr">
            <a:solidFill>
              <a:schemeClr val="bg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endParaRPr>
          </a:p>
        </p:txBody>
      </p:sp>
      <p:sp>
        <p:nvSpPr>
          <p:cNvPr id="6" name="Freeform 5"/>
          <p:cNvSpPr/>
          <p:nvPr/>
        </p:nvSpPr>
        <p:spPr>
          <a:xfrm rot="9028834">
            <a:off x="4097787" y="3525936"/>
            <a:ext cx="2353168" cy="1891197"/>
          </a:xfrm>
          <a:custGeom>
            <a:avLst/>
            <a:gdLst>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8163 w 2419350"/>
              <a:gd name="connsiteY7" fmla="*/ 711200 h 1797050"/>
              <a:gd name="connsiteX8" fmla="*/ 0 w 2419350"/>
              <a:gd name="connsiteY8" fmla="*/ 1676400 h 1797050"/>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99546"/>
              <a:gd name="connsiteX1" fmla="*/ 788987 w 2414587"/>
              <a:gd name="connsiteY1" fmla="*/ 1797050 h 1899546"/>
              <a:gd name="connsiteX2" fmla="*/ 1576387 w 2414587"/>
              <a:gd name="connsiteY2" fmla="*/ 1130300 h 1899546"/>
              <a:gd name="connsiteX3" fmla="*/ 1576387 w 2414587"/>
              <a:gd name="connsiteY3" fmla="*/ 1441450 h 1899546"/>
              <a:gd name="connsiteX4" fmla="*/ 2414587 w 2414587"/>
              <a:gd name="connsiteY4" fmla="*/ 704850 h 1899546"/>
              <a:gd name="connsiteX5" fmla="*/ 1570037 w 2414587"/>
              <a:gd name="connsiteY5" fmla="*/ 0 h 1899546"/>
              <a:gd name="connsiteX6" fmla="*/ 1570037 w 2414587"/>
              <a:gd name="connsiteY6" fmla="*/ 311150 h 1899546"/>
              <a:gd name="connsiteX7" fmla="*/ 533400 w 2414587"/>
              <a:gd name="connsiteY7" fmla="*/ 711200 h 1899546"/>
              <a:gd name="connsiteX8" fmla="*/ 0 w 2414587"/>
              <a:gd name="connsiteY8" fmla="*/ 1674018 h 1899546"/>
              <a:gd name="connsiteX0" fmla="*/ 0 w 2414587"/>
              <a:gd name="connsiteY0" fmla="*/ 1664493 h 1890021"/>
              <a:gd name="connsiteX1" fmla="*/ 788987 w 2414587"/>
              <a:gd name="connsiteY1" fmla="*/ 1787525 h 1890021"/>
              <a:gd name="connsiteX2" fmla="*/ 1576387 w 2414587"/>
              <a:gd name="connsiteY2" fmla="*/ 1120775 h 1890021"/>
              <a:gd name="connsiteX3" fmla="*/ 1576387 w 2414587"/>
              <a:gd name="connsiteY3" fmla="*/ 1431925 h 1890021"/>
              <a:gd name="connsiteX4" fmla="*/ 2414587 w 2414587"/>
              <a:gd name="connsiteY4" fmla="*/ 695325 h 1890021"/>
              <a:gd name="connsiteX5" fmla="*/ 1570037 w 2414587"/>
              <a:gd name="connsiteY5" fmla="*/ 0 h 1890021"/>
              <a:gd name="connsiteX6" fmla="*/ 1570037 w 2414587"/>
              <a:gd name="connsiteY6" fmla="*/ 301625 h 1890021"/>
              <a:gd name="connsiteX7" fmla="*/ 533400 w 2414587"/>
              <a:gd name="connsiteY7" fmla="*/ 701675 h 1890021"/>
              <a:gd name="connsiteX8" fmla="*/ 0 w 2414587"/>
              <a:gd name="connsiteY8" fmla="*/ 1664493 h 1890021"/>
              <a:gd name="connsiteX0" fmla="*/ 0 w 2395537"/>
              <a:gd name="connsiteY0" fmla="*/ 1664493 h 1890021"/>
              <a:gd name="connsiteX1" fmla="*/ 788987 w 2395537"/>
              <a:gd name="connsiteY1" fmla="*/ 1787525 h 1890021"/>
              <a:gd name="connsiteX2" fmla="*/ 1576387 w 2395537"/>
              <a:gd name="connsiteY2" fmla="*/ 1120775 h 1890021"/>
              <a:gd name="connsiteX3" fmla="*/ 1576387 w 2395537"/>
              <a:gd name="connsiteY3" fmla="*/ 1431925 h 1890021"/>
              <a:gd name="connsiteX4" fmla="*/ 2395537 w 2395537"/>
              <a:gd name="connsiteY4" fmla="*/ 707231 h 1890021"/>
              <a:gd name="connsiteX5" fmla="*/ 1570037 w 2395537"/>
              <a:gd name="connsiteY5" fmla="*/ 0 h 1890021"/>
              <a:gd name="connsiteX6" fmla="*/ 1570037 w 2395537"/>
              <a:gd name="connsiteY6" fmla="*/ 301625 h 1890021"/>
              <a:gd name="connsiteX7" fmla="*/ 533400 w 2395537"/>
              <a:gd name="connsiteY7" fmla="*/ 701675 h 1890021"/>
              <a:gd name="connsiteX8" fmla="*/ 0 w 2395537"/>
              <a:gd name="connsiteY8" fmla="*/ 1664493 h 1890021"/>
              <a:gd name="connsiteX0" fmla="*/ 0 w 2395537"/>
              <a:gd name="connsiteY0" fmla="*/ 1664493 h 1890021"/>
              <a:gd name="connsiteX1" fmla="*/ 803274 w 2395537"/>
              <a:gd name="connsiteY1" fmla="*/ 1787525 h 1890021"/>
              <a:gd name="connsiteX2" fmla="*/ 1576387 w 2395537"/>
              <a:gd name="connsiteY2" fmla="*/ 1120775 h 1890021"/>
              <a:gd name="connsiteX3" fmla="*/ 1576387 w 2395537"/>
              <a:gd name="connsiteY3" fmla="*/ 1431925 h 1890021"/>
              <a:gd name="connsiteX4" fmla="*/ 2395537 w 2395537"/>
              <a:gd name="connsiteY4" fmla="*/ 707231 h 1890021"/>
              <a:gd name="connsiteX5" fmla="*/ 1570037 w 2395537"/>
              <a:gd name="connsiteY5" fmla="*/ 0 h 1890021"/>
              <a:gd name="connsiteX6" fmla="*/ 1570037 w 2395537"/>
              <a:gd name="connsiteY6" fmla="*/ 301625 h 1890021"/>
              <a:gd name="connsiteX7" fmla="*/ 533400 w 2395537"/>
              <a:gd name="connsiteY7" fmla="*/ 701675 h 1890021"/>
              <a:gd name="connsiteX8" fmla="*/ 0 w 2395537"/>
              <a:gd name="connsiteY8" fmla="*/ 1664493 h 1890021"/>
              <a:gd name="connsiteX0" fmla="*/ 0 w 2395537"/>
              <a:gd name="connsiteY0" fmla="*/ 1664493 h 1891197"/>
              <a:gd name="connsiteX1" fmla="*/ 803274 w 2395537"/>
              <a:gd name="connsiteY1" fmla="*/ 1787525 h 1891197"/>
              <a:gd name="connsiteX2" fmla="*/ 1576387 w 2395537"/>
              <a:gd name="connsiteY2" fmla="*/ 1120775 h 1891197"/>
              <a:gd name="connsiteX3" fmla="*/ 1576387 w 2395537"/>
              <a:gd name="connsiteY3" fmla="*/ 1431925 h 1891197"/>
              <a:gd name="connsiteX4" fmla="*/ 2395537 w 2395537"/>
              <a:gd name="connsiteY4" fmla="*/ 707231 h 1891197"/>
              <a:gd name="connsiteX5" fmla="*/ 1570037 w 2395537"/>
              <a:gd name="connsiteY5" fmla="*/ 0 h 1891197"/>
              <a:gd name="connsiteX6" fmla="*/ 1570037 w 2395537"/>
              <a:gd name="connsiteY6" fmla="*/ 301625 h 1891197"/>
              <a:gd name="connsiteX7" fmla="*/ 533400 w 2395537"/>
              <a:gd name="connsiteY7" fmla="*/ 701675 h 1891197"/>
              <a:gd name="connsiteX8" fmla="*/ 0 w 2395537"/>
              <a:gd name="connsiteY8" fmla="*/ 1664493 h 1891197"/>
              <a:gd name="connsiteX0" fmla="*/ 0 w 2395537"/>
              <a:gd name="connsiteY0" fmla="*/ 1664493 h 1891197"/>
              <a:gd name="connsiteX1" fmla="*/ 803274 w 2395537"/>
              <a:gd name="connsiteY1" fmla="*/ 1787525 h 1891197"/>
              <a:gd name="connsiteX2" fmla="*/ 1576387 w 2395537"/>
              <a:gd name="connsiteY2" fmla="*/ 1120775 h 1891197"/>
              <a:gd name="connsiteX3" fmla="*/ 1576387 w 2395537"/>
              <a:gd name="connsiteY3" fmla="*/ 1431925 h 1891197"/>
              <a:gd name="connsiteX4" fmla="*/ 2395537 w 2395537"/>
              <a:gd name="connsiteY4" fmla="*/ 707231 h 1891197"/>
              <a:gd name="connsiteX5" fmla="*/ 1570037 w 2395537"/>
              <a:gd name="connsiteY5" fmla="*/ 0 h 1891197"/>
              <a:gd name="connsiteX6" fmla="*/ 1570037 w 2395537"/>
              <a:gd name="connsiteY6" fmla="*/ 301625 h 1891197"/>
              <a:gd name="connsiteX7" fmla="*/ 533400 w 2395537"/>
              <a:gd name="connsiteY7" fmla="*/ 701675 h 1891197"/>
              <a:gd name="connsiteX8" fmla="*/ 0 w 2395537"/>
              <a:gd name="connsiteY8" fmla="*/ 1664493 h 189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5537" h="1891197">
                <a:moveTo>
                  <a:pt x="0" y="1664493"/>
                </a:moveTo>
                <a:cubicBezTo>
                  <a:pt x="262996" y="1705504"/>
                  <a:pt x="771376" y="2063609"/>
                  <a:pt x="803274" y="1787525"/>
                </a:cubicBezTo>
                <a:cubicBezTo>
                  <a:pt x="837405" y="1492118"/>
                  <a:pt x="1130563" y="1140619"/>
                  <a:pt x="1576387" y="1120775"/>
                </a:cubicBezTo>
                <a:lnTo>
                  <a:pt x="1576387" y="1431925"/>
                </a:lnTo>
                <a:lnTo>
                  <a:pt x="2395537" y="707231"/>
                </a:lnTo>
                <a:lnTo>
                  <a:pt x="1570037" y="0"/>
                </a:lnTo>
                <a:lnTo>
                  <a:pt x="1570037" y="301625"/>
                </a:lnTo>
                <a:cubicBezTo>
                  <a:pt x="1235604" y="321469"/>
                  <a:pt x="909902" y="386556"/>
                  <a:pt x="533400" y="701675"/>
                </a:cubicBezTo>
                <a:cubicBezTo>
                  <a:pt x="244474" y="933714"/>
                  <a:pt x="44450" y="1361810"/>
                  <a:pt x="0" y="1664493"/>
                </a:cubicBezTo>
                <a:close/>
              </a:path>
            </a:pathLst>
          </a:custGeom>
          <a:solidFill>
            <a:srgbClr val="3399FF"/>
          </a:solidFill>
          <a:ln w="6350" cap="flat" cmpd="sng" algn="ctr">
            <a:solidFill>
              <a:schemeClr val="bg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endParaRPr>
          </a:p>
        </p:txBody>
      </p:sp>
      <p:sp>
        <p:nvSpPr>
          <p:cNvPr id="8" name="Freeform 7"/>
          <p:cNvSpPr/>
          <p:nvPr/>
        </p:nvSpPr>
        <p:spPr>
          <a:xfrm rot="3628834">
            <a:off x="3983935" y="2115789"/>
            <a:ext cx="2395537" cy="1865406"/>
          </a:xfrm>
          <a:custGeom>
            <a:avLst/>
            <a:gdLst>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8163 w 2419350"/>
              <a:gd name="connsiteY7" fmla="*/ 711200 h 1797050"/>
              <a:gd name="connsiteX8" fmla="*/ 0 w 2419350"/>
              <a:gd name="connsiteY8" fmla="*/ 1676400 h 1797050"/>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99546"/>
              <a:gd name="connsiteX1" fmla="*/ 788987 w 2414587"/>
              <a:gd name="connsiteY1" fmla="*/ 1797050 h 1899546"/>
              <a:gd name="connsiteX2" fmla="*/ 1576387 w 2414587"/>
              <a:gd name="connsiteY2" fmla="*/ 1130300 h 1899546"/>
              <a:gd name="connsiteX3" fmla="*/ 1576387 w 2414587"/>
              <a:gd name="connsiteY3" fmla="*/ 1441450 h 1899546"/>
              <a:gd name="connsiteX4" fmla="*/ 2414587 w 2414587"/>
              <a:gd name="connsiteY4" fmla="*/ 704850 h 1899546"/>
              <a:gd name="connsiteX5" fmla="*/ 1570037 w 2414587"/>
              <a:gd name="connsiteY5" fmla="*/ 0 h 1899546"/>
              <a:gd name="connsiteX6" fmla="*/ 1570037 w 2414587"/>
              <a:gd name="connsiteY6" fmla="*/ 311150 h 1899546"/>
              <a:gd name="connsiteX7" fmla="*/ 533400 w 2414587"/>
              <a:gd name="connsiteY7" fmla="*/ 711200 h 1899546"/>
              <a:gd name="connsiteX8" fmla="*/ 0 w 2414587"/>
              <a:gd name="connsiteY8" fmla="*/ 1674018 h 1899546"/>
              <a:gd name="connsiteX0" fmla="*/ 0 w 2414587"/>
              <a:gd name="connsiteY0" fmla="*/ 1664493 h 1890021"/>
              <a:gd name="connsiteX1" fmla="*/ 788987 w 2414587"/>
              <a:gd name="connsiteY1" fmla="*/ 1787525 h 1890021"/>
              <a:gd name="connsiteX2" fmla="*/ 1576387 w 2414587"/>
              <a:gd name="connsiteY2" fmla="*/ 1120775 h 1890021"/>
              <a:gd name="connsiteX3" fmla="*/ 1576387 w 2414587"/>
              <a:gd name="connsiteY3" fmla="*/ 1431925 h 1890021"/>
              <a:gd name="connsiteX4" fmla="*/ 2414587 w 2414587"/>
              <a:gd name="connsiteY4" fmla="*/ 695325 h 1890021"/>
              <a:gd name="connsiteX5" fmla="*/ 1570037 w 2414587"/>
              <a:gd name="connsiteY5" fmla="*/ 0 h 1890021"/>
              <a:gd name="connsiteX6" fmla="*/ 1570037 w 2414587"/>
              <a:gd name="connsiteY6" fmla="*/ 301625 h 1890021"/>
              <a:gd name="connsiteX7" fmla="*/ 533400 w 2414587"/>
              <a:gd name="connsiteY7" fmla="*/ 701675 h 1890021"/>
              <a:gd name="connsiteX8" fmla="*/ 0 w 2414587"/>
              <a:gd name="connsiteY8" fmla="*/ 1664493 h 1890021"/>
              <a:gd name="connsiteX0" fmla="*/ 0 w 2395537"/>
              <a:gd name="connsiteY0" fmla="*/ 1664493 h 1890021"/>
              <a:gd name="connsiteX1" fmla="*/ 788987 w 2395537"/>
              <a:gd name="connsiteY1" fmla="*/ 1787525 h 1890021"/>
              <a:gd name="connsiteX2" fmla="*/ 1576387 w 2395537"/>
              <a:gd name="connsiteY2" fmla="*/ 1120775 h 1890021"/>
              <a:gd name="connsiteX3" fmla="*/ 1576387 w 2395537"/>
              <a:gd name="connsiteY3" fmla="*/ 1431925 h 1890021"/>
              <a:gd name="connsiteX4" fmla="*/ 2395537 w 2395537"/>
              <a:gd name="connsiteY4" fmla="*/ 707231 h 1890021"/>
              <a:gd name="connsiteX5" fmla="*/ 1570037 w 2395537"/>
              <a:gd name="connsiteY5" fmla="*/ 0 h 1890021"/>
              <a:gd name="connsiteX6" fmla="*/ 1570037 w 2395537"/>
              <a:gd name="connsiteY6" fmla="*/ 301625 h 1890021"/>
              <a:gd name="connsiteX7" fmla="*/ 533400 w 2395537"/>
              <a:gd name="connsiteY7" fmla="*/ 701675 h 1890021"/>
              <a:gd name="connsiteX8" fmla="*/ 0 w 2395537"/>
              <a:gd name="connsiteY8" fmla="*/ 1664493 h 1890021"/>
              <a:gd name="connsiteX0" fmla="*/ 0 w 2395537"/>
              <a:gd name="connsiteY0" fmla="*/ 1664493 h 1897827"/>
              <a:gd name="connsiteX1" fmla="*/ 812799 w 2395537"/>
              <a:gd name="connsiteY1" fmla="*/ 1797050 h 1897827"/>
              <a:gd name="connsiteX2" fmla="*/ 1576387 w 2395537"/>
              <a:gd name="connsiteY2" fmla="*/ 1120775 h 1897827"/>
              <a:gd name="connsiteX3" fmla="*/ 1576387 w 2395537"/>
              <a:gd name="connsiteY3" fmla="*/ 1431925 h 1897827"/>
              <a:gd name="connsiteX4" fmla="*/ 2395537 w 2395537"/>
              <a:gd name="connsiteY4" fmla="*/ 707231 h 1897827"/>
              <a:gd name="connsiteX5" fmla="*/ 1570037 w 2395537"/>
              <a:gd name="connsiteY5" fmla="*/ 0 h 1897827"/>
              <a:gd name="connsiteX6" fmla="*/ 1570037 w 2395537"/>
              <a:gd name="connsiteY6" fmla="*/ 301625 h 1897827"/>
              <a:gd name="connsiteX7" fmla="*/ 533400 w 2395537"/>
              <a:gd name="connsiteY7" fmla="*/ 701675 h 1897827"/>
              <a:gd name="connsiteX8" fmla="*/ 0 w 2395537"/>
              <a:gd name="connsiteY8" fmla="*/ 1664493 h 1897827"/>
              <a:gd name="connsiteX0" fmla="*/ 0 w 2395537"/>
              <a:gd name="connsiteY0" fmla="*/ 1664493 h 1899691"/>
              <a:gd name="connsiteX1" fmla="*/ 812799 w 2395537"/>
              <a:gd name="connsiteY1" fmla="*/ 1797050 h 1899691"/>
              <a:gd name="connsiteX2" fmla="*/ 1576387 w 2395537"/>
              <a:gd name="connsiteY2" fmla="*/ 1120775 h 1899691"/>
              <a:gd name="connsiteX3" fmla="*/ 1576387 w 2395537"/>
              <a:gd name="connsiteY3" fmla="*/ 1431925 h 1899691"/>
              <a:gd name="connsiteX4" fmla="*/ 2395537 w 2395537"/>
              <a:gd name="connsiteY4" fmla="*/ 707231 h 1899691"/>
              <a:gd name="connsiteX5" fmla="*/ 1570037 w 2395537"/>
              <a:gd name="connsiteY5" fmla="*/ 0 h 1899691"/>
              <a:gd name="connsiteX6" fmla="*/ 1570037 w 2395537"/>
              <a:gd name="connsiteY6" fmla="*/ 301625 h 1899691"/>
              <a:gd name="connsiteX7" fmla="*/ 533400 w 2395537"/>
              <a:gd name="connsiteY7" fmla="*/ 701675 h 1899691"/>
              <a:gd name="connsiteX8" fmla="*/ 0 w 2395537"/>
              <a:gd name="connsiteY8" fmla="*/ 1664493 h 1899691"/>
              <a:gd name="connsiteX0" fmla="*/ 0 w 2395537"/>
              <a:gd name="connsiteY0" fmla="*/ 1664493 h 1899691"/>
              <a:gd name="connsiteX1" fmla="*/ 812799 w 2395537"/>
              <a:gd name="connsiteY1" fmla="*/ 1797050 h 1899691"/>
              <a:gd name="connsiteX2" fmla="*/ 1576387 w 2395537"/>
              <a:gd name="connsiteY2" fmla="*/ 1120775 h 1899691"/>
              <a:gd name="connsiteX3" fmla="*/ 1576387 w 2395537"/>
              <a:gd name="connsiteY3" fmla="*/ 1431925 h 1899691"/>
              <a:gd name="connsiteX4" fmla="*/ 2395537 w 2395537"/>
              <a:gd name="connsiteY4" fmla="*/ 707231 h 1899691"/>
              <a:gd name="connsiteX5" fmla="*/ 1570037 w 2395537"/>
              <a:gd name="connsiteY5" fmla="*/ 0 h 1899691"/>
              <a:gd name="connsiteX6" fmla="*/ 1570037 w 2395537"/>
              <a:gd name="connsiteY6" fmla="*/ 301625 h 1899691"/>
              <a:gd name="connsiteX7" fmla="*/ 533400 w 2395537"/>
              <a:gd name="connsiteY7" fmla="*/ 701675 h 1899691"/>
              <a:gd name="connsiteX8" fmla="*/ 0 w 2395537"/>
              <a:gd name="connsiteY8" fmla="*/ 1664493 h 1899691"/>
              <a:gd name="connsiteX0" fmla="*/ 0 w 2395537"/>
              <a:gd name="connsiteY0" fmla="*/ 1664493 h 1898993"/>
              <a:gd name="connsiteX1" fmla="*/ 812799 w 2395537"/>
              <a:gd name="connsiteY1" fmla="*/ 1797050 h 1898993"/>
              <a:gd name="connsiteX2" fmla="*/ 1576387 w 2395537"/>
              <a:gd name="connsiteY2" fmla="*/ 1120775 h 1898993"/>
              <a:gd name="connsiteX3" fmla="*/ 1576387 w 2395537"/>
              <a:gd name="connsiteY3" fmla="*/ 1431925 h 1898993"/>
              <a:gd name="connsiteX4" fmla="*/ 2395537 w 2395537"/>
              <a:gd name="connsiteY4" fmla="*/ 707231 h 1898993"/>
              <a:gd name="connsiteX5" fmla="*/ 1570037 w 2395537"/>
              <a:gd name="connsiteY5" fmla="*/ 0 h 1898993"/>
              <a:gd name="connsiteX6" fmla="*/ 1570037 w 2395537"/>
              <a:gd name="connsiteY6" fmla="*/ 301625 h 1898993"/>
              <a:gd name="connsiteX7" fmla="*/ 533400 w 2395537"/>
              <a:gd name="connsiteY7" fmla="*/ 701675 h 1898993"/>
              <a:gd name="connsiteX8" fmla="*/ 0 w 2395537"/>
              <a:gd name="connsiteY8" fmla="*/ 1664493 h 189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5537" h="1898993">
                <a:moveTo>
                  <a:pt x="0" y="1664493"/>
                </a:moveTo>
                <a:cubicBezTo>
                  <a:pt x="262996" y="1705504"/>
                  <a:pt x="780807" y="2073123"/>
                  <a:pt x="812799" y="1797050"/>
                </a:cubicBezTo>
                <a:cubicBezTo>
                  <a:pt x="844548" y="1523075"/>
                  <a:pt x="1128182" y="1128712"/>
                  <a:pt x="1576387" y="1120775"/>
                </a:cubicBezTo>
                <a:lnTo>
                  <a:pt x="1576387" y="1431925"/>
                </a:lnTo>
                <a:lnTo>
                  <a:pt x="2395537" y="707231"/>
                </a:lnTo>
                <a:lnTo>
                  <a:pt x="1570037" y="0"/>
                </a:lnTo>
                <a:lnTo>
                  <a:pt x="1570037" y="301625"/>
                </a:lnTo>
                <a:cubicBezTo>
                  <a:pt x="1235604" y="321469"/>
                  <a:pt x="909902" y="386556"/>
                  <a:pt x="533400" y="701675"/>
                </a:cubicBezTo>
                <a:cubicBezTo>
                  <a:pt x="244474" y="933714"/>
                  <a:pt x="44450" y="1361810"/>
                  <a:pt x="0" y="1664493"/>
                </a:cubicBezTo>
                <a:close/>
              </a:path>
            </a:pathLst>
          </a:custGeom>
          <a:solidFill>
            <a:srgbClr val="66CCFF"/>
          </a:solidFill>
          <a:ln w="6350" cap="flat" cmpd="sng" algn="ctr">
            <a:solidFill>
              <a:schemeClr val="bg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endParaRPr>
          </a:p>
        </p:txBody>
      </p:sp>
      <p:sp>
        <p:nvSpPr>
          <p:cNvPr id="9" name="Freeform 8"/>
          <p:cNvSpPr/>
          <p:nvPr/>
        </p:nvSpPr>
        <p:spPr>
          <a:xfrm rot="19828834">
            <a:off x="2522421" y="2179276"/>
            <a:ext cx="2328216" cy="1647151"/>
          </a:xfrm>
          <a:custGeom>
            <a:avLst/>
            <a:gdLst>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3400 w 2419350"/>
              <a:gd name="connsiteY7" fmla="*/ 692150 h 1797050"/>
              <a:gd name="connsiteX8" fmla="*/ 0 w 2419350"/>
              <a:gd name="connsiteY8" fmla="*/ 1676400 h 1797050"/>
              <a:gd name="connsiteX0" fmla="*/ 0 w 2419350"/>
              <a:gd name="connsiteY0" fmla="*/ 1676400 h 1797050"/>
              <a:gd name="connsiteX1" fmla="*/ 793750 w 2419350"/>
              <a:gd name="connsiteY1" fmla="*/ 1797050 h 1797050"/>
              <a:gd name="connsiteX2" fmla="*/ 1581150 w 2419350"/>
              <a:gd name="connsiteY2" fmla="*/ 1130300 h 1797050"/>
              <a:gd name="connsiteX3" fmla="*/ 1581150 w 2419350"/>
              <a:gd name="connsiteY3" fmla="*/ 1441450 h 1797050"/>
              <a:gd name="connsiteX4" fmla="*/ 2419350 w 2419350"/>
              <a:gd name="connsiteY4" fmla="*/ 704850 h 1797050"/>
              <a:gd name="connsiteX5" fmla="*/ 1574800 w 2419350"/>
              <a:gd name="connsiteY5" fmla="*/ 0 h 1797050"/>
              <a:gd name="connsiteX6" fmla="*/ 1574800 w 2419350"/>
              <a:gd name="connsiteY6" fmla="*/ 311150 h 1797050"/>
              <a:gd name="connsiteX7" fmla="*/ 538163 w 2419350"/>
              <a:gd name="connsiteY7" fmla="*/ 711200 h 1797050"/>
              <a:gd name="connsiteX8" fmla="*/ 0 w 2419350"/>
              <a:gd name="connsiteY8" fmla="*/ 1676400 h 1797050"/>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22994"/>
              <a:gd name="connsiteX1" fmla="*/ 788987 w 2414587"/>
              <a:gd name="connsiteY1" fmla="*/ 1797050 h 1822994"/>
              <a:gd name="connsiteX2" fmla="*/ 1576387 w 2414587"/>
              <a:gd name="connsiteY2" fmla="*/ 1130300 h 1822994"/>
              <a:gd name="connsiteX3" fmla="*/ 1576387 w 2414587"/>
              <a:gd name="connsiteY3" fmla="*/ 1441450 h 1822994"/>
              <a:gd name="connsiteX4" fmla="*/ 2414587 w 2414587"/>
              <a:gd name="connsiteY4" fmla="*/ 704850 h 1822994"/>
              <a:gd name="connsiteX5" fmla="*/ 1570037 w 2414587"/>
              <a:gd name="connsiteY5" fmla="*/ 0 h 1822994"/>
              <a:gd name="connsiteX6" fmla="*/ 1570037 w 2414587"/>
              <a:gd name="connsiteY6" fmla="*/ 311150 h 1822994"/>
              <a:gd name="connsiteX7" fmla="*/ 533400 w 2414587"/>
              <a:gd name="connsiteY7" fmla="*/ 711200 h 1822994"/>
              <a:gd name="connsiteX8" fmla="*/ 0 w 2414587"/>
              <a:gd name="connsiteY8" fmla="*/ 1674018 h 1822994"/>
              <a:gd name="connsiteX0" fmla="*/ 0 w 2414587"/>
              <a:gd name="connsiteY0" fmla="*/ 1674018 h 1899546"/>
              <a:gd name="connsiteX1" fmla="*/ 788987 w 2414587"/>
              <a:gd name="connsiteY1" fmla="*/ 1797050 h 1899546"/>
              <a:gd name="connsiteX2" fmla="*/ 1576387 w 2414587"/>
              <a:gd name="connsiteY2" fmla="*/ 1130300 h 1899546"/>
              <a:gd name="connsiteX3" fmla="*/ 1576387 w 2414587"/>
              <a:gd name="connsiteY3" fmla="*/ 1441450 h 1899546"/>
              <a:gd name="connsiteX4" fmla="*/ 2414587 w 2414587"/>
              <a:gd name="connsiteY4" fmla="*/ 704850 h 1899546"/>
              <a:gd name="connsiteX5" fmla="*/ 1570037 w 2414587"/>
              <a:gd name="connsiteY5" fmla="*/ 0 h 1899546"/>
              <a:gd name="connsiteX6" fmla="*/ 1570037 w 2414587"/>
              <a:gd name="connsiteY6" fmla="*/ 311150 h 1899546"/>
              <a:gd name="connsiteX7" fmla="*/ 533400 w 2414587"/>
              <a:gd name="connsiteY7" fmla="*/ 711200 h 1899546"/>
              <a:gd name="connsiteX8" fmla="*/ 0 w 2414587"/>
              <a:gd name="connsiteY8" fmla="*/ 1674018 h 1899546"/>
              <a:gd name="connsiteX0" fmla="*/ 0 w 2414587"/>
              <a:gd name="connsiteY0" fmla="*/ 1664493 h 1890021"/>
              <a:gd name="connsiteX1" fmla="*/ 788987 w 2414587"/>
              <a:gd name="connsiteY1" fmla="*/ 1787525 h 1890021"/>
              <a:gd name="connsiteX2" fmla="*/ 1576387 w 2414587"/>
              <a:gd name="connsiteY2" fmla="*/ 1120775 h 1890021"/>
              <a:gd name="connsiteX3" fmla="*/ 1576387 w 2414587"/>
              <a:gd name="connsiteY3" fmla="*/ 1431925 h 1890021"/>
              <a:gd name="connsiteX4" fmla="*/ 2414587 w 2414587"/>
              <a:gd name="connsiteY4" fmla="*/ 695325 h 1890021"/>
              <a:gd name="connsiteX5" fmla="*/ 1570037 w 2414587"/>
              <a:gd name="connsiteY5" fmla="*/ 0 h 1890021"/>
              <a:gd name="connsiteX6" fmla="*/ 1570037 w 2414587"/>
              <a:gd name="connsiteY6" fmla="*/ 301625 h 1890021"/>
              <a:gd name="connsiteX7" fmla="*/ 533400 w 2414587"/>
              <a:gd name="connsiteY7" fmla="*/ 701675 h 1890021"/>
              <a:gd name="connsiteX8" fmla="*/ 0 w 2414587"/>
              <a:gd name="connsiteY8" fmla="*/ 1664493 h 1890021"/>
              <a:gd name="connsiteX0" fmla="*/ 0 w 2395537"/>
              <a:gd name="connsiteY0" fmla="*/ 1664493 h 1890021"/>
              <a:gd name="connsiteX1" fmla="*/ 788987 w 2395537"/>
              <a:gd name="connsiteY1" fmla="*/ 1787525 h 1890021"/>
              <a:gd name="connsiteX2" fmla="*/ 1576387 w 2395537"/>
              <a:gd name="connsiteY2" fmla="*/ 1120775 h 1890021"/>
              <a:gd name="connsiteX3" fmla="*/ 1576387 w 2395537"/>
              <a:gd name="connsiteY3" fmla="*/ 1431925 h 1890021"/>
              <a:gd name="connsiteX4" fmla="*/ 2395537 w 2395537"/>
              <a:gd name="connsiteY4" fmla="*/ 707231 h 1890021"/>
              <a:gd name="connsiteX5" fmla="*/ 1570037 w 2395537"/>
              <a:gd name="connsiteY5" fmla="*/ 0 h 1890021"/>
              <a:gd name="connsiteX6" fmla="*/ 1570037 w 2395537"/>
              <a:gd name="connsiteY6" fmla="*/ 301625 h 1890021"/>
              <a:gd name="connsiteX7" fmla="*/ 533400 w 2395537"/>
              <a:gd name="connsiteY7" fmla="*/ 701675 h 1890021"/>
              <a:gd name="connsiteX8" fmla="*/ 0 w 2395537"/>
              <a:gd name="connsiteY8" fmla="*/ 1664493 h 1890021"/>
              <a:gd name="connsiteX0" fmla="*/ 0 w 2395537"/>
              <a:gd name="connsiteY0" fmla="*/ 1664493 h 1812856"/>
              <a:gd name="connsiteX1" fmla="*/ 788987 w 2395537"/>
              <a:gd name="connsiteY1" fmla="*/ 1787525 h 1812856"/>
              <a:gd name="connsiteX2" fmla="*/ 1576387 w 2395537"/>
              <a:gd name="connsiteY2" fmla="*/ 1130300 h 1812856"/>
              <a:gd name="connsiteX3" fmla="*/ 1576387 w 2395537"/>
              <a:gd name="connsiteY3" fmla="*/ 1431925 h 1812856"/>
              <a:gd name="connsiteX4" fmla="*/ 2395537 w 2395537"/>
              <a:gd name="connsiteY4" fmla="*/ 707231 h 1812856"/>
              <a:gd name="connsiteX5" fmla="*/ 1570037 w 2395537"/>
              <a:gd name="connsiteY5" fmla="*/ 0 h 1812856"/>
              <a:gd name="connsiteX6" fmla="*/ 1570037 w 2395537"/>
              <a:gd name="connsiteY6" fmla="*/ 301625 h 1812856"/>
              <a:gd name="connsiteX7" fmla="*/ 533400 w 2395537"/>
              <a:gd name="connsiteY7" fmla="*/ 701675 h 1812856"/>
              <a:gd name="connsiteX8" fmla="*/ 0 w 2395537"/>
              <a:gd name="connsiteY8" fmla="*/ 1664493 h 1812856"/>
              <a:gd name="connsiteX0" fmla="*/ 0 w 2395537"/>
              <a:gd name="connsiteY0" fmla="*/ 1664493 h 1890585"/>
              <a:gd name="connsiteX1" fmla="*/ 788987 w 2395537"/>
              <a:gd name="connsiteY1" fmla="*/ 1787525 h 1890585"/>
              <a:gd name="connsiteX2" fmla="*/ 1576387 w 2395537"/>
              <a:gd name="connsiteY2" fmla="*/ 1130300 h 1890585"/>
              <a:gd name="connsiteX3" fmla="*/ 1576387 w 2395537"/>
              <a:gd name="connsiteY3" fmla="*/ 1431925 h 1890585"/>
              <a:gd name="connsiteX4" fmla="*/ 2395537 w 2395537"/>
              <a:gd name="connsiteY4" fmla="*/ 707231 h 1890585"/>
              <a:gd name="connsiteX5" fmla="*/ 1570037 w 2395537"/>
              <a:gd name="connsiteY5" fmla="*/ 0 h 1890585"/>
              <a:gd name="connsiteX6" fmla="*/ 1570037 w 2395537"/>
              <a:gd name="connsiteY6" fmla="*/ 301625 h 1890585"/>
              <a:gd name="connsiteX7" fmla="*/ 533400 w 2395537"/>
              <a:gd name="connsiteY7" fmla="*/ 701675 h 1890585"/>
              <a:gd name="connsiteX8" fmla="*/ 0 w 2395537"/>
              <a:gd name="connsiteY8" fmla="*/ 1664493 h 1890585"/>
              <a:gd name="connsiteX0" fmla="*/ 0 w 2395537"/>
              <a:gd name="connsiteY0" fmla="*/ 1664493 h 1890585"/>
              <a:gd name="connsiteX1" fmla="*/ 788987 w 2395537"/>
              <a:gd name="connsiteY1" fmla="*/ 1787525 h 1890585"/>
              <a:gd name="connsiteX2" fmla="*/ 1576387 w 2395537"/>
              <a:gd name="connsiteY2" fmla="*/ 1130300 h 1890585"/>
              <a:gd name="connsiteX3" fmla="*/ 1576387 w 2395537"/>
              <a:gd name="connsiteY3" fmla="*/ 1431925 h 1890585"/>
              <a:gd name="connsiteX4" fmla="*/ 2395537 w 2395537"/>
              <a:gd name="connsiteY4" fmla="*/ 707231 h 1890585"/>
              <a:gd name="connsiteX5" fmla="*/ 1570037 w 2395537"/>
              <a:gd name="connsiteY5" fmla="*/ 0 h 1890585"/>
              <a:gd name="connsiteX6" fmla="*/ 1570037 w 2395537"/>
              <a:gd name="connsiteY6" fmla="*/ 301625 h 1890585"/>
              <a:gd name="connsiteX7" fmla="*/ 533400 w 2395537"/>
              <a:gd name="connsiteY7" fmla="*/ 701675 h 1890585"/>
              <a:gd name="connsiteX8" fmla="*/ 0 w 2395537"/>
              <a:gd name="connsiteY8" fmla="*/ 1664493 h 1890585"/>
              <a:gd name="connsiteX0" fmla="*/ 0 w 2395537"/>
              <a:gd name="connsiteY0" fmla="*/ 1664493 h 1890585"/>
              <a:gd name="connsiteX1" fmla="*/ 788987 w 2395537"/>
              <a:gd name="connsiteY1" fmla="*/ 1787525 h 1890585"/>
              <a:gd name="connsiteX2" fmla="*/ 1576387 w 2395537"/>
              <a:gd name="connsiteY2" fmla="*/ 1130300 h 1890585"/>
              <a:gd name="connsiteX3" fmla="*/ 1576387 w 2395537"/>
              <a:gd name="connsiteY3" fmla="*/ 1431925 h 1890585"/>
              <a:gd name="connsiteX4" fmla="*/ 2395537 w 2395537"/>
              <a:gd name="connsiteY4" fmla="*/ 707231 h 1890585"/>
              <a:gd name="connsiteX5" fmla="*/ 1570037 w 2395537"/>
              <a:gd name="connsiteY5" fmla="*/ 0 h 1890585"/>
              <a:gd name="connsiteX6" fmla="*/ 1570037 w 2395537"/>
              <a:gd name="connsiteY6" fmla="*/ 301625 h 1890585"/>
              <a:gd name="connsiteX7" fmla="*/ 533400 w 2395537"/>
              <a:gd name="connsiteY7" fmla="*/ 701675 h 1890585"/>
              <a:gd name="connsiteX8" fmla="*/ 0 w 2395537"/>
              <a:gd name="connsiteY8" fmla="*/ 1664493 h 1890585"/>
              <a:gd name="connsiteX0" fmla="*/ 0 w 2395537"/>
              <a:gd name="connsiteY0" fmla="*/ 1664493 h 1898848"/>
              <a:gd name="connsiteX1" fmla="*/ 665956 w 2395537"/>
              <a:gd name="connsiteY1" fmla="*/ 1887538 h 1898848"/>
              <a:gd name="connsiteX2" fmla="*/ 788987 w 2395537"/>
              <a:gd name="connsiteY2" fmla="*/ 1787525 h 1898848"/>
              <a:gd name="connsiteX3" fmla="*/ 1576387 w 2395537"/>
              <a:gd name="connsiteY3" fmla="*/ 1130300 h 1898848"/>
              <a:gd name="connsiteX4" fmla="*/ 1576387 w 2395537"/>
              <a:gd name="connsiteY4" fmla="*/ 1431925 h 1898848"/>
              <a:gd name="connsiteX5" fmla="*/ 2395537 w 2395537"/>
              <a:gd name="connsiteY5" fmla="*/ 707231 h 1898848"/>
              <a:gd name="connsiteX6" fmla="*/ 1570037 w 2395537"/>
              <a:gd name="connsiteY6" fmla="*/ 0 h 1898848"/>
              <a:gd name="connsiteX7" fmla="*/ 1570037 w 2395537"/>
              <a:gd name="connsiteY7" fmla="*/ 301625 h 1898848"/>
              <a:gd name="connsiteX8" fmla="*/ 533400 w 2395537"/>
              <a:gd name="connsiteY8" fmla="*/ 701675 h 1898848"/>
              <a:gd name="connsiteX9" fmla="*/ 0 w 2395537"/>
              <a:gd name="connsiteY9" fmla="*/ 1664493 h 1898848"/>
              <a:gd name="connsiteX0" fmla="*/ 0 w 2395537"/>
              <a:gd name="connsiteY0" fmla="*/ 1664493 h 1787534"/>
              <a:gd name="connsiteX1" fmla="*/ 375444 w 2395537"/>
              <a:gd name="connsiteY1" fmla="*/ 1146970 h 1787534"/>
              <a:gd name="connsiteX2" fmla="*/ 788987 w 2395537"/>
              <a:gd name="connsiteY2" fmla="*/ 1787525 h 1787534"/>
              <a:gd name="connsiteX3" fmla="*/ 1576387 w 2395537"/>
              <a:gd name="connsiteY3" fmla="*/ 1130300 h 1787534"/>
              <a:gd name="connsiteX4" fmla="*/ 1576387 w 2395537"/>
              <a:gd name="connsiteY4" fmla="*/ 1431925 h 1787534"/>
              <a:gd name="connsiteX5" fmla="*/ 2395537 w 2395537"/>
              <a:gd name="connsiteY5" fmla="*/ 707231 h 1787534"/>
              <a:gd name="connsiteX6" fmla="*/ 1570037 w 2395537"/>
              <a:gd name="connsiteY6" fmla="*/ 0 h 1787534"/>
              <a:gd name="connsiteX7" fmla="*/ 1570037 w 2395537"/>
              <a:gd name="connsiteY7" fmla="*/ 301625 h 1787534"/>
              <a:gd name="connsiteX8" fmla="*/ 533400 w 2395537"/>
              <a:gd name="connsiteY8" fmla="*/ 701675 h 1787534"/>
              <a:gd name="connsiteX9" fmla="*/ 0 w 2395537"/>
              <a:gd name="connsiteY9" fmla="*/ 1664493 h 1787534"/>
              <a:gd name="connsiteX0" fmla="*/ 0 w 2395537"/>
              <a:gd name="connsiteY0" fmla="*/ 1664493 h 1808858"/>
              <a:gd name="connsiteX1" fmla="*/ 375444 w 2395537"/>
              <a:gd name="connsiteY1" fmla="*/ 1146970 h 1808858"/>
              <a:gd name="connsiteX2" fmla="*/ 788987 w 2395537"/>
              <a:gd name="connsiteY2" fmla="*/ 1787525 h 1808858"/>
              <a:gd name="connsiteX3" fmla="*/ 1576387 w 2395537"/>
              <a:gd name="connsiteY3" fmla="*/ 1130300 h 1808858"/>
              <a:gd name="connsiteX4" fmla="*/ 1576387 w 2395537"/>
              <a:gd name="connsiteY4" fmla="*/ 1431925 h 1808858"/>
              <a:gd name="connsiteX5" fmla="*/ 2395537 w 2395537"/>
              <a:gd name="connsiteY5" fmla="*/ 707231 h 1808858"/>
              <a:gd name="connsiteX6" fmla="*/ 1570037 w 2395537"/>
              <a:gd name="connsiteY6" fmla="*/ 0 h 1808858"/>
              <a:gd name="connsiteX7" fmla="*/ 1570037 w 2395537"/>
              <a:gd name="connsiteY7" fmla="*/ 301625 h 1808858"/>
              <a:gd name="connsiteX8" fmla="*/ 533400 w 2395537"/>
              <a:gd name="connsiteY8" fmla="*/ 701675 h 1808858"/>
              <a:gd name="connsiteX9" fmla="*/ 0 w 2395537"/>
              <a:gd name="connsiteY9" fmla="*/ 1664493 h 1808858"/>
              <a:gd name="connsiteX0" fmla="*/ 0 w 2395537"/>
              <a:gd name="connsiteY0" fmla="*/ 1664493 h 1698249"/>
              <a:gd name="connsiteX1" fmla="*/ 375444 w 2395537"/>
              <a:gd name="connsiteY1" fmla="*/ 1146970 h 1698249"/>
              <a:gd name="connsiteX2" fmla="*/ 827087 w 2395537"/>
              <a:gd name="connsiteY2" fmla="*/ 1647031 h 1698249"/>
              <a:gd name="connsiteX3" fmla="*/ 1576387 w 2395537"/>
              <a:gd name="connsiteY3" fmla="*/ 1130300 h 1698249"/>
              <a:gd name="connsiteX4" fmla="*/ 1576387 w 2395537"/>
              <a:gd name="connsiteY4" fmla="*/ 1431925 h 1698249"/>
              <a:gd name="connsiteX5" fmla="*/ 2395537 w 2395537"/>
              <a:gd name="connsiteY5" fmla="*/ 707231 h 1698249"/>
              <a:gd name="connsiteX6" fmla="*/ 1570037 w 2395537"/>
              <a:gd name="connsiteY6" fmla="*/ 0 h 1698249"/>
              <a:gd name="connsiteX7" fmla="*/ 1570037 w 2395537"/>
              <a:gd name="connsiteY7" fmla="*/ 301625 h 1698249"/>
              <a:gd name="connsiteX8" fmla="*/ 533400 w 2395537"/>
              <a:gd name="connsiteY8" fmla="*/ 701675 h 1698249"/>
              <a:gd name="connsiteX9" fmla="*/ 0 w 2395537"/>
              <a:gd name="connsiteY9" fmla="*/ 1664493 h 1698249"/>
              <a:gd name="connsiteX0" fmla="*/ 0 w 2395537"/>
              <a:gd name="connsiteY0" fmla="*/ 1664493 h 1698249"/>
              <a:gd name="connsiteX1" fmla="*/ 375444 w 2395537"/>
              <a:gd name="connsiteY1" fmla="*/ 1146970 h 1698249"/>
              <a:gd name="connsiteX2" fmla="*/ 827087 w 2395537"/>
              <a:gd name="connsiteY2" fmla="*/ 1647031 h 1698249"/>
              <a:gd name="connsiteX3" fmla="*/ 1118393 w 2395537"/>
              <a:gd name="connsiteY3" fmla="*/ 1382713 h 1698249"/>
              <a:gd name="connsiteX4" fmla="*/ 1576387 w 2395537"/>
              <a:gd name="connsiteY4" fmla="*/ 1130300 h 1698249"/>
              <a:gd name="connsiteX5" fmla="*/ 1576387 w 2395537"/>
              <a:gd name="connsiteY5" fmla="*/ 1431925 h 1698249"/>
              <a:gd name="connsiteX6" fmla="*/ 2395537 w 2395537"/>
              <a:gd name="connsiteY6" fmla="*/ 707231 h 1698249"/>
              <a:gd name="connsiteX7" fmla="*/ 1570037 w 2395537"/>
              <a:gd name="connsiteY7" fmla="*/ 0 h 1698249"/>
              <a:gd name="connsiteX8" fmla="*/ 1570037 w 2395537"/>
              <a:gd name="connsiteY8" fmla="*/ 301625 h 1698249"/>
              <a:gd name="connsiteX9" fmla="*/ 533400 w 2395537"/>
              <a:gd name="connsiteY9" fmla="*/ 701675 h 1698249"/>
              <a:gd name="connsiteX10" fmla="*/ 0 w 2395537"/>
              <a:gd name="connsiteY10" fmla="*/ 1664493 h 1698249"/>
              <a:gd name="connsiteX0" fmla="*/ 0 w 2395537"/>
              <a:gd name="connsiteY0" fmla="*/ 1664493 h 1698249"/>
              <a:gd name="connsiteX1" fmla="*/ 375444 w 2395537"/>
              <a:gd name="connsiteY1" fmla="*/ 1146970 h 1698249"/>
              <a:gd name="connsiteX2" fmla="*/ 827087 w 2395537"/>
              <a:gd name="connsiteY2" fmla="*/ 1647031 h 1698249"/>
              <a:gd name="connsiteX3" fmla="*/ 1089818 w 2395537"/>
              <a:gd name="connsiteY3" fmla="*/ 1301750 h 1698249"/>
              <a:gd name="connsiteX4" fmla="*/ 1576387 w 2395537"/>
              <a:gd name="connsiteY4" fmla="*/ 1130300 h 1698249"/>
              <a:gd name="connsiteX5" fmla="*/ 1576387 w 2395537"/>
              <a:gd name="connsiteY5" fmla="*/ 1431925 h 1698249"/>
              <a:gd name="connsiteX6" fmla="*/ 2395537 w 2395537"/>
              <a:gd name="connsiteY6" fmla="*/ 707231 h 1698249"/>
              <a:gd name="connsiteX7" fmla="*/ 1570037 w 2395537"/>
              <a:gd name="connsiteY7" fmla="*/ 0 h 1698249"/>
              <a:gd name="connsiteX8" fmla="*/ 1570037 w 2395537"/>
              <a:gd name="connsiteY8" fmla="*/ 301625 h 1698249"/>
              <a:gd name="connsiteX9" fmla="*/ 533400 w 2395537"/>
              <a:gd name="connsiteY9" fmla="*/ 701675 h 1698249"/>
              <a:gd name="connsiteX10" fmla="*/ 0 w 2395537"/>
              <a:gd name="connsiteY10" fmla="*/ 1664493 h 1698249"/>
              <a:gd name="connsiteX0" fmla="*/ 0 w 2395537"/>
              <a:gd name="connsiteY0" fmla="*/ 1664493 h 1698249"/>
              <a:gd name="connsiteX1" fmla="*/ 375444 w 2395537"/>
              <a:gd name="connsiteY1" fmla="*/ 1146970 h 1698249"/>
              <a:gd name="connsiteX2" fmla="*/ 827087 w 2395537"/>
              <a:gd name="connsiteY2" fmla="*/ 1647031 h 1698249"/>
              <a:gd name="connsiteX3" fmla="*/ 1089818 w 2395537"/>
              <a:gd name="connsiteY3" fmla="*/ 1301750 h 1698249"/>
              <a:gd name="connsiteX4" fmla="*/ 1576387 w 2395537"/>
              <a:gd name="connsiteY4" fmla="*/ 1130300 h 1698249"/>
              <a:gd name="connsiteX5" fmla="*/ 1576387 w 2395537"/>
              <a:gd name="connsiteY5" fmla="*/ 1431925 h 1698249"/>
              <a:gd name="connsiteX6" fmla="*/ 2395537 w 2395537"/>
              <a:gd name="connsiteY6" fmla="*/ 707231 h 1698249"/>
              <a:gd name="connsiteX7" fmla="*/ 1570037 w 2395537"/>
              <a:gd name="connsiteY7" fmla="*/ 0 h 1698249"/>
              <a:gd name="connsiteX8" fmla="*/ 1570037 w 2395537"/>
              <a:gd name="connsiteY8" fmla="*/ 301625 h 1698249"/>
              <a:gd name="connsiteX9" fmla="*/ 533400 w 2395537"/>
              <a:gd name="connsiteY9" fmla="*/ 701675 h 1698249"/>
              <a:gd name="connsiteX10" fmla="*/ 0 w 2395537"/>
              <a:gd name="connsiteY10" fmla="*/ 1664493 h 1698249"/>
              <a:gd name="connsiteX0" fmla="*/ 0 w 2395537"/>
              <a:gd name="connsiteY0" fmla="*/ 1664493 h 1698249"/>
              <a:gd name="connsiteX1" fmla="*/ 375444 w 2395537"/>
              <a:gd name="connsiteY1" fmla="*/ 1146970 h 1698249"/>
              <a:gd name="connsiteX2" fmla="*/ 711200 w 2395537"/>
              <a:gd name="connsiteY2" fmla="*/ 1566069 h 1698249"/>
              <a:gd name="connsiteX3" fmla="*/ 827087 w 2395537"/>
              <a:gd name="connsiteY3" fmla="*/ 1647031 h 1698249"/>
              <a:gd name="connsiteX4" fmla="*/ 1089818 w 2395537"/>
              <a:gd name="connsiteY4" fmla="*/ 1301750 h 1698249"/>
              <a:gd name="connsiteX5" fmla="*/ 1576387 w 2395537"/>
              <a:gd name="connsiteY5" fmla="*/ 1130300 h 1698249"/>
              <a:gd name="connsiteX6" fmla="*/ 1576387 w 2395537"/>
              <a:gd name="connsiteY6" fmla="*/ 1431925 h 1698249"/>
              <a:gd name="connsiteX7" fmla="*/ 2395537 w 2395537"/>
              <a:gd name="connsiteY7" fmla="*/ 707231 h 1698249"/>
              <a:gd name="connsiteX8" fmla="*/ 1570037 w 2395537"/>
              <a:gd name="connsiteY8" fmla="*/ 0 h 1698249"/>
              <a:gd name="connsiteX9" fmla="*/ 1570037 w 2395537"/>
              <a:gd name="connsiteY9" fmla="*/ 301625 h 1698249"/>
              <a:gd name="connsiteX10" fmla="*/ 533400 w 2395537"/>
              <a:gd name="connsiteY10" fmla="*/ 701675 h 1698249"/>
              <a:gd name="connsiteX11" fmla="*/ 0 w 2395537"/>
              <a:gd name="connsiteY11" fmla="*/ 1664493 h 1698249"/>
              <a:gd name="connsiteX0" fmla="*/ 0 w 2395537"/>
              <a:gd name="connsiteY0" fmla="*/ 1664493 h 1698249"/>
              <a:gd name="connsiteX1" fmla="*/ 375444 w 2395537"/>
              <a:gd name="connsiteY1" fmla="*/ 1146970 h 1698249"/>
              <a:gd name="connsiteX2" fmla="*/ 644525 w 2395537"/>
              <a:gd name="connsiteY2" fmla="*/ 1447006 h 1698249"/>
              <a:gd name="connsiteX3" fmla="*/ 827087 w 2395537"/>
              <a:gd name="connsiteY3" fmla="*/ 1647031 h 1698249"/>
              <a:gd name="connsiteX4" fmla="*/ 1089818 w 2395537"/>
              <a:gd name="connsiteY4" fmla="*/ 1301750 h 1698249"/>
              <a:gd name="connsiteX5" fmla="*/ 1576387 w 2395537"/>
              <a:gd name="connsiteY5" fmla="*/ 1130300 h 1698249"/>
              <a:gd name="connsiteX6" fmla="*/ 1576387 w 2395537"/>
              <a:gd name="connsiteY6" fmla="*/ 1431925 h 1698249"/>
              <a:gd name="connsiteX7" fmla="*/ 2395537 w 2395537"/>
              <a:gd name="connsiteY7" fmla="*/ 707231 h 1698249"/>
              <a:gd name="connsiteX8" fmla="*/ 1570037 w 2395537"/>
              <a:gd name="connsiteY8" fmla="*/ 0 h 1698249"/>
              <a:gd name="connsiteX9" fmla="*/ 1570037 w 2395537"/>
              <a:gd name="connsiteY9" fmla="*/ 301625 h 1698249"/>
              <a:gd name="connsiteX10" fmla="*/ 533400 w 2395537"/>
              <a:gd name="connsiteY10" fmla="*/ 701675 h 1698249"/>
              <a:gd name="connsiteX11" fmla="*/ 0 w 2395537"/>
              <a:gd name="connsiteY11" fmla="*/ 1664493 h 1698249"/>
              <a:gd name="connsiteX0" fmla="*/ 0 w 2395537"/>
              <a:gd name="connsiteY0" fmla="*/ 1664493 h 1698249"/>
              <a:gd name="connsiteX1" fmla="*/ 375444 w 2395537"/>
              <a:gd name="connsiteY1" fmla="*/ 1146970 h 1698249"/>
              <a:gd name="connsiteX2" fmla="*/ 644525 w 2395537"/>
              <a:gd name="connsiteY2" fmla="*/ 1447006 h 1698249"/>
              <a:gd name="connsiteX3" fmla="*/ 827087 w 2395537"/>
              <a:gd name="connsiteY3" fmla="*/ 1647031 h 1698249"/>
              <a:gd name="connsiteX4" fmla="*/ 1089818 w 2395537"/>
              <a:gd name="connsiteY4" fmla="*/ 1301750 h 1698249"/>
              <a:gd name="connsiteX5" fmla="*/ 1576387 w 2395537"/>
              <a:gd name="connsiteY5" fmla="*/ 1130300 h 1698249"/>
              <a:gd name="connsiteX6" fmla="*/ 1576387 w 2395537"/>
              <a:gd name="connsiteY6" fmla="*/ 1431925 h 1698249"/>
              <a:gd name="connsiteX7" fmla="*/ 2395537 w 2395537"/>
              <a:gd name="connsiteY7" fmla="*/ 707231 h 1698249"/>
              <a:gd name="connsiteX8" fmla="*/ 1570037 w 2395537"/>
              <a:gd name="connsiteY8" fmla="*/ 0 h 1698249"/>
              <a:gd name="connsiteX9" fmla="*/ 1570037 w 2395537"/>
              <a:gd name="connsiteY9" fmla="*/ 301625 h 1698249"/>
              <a:gd name="connsiteX10" fmla="*/ 533400 w 2395537"/>
              <a:gd name="connsiteY10" fmla="*/ 701675 h 1698249"/>
              <a:gd name="connsiteX11" fmla="*/ 0 w 2395537"/>
              <a:gd name="connsiteY11" fmla="*/ 1664493 h 1698249"/>
              <a:gd name="connsiteX0" fmla="*/ 0 w 2395537"/>
              <a:gd name="connsiteY0" fmla="*/ 1664493 h 1698249"/>
              <a:gd name="connsiteX1" fmla="*/ 375444 w 2395537"/>
              <a:gd name="connsiteY1" fmla="*/ 1146970 h 1698249"/>
              <a:gd name="connsiteX2" fmla="*/ 644525 w 2395537"/>
              <a:gd name="connsiteY2" fmla="*/ 1447006 h 1698249"/>
              <a:gd name="connsiteX3" fmla="*/ 827087 w 2395537"/>
              <a:gd name="connsiteY3" fmla="*/ 1647031 h 1698249"/>
              <a:gd name="connsiteX4" fmla="*/ 1089818 w 2395537"/>
              <a:gd name="connsiteY4" fmla="*/ 1301750 h 1698249"/>
              <a:gd name="connsiteX5" fmla="*/ 1576387 w 2395537"/>
              <a:gd name="connsiteY5" fmla="*/ 1130300 h 1698249"/>
              <a:gd name="connsiteX6" fmla="*/ 1576387 w 2395537"/>
              <a:gd name="connsiteY6" fmla="*/ 1431925 h 1698249"/>
              <a:gd name="connsiteX7" fmla="*/ 2395537 w 2395537"/>
              <a:gd name="connsiteY7" fmla="*/ 707231 h 1698249"/>
              <a:gd name="connsiteX8" fmla="*/ 1570037 w 2395537"/>
              <a:gd name="connsiteY8" fmla="*/ 0 h 1698249"/>
              <a:gd name="connsiteX9" fmla="*/ 1570037 w 2395537"/>
              <a:gd name="connsiteY9" fmla="*/ 301625 h 1698249"/>
              <a:gd name="connsiteX10" fmla="*/ 533400 w 2395537"/>
              <a:gd name="connsiteY10" fmla="*/ 701675 h 1698249"/>
              <a:gd name="connsiteX11" fmla="*/ 0 w 2395537"/>
              <a:gd name="connsiteY11" fmla="*/ 1664493 h 1698249"/>
              <a:gd name="connsiteX0" fmla="*/ 0 w 2395537"/>
              <a:gd name="connsiteY0" fmla="*/ 1664493 h 1698249"/>
              <a:gd name="connsiteX1" fmla="*/ 375444 w 2395537"/>
              <a:gd name="connsiteY1" fmla="*/ 1146970 h 1698249"/>
              <a:gd name="connsiteX2" fmla="*/ 644525 w 2395537"/>
              <a:gd name="connsiteY2" fmla="*/ 1447006 h 1698249"/>
              <a:gd name="connsiteX3" fmla="*/ 827087 w 2395537"/>
              <a:gd name="connsiteY3" fmla="*/ 1647031 h 1698249"/>
              <a:gd name="connsiteX4" fmla="*/ 1089818 w 2395537"/>
              <a:gd name="connsiteY4" fmla="*/ 1301750 h 1698249"/>
              <a:gd name="connsiteX5" fmla="*/ 1576387 w 2395537"/>
              <a:gd name="connsiteY5" fmla="*/ 1130300 h 1698249"/>
              <a:gd name="connsiteX6" fmla="*/ 1576387 w 2395537"/>
              <a:gd name="connsiteY6" fmla="*/ 1431925 h 1698249"/>
              <a:gd name="connsiteX7" fmla="*/ 2395537 w 2395537"/>
              <a:gd name="connsiteY7" fmla="*/ 707231 h 1698249"/>
              <a:gd name="connsiteX8" fmla="*/ 1570037 w 2395537"/>
              <a:gd name="connsiteY8" fmla="*/ 0 h 1698249"/>
              <a:gd name="connsiteX9" fmla="*/ 1570037 w 2395537"/>
              <a:gd name="connsiteY9" fmla="*/ 301625 h 1698249"/>
              <a:gd name="connsiteX10" fmla="*/ 533400 w 2395537"/>
              <a:gd name="connsiteY10" fmla="*/ 701675 h 1698249"/>
              <a:gd name="connsiteX11" fmla="*/ 0 w 2395537"/>
              <a:gd name="connsiteY11" fmla="*/ 1664493 h 1698249"/>
              <a:gd name="connsiteX0" fmla="*/ 0 w 2395537"/>
              <a:gd name="connsiteY0" fmla="*/ 1664493 h 1698249"/>
              <a:gd name="connsiteX1" fmla="*/ 375444 w 2395537"/>
              <a:gd name="connsiteY1" fmla="*/ 1146970 h 1698249"/>
              <a:gd name="connsiteX2" fmla="*/ 644525 w 2395537"/>
              <a:gd name="connsiteY2" fmla="*/ 1447006 h 1698249"/>
              <a:gd name="connsiteX3" fmla="*/ 827087 w 2395537"/>
              <a:gd name="connsiteY3" fmla="*/ 1647031 h 1698249"/>
              <a:gd name="connsiteX4" fmla="*/ 1089818 w 2395537"/>
              <a:gd name="connsiteY4" fmla="*/ 1301750 h 1698249"/>
              <a:gd name="connsiteX5" fmla="*/ 1576387 w 2395537"/>
              <a:gd name="connsiteY5" fmla="*/ 1130300 h 1698249"/>
              <a:gd name="connsiteX6" fmla="*/ 1576387 w 2395537"/>
              <a:gd name="connsiteY6" fmla="*/ 1431925 h 1698249"/>
              <a:gd name="connsiteX7" fmla="*/ 2395537 w 2395537"/>
              <a:gd name="connsiteY7" fmla="*/ 707231 h 1698249"/>
              <a:gd name="connsiteX8" fmla="*/ 1570037 w 2395537"/>
              <a:gd name="connsiteY8" fmla="*/ 0 h 1698249"/>
              <a:gd name="connsiteX9" fmla="*/ 1570037 w 2395537"/>
              <a:gd name="connsiteY9" fmla="*/ 301625 h 1698249"/>
              <a:gd name="connsiteX10" fmla="*/ 533400 w 2395537"/>
              <a:gd name="connsiteY10" fmla="*/ 701675 h 1698249"/>
              <a:gd name="connsiteX11" fmla="*/ 0 w 2395537"/>
              <a:gd name="connsiteY11" fmla="*/ 1664493 h 1698249"/>
              <a:gd name="connsiteX0" fmla="*/ 0 w 2395537"/>
              <a:gd name="connsiteY0" fmla="*/ 1664493 h 1698249"/>
              <a:gd name="connsiteX1" fmla="*/ 375444 w 2395537"/>
              <a:gd name="connsiteY1" fmla="*/ 1146970 h 1698249"/>
              <a:gd name="connsiteX2" fmla="*/ 644525 w 2395537"/>
              <a:gd name="connsiteY2" fmla="*/ 1447006 h 1698249"/>
              <a:gd name="connsiteX3" fmla="*/ 827087 w 2395537"/>
              <a:gd name="connsiteY3" fmla="*/ 1647031 h 1698249"/>
              <a:gd name="connsiteX4" fmla="*/ 1089818 w 2395537"/>
              <a:gd name="connsiteY4" fmla="*/ 1301750 h 1698249"/>
              <a:gd name="connsiteX5" fmla="*/ 1576387 w 2395537"/>
              <a:gd name="connsiteY5" fmla="*/ 1130300 h 1698249"/>
              <a:gd name="connsiteX6" fmla="*/ 1576387 w 2395537"/>
              <a:gd name="connsiteY6" fmla="*/ 1431925 h 1698249"/>
              <a:gd name="connsiteX7" fmla="*/ 2395537 w 2395537"/>
              <a:gd name="connsiteY7" fmla="*/ 707231 h 1698249"/>
              <a:gd name="connsiteX8" fmla="*/ 1570037 w 2395537"/>
              <a:gd name="connsiteY8" fmla="*/ 0 h 1698249"/>
              <a:gd name="connsiteX9" fmla="*/ 1570037 w 2395537"/>
              <a:gd name="connsiteY9" fmla="*/ 301625 h 1698249"/>
              <a:gd name="connsiteX10" fmla="*/ 533400 w 2395537"/>
              <a:gd name="connsiteY10" fmla="*/ 701675 h 1698249"/>
              <a:gd name="connsiteX11" fmla="*/ 0 w 2395537"/>
              <a:gd name="connsiteY11" fmla="*/ 1664493 h 1698249"/>
              <a:gd name="connsiteX0" fmla="*/ 0 w 2395537"/>
              <a:gd name="connsiteY0" fmla="*/ 1664493 h 1700812"/>
              <a:gd name="connsiteX1" fmla="*/ 375444 w 2395537"/>
              <a:gd name="connsiteY1" fmla="*/ 1146970 h 1700812"/>
              <a:gd name="connsiteX2" fmla="*/ 644525 w 2395537"/>
              <a:gd name="connsiteY2" fmla="*/ 1447006 h 1700812"/>
              <a:gd name="connsiteX3" fmla="*/ 827087 w 2395537"/>
              <a:gd name="connsiteY3" fmla="*/ 1647031 h 1700812"/>
              <a:gd name="connsiteX4" fmla="*/ 1089818 w 2395537"/>
              <a:gd name="connsiteY4" fmla="*/ 1301750 h 1700812"/>
              <a:gd name="connsiteX5" fmla="*/ 1576387 w 2395537"/>
              <a:gd name="connsiteY5" fmla="*/ 1130300 h 1700812"/>
              <a:gd name="connsiteX6" fmla="*/ 1576387 w 2395537"/>
              <a:gd name="connsiteY6" fmla="*/ 1431925 h 1700812"/>
              <a:gd name="connsiteX7" fmla="*/ 2395537 w 2395537"/>
              <a:gd name="connsiteY7" fmla="*/ 707231 h 1700812"/>
              <a:gd name="connsiteX8" fmla="*/ 1570037 w 2395537"/>
              <a:gd name="connsiteY8" fmla="*/ 0 h 1700812"/>
              <a:gd name="connsiteX9" fmla="*/ 1570037 w 2395537"/>
              <a:gd name="connsiteY9" fmla="*/ 301625 h 1700812"/>
              <a:gd name="connsiteX10" fmla="*/ 533400 w 2395537"/>
              <a:gd name="connsiteY10" fmla="*/ 701675 h 1700812"/>
              <a:gd name="connsiteX11" fmla="*/ 0 w 2395537"/>
              <a:gd name="connsiteY11" fmla="*/ 1664493 h 1700812"/>
              <a:gd name="connsiteX0" fmla="*/ 42777 w 2438314"/>
              <a:gd name="connsiteY0" fmla="*/ 1664493 h 1700812"/>
              <a:gd name="connsiteX1" fmla="*/ 418221 w 2438314"/>
              <a:gd name="connsiteY1" fmla="*/ 1146970 h 1700812"/>
              <a:gd name="connsiteX2" fmla="*/ 687302 w 2438314"/>
              <a:gd name="connsiteY2" fmla="*/ 1447006 h 1700812"/>
              <a:gd name="connsiteX3" fmla="*/ 869864 w 2438314"/>
              <a:gd name="connsiteY3" fmla="*/ 1647031 h 1700812"/>
              <a:gd name="connsiteX4" fmla="*/ 1132595 w 2438314"/>
              <a:gd name="connsiteY4" fmla="*/ 1301750 h 1700812"/>
              <a:gd name="connsiteX5" fmla="*/ 1619164 w 2438314"/>
              <a:gd name="connsiteY5" fmla="*/ 1130300 h 1700812"/>
              <a:gd name="connsiteX6" fmla="*/ 1619164 w 2438314"/>
              <a:gd name="connsiteY6" fmla="*/ 1431925 h 1700812"/>
              <a:gd name="connsiteX7" fmla="*/ 2438314 w 2438314"/>
              <a:gd name="connsiteY7" fmla="*/ 707231 h 1700812"/>
              <a:gd name="connsiteX8" fmla="*/ 1612814 w 2438314"/>
              <a:gd name="connsiteY8" fmla="*/ 0 h 1700812"/>
              <a:gd name="connsiteX9" fmla="*/ 1612814 w 2438314"/>
              <a:gd name="connsiteY9" fmla="*/ 301625 h 1700812"/>
              <a:gd name="connsiteX10" fmla="*/ 576177 w 2438314"/>
              <a:gd name="connsiteY10" fmla="*/ 701675 h 1700812"/>
              <a:gd name="connsiteX11" fmla="*/ 68178 w 2438314"/>
              <a:gd name="connsiteY11" fmla="*/ 1539874 h 1700812"/>
              <a:gd name="connsiteX12" fmla="*/ 42777 w 2438314"/>
              <a:gd name="connsiteY12" fmla="*/ 1664493 h 1700812"/>
              <a:gd name="connsiteX0" fmla="*/ 179229 w 2393791"/>
              <a:gd name="connsiteY0" fmla="*/ 1357311 h 1647287"/>
              <a:gd name="connsiteX1" fmla="*/ 373698 w 2393791"/>
              <a:gd name="connsiteY1" fmla="*/ 1146970 h 1647287"/>
              <a:gd name="connsiteX2" fmla="*/ 642779 w 2393791"/>
              <a:gd name="connsiteY2" fmla="*/ 1447006 h 1647287"/>
              <a:gd name="connsiteX3" fmla="*/ 825341 w 2393791"/>
              <a:gd name="connsiteY3" fmla="*/ 1647031 h 1647287"/>
              <a:gd name="connsiteX4" fmla="*/ 1088072 w 2393791"/>
              <a:gd name="connsiteY4" fmla="*/ 1301750 h 1647287"/>
              <a:gd name="connsiteX5" fmla="*/ 1574641 w 2393791"/>
              <a:gd name="connsiteY5" fmla="*/ 1130300 h 1647287"/>
              <a:gd name="connsiteX6" fmla="*/ 1574641 w 2393791"/>
              <a:gd name="connsiteY6" fmla="*/ 1431925 h 1647287"/>
              <a:gd name="connsiteX7" fmla="*/ 2393791 w 2393791"/>
              <a:gd name="connsiteY7" fmla="*/ 707231 h 1647287"/>
              <a:gd name="connsiteX8" fmla="*/ 1568291 w 2393791"/>
              <a:gd name="connsiteY8" fmla="*/ 0 h 1647287"/>
              <a:gd name="connsiteX9" fmla="*/ 1568291 w 2393791"/>
              <a:gd name="connsiteY9" fmla="*/ 301625 h 1647287"/>
              <a:gd name="connsiteX10" fmla="*/ 531654 w 2393791"/>
              <a:gd name="connsiteY10" fmla="*/ 701675 h 1647287"/>
              <a:gd name="connsiteX11" fmla="*/ 23655 w 2393791"/>
              <a:gd name="connsiteY11" fmla="*/ 1539874 h 1647287"/>
              <a:gd name="connsiteX12" fmla="*/ 179229 w 2393791"/>
              <a:gd name="connsiteY12" fmla="*/ 1357311 h 1647287"/>
              <a:gd name="connsiteX0" fmla="*/ 155574 w 2370136"/>
              <a:gd name="connsiteY0" fmla="*/ 1357311 h 1647287"/>
              <a:gd name="connsiteX1" fmla="*/ 350043 w 2370136"/>
              <a:gd name="connsiteY1" fmla="*/ 1146970 h 1647287"/>
              <a:gd name="connsiteX2" fmla="*/ 619124 w 2370136"/>
              <a:gd name="connsiteY2" fmla="*/ 1447006 h 1647287"/>
              <a:gd name="connsiteX3" fmla="*/ 801686 w 2370136"/>
              <a:gd name="connsiteY3" fmla="*/ 1647031 h 1647287"/>
              <a:gd name="connsiteX4" fmla="*/ 1064417 w 2370136"/>
              <a:gd name="connsiteY4" fmla="*/ 1301750 h 1647287"/>
              <a:gd name="connsiteX5" fmla="*/ 1550986 w 2370136"/>
              <a:gd name="connsiteY5" fmla="*/ 1130300 h 1647287"/>
              <a:gd name="connsiteX6" fmla="*/ 1550986 w 2370136"/>
              <a:gd name="connsiteY6" fmla="*/ 1431925 h 1647287"/>
              <a:gd name="connsiteX7" fmla="*/ 2370136 w 2370136"/>
              <a:gd name="connsiteY7" fmla="*/ 707231 h 1647287"/>
              <a:gd name="connsiteX8" fmla="*/ 1544636 w 2370136"/>
              <a:gd name="connsiteY8" fmla="*/ 0 h 1647287"/>
              <a:gd name="connsiteX9" fmla="*/ 1544636 w 2370136"/>
              <a:gd name="connsiteY9" fmla="*/ 301625 h 1647287"/>
              <a:gd name="connsiteX10" fmla="*/ 507999 w 2370136"/>
              <a:gd name="connsiteY10" fmla="*/ 701675 h 1647287"/>
              <a:gd name="connsiteX11" fmla="*/ 0 w 2370136"/>
              <a:gd name="connsiteY11" fmla="*/ 1539874 h 1647287"/>
              <a:gd name="connsiteX12" fmla="*/ 155574 w 2370136"/>
              <a:gd name="connsiteY12" fmla="*/ 1357311 h 1647287"/>
              <a:gd name="connsiteX0" fmla="*/ 155574 w 2370136"/>
              <a:gd name="connsiteY0" fmla="*/ 1357311 h 1647287"/>
              <a:gd name="connsiteX1" fmla="*/ 350043 w 2370136"/>
              <a:gd name="connsiteY1" fmla="*/ 1146970 h 1647287"/>
              <a:gd name="connsiteX2" fmla="*/ 619124 w 2370136"/>
              <a:gd name="connsiteY2" fmla="*/ 1447006 h 1647287"/>
              <a:gd name="connsiteX3" fmla="*/ 801686 w 2370136"/>
              <a:gd name="connsiteY3" fmla="*/ 1647031 h 1647287"/>
              <a:gd name="connsiteX4" fmla="*/ 1064417 w 2370136"/>
              <a:gd name="connsiteY4" fmla="*/ 1301750 h 1647287"/>
              <a:gd name="connsiteX5" fmla="*/ 1550986 w 2370136"/>
              <a:gd name="connsiteY5" fmla="*/ 1130300 h 1647287"/>
              <a:gd name="connsiteX6" fmla="*/ 1550986 w 2370136"/>
              <a:gd name="connsiteY6" fmla="*/ 1431925 h 1647287"/>
              <a:gd name="connsiteX7" fmla="*/ 2370136 w 2370136"/>
              <a:gd name="connsiteY7" fmla="*/ 707231 h 1647287"/>
              <a:gd name="connsiteX8" fmla="*/ 1544636 w 2370136"/>
              <a:gd name="connsiteY8" fmla="*/ 0 h 1647287"/>
              <a:gd name="connsiteX9" fmla="*/ 1544636 w 2370136"/>
              <a:gd name="connsiteY9" fmla="*/ 301625 h 1647287"/>
              <a:gd name="connsiteX10" fmla="*/ 507999 w 2370136"/>
              <a:gd name="connsiteY10" fmla="*/ 701675 h 1647287"/>
              <a:gd name="connsiteX11" fmla="*/ 0 w 2370136"/>
              <a:gd name="connsiteY11" fmla="*/ 1539874 h 1647287"/>
              <a:gd name="connsiteX12" fmla="*/ 155574 w 2370136"/>
              <a:gd name="connsiteY12" fmla="*/ 1357311 h 1647287"/>
              <a:gd name="connsiteX0" fmla="*/ 155574 w 2370136"/>
              <a:gd name="connsiteY0" fmla="*/ 1357311 h 1647287"/>
              <a:gd name="connsiteX1" fmla="*/ 350043 w 2370136"/>
              <a:gd name="connsiteY1" fmla="*/ 1146970 h 1647287"/>
              <a:gd name="connsiteX2" fmla="*/ 619124 w 2370136"/>
              <a:gd name="connsiteY2" fmla="*/ 1447006 h 1647287"/>
              <a:gd name="connsiteX3" fmla="*/ 801686 w 2370136"/>
              <a:gd name="connsiteY3" fmla="*/ 1647031 h 1647287"/>
              <a:gd name="connsiteX4" fmla="*/ 1064417 w 2370136"/>
              <a:gd name="connsiteY4" fmla="*/ 1301750 h 1647287"/>
              <a:gd name="connsiteX5" fmla="*/ 1550986 w 2370136"/>
              <a:gd name="connsiteY5" fmla="*/ 1130300 h 1647287"/>
              <a:gd name="connsiteX6" fmla="*/ 1550986 w 2370136"/>
              <a:gd name="connsiteY6" fmla="*/ 1431925 h 1647287"/>
              <a:gd name="connsiteX7" fmla="*/ 2370136 w 2370136"/>
              <a:gd name="connsiteY7" fmla="*/ 707231 h 1647287"/>
              <a:gd name="connsiteX8" fmla="*/ 1544636 w 2370136"/>
              <a:gd name="connsiteY8" fmla="*/ 0 h 1647287"/>
              <a:gd name="connsiteX9" fmla="*/ 1544636 w 2370136"/>
              <a:gd name="connsiteY9" fmla="*/ 301625 h 1647287"/>
              <a:gd name="connsiteX10" fmla="*/ 507999 w 2370136"/>
              <a:gd name="connsiteY10" fmla="*/ 701675 h 1647287"/>
              <a:gd name="connsiteX11" fmla="*/ 0 w 2370136"/>
              <a:gd name="connsiteY11" fmla="*/ 1539874 h 1647287"/>
              <a:gd name="connsiteX12" fmla="*/ 155574 w 2370136"/>
              <a:gd name="connsiteY12" fmla="*/ 1357311 h 1647287"/>
              <a:gd name="connsiteX0" fmla="*/ 155574 w 2370136"/>
              <a:gd name="connsiteY0" fmla="*/ 1357311 h 1647287"/>
              <a:gd name="connsiteX1" fmla="*/ 347662 w 2370136"/>
              <a:gd name="connsiteY1" fmla="*/ 1139826 h 1647287"/>
              <a:gd name="connsiteX2" fmla="*/ 619124 w 2370136"/>
              <a:gd name="connsiteY2" fmla="*/ 1447006 h 1647287"/>
              <a:gd name="connsiteX3" fmla="*/ 801686 w 2370136"/>
              <a:gd name="connsiteY3" fmla="*/ 1647031 h 1647287"/>
              <a:gd name="connsiteX4" fmla="*/ 1064417 w 2370136"/>
              <a:gd name="connsiteY4" fmla="*/ 1301750 h 1647287"/>
              <a:gd name="connsiteX5" fmla="*/ 1550986 w 2370136"/>
              <a:gd name="connsiteY5" fmla="*/ 1130300 h 1647287"/>
              <a:gd name="connsiteX6" fmla="*/ 1550986 w 2370136"/>
              <a:gd name="connsiteY6" fmla="*/ 1431925 h 1647287"/>
              <a:gd name="connsiteX7" fmla="*/ 2370136 w 2370136"/>
              <a:gd name="connsiteY7" fmla="*/ 707231 h 1647287"/>
              <a:gd name="connsiteX8" fmla="*/ 1544636 w 2370136"/>
              <a:gd name="connsiteY8" fmla="*/ 0 h 1647287"/>
              <a:gd name="connsiteX9" fmla="*/ 1544636 w 2370136"/>
              <a:gd name="connsiteY9" fmla="*/ 301625 h 1647287"/>
              <a:gd name="connsiteX10" fmla="*/ 507999 w 2370136"/>
              <a:gd name="connsiteY10" fmla="*/ 701675 h 1647287"/>
              <a:gd name="connsiteX11" fmla="*/ 0 w 2370136"/>
              <a:gd name="connsiteY11" fmla="*/ 1539874 h 1647287"/>
              <a:gd name="connsiteX12" fmla="*/ 155574 w 2370136"/>
              <a:gd name="connsiteY12" fmla="*/ 1357311 h 1647287"/>
              <a:gd name="connsiteX0" fmla="*/ 155574 w 2370136"/>
              <a:gd name="connsiteY0" fmla="*/ 1357311 h 1647287"/>
              <a:gd name="connsiteX1" fmla="*/ 347662 w 2370136"/>
              <a:gd name="connsiteY1" fmla="*/ 1139826 h 1647287"/>
              <a:gd name="connsiteX2" fmla="*/ 619124 w 2370136"/>
              <a:gd name="connsiteY2" fmla="*/ 1447006 h 1647287"/>
              <a:gd name="connsiteX3" fmla="*/ 801686 w 2370136"/>
              <a:gd name="connsiteY3" fmla="*/ 1647031 h 1647287"/>
              <a:gd name="connsiteX4" fmla="*/ 1064417 w 2370136"/>
              <a:gd name="connsiteY4" fmla="*/ 1301750 h 1647287"/>
              <a:gd name="connsiteX5" fmla="*/ 1550986 w 2370136"/>
              <a:gd name="connsiteY5" fmla="*/ 1130300 h 1647287"/>
              <a:gd name="connsiteX6" fmla="*/ 1550986 w 2370136"/>
              <a:gd name="connsiteY6" fmla="*/ 1431925 h 1647287"/>
              <a:gd name="connsiteX7" fmla="*/ 2370136 w 2370136"/>
              <a:gd name="connsiteY7" fmla="*/ 707231 h 1647287"/>
              <a:gd name="connsiteX8" fmla="*/ 1544636 w 2370136"/>
              <a:gd name="connsiteY8" fmla="*/ 0 h 1647287"/>
              <a:gd name="connsiteX9" fmla="*/ 1544636 w 2370136"/>
              <a:gd name="connsiteY9" fmla="*/ 301625 h 1647287"/>
              <a:gd name="connsiteX10" fmla="*/ 507999 w 2370136"/>
              <a:gd name="connsiteY10" fmla="*/ 701675 h 1647287"/>
              <a:gd name="connsiteX11" fmla="*/ 0 w 2370136"/>
              <a:gd name="connsiteY11" fmla="*/ 1539874 h 1647287"/>
              <a:gd name="connsiteX12" fmla="*/ 155574 w 2370136"/>
              <a:gd name="connsiteY12" fmla="*/ 1357311 h 1647287"/>
              <a:gd name="connsiteX0" fmla="*/ 155574 w 2370136"/>
              <a:gd name="connsiteY0" fmla="*/ 1357311 h 1647287"/>
              <a:gd name="connsiteX1" fmla="*/ 347662 w 2370136"/>
              <a:gd name="connsiteY1" fmla="*/ 1139826 h 1647287"/>
              <a:gd name="connsiteX2" fmla="*/ 619124 w 2370136"/>
              <a:gd name="connsiteY2" fmla="*/ 1447006 h 1647287"/>
              <a:gd name="connsiteX3" fmla="*/ 801686 w 2370136"/>
              <a:gd name="connsiteY3" fmla="*/ 1647031 h 1647287"/>
              <a:gd name="connsiteX4" fmla="*/ 1064417 w 2370136"/>
              <a:gd name="connsiteY4" fmla="*/ 1301750 h 1647287"/>
              <a:gd name="connsiteX5" fmla="*/ 1550986 w 2370136"/>
              <a:gd name="connsiteY5" fmla="*/ 1130300 h 1647287"/>
              <a:gd name="connsiteX6" fmla="*/ 1550986 w 2370136"/>
              <a:gd name="connsiteY6" fmla="*/ 1431925 h 1647287"/>
              <a:gd name="connsiteX7" fmla="*/ 2370136 w 2370136"/>
              <a:gd name="connsiteY7" fmla="*/ 707231 h 1647287"/>
              <a:gd name="connsiteX8" fmla="*/ 1544636 w 2370136"/>
              <a:gd name="connsiteY8" fmla="*/ 0 h 1647287"/>
              <a:gd name="connsiteX9" fmla="*/ 1544636 w 2370136"/>
              <a:gd name="connsiteY9" fmla="*/ 301625 h 1647287"/>
              <a:gd name="connsiteX10" fmla="*/ 507999 w 2370136"/>
              <a:gd name="connsiteY10" fmla="*/ 701675 h 1647287"/>
              <a:gd name="connsiteX11" fmla="*/ 0 w 2370136"/>
              <a:gd name="connsiteY11" fmla="*/ 1539874 h 1647287"/>
              <a:gd name="connsiteX12" fmla="*/ 155574 w 2370136"/>
              <a:gd name="connsiteY12" fmla="*/ 1357311 h 1647287"/>
              <a:gd name="connsiteX0" fmla="*/ 155574 w 2370136"/>
              <a:gd name="connsiteY0" fmla="*/ 1357311 h 1647287"/>
              <a:gd name="connsiteX1" fmla="*/ 347662 w 2370136"/>
              <a:gd name="connsiteY1" fmla="*/ 1139826 h 1647287"/>
              <a:gd name="connsiteX2" fmla="*/ 619124 w 2370136"/>
              <a:gd name="connsiteY2" fmla="*/ 1447006 h 1647287"/>
              <a:gd name="connsiteX3" fmla="*/ 801686 w 2370136"/>
              <a:gd name="connsiteY3" fmla="*/ 1647031 h 1647287"/>
              <a:gd name="connsiteX4" fmla="*/ 1064417 w 2370136"/>
              <a:gd name="connsiteY4" fmla="*/ 1301750 h 1647287"/>
              <a:gd name="connsiteX5" fmla="*/ 1550986 w 2370136"/>
              <a:gd name="connsiteY5" fmla="*/ 1130300 h 1647287"/>
              <a:gd name="connsiteX6" fmla="*/ 1550986 w 2370136"/>
              <a:gd name="connsiteY6" fmla="*/ 1431925 h 1647287"/>
              <a:gd name="connsiteX7" fmla="*/ 2370136 w 2370136"/>
              <a:gd name="connsiteY7" fmla="*/ 707231 h 1647287"/>
              <a:gd name="connsiteX8" fmla="*/ 1544636 w 2370136"/>
              <a:gd name="connsiteY8" fmla="*/ 0 h 1647287"/>
              <a:gd name="connsiteX9" fmla="*/ 1544636 w 2370136"/>
              <a:gd name="connsiteY9" fmla="*/ 301625 h 1647287"/>
              <a:gd name="connsiteX10" fmla="*/ 507999 w 2370136"/>
              <a:gd name="connsiteY10" fmla="*/ 701675 h 1647287"/>
              <a:gd name="connsiteX11" fmla="*/ 0 w 2370136"/>
              <a:gd name="connsiteY11" fmla="*/ 1539874 h 1647287"/>
              <a:gd name="connsiteX12" fmla="*/ 155574 w 2370136"/>
              <a:gd name="connsiteY12" fmla="*/ 1357311 h 1647287"/>
              <a:gd name="connsiteX0" fmla="*/ 155574 w 2370136"/>
              <a:gd name="connsiteY0" fmla="*/ 1357311 h 1647287"/>
              <a:gd name="connsiteX1" fmla="*/ 347662 w 2370136"/>
              <a:gd name="connsiteY1" fmla="*/ 1139826 h 1647287"/>
              <a:gd name="connsiteX2" fmla="*/ 619124 w 2370136"/>
              <a:gd name="connsiteY2" fmla="*/ 1447006 h 1647287"/>
              <a:gd name="connsiteX3" fmla="*/ 801686 w 2370136"/>
              <a:gd name="connsiteY3" fmla="*/ 1647031 h 1647287"/>
              <a:gd name="connsiteX4" fmla="*/ 1064417 w 2370136"/>
              <a:gd name="connsiteY4" fmla="*/ 1301750 h 1647287"/>
              <a:gd name="connsiteX5" fmla="*/ 1550986 w 2370136"/>
              <a:gd name="connsiteY5" fmla="*/ 1130300 h 1647287"/>
              <a:gd name="connsiteX6" fmla="*/ 1550986 w 2370136"/>
              <a:gd name="connsiteY6" fmla="*/ 1431925 h 1647287"/>
              <a:gd name="connsiteX7" fmla="*/ 2370136 w 2370136"/>
              <a:gd name="connsiteY7" fmla="*/ 707231 h 1647287"/>
              <a:gd name="connsiteX8" fmla="*/ 1544636 w 2370136"/>
              <a:gd name="connsiteY8" fmla="*/ 0 h 1647287"/>
              <a:gd name="connsiteX9" fmla="*/ 1544636 w 2370136"/>
              <a:gd name="connsiteY9" fmla="*/ 301625 h 1647287"/>
              <a:gd name="connsiteX10" fmla="*/ 507999 w 2370136"/>
              <a:gd name="connsiteY10" fmla="*/ 701675 h 1647287"/>
              <a:gd name="connsiteX11" fmla="*/ 0 w 2370136"/>
              <a:gd name="connsiteY11" fmla="*/ 1539874 h 1647287"/>
              <a:gd name="connsiteX12" fmla="*/ 155574 w 2370136"/>
              <a:gd name="connsiteY12" fmla="*/ 1357311 h 1647287"/>
              <a:gd name="connsiteX0" fmla="*/ 155574 w 2370136"/>
              <a:gd name="connsiteY0" fmla="*/ 1357311 h 1647169"/>
              <a:gd name="connsiteX1" fmla="*/ 347662 w 2370136"/>
              <a:gd name="connsiteY1" fmla="*/ 1139826 h 1647169"/>
              <a:gd name="connsiteX2" fmla="*/ 619124 w 2370136"/>
              <a:gd name="connsiteY2" fmla="*/ 1447006 h 1647169"/>
              <a:gd name="connsiteX3" fmla="*/ 801686 w 2370136"/>
              <a:gd name="connsiteY3" fmla="*/ 1647031 h 1647169"/>
              <a:gd name="connsiteX4" fmla="*/ 1064417 w 2370136"/>
              <a:gd name="connsiteY4" fmla="*/ 1301750 h 1647169"/>
              <a:gd name="connsiteX5" fmla="*/ 1550986 w 2370136"/>
              <a:gd name="connsiteY5" fmla="*/ 1130300 h 1647169"/>
              <a:gd name="connsiteX6" fmla="*/ 1550986 w 2370136"/>
              <a:gd name="connsiteY6" fmla="*/ 1431925 h 1647169"/>
              <a:gd name="connsiteX7" fmla="*/ 2370136 w 2370136"/>
              <a:gd name="connsiteY7" fmla="*/ 707231 h 1647169"/>
              <a:gd name="connsiteX8" fmla="*/ 1544636 w 2370136"/>
              <a:gd name="connsiteY8" fmla="*/ 0 h 1647169"/>
              <a:gd name="connsiteX9" fmla="*/ 1544636 w 2370136"/>
              <a:gd name="connsiteY9" fmla="*/ 301625 h 1647169"/>
              <a:gd name="connsiteX10" fmla="*/ 507999 w 2370136"/>
              <a:gd name="connsiteY10" fmla="*/ 701675 h 1647169"/>
              <a:gd name="connsiteX11" fmla="*/ 0 w 2370136"/>
              <a:gd name="connsiteY11" fmla="*/ 1539874 h 1647169"/>
              <a:gd name="connsiteX12" fmla="*/ 155574 w 2370136"/>
              <a:gd name="connsiteY12" fmla="*/ 1357311 h 1647169"/>
              <a:gd name="connsiteX0" fmla="*/ 155574 w 2370136"/>
              <a:gd name="connsiteY0" fmla="*/ 1357311 h 1647151"/>
              <a:gd name="connsiteX1" fmla="*/ 347662 w 2370136"/>
              <a:gd name="connsiteY1" fmla="*/ 1139826 h 1647151"/>
              <a:gd name="connsiteX2" fmla="*/ 619124 w 2370136"/>
              <a:gd name="connsiteY2" fmla="*/ 1447006 h 1647151"/>
              <a:gd name="connsiteX3" fmla="*/ 801686 w 2370136"/>
              <a:gd name="connsiteY3" fmla="*/ 1647031 h 1647151"/>
              <a:gd name="connsiteX4" fmla="*/ 1064417 w 2370136"/>
              <a:gd name="connsiteY4" fmla="*/ 1301750 h 1647151"/>
              <a:gd name="connsiteX5" fmla="*/ 1550986 w 2370136"/>
              <a:gd name="connsiteY5" fmla="*/ 1130300 h 1647151"/>
              <a:gd name="connsiteX6" fmla="*/ 1550986 w 2370136"/>
              <a:gd name="connsiteY6" fmla="*/ 1431925 h 1647151"/>
              <a:gd name="connsiteX7" fmla="*/ 2370136 w 2370136"/>
              <a:gd name="connsiteY7" fmla="*/ 707231 h 1647151"/>
              <a:gd name="connsiteX8" fmla="*/ 1544636 w 2370136"/>
              <a:gd name="connsiteY8" fmla="*/ 0 h 1647151"/>
              <a:gd name="connsiteX9" fmla="*/ 1544636 w 2370136"/>
              <a:gd name="connsiteY9" fmla="*/ 301625 h 1647151"/>
              <a:gd name="connsiteX10" fmla="*/ 507999 w 2370136"/>
              <a:gd name="connsiteY10" fmla="*/ 701675 h 1647151"/>
              <a:gd name="connsiteX11" fmla="*/ 0 w 2370136"/>
              <a:gd name="connsiteY11" fmla="*/ 1539874 h 1647151"/>
              <a:gd name="connsiteX12" fmla="*/ 155574 w 2370136"/>
              <a:gd name="connsiteY12" fmla="*/ 1357311 h 164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0136" h="1647151">
                <a:moveTo>
                  <a:pt x="155574" y="1357311"/>
                </a:moveTo>
                <a:cubicBezTo>
                  <a:pt x="246723" y="1264443"/>
                  <a:pt x="230451" y="1271722"/>
                  <a:pt x="347662" y="1139826"/>
                </a:cubicBezTo>
                <a:cubicBezTo>
                  <a:pt x="423332" y="1221053"/>
                  <a:pt x="543850" y="1363662"/>
                  <a:pt x="619124" y="1447006"/>
                </a:cubicBezTo>
                <a:cubicBezTo>
                  <a:pt x="694398" y="1530350"/>
                  <a:pt x="753841" y="1601590"/>
                  <a:pt x="801686" y="1647031"/>
                </a:cubicBezTo>
                <a:cubicBezTo>
                  <a:pt x="807939" y="1652970"/>
                  <a:pt x="880003" y="1437878"/>
                  <a:pt x="1064417" y="1301750"/>
                </a:cubicBezTo>
                <a:cubicBezTo>
                  <a:pt x="1189300" y="1210866"/>
                  <a:pt x="1327016" y="1134004"/>
                  <a:pt x="1550986" y="1130300"/>
                </a:cubicBezTo>
                <a:lnTo>
                  <a:pt x="1550986" y="1431925"/>
                </a:lnTo>
                <a:lnTo>
                  <a:pt x="2370136" y="707231"/>
                </a:lnTo>
                <a:lnTo>
                  <a:pt x="1544636" y="0"/>
                </a:lnTo>
                <a:lnTo>
                  <a:pt x="1544636" y="301625"/>
                </a:lnTo>
                <a:cubicBezTo>
                  <a:pt x="1210203" y="321469"/>
                  <a:pt x="884501" y="386556"/>
                  <a:pt x="507999" y="701675"/>
                </a:cubicBezTo>
                <a:cubicBezTo>
                  <a:pt x="219604" y="941387"/>
                  <a:pt x="57944" y="1324635"/>
                  <a:pt x="0" y="1539874"/>
                </a:cubicBezTo>
                <a:cubicBezTo>
                  <a:pt x="70644" y="1466981"/>
                  <a:pt x="97233" y="1422795"/>
                  <a:pt x="155574" y="1357311"/>
                </a:cubicBezTo>
                <a:close/>
              </a:path>
            </a:pathLst>
          </a:custGeom>
          <a:solidFill>
            <a:srgbClr val="0000FF"/>
          </a:solidFill>
          <a:ln w="6350" cap="flat" cmpd="sng" algn="ctr">
            <a:solidFill>
              <a:schemeClr val="bg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endParaRPr>
          </a:p>
        </p:txBody>
      </p:sp>
      <p:sp>
        <p:nvSpPr>
          <p:cNvPr id="2" name="Title 1"/>
          <p:cNvSpPr>
            <a:spLocks noGrp="1"/>
          </p:cNvSpPr>
          <p:nvPr>
            <p:ph type="title"/>
          </p:nvPr>
        </p:nvSpPr>
        <p:spPr>
          <a:xfrm>
            <a:off x="263502" y="188640"/>
            <a:ext cx="8534400" cy="758952"/>
          </a:xfrm>
        </p:spPr>
        <p:txBody>
          <a:bodyPr>
            <a:normAutofit/>
          </a:bodyPr>
          <a:lstStyle/>
          <a:p>
            <a:r>
              <a:rPr lang="en-US" sz="2800" cap="all" dirty="0"/>
              <a:t>Creating Positive Experiences</a:t>
            </a:r>
          </a:p>
        </p:txBody>
      </p:sp>
      <p:grpSp>
        <p:nvGrpSpPr>
          <p:cNvPr id="3" name="Group 2"/>
          <p:cNvGrpSpPr/>
          <p:nvPr/>
        </p:nvGrpSpPr>
        <p:grpSpPr>
          <a:xfrm>
            <a:off x="323528" y="1477082"/>
            <a:ext cx="2554709" cy="1973006"/>
            <a:chOff x="323528" y="1477082"/>
            <a:chExt cx="2554709" cy="1973006"/>
          </a:xfrm>
        </p:grpSpPr>
        <p:sp>
          <p:nvSpPr>
            <p:cNvPr id="23" name="Rectangle 22"/>
            <p:cNvSpPr/>
            <p:nvPr/>
          </p:nvSpPr>
          <p:spPr>
            <a:xfrm>
              <a:off x="323528" y="1477082"/>
              <a:ext cx="2554709" cy="1973006"/>
            </a:xfrm>
            <a:prstGeom prst="rect">
              <a:avLst/>
            </a:prstGeom>
            <a:solidFill>
              <a:srgbClr val="A6C36F"/>
            </a:solid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37160" rIns="91440" bIns="45720" numCol="1" spcCol="0" rtlCol="0" fromWordArt="0" anchor="t" anchorCtr="0" forceAA="0" compatLnSpc="1">
              <a:prstTxWarp prst="textNoShape">
                <a:avLst/>
              </a:prstTxWarp>
              <a:noAutofit/>
            </a:bodyPr>
            <a:lstStyle/>
            <a:p>
              <a:pPr marL="60324"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latin typeface="Calibri" panose="020F0502020204030204" pitchFamily="34" charset="0"/>
                </a:rPr>
                <a:t>Making sure there is a Clear and Understandable Process</a:t>
              </a:r>
              <a:endPar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endParaRPr>
            </a:p>
          </p:txBody>
        </p:sp>
        <p:sp>
          <p:nvSpPr>
            <p:cNvPr id="25" name="Rectangle 24"/>
            <p:cNvSpPr/>
            <p:nvPr/>
          </p:nvSpPr>
          <p:spPr>
            <a:xfrm>
              <a:off x="467545" y="2406326"/>
              <a:ext cx="2254830" cy="792679"/>
            </a:xfrm>
            <a:prstGeom prst="rect">
              <a:avLst/>
            </a:prstGeom>
            <a:solidFill>
              <a:schemeClr val="bg1">
                <a:lumMod val="95000"/>
              </a:schemeClr>
            </a:solid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1200" kern="0" dirty="0" smtClean="0">
                  <a:solidFill>
                    <a:prstClr val="black"/>
                  </a:solidFill>
                </a:rPr>
                <a:t>Explaining the Process</a:t>
              </a:r>
            </a:p>
            <a:p>
              <a:pPr marL="0" marR="0" lvl="0" indent="0" defTabSz="91440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dirty="0" smtClean="0">
                  <a:ln>
                    <a:noFill/>
                  </a:ln>
                  <a:solidFill>
                    <a:prstClr val="black"/>
                  </a:solidFill>
                  <a:effectLst/>
                  <a:uLnTx/>
                  <a:uFillTx/>
                </a:rPr>
                <a:t>Answering</a:t>
              </a:r>
              <a:r>
                <a:rPr kumimoji="0" lang="en-CA" sz="1200" b="0" i="0" u="none" strike="noStrike" kern="0" cap="none" spc="0" normalizeH="0" noProof="0" dirty="0" smtClean="0">
                  <a:ln>
                    <a:noFill/>
                  </a:ln>
                  <a:solidFill>
                    <a:prstClr val="black"/>
                  </a:solidFill>
                  <a:effectLst/>
                  <a:uLnTx/>
                  <a:uFillTx/>
                </a:rPr>
                <a:t> their questions</a:t>
              </a:r>
              <a:endParaRPr kumimoji="0" lang="en-US" sz="1200" b="0" i="0" u="none" strike="noStrike" kern="0" cap="none" spc="0" normalizeH="0" baseline="0" noProof="0" dirty="0">
                <a:ln>
                  <a:noFill/>
                </a:ln>
                <a:solidFill>
                  <a:prstClr val="black"/>
                </a:solidFill>
                <a:effectLst/>
                <a:uLnTx/>
                <a:uFillTx/>
              </a:endParaRPr>
            </a:p>
          </p:txBody>
        </p:sp>
      </p:grpSp>
      <p:grpSp>
        <p:nvGrpSpPr>
          <p:cNvPr id="10" name="Group 9"/>
          <p:cNvGrpSpPr/>
          <p:nvPr/>
        </p:nvGrpSpPr>
        <p:grpSpPr>
          <a:xfrm>
            <a:off x="323528" y="4303065"/>
            <a:ext cx="2554709" cy="1973006"/>
            <a:chOff x="323528" y="4303065"/>
            <a:chExt cx="2554709" cy="1973006"/>
          </a:xfrm>
        </p:grpSpPr>
        <p:sp>
          <p:nvSpPr>
            <p:cNvPr id="22" name="Rectangle 21"/>
            <p:cNvSpPr/>
            <p:nvPr/>
          </p:nvSpPr>
          <p:spPr>
            <a:xfrm>
              <a:off x="323528" y="4303065"/>
              <a:ext cx="2554709" cy="1973006"/>
            </a:xfrm>
            <a:prstGeom prst="rect">
              <a:avLst/>
            </a:prstGeom>
            <a:solidFill>
              <a:srgbClr val="A6C36F"/>
            </a:solid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37160" rIns="91440" bIns="45720" numCol="1" spcCol="0" rtlCol="0" fromWordArt="0" anchor="t" anchorCtr="0" forceAA="0" compatLnSpc="1">
              <a:prstTxWarp prst="textNoShape">
                <a:avLst/>
              </a:prstTxWarp>
              <a:noAutofit/>
            </a:bodyPr>
            <a:lstStyle/>
            <a:p>
              <a:pPr marL="60324"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smtClean="0">
                <a:ln>
                  <a:noFill/>
                </a:ln>
                <a:solidFill>
                  <a:sysClr val="windowText" lastClr="000000"/>
                </a:solidFill>
                <a:effectLst/>
                <a:uLnTx/>
                <a:uFillTx/>
                <a:latin typeface="Calibri" panose="020F0502020204030204" pitchFamily="34" charset="0"/>
              </a:endParaRPr>
            </a:p>
            <a:p>
              <a:pPr marL="60324"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latin typeface="Calibri" panose="020F0502020204030204" pitchFamily="34" charset="0"/>
                </a:rPr>
                <a:t>Ensuring</a:t>
              </a:r>
              <a:r>
                <a:rPr kumimoji="0" lang="en-US" sz="1600" b="1" i="0" u="none" strike="noStrike" kern="0" cap="none" spc="0" normalizeH="0" noProof="0" dirty="0" smtClean="0">
                  <a:ln>
                    <a:noFill/>
                  </a:ln>
                  <a:solidFill>
                    <a:sysClr val="windowText" lastClr="000000"/>
                  </a:solidFill>
                  <a:effectLst/>
                  <a:uLnTx/>
                  <a:uFillTx/>
                  <a:latin typeface="Calibri" panose="020F0502020204030204" pitchFamily="34" charset="0"/>
                </a:rPr>
                <a:t> Ongoing Contact</a:t>
              </a:r>
              <a:endPar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endParaRPr>
            </a:p>
          </p:txBody>
        </p:sp>
        <p:sp>
          <p:nvSpPr>
            <p:cNvPr id="27" name="Rectangle 26"/>
            <p:cNvSpPr/>
            <p:nvPr/>
          </p:nvSpPr>
          <p:spPr>
            <a:xfrm>
              <a:off x="473467" y="5223876"/>
              <a:ext cx="2254830" cy="792680"/>
            </a:xfrm>
            <a:prstGeom prst="rect">
              <a:avLst/>
            </a:prstGeom>
            <a:solidFill>
              <a:schemeClr val="bg1">
                <a:lumMod val="95000"/>
              </a:schemeClr>
            </a:solid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rPr>
                <a:t>Keep them  on the ‘grid’</a:t>
              </a:r>
              <a:endParaRPr kumimoji="0" lang="en-US" sz="1200" b="0" i="0" u="none" strike="noStrike" kern="0" cap="none" spc="0" normalizeH="0" baseline="0" noProof="0" dirty="0">
                <a:ln>
                  <a:noFill/>
                </a:ln>
                <a:solidFill>
                  <a:prstClr val="black"/>
                </a:solidFill>
                <a:effectLst/>
                <a:uLnTx/>
                <a:uFillTx/>
              </a:endParaRPr>
            </a:p>
          </p:txBody>
        </p:sp>
      </p:grpSp>
      <p:grpSp>
        <p:nvGrpSpPr>
          <p:cNvPr id="4" name="Group 3"/>
          <p:cNvGrpSpPr/>
          <p:nvPr/>
        </p:nvGrpSpPr>
        <p:grpSpPr>
          <a:xfrm>
            <a:off x="6300192" y="1477082"/>
            <a:ext cx="2554709" cy="1973006"/>
            <a:chOff x="6300192" y="1477082"/>
            <a:chExt cx="2554709" cy="1973006"/>
          </a:xfrm>
        </p:grpSpPr>
        <p:sp>
          <p:nvSpPr>
            <p:cNvPr id="28" name="Rectangle 27"/>
            <p:cNvSpPr/>
            <p:nvPr/>
          </p:nvSpPr>
          <p:spPr>
            <a:xfrm>
              <a:off x="6300192" y="1477082"/>
              <a:ext cx="2554709" cy="1973006"/>
            </a:xfrm>
            <a:prstGeom prst="rect">
              <a:avLst/>
            </a:prstGeom>
            <a:solidFill>
              <a:schemeClr val="accent4">
                <a:lumMod val="60000"/>
                <a:lumOff val="40000"/>
              </a:schemeClr>
            </a:solid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37160" rIns="91440" bIns="45720" numCol="1" spcCol="0" rtlCol="0" fromWordArt="0" anchor="t" anchorCtr="0" forceAA="0" compatLnSpc="1">
              <a:prstTxWarp prst="textNoShape">
                <a:avLst/>
              </a:prstTxWarp>
              <a:noAutofit/>
            </a:bodyPr>
            <a:lstStyle/>
            <a:p>
              <a:pPr marL="60324"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latin typeface="Calibri" panose="020F0502020204030204" pitchFamily="34" charset="0"/>
                </a:rPr>
                <a:t>Demonstrating Care</a:t>
              </a:r>
              <a:r>
                <a:rPr kumimoji="0" lang="en-US" sz="1600" b="1" i="0" u="none" strike="noStrike" kern="0" cap="none" spc="0" normalizeH="0" noProof="0" dirty="0" smtClean="0">
                  <a:ln>
                    <a:noFill/>
                  </a:ln>
                  <a:solidFill>
                    <a:sysClr val="windowText" lastClr="000000"/>
                  </a:solidFill>
                  <a:effectLst/>
                  <a:uLnTx/>
                  <a:uFillTx/>
                  <a:latin typeface="Calibri" panose="020F0502020204030204" pitchFamily="34" charset="0"/>
                </a:rPr>
                <a:t> and Compassion</a:t>
              </a:r>
              <a:endPar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endParaRPr>
            </a:p>
          </p:txBody>
        </p:sp>
        <p:sp>
          <p:nvSpPr>
            <p:cNvPr id="30" name="Rectangle 29"/>
            <p:cNvSpPr/>
            <p:nvPr/>
          </p:nvSpPr>
          <p:spPr>
            <a:xfrm>
              <a:off x="6444209" y="2406326"/>
              <a:ext cx="2254830" cy="792679"/>
            </a:xfrm>
            <a:prstGeom prst="rect">
              <a:avLst/>
            </a:prstGeom>
            <a:solidFill>
              <a:schemeClr val="bg1">
                <a:lumMod val="95000"/>
              </a:schemeClr>
            </a:solid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rPr>
                <a:t>Ask them how they are doing.</a:t>
              </a:r>
            </a:p>
            <a:p>
              <a:pPr marL="0" marR="0" lvl="0" indent="0" defTabSz="91440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dirty="0" smtClean="0">
                  <a:ln>
                    <a:noFill/>
                  </a:ln>
                  <a:solidFill>
                    <a:prstClr val="black"/>
                  </a:solidFill>
                  <a:effectLst/>
                  <a:uLnTx/>
                  <a:uFillTx/>
                </a:rPr>
                <a:t>Check-in</a:t>
              </a:r>
              <a:r>
                <a:rPr kumimoji="0" lang="en-CA" sz="1200" b="0" i="0" u="none" strike="noStrike" kern="0" cap="none" spc="0" normalizeH="0" noProof="0" dirty="0" smtClean="0">
                  <a:ln>
                    <a:noFill/>
                  </a:ln>
                  <a:solidFill>
                    <a:prstClr val="black"/>
                  </a:solidFill>
                  <a:effectLst/>
                  <a:uLnTx/>
                  <a:uFillTx/>
                </a:rPr>
                <a:t> Calls</a:t>
              </a:r>
              <a:endParaRPr kumimoji="0" lang="en-US" sz="1200" b="0" i="0" u="none" strike="noStrike" kern="0" cap="none" spc="0" normalizeH="0" baseline="0" noProof="0" dirty="0">
                <a:ln>
                  <a:noFill/>
                </a:ln>
                <a:solidFill>
                  <a:prstClr val="black"/>
                </a:solidFill>
                <a:effectLst/>
                <a:uLnTx/>
                <a:uFillTx/>
              </a:endParaRPr>
            </a:p>
          </p:txBody>
        </p:sp>
      </p:grpSp>
      <p:grpSp>
        <p:nvGrpSpPr>
          <p:cNvPr id="7" name="Group 6"/>
          <p:cNvGrpSpPr/>
          <p:nvPr/>
        </p:nvGrpSpPr>
        <p:grpSpPr>
          <a:xfrm>
            <a:off x="6300192" y="4303064"/>
            <a:ext cx="2554709" cy="1973006"/>
            <a:chOff x="6300192" y="4303064"/>
            <a:chExt cx="2554709" cy="1973006"/>
          </a:xfrm>
        </p:grpSpPr>
        <p:sp>
          <p:nvSpPr>
            <p:cNvPr id="31" name="Rectangle 30"/>
            <p:cNvSpPr/>
            <p:nvPr/>
          </p:nvSpPr>
          <p:spPr>
            <a:xfrm>
              <a:off x="6300192" y="4303064"/>
              <a:ext cx="2554709" cy="1973006"/>
            </a:xfrm>
            <a:prstGeom prst="rect">
              <a:avLst/>
            </a:prstGeom>
            <a:solidFill>
              <a:srgbClr val="A6C36F"/>
            </a:solid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37160" rIns="91440" bIns="45720" numCol="1" spcCol="0" rtlCol="0" fromWordArt="0" anchor="t" anchorCtr="0" forceAA="0" compatLnSpc="1">
              <a:prstTxWarp prst="textNoShape">
                <a:avLst/>
              </a:prstTxWarp>
              <a:noAutofit/>
            </a:bodyPr>
            <a:lstStyle/>
            <a:p>
              <a:pPr marL="60324"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latin typeface="Calibri" panose="020F0502020204030204" pitchFamily="34" charset="0"/>
                </a:rPr>
                <a:t>Supervisor Involvement is important</a:t>
              </a:r>
              <a:endPar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endParaRPr>
            </a:p>
          </p:txBody>
        </p:sp>
        <p:sp>
          <p:nvSpPr>
            <p:cNvPr id="33" name="Rectangle 32"/>
            <p:cNvSpPr/>
            <p:nvPr/>
          </p:nvSpPr>
          <p:spPr>
            <a:xfrm>
              <a:off x="6444209" y="5223876"/>
              <a:ext cx="2254830" cy="801111"/>
            </a:xfrm>
            <a:prstGeom prst="rect">
              <a:avLst/>
            </a:prstGeom>
            <a:solidFill>
              <a:schemeClr val="bg1">
                <a:lumMod val="95000"/>
              </a:schemeClr>
            </a:solid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1200" kern="0" noProof="0" dirty="0" smtClean="0">
                  <a:solidFill>
                    <a:prstClr val="black"/>
                  </a:solidFill>
                </a:rPr>
                <a:t>Feeling wanted back</a:t>
              </a:r>
            </a:p>
            <a:p>
              <a:pPr marL="0" marR="0" lvl="0" indent="0" defTabSz="91440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dirty="0" smtClean="0">
                  <a:ln>
                    <a:noFill/>
                  </a:ln>
                  <a:solidFill>
                    <a:prstClr val="black"/>
                  </a:solidFill>
                  <a:effectLst/>
                  <a:uLnTx/>
                  <a:uFillTx/>
                </a:rPr>
                <a:t>Feeling</a:t>
              </a:r>
              <a:r>
                <a:rPr kumimoji="0" lang="en-CA" sz="1200" b="0" i="0" u="none" strike="noStrike" kern="0" cap="none" spc="0" normalizeH="0" dirty="0" smtClean="0">
                  <a:ln>
                    <a:noFill/>
                  </a:ln>
                  <a:solidFill>
                    <a:prstClr val="black"/>
                  </a:solidFill>
                  <a:effectLst/>
                  <a:uLnTx/>
                  <a:uFillTx/>
                </a:rPr>
                <a:t> connected with the department and workplace</a:t>
              </a:r>
              <a:endParaRPr kumimoji="0" lang="en-US" sz="1200" b="0" i="0" u="none" strike="noStrike" kern="0" cap="none" spc="0" normalizeH="0" baseline="0" noProof="0" dirty="0">
                <a:ln>
                  <a:noFill/>
                </a:ln>
                <a:solidFill>
                  <a:prstClr val="black"/>
                </a:solidFill>
                <a:effectLst/>
                <a:uLnTx/>
                <a:uFillTx/>
              </a:endParaRPr>
            </a:p>
          </p:txBody>
        </p:sp>
      </p:grpSp>
      <p:pic>
        <p:nvPicPr>
          <p:cNvPr id="2050" name="Picture 2" descr="E:\Centrix Working folder\Sync\Centrix Working Folder\Pictures\confused puzzl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166" y="1515374"/>
            <a:ext cx="2291588" cy="196336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1323" y="1448108"/>
            <a:ext cx="1692446" cy="197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E:\Centrix Working folder\Sync\Centrix Working Folder\Pictures\contac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667" y="4293146"/>
            <a:ext cx="1966430" cy="19664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20368" y="4345118"/>
            <a:ext cx="2114355" cy="1892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87111683"/>
      </p:ext>
    </p:extLst>
  </p:cSld>
  <p:clrMapOvr>
    <a:masterClrMapping/>
  </p:clrMapOvr>
  <mc:AlternateContent xmlns:mc="http://schemas.openxmlformats.org/markup-compatibility/2006" xmlns:p14="http://schemas.microsoft.com/office/powerpoint/2010/main">
    <mc:Choice Requires="p14">
      <p:transition spd="slow" p14:dur="2000" advTm="84868"/>
    </mc:Choice>
    <mc:Fallback xmlns="">
      <p:transition spd="slow" advTm="84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subTnLst>
                                    <p:set>
                                      <p:cBhvr override="childStyle">
                                        <p:cTn dur="1" fill="hold" display="0" masterRel="nextClick" afterEffect="1"/>
                                        <p:tgtEl>
                                          <p:spTgt spid="2050"/>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2"/>
                                        </p:tgtEl>
                                        <p:attrNameLst>
                                          <p:attrName>style.visibility</p:attrName>
                                        </p:attrNameLst>
                                      </p:cBhvr>
                                      <p:to>
                                        <p:strVal val="visible"/>
                                      </p:to>
                                    </p:set>
                                  </p:childTnLst>
                                  <p:subTnLst>
                                    <p:set>
                                      <p:cBhvr override="childStyle">
                                        <p:cTn dur="1" fill="hold" display="0" masterRel="nextClick" afterEffect="1"/>
                                        <p:tgtEl>
                                          <p:spTgt spid="2052"/>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51"/>
                                        </p:tgtEl>
                                        <p:attrNameLst>
                                          <p:attrName>style.visibility</p:attrName>
                                        </p:attrNameLst>
                                      </p:cBhvr>
                                      <p:to>
                                        <p:strVal val="visible"/>
                                      </p:to>
                                    </p:set>
                                  </p:childTnLst>
                                  <p:subTnLst>
                                    <p:set>
                                      <p:cBhvr override="childStyle">
                                        <p:cTn dur="1" fill="hold" display="0" masterRel="nextClick" afterEffect="1"/>
                                        <p:tgtEl>
                                          <p:spTgt spid="2051"/>
                                        </p:tgtEl>
                                        <p:attrNameLst>
                                          <p:attrName>style.visibility</p:attrName>
                                        </p:attrNameLst>
                                      </p:cBhvr>
                                      <p:to>
                                        <p:strVal val="hidden"/>
                                      </p:to>
                                    </p:set>
                                  </p:sub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1"/>
                </p:tgtEl>
              </p:cMediaNode>
            </p:audio>
          </p:childTnLst>
        </p:cTn>
      </p:par>
    </p:tnLst>
    <p:bldLst>
      <p:bldP spid="5" grpId="0" animBg="1"/>
      <p:bldP spid="6"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1527048"/>
            <a:ext cx="6862536" cy="4572000"/>
          </a:xfrm>
        </p:spPr>
        <p:txBody>
          <a:bodyPr>
            <a:normAutofit/>
          </a:bodyPr>
          <a:lstStyle/>
          <a:p>
            <a:pPr marL="514350" indent="-514350">
              <a:buFont typeface="+mj-lt"/>
              <a:buAutoNum type="arabicPeriod"/>
            </a:pPr>
            <a:r>
              <a:rPr lang="en-CA" dirty="0" smtClean="0"/>
              <a:t>Day </a:t>
            </a:r>
            <a:r>
              <a:rPr lang="en-CA" dirty="0"/>
              <a:t>Zero Reporting is the </a:t>
            </a:r>
            <a:r>
              <a:rPr lang="en-CA" dirty="0" smtClean="0"/>
              <a:t>goal.</a:t>
            </a:r>
            <a:endParaRPr lang="en-CA" dirty="0"/>
          </a:p>
          <a:p>
            <a:pPr marL="514350" indent="-514350">
              <a:buFont typeface="+mj-lt"/>
              <a:buAutoNum type="arabicPeriod" startAt="2"/>
            </a:pPr>
            <a:r>
              <a:rPr lang="en-CA" dirty="0" smtClean="0"/>
              <a:t>Reporting </a:t>
            </a:r>
            <a:r>
              <a:rPr lang="en-CA" dirty="0"/>
              <a:t>of all injuries is encouraged and welcomed – </a:t>
            </a:r>
            <a:r>
              <a:rPr lang="en-CA" u="sng" dirty="0"/>
              <a:t>“It is the way we do it.”</a:t>
            </a:r>
          </a:p>
          <a:p>
            <a:pPr lvl="2"/>
            <a:r>
              <a:rPr lang="en-CA" dirty="0"/>
              <a:t>How would you approach a CO that was not following Safety Procedures?</a:t>
            </a:r>
          </a:p>
          <a:p>
            <a:pPr lvl="3"/>
            <a:r>
              <a:rPr lang="en-CA" dirty="0"/>
              <a:t>Follow up with the CO - The goal is Day ZERO reporting</a:t>
            </a:r>
          </a:p>
          <a:p>
            <a:pPr marL="514350" indent="-514350">
              <a:buFont typeface="+mj-lt"/>
              <a:buAutoNum type="arabicPeriod" startAt="2"/>
            </a:pPr>
            <a:r>
              <a:rPr lang="en-CA" dirty="0"/>
              <a:t>Are they able to continue working?</a:t>
            </a:r>
          </a:p>
          <a:p>
            <a:pPr lvl="2"/>
            <a:r>
              <a:rPr lang="en-CA" dirty="0" smtClean="0"/>
              <a:t>Remain at work if safe to do so and if the employee feels they can</a:t>
            </a:r>
          </a:p>
          <a:p>
            <a:pPr marL="514350" indent="-514350">
              <a:buFont typeface="+mj-lt"/>
              <a:buAutoNum type="arabicPeriod" startAt="2"/>
            </a:pPr>
            <a:r>
              <a:rPr lang="en-CA" dirty="0" smtClean="0"/>
              <a:t>Make sure it gets started out right</a:t>
            </a:r>
          </a:p>
          <a:p>
            <a:pPr marL="0" indent="0">
              <a:buNone/>
            </a:pPr>
            <a:endParaRPr lang="en-CA" dirty="0"/>
          </a:p>
          <a:p>
            <a:pPr marL="0" indent="0">
              <a:buNone/>
            </a:pPr>
            <a:endParaRPr lang="en-CA" dirty="0"/>
          </a:p>
          <a:p>
            <a:endParaRPr lang="en-US" dirty="0"/>
          </a:p>
        </p:txBody>
      </p:sp>
      <p:sp>
        <p:nvSpPr>
          <p:cNvPr id="4" name="Title 3"/>
          <p:cNvSpPr>
            <a:spLocks noGrp="1"/>
          </p:cNvSpPr>
          <p:nvPr>
            <p:ph type="title"/>
          </p:nvPr>
        </p:nvSpPr>
        <p:spPr/>
        <p:txBody>
          <a:bodyPr>
            <a:normAutofit/>
          </a:bodyPr>
          <a:lstStyle/>
          <a:p>
            <a:r>
              <a:rPr lang="en-CA" sz="2800" dirty="0" smtClean="0"/>
              <a:t>CRITICAL SUCCESS FACTORS</a:t>
            </a:r>
            <a:endParaRPr lang="en-US" sz="2800" dirty="0"/>
          </a:p>
        </p:txBody>
      </p:sp>
      <p:pic>
        <p:nvPicPr>
          <p:cNvPr id="2050" name="Picture 2" descr="E:\Centrix Working folder\Sync\Centrix Working Folder\Pictures\high value task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4560" y="2996953"/>
            <a:ext cx="1859575" cy="165618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73119585"/>
      </p:ext>
    </p:extLst>
  </p:cSld>
  <p:clrMapOvr>
    <a:masterClrMapping/>
  </p:clrMapOvr>
  <mc:AlternateContent xmlns:mc="http://schemas.openxmlformats.org/markup-compatibility/2006" xmlns:p14="http://schemas.microsoft.com/office/powerpoint/2010/main">
    <mc:Choice Requires="p14">
      <p:transition spd="slow" p14:dur="2000" advTm="145776"/>
    </mc:Choice>
    <mc:Fallback xmlns="">
      <p:transition spd="slow" advTm="145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16632"/>
            <a:ext cx="8534400" cy="792088"/>
          </a:xfrm>
        </p:spPr>
        <p:txBody>
          <a:bodyPr>
            <a:normAutofit/>
          </a:bodyPr>
          <a:lstStyle/>
          <a:p>
            <a:r>
              <a:rPr lang="en-CA" sz="2800" dirty="0" smtClean="0"/>
              <a:t>A NEW TERM</a:t>
            </a:r>
            <a:endParaRPr lang="en-US" sz="2800" dirty="0"/>
          </a:p>
        </p:txBody>
      </p:sp>
      <p:sp>
        <p:nvSpPr>
          <p:cNvPr id="3" name="Content Placeholder 2"/>
          <p:cNvSpPr>
            <a:spLocks noGrp="1"/>
          </p:cNvSpPr>
          <p:nvPr>
            <p:ph sz="quarter" idx="1"/>
          </p:nvPr>
        </p:nvSpPr>
        <p:spPr>
          <a:xfrm>
            <a:off x="395536" y="1916832"/>
            <a:ext cx="8280920" cy="4176464"/>
          </a:xfrm>
        </p:spPr>
        <p:txBody>
          <a:bodyPr>
            <a:normAutofit fontScale="92500"/>
          </a:bodyPr>
          <a:lstStyle/>
          <a:p>
            <a:pPr marL="0" indent="0">
              <a:buNone/>
            </a:pPr>
            <a:r>
              <a:rPr lang="en-CA" dirty="0" smtClean="0"/>
              <a:t>What was once referred to at DOC as ‘light duties’ OR ‘modified duties’ is now Transitional duties.</a:t>
            </a:r>
          </a:p>
          <a:p>
            <a:pPr marL="0" indent="0">
              <a:buNone/>
            </a:pPr>
            <a:endParaRPr lang="en-CA" dirty="0"/>
          </a:p>
          <a:p>
            <a:pPr lvl="1"/>
            <a:r>
              <a:rPr lang="en-CA" dirty="0" smtClean="0"/>
              <a:t>Transitional Duties are temporary – </a:t>
            </a:r>
            <a:r>
              <a:rPr lang="en-CA" b="1" u="dbl" dirty="0" smtClean="0"/>
              <a:t>up to</a:t>
            </a:r>
            <a:r>
              <a:rPr lang="en-CA" dirty="0" smtClean="0"/>
              <a:t> 12 weeks in duration.</a:t>
            </a:r>
          </a:p>
          <a:p>
            <a:pPr lvl="1"/>
            <a:r>
              <a:rPr lang="en-CA" dirty="0" smtClean="0"/>
              <a:t>Transitional duties can not be offered without a completed Activity Prescription Form (APF) or approved Employer Job Description (EJD).</a:t>
            </a:r>
          </a:p>
          <a:p>
            <a:pPr lvl="1"/>
            <a:r>
              <a:rPr lang="en-CA" dirty="0" smtClean="0"/>
              <a:t>Supervisors cannot approve Transitional Duties; </a:t>
            </a:r>
            <a:r>
              <a:rPr lang="en-CA" b="1" dirty="0" smtClean="0"/>
              <a:t>only the Appointing Authority can approve Transitional Duties.</a:t>
            </a:r>
          </a:p>
          <a:p>
            <a:pPr lvl="1"/>
            <a:r>
              <a:rPr lang="en-CA" dirty="0" smtClean="0"/>
              <a:t>Human </a:t>
            </a:r>
            <a:r>
              <a:rPr lang="en-CA" dirty="0"/>
              <a:t>Resources and the DOC Claims Consultant are </a:t>
            </a:r>
            <a:r>
              <a:rPr lang="en-CA" dirty="0" smtClean="0"/>
              <a:t>your “go to” people for questions.</a:t>
            </a:r>
            <a:endParaRPr lang="en-CA" dirty="0"/>
          </a:p>
          <a:p>
            <a:endParaRPr lang="en-US" dirty="0"/>
          </a:p>
        </p:txBody>
      </p:sp>
      <p:sp>
        <p:nvSpPr>
          <p:cNvPr id="4" name="Flowchart: Summing Junction 3"/>
          <p:cNvSpPr/>
          <p:nvPr/>
        </p:nvSpPr>
        <p:spPr>
          <a:xfrm>
            <a:off x="1043608" y="2391290"/>
            <a:ext cx="1138758" cy="476436"/>
          </a:xfrm>
          <a:prstGeom prst="flowChartSummingJunction">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Summing Junction 5"/>
          <p:cNvSpPr/>
          <p:nvPr/>
        </p:nvSpPr>
        <p:spPr>
          <a:xfrm>
            <a:off x="5945832" y="1955354"/>
            <a:ext cx="1160512" cy="396044"/>
          </a:xfrm>
          <a:prstGeom prst="flowChartSummingJunction">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707904" y="2210594"/>
            <a:ext cx="3312368" cy="714350"/>
          </a:xfrm>
          <a:prstGeom prst="ellipse">
            <a:avLst/>
          </a:prstGeom>
          <a:noFill/>
          <a:ln w="762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18326246"/>
      </p:ext>
    </p:extLst>
  </p:cSld>
  <p:clrMapOvr>
    <a:masterClrMapping/>
  </p:clrMapOvr>
  <mc:AlternateContent xmlns:mc="http://schemas.openxmlformats.org/markup-compatibility/2006" xmlns:p14="http://schemas.microsoft.com/office/powerpoint/2010/main">
    <mc:Choice Requires="p14">
      <p:transition spd="slow" p14:dur="2000" advTm="86629"/>
    </mc:Choice>
    <mc:Fallback xmlns="">
      <p:transition spd="slow" advTm="86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4" grpId="0" animBg="1"/>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800" dirty="0" smtClean="0"/>
              <a:t>DOC’S </a:t>
            </a:r>
            <a:br>
              <a:rPr lang="en-CA" sz="2800" dirty="0" smtClean="0"/>
            </a:br>
            <a:r>
              <a:rPr lang="en-CA" sz="2800" dirty="0" smtClean="0"/>
              <a:t>WORK DISABILTY PREVENTION TEAM</a:t>
            </a:r>
            <a:endParaRPr lang="en-CA" sz="2800" dirty="0"/>
          </a:p>
        </p:txBody>
      </p:sp>
      <p:grpSp>
        <p:nvGrpSpPr>
          <p:cNvPr id="22" name="Group 21"/>
          <p:cNvGrpSpPr/>
          <p:nvPr/>
        </p:nvGrpSpPr>
        <p:grpSpPr>
          <a:xfrm>
            <a:off x="1651601" y="2812308"/>
            <a:ext cx="2366054" cy="2217261"/>
            <a:chOff x="1651601" y="2812308"/>
            <a:chExt cx="2366054" cy="2217261"/>
          </a:xfrm>
        </p:grpSpPr>
        <p:sp>
          <p:nvSpPr>
            <p:cNvPr id="10" name="Freeform 41"/>
            <p:cNvSpPr>
              <a:spLocks/>
            </p:cNvSpPr>
            <p:nvPr/>
          </p:nvSpPr>
          <p:spPr bwMode="auto">
            <a:xfrm rot="2700000">
              <a:off x="1794838" y="2806752"/>
              <a:ext cx="2217261" cy="2228373"/>
            </a:xfrm>
            <a:custGeom>
              <a:avLst/>
              <a:gdLst>
                <a:gd name="T0" fmla="*/ 387 w 387"/>
                <a:gd name="T1" fmla="*/ 219 h 387"/>
                <a:gd name="T2" fmla="*/ 168 w 387"/>
                <a:gd name="T3" fmla="*/ 0 h 387"/>
                <a:gd name="T4" fmla="*/ 0 w 387"/>
                <a:gd name="T5" fmla="*/ 0 h 387"/>
                <a:gd name="T6" fmla="*/ 387 w 387"/>
                <a:gd name="T7" fmla="*/ 387 h 387"/>
                <a:gd name="T8" fmla="*/ 387 w 387"/>
                <a:gd name="T9" fmla="*/ 219 h 387"/>
              </a:gdLst>
              <a:ahLst/>
              <a:cxnLst>
                <a:cxn ang="0">
                  <a:pos x="T0" y="T1"/>
                </a:cxn>
                <a:cxn ang="0">
                  <a:pos x="T2" y="T3"/>
                </a:cxn>
                <a:cxn ang="0">
                  <a:pos x="T4" y="T5"/>
                </a:cxn>
                <a:cxn ang="0">
                  <a:pos x="T6" y="T7"/>
                </a:cxn>
                <a:cxn ang="0">
                  <a:pos x="T8" y="T9"/>
                </a:cxn>
              </a:cxnLst>
              <a:rect l="0" t="0" r="r" b="b"/>
              <a:pathLst>
                <a:path w="387" h="387">
                  <a:moveTo>
                    <a:pt x="387" y="219"/>
                  </a:moveTo>
                  <a:cubicBezTo>
                    <a:pt x="267" y="217"/>
                    <a:pt x="170" y="120"/>
                    <a:pt x="168" y="0"/>
                  </a:cubicBezTo>
                  <a:cubicBezTo>
                    <a:pt x="0" y="0"/>
                    <a:pt x="0" y="0"/>
                    <a:pt x="0" y="0"/>
                  </a:cubicBezTo>
                  <a:cubicBezTo>
                    <a:pt x="2" y="213"/>
                    <a:pt x="174" y="385"/>
                    <a:pt x="387" y="387"/>
                  </a:cubicBezTo>
                  <a:lnTo>
                    <a:pt x="387" y="219"/>
                  </a:lnTo>
                  <a:close/>
                </a:path>
              </a:pathLst>
            </a:custGeom>
            <a:solidFill>
              <a:schemeClr val="accent3"/>
            </a:solidFill>
            <a:ln w="9525">
              <a:no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black"/>
                </a:solidFill>
                <a:effectLst/>
                <a:uLnTx/>
                <a:uFillTx/>
                <a:cs typeface="Arial" charset="0"/>
              </a:endParaRPr>
            </a:p>
          </p:txBody>
        </p:sp>
        <p:sp>
          <p:nvSpPr>
            <p:cNvPr id="13" name="Freeform 9"/>
            <p:cNvSpPr>
              <a:spLocks/>
            </p:cNvSpPr>
            <p:nvPr>
              <p:custDataLst>
                <p:tags r:id="rId10"/>
              </p:custDataLst>
            </p:nvPr>
          </p:nvSpPr>
          <p:spPr bwMode="auto">
            <a:xfrm rot="5400000">
              <a:off x="2998158" y="3657265"/>
              <a:ext cx="936649" cy="527349"/>
            </a:xfrm>
            <a:custGeom>
              <a:avLst/>
              <a:gdLst/>
              <a:ahLst/>
              <a:cxnLst>
                <a:cxn ang="0">
                  <a:pos x="272" y="229"/>
                </a:cxn>
                <a:cxn ang="0">
                  <a:pos x="272" y="229"/>
                </a:cxn>
                <a:cxn ang="0">
                  <a:pos x="272" y="123"/>
                </a:cxn>
                <a:cxn ang="0">
                  <a:pos x="368" y="123"/>
                </a:cxn>
                <a:cxn ang="0">
                  <a:pos x="184" y="0"/>
                </a:cxn>
                <a:cxn ang="0">
                  <a:pos x="0" y="123"/>
                </a:cxn>
                <a:cxn ang="0">
                  <a:pos x="104" y="123"/>
                </a:cxn>
                <a:cxn ang="0">
                  <a:pos x="104" y="229"/>
                </a:cxn>
              </a:cxnLst>
              <a:rect l="0" t="0" r="r" b="b"/>
              <a:pathLst>
                <a:path w="369" h="230">
                  <a:moveTo>
                    <a:pt x="272" y="229"/>
                  </a:moveTo>
                  <a:lnTo>
                    <a:pt x="272" y="229"/>
                  </a:lnTo>
                  <a:lnTo>
                    <a:pt x="272" y="123"/>
                  </a:lnTo>
                  <a:lnTo>
                    <a:pt x="368" y="123"/>
                  </a:lnTo>
                  <a:lnTo>
                    <a:pt x="184" y="0"/>
                  </a:lnTo>
                  <a:lnTo>
                    <a:pt x="0" y="123"/>
                  </a:lnTo>
                  <a:lnTo>
                    <a:pt x="104" y="123"/>
                  </a:lnTo>
                  <a:lnTo>
                    <a:pt x="104" y="229"/>
                  </a:lnTo>
                </a:path>
              </a:pathLst>
            </a:custGeom>
            <a:solidFill>
              <a:schemeClr val="accent3"/>
            </a:solidFill>
            <a:ln w="6350" cap="rnd" cmpd="sng">
              <a:noFill/>
              <a:prstDash val="solid"/>
              <a:round/>
              <a:headEnd type="none" w="med" len="med"/>
              <a:tailEnd type="none" w="med" len="med"/>
            </a:ln>
            <a:effectLst/>
          </p:spPr>
          <p:txBody>
            <a:bodyPr lIns="45720" rIns="4572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black"/>
                </a:solidFill>
                <a:effectLst/>
                <a:uLnTx/>
                <a:uFillTx/>
                <a:cs typeface="Arial" charset="0"/>
              </a:endParaRPr>
            </a:p>
          </p:txBody>
        </p:sp>
        <p:sp>
          <p:nvSpPr>
            <p:cNvPr id="14" name="Rectangle 13"/>
            <p:cNvSpPr/>
            <p:nvPr>
              <p:custDataLst>
                <p:tags r:id="rId11"/>
              </p:custDataLst>
            </p:nvPr>
          </p:nvSpPr>
          <p:spPr bwMode="auto">
            <a:xfrm>
              <a:off x="1651601" y="3475788"/>
              <a:ext cx="2201264" cy="89030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80000"/>
                </a:lnSpc>
                <a:spcBef>
                  <a:spcPct val="0"/>
                </a:spcBef>
                <a:spcAft>
                  <a:spcPct val="0"/>
                </a:spcAft>
                <a:buClrTx/>
                <a:buSzTx/>
                <a:buFontTx/>
                <a:buNone/>
                <a:tabLst/>
                <a:defRPr/>
              </a:pPr>
              <a:r>
                <a:rPr kumimoji="0" lang="en-US" sz="1600" b="1" i="0" u="none" strike="noStrike" kern="0" cap="none" spc="0" normalizeH="0" baseline="0" noProof="0" dirty="0" smtClean="0">
                  <a:ln>
                    <a:noFill/>
                  </a:ln>
                  <a:effectLst/>
                  <a:uLnTx/>
                  <a:uFillTx/>
                  <a:cs typeface="Arial" charset="0"/>
                </a:rPr>
                <a:t>Facility</a:t>
              </a:r>
              <a:endParaRPr kumimoji="0" lang="en-US" sz="1400" b="1" i="0" u="none" strike="noStrike" kern="0" cap="none" spc="0" normalizeH="0" baseline="0" noProof="0" dirty="0">
                <a:ln>
                  <a:noFill/>
                </a:ln>
                <a:effectLst/>
                <a:uLnTx/>
                <a:uFillTx/>
                <a:cs typeface="Arial" charset="0"/>
              </a:endParaRPr>
            </a:p>
          </p:txBody>
        </p:sp>
      </p:grpSp>
      <p:grpSp>
        <p:nvGrpSpPr>
          <p:cNvPr id="20" name="Group 19"/>
          <p:cNvGrpSpPr/>
          <p:nvPr/>
        </p:nvGrpSpPr>
        <p:grpSpPr>
          <a:xfrm>
            <a:off x="5017647" y="2811100"/>
            <a:ext cx="2228373" cy="2219679"/>
            <a:chOff x="5017647" y="2811100"/>
            <a:chExt cx="2228373" cy="2219679"/>
          </a:xfrm>
        </p:grpSpPr>
        <p:sp>
          <p:nvSpPr>
            <p:cNvPr id="9" name="Freeform 39"/>
            <p:cNvSpPr>
              <a:spLocks/>
            </p:cNvSpPr>
            <p:nvPr/>
          </p:nvSpPr>
          <p:spPr bwMode="auto">
            <a:xfrm rot="2700000">
              <a:off x="5021994" y="2806753"/>
              <a:ext cx="2219679" cy="2228373"/>
            </a:xfrm>
            <a:custGeom>
              <a:avLst/>
              <a:gdLst>
                <a:gd name="T0" fmla="*/ 0 w 387"/>
                <a:gd name="T1" fmla="*/ 168 h 387"/>
                <a:gd name="T2" fmla="*/ 218 w 387"/>
                <a:gd name="T3" fmla="*/ 387 h 387"/>
                <a:gd name="T4" fmla="*/ 387 w 387"/>
                <a:gd name="T5" fmla="*/ 387 h 387"/>
                <a:gd name="T6" fmla="*/ 0 w 387"/>
                <a:gd name="T7" fmla="*/ 0 h 387"/>
                <a:gd name="T8" fmla="*/ 0 w 387"/>
                <a:gd name="T9" fmla="*/ 168 h 387"/>
              </a:gdLst>
              <a:ahLst/>
              <a:cxnLst>
                <a:cxn ang="0">
                  <a:pos x="T0" y="T1"/>
                </a:cxn>
                <a:cxn ang="0">
                  <a:pos x="T2" y="T3"/>
                </a:cxn>
                <a:cxn ang="0">
                  <a:pos x="T4" y="T5"/>
                </a:cxn>
                <a:cxn ang="0">
                  <a:pos x="T6" y="T7"/>
                </a:cxn>
                <a:cxn ang="0">
                  <a:pos x="T8" y="T9"/>
                </a:cxn>
              </a:cxnLst>
              <a:rect l="0" t="0" r="r" b="b"/>
              <a:pathLst>
                <a:path w="387" h="387">
                  <a:moveTo>
                    <a:pt x="0" y="168"/>
                  </a:moveTo>
                  <a:cubicBezTo>
                    <a:pt x="120" y="170"/>
                    <a:pt x="216" y="267"/>
                    <a:pt x="218" y="387"/>
                  </a:cubicBezTo>
                  <a:cubicBezTo>
                    <a:pt x="387" y="387"/>
                    <a:pt x="387" y="387"/>
                    <a:pt x="387" y="387"/>
                  </a:cubicBezTo>
                  <a:cubicBezTo>
                    <a:pt x="385" y="174"/>
                    <a:pt x="213" y="2"/>
                    <a:pt x="0" y="0"/>
                  </a:cubicBezTo>
                  <a:lnTo>
                    <a:pt x="0" y="168"/>
                  </a:lnTo>
                  <a:close/>
                </a:path>
              </a:pathLst>
            </a:custGeom>
            <a:solidFill>
              <a:srgbClr val="CC00FF"/>
            </a:solidFill>
            <a:ln w="9525">
              <a:no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black"/>
                </a:solidFill>
                <a:effectLst/>
                <a:uLnTx/>
                <a:uFillTx/>
                <a:cs typeface="Arial" charset="0"/>
              </a:endParaRPr>
            </a:p>
          </p:txBody>
        </p:sp>
        <p:sp>
          <p:nvSpPr>
            <p:cNvPr id="12" name="Freeform 8"/>
            <p:cNvSpPr>
              <a:spLocks/>
            </p:cNvSpPr>
            <p:nvPr>
              <p:custDataLst>
                <p:tags r:id="rId8"/>
              </p:custDataLst>
            </p:nvPr>
          </p:nvSpPr>
          <p:spPr bwMode="auto">
            <a:xfrm>
              <a:off x="5234527" y="3501931"/>
              <a:ext cx="581867" cy="838016"/>
            </a:xfrm>
            <a:custGeom>
              <a:avLst/>
              <a:gdLst/>
              <a:ahLst/>
              <a:cxnLst>
                <a:cxn ang="0">
                  <a:pos x="225" y="96"/>
                </a:cxn>
                <a:cxn ang="0">
                  <a:pos x="125" y="96"/>
                </a:cxn>
                <a:cxn ang="0">
                  <a:pos x="125" y="0"/>
                </a:cxn>
                <a:cxn ang="0">
                  <a:pos x="0" y="184"/>
                </a:cxn>
                <a:cxn ang="0">
                  <a:pos x="125" y="368"/>
                </a:cxn>
                <a:cxn ang="0">
                  <a:pos x="125" y="264"/>
                </a:cxn>
                <a:cxn ang="0">
                  <a:pos x="225" y="264"/>
                </a:cxn>
              </a:cxnLst>
              <a:rect l="0" t="0" r="r" b="b"/>
              <a:pathLst>
                <a:path w="226" h="369">
                  <a:moveTo>
                    <a:pt x="225" y="96"/>
                  </a:moveTo>
                  <a:lnTo>
                    <a:pt x="125" y="96"/>
                  </a:lnTo>
                  <a:lnTo>
                    <a:pt x="125" y="0"/>
                  </a:lnTo>
                  <a:lnTo>
                    <a:pt x="0" y="184"/>
                  </a:lnTo>
                  <a:lnTo>
                    <a:pt x="125" y="368"/>
                  </a:lnTo>
                  <a:lnTo>
                    <a:pt x="125" y="264"/>
                  </a:lnTo>
                  <a:lnTo>
                    <a:pt x="225" y="264"/>
                  </a:lnTo>
                </a:path>
              </a:pathLst>
            </a:custGeom>
            <a:solidFill>
              <a:srgbClr val="CC00FF"/>
            </a:solidFill>
            <a:ln w="6350" cap="rnd" cmpd="sng">
              <a:noFill/>
              <a:prstDash val="solid"/>
              <a:round/>
              <a:headEnd type="none" w="med" len="med"/>
              <a:tailEnd type="none" w="med" len="med"/>
            </a:ln>
            <a:effectLst/>
          </p:spPr>
          <p:txBody>
            <a:bodyPr lIns="45720" rIns="4572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black"/>
                </a:solidFill>
                <a:effectLst/>
                <a:uLnTx/>
                <a:uFillTx/>
                <a:cs typeface="Arial" charset="0"/>
              </a:endParaRPr>
            </a:p>
          </p:txBody>
        </p:sp>
        <p:sp>
          <p:nvSpPr>
            <p:cNvPr id="15" name="Rectangle 14"/>
            <p:cNvSpPr/>
            <p:nvPr>
              <p:custDataLst>
                <p:tags r:id="rId9"/>
              </p:custDataLst>
            </p:nvPr>
          </p:nvSpPr>
          <p:spPr bwMode="auto">
            <a:xfrm>
              <a:off x="5522780" y="3474803"/>
              <a:ext cx="1425484" cy="89030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80000"/>
                </a:lnSpc>
                <a:spcBef>
                  <a:spcPct val="0"/>
                </a:spcBef>
                <a:spcAft>
                  <a:spcPct val="0"/>
                </a:spcAft>
                <a:buClrTx/>
                <a:buSzTx/>
                <a:buFontTx/>
                <a:buNone/>
                <a:tabLst/>
                <a:defRPr/>
              </a:pPr>
              <a:r>
                <a:rPr kumimoji="0" lang="en-US" sz="1600" b="1" i="0" u="none" strike="noStrike" kern="0" cap="none" spc="0" normalizeH="0" baseline="0" noProof="0" dirty="0" smtClean="0">
                  <a:ln>
                    <a:noFill/>
                  </a:ln>
                  <a:effectLst/>
                  <a:uLnTx/>
                  <a:uFillTx/>
                  <a:cs typeface="Arial" charset="0"/>
                </a:rPr>
                <a:t>Human</a:t>
              </a:r>
              <a:r>
                <a:rPr kumimoji="0" lang="en-US" sz="1600" b="1" i="0" u="none" strike="noStrike" kern="0" cap="none" spc="0" normalizeH="0" noProof="0" dirty="0" smtClean="0">
                  <a:ln>
                    <a:noFill/>
                  </a:ln>
                  <a:effectLst/>
                  <a:uLnTx/>
                  <a:uFillTx/>
                  <a:cs typeface="Arial" charset="0"/>
                </a:rPr>
                <a:t> Resources</a:t>
              </a:r>
              <a:endParaRPr kumimoji="0" lang="en-US" sz="1600" b="1" i="0" u="none" strike="noStrike" kern="0" cap="none" spc="0" normalizeH="0" baseline="0" noProof="0" dirty="0">
                <a:ln>
                  <a:noFill/>
                </a:ln>
                <a:effectLst/>
                <a:uLnTx/>
                <a:uFillTx/>
                <a:cs typeface="Arial" charset="0"/>
              </a:endParaRPr>
            </a:p>
          </p:txBody>
        </p:sp>
      </p:grpSp>
      <p:grpSp>
        <p:nvGrpSpPr>
          <p:cNvPr id="3" name="Group 2"/>
          <p:cNvGrpSpPr/>
          <p:nvPr/>
        </p:nvGrpSpPr>
        <p:grpSpPr>
          <a:xfrm>
            <a:off x="3403897" y="1216257"/>
            <a:ext cx="2228373" cy="2217261"/>
            <a:chOff x="3403897" y="1216257"/>
            <a:chExt cx="2228373" cy="2217261"/>
          </a:xfrm>
        </p:grpSpPr>
        <p:sp>
          <p:nvSpPr>
            <p:cNvPr id="8" name="Freeform 38"/>
            <p:cNvSpPr>
              <a:spLocks/>
            </p:cNvSpPr>
            <p:nvPr/>
          </p:nvSpPr>
          <p:spPr bwMode="auto">
            <a:xfrm rot="2700000">
              <a:off x="3409453" y="1210701"/>
              <a:ext cx="2217261" cy="2228373"/>
            </a:xfrm>
            <a:custGeom>
              <a:avLst/>
              <a:gdLst>
                <a:gd name="T0" fmla="*/ 168 w 387"/>
                <a:gd name="T1" fmla="*/ 387 h 387"/>
                <a:gd name="T2" fmla="*/ 387 w 387"/>
                <a:gd name="T3" fmla="*/ 168 h 387"/>
                <a:gd name="T4" fmla="*/ 387 w 387"/>
                <a:gd name="T5" fmla="*/ 0 h 387"/>
                <a:gd name="T6" fmla="*/ 0 w 387"/>
                <a:gd name="T7" fmla="*/ 387 h 387"/>
                <a:gd name="T8" fmla="*/ 168 w 387"/>
                <a:gd name="T9" fmla="*/ 387 h 387"/>
              </a:gdLst>
              <a:ahLst/>
              <a:cxnLst>
                <a:cxn ang="0">
                  <a:pos x="T0" y="T1"/>
                </a:cxn>
                <a:cxn ang="0">
                  <a:pos x="T2" y="T3"/>
                </a:cxn>
                <a:cxn ang="0">
                  <a:pos x="T4" y="T5"/>
                </a:cxn>
                <a:cxn ang="0">
                  <a:pos x="T6" y="T7"/>
                </a:cxn>
                <a:cxn ang="0">
                  <a:pos x="T8" y="T9"/>
                </a:cxn>
              </a:cxnLst>
              <a:rect l="0" t="0" r="r" b="b"/>
              <a:pathLst>
                <a:path w="387" h="387">
                  <a:moveTo>
                    <a:pt x="168" y="387"/>
                  </a:moveTo>
                  <a:cubicBezTo>
                    <a:pt x="170" y="267"/>
                    <a:pt x="267" y="170"/>
                    <a:pt x="387" y="168"/>
                  </a:cubicBezTo>
                  <a:cubicBezTo>
                    <a:pt x="387" y="0"/>
                    <a:pt x="387" y="0"/>
                    <a:pt x="387" y="0"/>
                  </a:cubicBezTo>
                  <a:cubicBezTo>
                    <a:pt x="174" y="2"/>
                    <a:pt x="2" y="174"/>
                    <a:pt x="0" y="387"/>
                  </a:cubicBezTo>
                  <a:lnTo>
                    <a:pt x="168" y="387"/>
                  </a:lnTo>
                  <a:close/>
                </a:path>
              </a:pathLst>
            </a:custGeom>
            <a:solidFill>
              <a:srgbClr val="92D050"/>
            </a:solidFill>
            <a:ln w="9525">
              <a:no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black"/>
                </a:solidFill>
                <a:effectLst/>
                <a:uLnTx/>
                <a:uFillTx/>
                <a:cs typeface="Arial" charset="0"/>
              </a:endParaRPr>
            </a:p>
          </p:txBody>
        </p:sp>
        <p:sp>
          <p:nvSpPr>
            <p:cNvPr id="16" name="Freeform 10"/>
            <p:cNvSpPr>
              <a:spLocks/>
            </p:cNvSpPr>
            <p:nvPr>
              <p:custDataLst>
                <p:tags r:id="rId6"/>
              </p:custDataLst>
            </p:nvPr>
          </p:nvSpPr>
          <p:spPr bwMode="auto">
            <a:xfrm>
              <a:off x="4044311" y="2639807"/>
              <a:ext cx="947546" cy="514687"/>
            </a:xfrm>
            <a:custGeom>
              <a:avLst/>
              <a:gdLst/>
              <a:ahLst/>
              <a:cxnLst>
                <a:cxn ang="0">
                  <a:pos x="104" y="0"/>
                </a:cxn>
                <a:cxn ang="0">
                  <a:pos x="104" y="0"/>
                </a:cxn>
                <a:cxn ang="0">
                  <a:pos x="104" y="105"/>
                </a:cxn>
                <a:cxn ang="0">
                  <a:pos x="0" y="105"/>
                </a:cxn>
                <a:cxn ang="0">
                  <a:pos x="184" y="226"/>
                </a:cxn>
                <a:cxn ang="0">
                  <a:pos x="368" y="105"/>
                </a:cxn>
                <a:cxn ang="0">
                  <a:pos x="272" y="105"/>
                </a:cxn>
                <a:cxn ang="0">
                  <a:pos x="272" y="0"/>
                </a:cxn>
              </a:cxnLst>
              <a:rect l="0" t="0" r="r" b="b"/>
              <a:pathLst>
                <a:path w="369" h="227">
                  <a:moveTo>
                    <a:pt x="104" y="0"/>
                  </a:moveTo>
                  <a:lnTo>
                    <a:pt x="104" y="0"/>
                  </a:lnTo>
                  <a:lnTo>
                    <a:pt x="104" y="105"/>
                  </a:lnTo>
                  <a:lnTo>
                    <a:pt x="0" y="105"/>
                  </a:lnTo>
                  <a:lnTo>
                    <a:pt x="184" y="226"/>
                  </a:lnTo>
                  <a:lnTo>
                    <a:pt x="368" y="105"/>
                  </a:lnTo>
                  <a:lnTo>
                    <a:pt x="272" y="105"/>
                  </a:lnTo>
                  <a:lnTo>
                    <a:pt x="272" y="0"/>
                  </a:lnTo>
                </a:path>
              </a:pathLst>
            </a:custGeom>
            <a:solidFill>
              <a:srgbClr val="92D050"/>
            </a:solidFill>
            <a:ln w="6350" cap="rnd" cmpd="sng">
              <a:noFill/>
              <a:prstDash val="solid"/>
              <a:round/>
              <a:headEnd type="none" w="med" len="med"/>
              <a:tailEnd type="none" w="med" len="med"/>
            </a:ln>
            <a:effectLst/>
          </p:spPr>
          <p:txBody>
            <a:bodyPr lIns="45720" rIns="4572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black"/>
                </a:solidFill>
                <a:effectLst/>
                <a:uLnTx/>
                <a:uFillTx/>
                <a:cs typeface="Arial" charset="0"/>
              </a:endParaRPr>
            </a:p>
          </p:txBody>
        </p:sp>
        <p:sp>
          <p:nvSpPr>
            <p:cNvPr id="17" name="Rectangle 16"/>
            <p:cNvSpPr/>
            <p:nvPr>
              <p:custDataLst>
                <p:tags r:id="rId7"/>
              </p:custDataLst>
            </p:nvPr>
          </p:nvSpPr>
          <p:spPr bwMode="auto">
            <a:xfrm>
              <a:off x="3589962" y="1789798"/>
              <a:ext cx="1856244" cy="88006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80000"/>
                </a:lnSpc>
                <a:spcBef>
                  <a:spcPct val="0"/>
                </a:spcBef>
                <a:spcAft>
                  <a:spcPct val="0"/>
                </a:spcAft>
                <a:buClrTx/>
                <a:buSzTx/>
                <a:buFontTx/>
                <a:buNone/>
                <a:tabLst/>
                <a:defRPr/>
              </a:pPr>
              <a:r>
                <a:rPr kumimoji="0" lang="en-US" sz="1600" b="1" i="0" u="none" strike="noStrike" kern="0" cap="none" spc="0" normalizeH="0" baseline="0" noProof="0" dirty="0" smtClean="0">
                  <a:ln>
                    <a:noFill/>
                  </a:ln>
                  <a:effectLst/>
                  <a:uLnTx/>
                  <a:uFillTx/>
                  <a:cs typeface="Arial" charset="0"/>
                </a:rPr>
                <a:t>Supervisor</a:t>
              </a:r>
              <a:endParaRPr kumimoji="0" lang="en-US" sz="1600" b="1" i="0" u="none" strike="noStrike" kern="0" cap="none" spc="0" normalizeH="0" baseline="0" noProof="0" dirty="0">
                <a:ln>
                  <a:noFill/>
                </a:ln>
                <a:effectLst/>
                <a:uLnTx/>
                <a:uFillTx/>
                <a:cs typeface="Arial" charset="0"/>
              </a:endParaRPr>
            </a:p>
          </p:txBody>
        </p:sp>
      </p:grpSp>
      <p:grpSp>
        <p:nvGrpSpPr>
          <p:cNvPr id="21" name="Group 20"/>
          <p:cNvGrpSpPr/>
          <p:nvPr/>
        </p:nvGrpSpPr>
        <p:grpSpPr>
          <a:xfrm>
            <a:off x="3403897" y="4406296"/>
            <a:ext cx="2228373" cy="2219679"/>
            <a:chOff x="3403897" y="4406296"/>
            <a:chExt cx="2228373" cy="2219679"/>
          </a:xfrm>
        </p:grpSpPr>
        <p:sp>
          <p:nvSpPr>
            <p:cNvPr id="6" name="Freeform 40"/>
            <p:cNvSpPr>
              <a:spLocks/>
            </p:cNvSpPr>
            <p:nvPr/>
          </p:nvSpPr>
          <p:spPr bwMode="auto">
            <a:xfrm rot="2700000">
              <a:off x="3408244" y="4401949"/>
              <a:ext cx="2219679" cy="2228373"/>
            </a:xfrm>
            <a:custGeom>
              <a:avLst/>
              <a:gdLst>
                <a:gd name="T0" fmla="*/ 218 w 387"/>
                <a:gd name="T1" fmla="*/ 0 h 387"/>
                <a:gd name="T2" fmla="*/ 0 w 387"/>
                <a:gd name="T3" fmla="*/ 219 h 387"/>
                <a:gd name="T4" fmla="*/ 0 w 387"/>
                <a:gd name="T5" fmla="*/ 387 h 387"/>
                <a:gd name="T6" fmla="*/ 387 w 387"/>
                <a:gd name="T7" fmla="*/ 0 h 387"/>
                <a:gd name="T8" fmla="*/ 218 w 387"/>
                <a:gd name="T9" fmla="*/ 0 h 387"/>
              </a:gdLst>
              <a:ahLst/>
              <a:cxnLst>
                <a:cxn ang="0">
                  <a:pos x="T0" y="T1"/>
                </a:cxn>
                <a:cxn ang="0">
                  <a:pos x="T2" y="T3"/>
                </a:cxn>
                <a:cxn ang="0">
                  <a:pos x="T4" y="T5"/>
                </a:cxn>
                <a:cxn ang="0">
                  <a:pos x="T6" y="T7"/>
                </a:cxn>
                <a:cxn ang="0">
                  <a:pos x="T8" y="T9"/>
                </a:cxn>
              </a:cxnLst>
              <a:rect l="0" t="0" r="r" b="b"/>
              <a:pathLst>
                <a:path w="387" h="387">
                  <a:moveTo>
                    <a:pt x="218" y="0"/>
                  </a:moveTo>
                  <a:cubicBezTo>
                    <a:pt x="216" y="120"/>
                    <a:pt x="120" y="217"/>
                    <a:pt x="0" y="219"/>
                  </a:cubicBezTo>
                  <a:cubicBezTo>
                    <a:pt x="0" y="387"/>
                    <a:pt x="0" y="387"/>
                    <a:pt x="0" y="387"/>
                  </a:cubicBezTo>
                  <a:cubicBezTo>
                    <a:pt x="213" y="385"/>
                    <a:pt x="385" y="213"/>
                    <a:pt x="387" y="0"/>
                  </a:cubicBezTo>
                  <a:lnTo>
                    <a:pt x="218" y="0"/>
                  </a:lnTo>
                  <a:close/>
                </a:path>
              </a:pathLst>
            </a:custGeom>
            <a:solidFill>
              <a:schemeClr val="accent2"/>
            </a:solidFill>
            <a:ln w="9525">
              <a:no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black"/>
                </a:solidFill>
                <a:effectLst/>
                <a:uLnTx/>
                <a:uFillTx/>
                <a:cs typeface="Arial" charset="0"/>
              </a:endParaRPr>
            </a:p>
          </p:txBody>
        </p:sp>
        <p:sp>
          <p:nvSpPr>
            <p:cNvPr id="18" name="Rectangle 17"/>
            <p:cNvSpPr/>
            <p:nvPr>
              <p:custDataLst>
                <p:tags r:id="rId4"/>
              </p:custDataLst>
            </p:nvPr>
          </p:nvSpPr>
          <p:spPr bwMode="auto">
            <a:xfrm>
              <a:off x="3563210" y="5223435"/>
              <a:ext cx="1909748" cy="88006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80000"/>
                </a:lnSpc>
                <a:spcBef>
                  <a:spcPct val="0"/>
                </a:spcBef>
                <a:spcAft>
                  <a:spcPct val="0"/>
                </a:spcAft>
                <a:buClrTx/>
                <a:buSzTx/>
                <a:buFontTx/>
                <a:buNone/>
                <a:tabLst/>
                <a:defRPr/>
              </a:pPr>
              <a:r>
                <a:rPr kumimoji="0" lang="en-US" sz="1600" b="1" i="0" u="none" strike="noStrike" kern="0" cap="none" spc="0" normalizeH="0" baseline="0" noProof="0" dirty="0" smtClean="0">
                  <a:ln>
                    <a:noFill/>
                  </a:ln>
                  <a:effectLst/>
                  <a:uLnTx/>
                  <a:uFillTx/>
                  <a:cs typeface="Arial" charset="0"/>
                </a:rPr>
                <a:t>DOC Claims Consultant</a:t>
              </a:r>
              <a:endParaRPr kumimoji="0" lang="en-US" sz="1600" b="1" i="0" u="none" strike="noStrike" kern="0" cap="none" spc="0" normalizeH="0" baseline="0" noProof="0" dirty="0">
                <a:ln>
                  <a:noFill/>
                </a:ln>
                <a:effectLst/>
                <a:uLnTx/>
                <a:uFillTx/>
                <a:cs typeface="Arial" charset="0"/>
              </a:endParaRPr>
            </a:p>
          </p:txBody>
        </p:sp>
        <p:sp>
          <p:nvSpPr>
            <p:cNvPr id="19" name="Freeform 7"/>
            <p:cNvSpPr>
              <a:spLocks/>
            </p:cNvSpPr>
            <p:nvPr>
              <p:custDataLst>
                <p:tags r:id="rId5"/>
              </p:custDataLst>
            </p:nvPr>
          </p:nvSpPr>
          <p:spPr bwMode="auto">
            <a:xfrm rot="16200000">
              <a:off x="4241862" y="4529703"/>
              <a:ext cx="552444" cy="845537"/>
            </a:xfrm>
            <a:custGeom>
              <a:avLst/>
              <a:gdLst/>
              <a:ahLst/>
              <a:cxnLst>
                <a:cxn ang="0">
                  <a:pos x="0" y="272"/>
                </a:cxn>
                <a:cxn ang="0">
                  <a:pos x="96" y="272"/>
                </a:cxn>
                <a:cxn ang="0">
                  <a:pos x="96" y="368"/>
                </a:cxn>
                <a:cxn ang="0">
                  <a:pos x="216" y="184"/>
                </a:cxn>
                <a:cxn ang="0">
                  <a:pos x="96" y="0"/>
                </a:cxn>
                <a:cxn ang="0">
                  <a:pos x="96" y="96"/>
                </a:cxn>
                <a:cxn ang="0">
                  <a:pos x="0" y="96"/>
                </a:cxn>
              </a:cxnLst>
              <a:rect l="0" t="0" r="r" b="b"/>
              <a:pathLst>
                <a:path w="217" h="369">
                  <a:moveTo>
                    <a:pt x="0" y="272"/>
                  </a:moveTo>
                  <a:lnTo>
                    <a:pt x="96" y="272"/>
                  </a:lnTo>
                  <a:lnTo>
                    <a:pt x="96" y="368"/>
                  </a:lnTo>
                  <a:lnTo>
                    <a:pt x="216" y="184"/>
                  </a:lnTo>
                  <a:lnTo>
                    <a:pt x="96" y="0"/>
                  </a:lnTo>
                  <a:lnTo>
                    <a:pt x="96" y="96"/>
                  </a:lnTo>
                  <a:lnTo>
                    <a:pt x="0" y="96"/>
                  </a:lnTo>
                </a:path>
              </a:pathLst>
            </a:custGeom>
            <a:solidFill>
              <a:schemeClr val="accent2"/>
            </a:solidFill>
            <a:ln w="6350" cap="rnd" cmpd="sng">
              <a:noFill/>
              <a:prstDash val="solid"/>
              <a:round/>
              <a:headEnd type="none" w="med" len="med"/>
              <a:tailEnd type="none" w="med" len="med"/>
            </a:ln>
            <a:effectLst/>
          </p:spPr>
          <p:txBody>
            <a:bodyPr lIns="45720" rIns="4572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black"/>
                </a:solidFill>
                <a:effectLst/>
                <a:uLnTx/>
                <a:uFillTx/>
                <a:cs typeface="Arial" charset="0"/>
              </a:endParaRPr>
            </a:p>
          </p:txBody>
        </p:sp>
      </p:grpSp>
      <p:sp>
        <p:nvSpPr>
          <p:cNvPr id="11" name="TextBox 10"/>
          <p:cNvSpPr txBox="1"/>
          <p:nvPr/>
        </p:nvSpPr>
        <p:spPr>
          <a:xfrm>
            <a:off x="3567279" y="3496589"/>
            <a:ext cx="1914318" cy="830997"/>
          </a:xfrm>
          <a:prstGeom prst="rect">
            <a:avLst/>
          </a:prstGeom>
          <a:noFill/>
        </p:spPr>
        <p:txBody>
          <a:bodyPr wrap="square" rtlCol="0" anchor="ctr" anchorCtr="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cs typeface="Arial" charset="0"/>
              </a:rPr>
              <a:t>DOC Employee</a:t>
            </a:r>
            <a:endParaRPr kumimoji="0" lang="en-US" sz="2400" b="1" i="0" u="none" strike="noStrike" kern="0" cap="none" spc="0" normalizeH="0" baseline="0" noProof="0" dirty="0">
              <a:ln>
                <a:noFill/>
              </a:ln>
              <a:solidFill>
                <a:prstClr val="black"/>
              </a:solidFill>
              <a:effectLst/>
              <a:uLnTx/>
              <a:uFillTx/>
              <a:cs typeface="Arial"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0098954"/>
      </p:ext>
    </p:extLst>
  </p:cSld>
  <p:clrMapOvr>
    <a:masterClrMapping/>
  </p:clrMapOvr>
  <mc:AlternateContent xmlns:mc="http://schemas.openxmlformats.org/markup-compatibility/2006" xmlns:p14="http://schemas.microsoft.com/office/powerpoint/2010/main">
    <mc:Choice Requires="p14">
      <p:transition spd="slow" p14:dur="2000" advTm="36643"/>
    </mc:Choice>
    <mc:Fallback xmlns="">
      <p:transition spd="slow" advTm="36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autoRev="1" fill="hold" nodeType="clickEffect">
                                  <p:stCondLst>
                                    <p:cond delay="0"/>
                                  </p:stCondLst>
                                  <p:childTnLst>
                                    <p:animScale>
                                      <p:cBhvr>
                                        <p:cTn id="10" dur="2000" fill="hold"/>
                                        <p:tgtEl>
                                          <p:spTgt spid="3"/>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1484784"/>
            <a:ext cx="6624736" cy="4832092"/>
          </a:xfrm>
          <a:prstGeom prst="rect">
            <a:avLst/>
          </a:prstGeom>
        </p:spPr>
        <p:txBody>
          <a:bodyPr wrap="square">
            <a:spAutoFit/>
          </a:bodyPr>
          <a:lstStyle/>
          <a:p>
            <a:r>
              <a:rPr lang="en-CA" sz="2400" dirty="0" smtClean="0"/>
              <a:t>Supervisor Role and Responsibilities</a:t>
            </a:r>
          </a:p>
          <a:p>
            <a:endParaRPr lang="en-US" sz="2400" dirty="0" smtClean="0"/>
          </a:p>
          <a:p>
            <a:pPr algn="ctr"/>
            <a:r>
              <a:rPr lang="en-US" sz="2400" b="1" i="1" dirty="0" smtClean="0"/>
              <a:t>First </a:t>
            </a:r>
            <a:r>
              <a:rPr lang="en-US" sz="2400" b="1" i="1" dirty="0"/>
              <a:t>5 Steps </a:t>
            </a:r>
            <a:r>
              <a:rPr lang="en-US" sz="2400" b="1" i="1" dirty="0" smtClean="0"/>
              <a:t>to </a:t>
            </a:r>
            <a:r>
              <a:rPr lang="en-US" sz="2400" b="1" i="1" dirty="0"/>
              <a:t>take following your Employee’s Workplace </a:t>
            </a:r>
            <a:r>
              <a:rPr lang="en-US" sz="2400" b="1" i="1" dirty="0" smtClean="0"/>
              <a:t>Injury</a:t>
            </a:r>
          </a:p>
          <a:p>
            <a:pPr algn="ctr"/>
            <a:endParaRPr lang="en-US" sz="3200" dirty="0"/>
          </a:p>
          <a:p>
            <a:pPr marL="514350" lvl="0" indent="-514350">
              <a:buFont typeface="+mj-lt"/>
              <a:buAutoNum type="arabicPeriod"/>
            </a:pPr>
            <a:r>
              <a:rPr lang="en-US" sz="2400" dirty="0" smtClean="0"/>
              <a:t>Once </a:t>
            </a:r>
            <a:r>
              <a:rPr lang="en-US" sz="2400" dirty="0"/>
              <a:t>the injury or illness is reported</a:t>
            </a:r>
          </a:p>
          <a:p>
            <a:pPr lvl="2"/>
            <a:r>
              <a:rPr lang="en-CA" dirty="0"/>
              <a:t>Care and </a:t>
            </a:r>
            <a:r>
              <a:rPr lang="en-CA" dirty="0" smtClean="0"/>
              <a:t>Compassion first – Are you okay?</a:t>
            </a:r>
            <a:endParaRPr lang="en-CA" dirty="0"/>
          </a:p>
          <a:p>
            <a:pPr lvl="2"/>
            <a:r>
              <a:rPr lang="en-CA" dirty="0"/>
              <a:t>Can </a:t>
            </a:r>
            <a:r>
              <a:rPr lang="en-CA" dirty="0" smtClean="0"/>
              <a:t>you </a:t>
            </a:r>
            <a:r>
              <a:rPr lang="en-CA" dirty="0"/>
              <a:t>stay at work?</a:t>
            </a:r>
            <a:endParaRPr lang="en-US" dirty="0"/>
          </a:p>
          <a:p>
            <a:pPr marL="514350" lvl="0" indent="-514350">
              <a:buFont typeface="+mj-lt"/>
              <a:buAutoNum type="arabicPeriod"/>
            </a:pPr>
            <a:r>
              <a:rPr lang="en-US" sz="2400" dirty="0"/>
              <a:t>Provide the </a:t>
            </a:r>
            <a:r>
              <a:rPr lang="en-US" sz="2400" dirty="0" smtClean="0"/>
              <a:t>“Blue Packet”</a:t>
            </a:r>
            <a:endParaRPr lang="en-US" sz="2400" dirty="0"/>
          </a:p>
          <a:p>
            <a:pPr marL="514350" lvl="0" indent="-514350">
              <a:buFont typeface="+mj-lt"/>
              <a:buAutoNum type="arabicPeriod"/>
            </a:pPr>
            <a:r>
              <a:rPr lang="en-US" sz="2400" dirty="0"/>
              <a:t>Make sure they know to see their Doctor</a:t>
            </a:r>
          </a:p>
          <a:p>
            <a:pPr marL="514350" lvl="0" indent="-514350">
              <a:buFont typeface="+mj-lt"/>
              <a:buAutoNum type="arabicPeriod"/>
            </a:pPr>
            <a:r>
              <a:rPr lang="en-US" sz="2400" dirty="0"/>
              <a:t>Call your HR Consultant</a:t>
            </a:r>
          </a:p>
          <a:p>
            <a:pPr marL="514350" lvl="0" indent="-514350">
              <a:buFont typeface="+mj-lt"/>
              <a:buAutoNum type="arabicPeriod"/>
            </a:pPr>
            <a:r>
              <a:rPr lang="en-US" sz="2400" dirty="0"/>
              <a:t>Immediately plan your follow-up call with the employee</a:t>
            </a:r>
          </a:p>
        </p:txBody>
      </p:sp>
      <p:sp>
        <p:nvSpPr>
          <p:cNvPr id="2" name="TextBox 1"/>
          <p:cNvSpPr txBox="1"/>
          <p:nvPr/>
        </p:nvSpPr>
        <p:spPr>
          <a:xfrm>
            <a:off x="179512" y="404664"/>
            <a:ext cx="8784976" cy="523220"/>
          </a:xfrm>
          <a:prstGeom prst="rect">
            <a:avLst/>
          </a:prstGeom>
          <a:noFill/>
        </p:spPr>
        <p:txBody>
          <a:bodyPr wrap="square" rtlCol="0">
            <a:spAutoFit/>
          </a:bodyPr>
          <a:lstStyle/>
          <a:p>
            <a:pPr algn="ctr"/>
            <a:r>
              <a:rPr lang="en-CA" sz="2800" dirty="0">
                <a:solidFill>
                  <a:schemeClr val="accent3">
                    <a:shade val="75000"/>
                  </a:schemeClr>
                </a:solidFill>
                <a:latin typeface="+mj-lt"/>
                <a:ea typeface="+mj-ea"/>
                <a:cs typeface="+mj-cs"/>
              </a:rPr>
              <a:t>5 </a:t>
            </a:r>
            <a:r>
              <a:rPr lang="en-CA" sz="2800" dirty="0" smtClean="0">
                <a:solidFill>
                  <a:schemeClr val="accent3">
                    <a:shade val="75000"/>
                  </a:schemeClr>
                </a:solidFill>
                <a:latin typeface="+mj-lt"/>
                <a:ea typeface="+mj-ea"/>
                <a:cs typeface="+mj-cs"/>
              </a:rPr>
              <a:t>STEPS TO PREVENTING WORK DISABILITY</a:t>
            </a:r>
            <a:endParaRPr lang="en-US" sz="2800" dirty="0">
              <a:solidFill>
                <a:schemeClr val="accent3">
                  <a:shade val="75000"/>
                </a:schemeClr>
              </a:solidFill>
              <a:latin typeface="+mj-lt"/>
              <a:ea typeface="+mj-ea"/>
              <a:cs typeface="+mj-cs"/>
            </a:endParaRPr>
          </a:p>
        </p:txBody>
      </p:sp>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26271">
            <a:off x="6350230" y="2692807"/>
            <a:ext cx="1799873" cy="241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16109916"/>
      </p:ext>
    </p:extLst>
  </p:cSld>
  <p:clrMapOvr>
    <a:masterClrMapping/>
  </p:clrMapOvr>
  <mc:AlternateContent xmlns:mc="http://schemas.openxmlformats.org/markup-compatibility/2006" xmlns:p14="http://schemas.microsoft.com/office/powerpoint/2010/main">
    <mc:Choice Requires="p14">
      <p:transition spd="slow" p14:dur="2000" advTm="44584"/>
    </mc:Choice>
    <mc:Fallback xmlns="">
      <p:transition spd="slow" advTm="44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8784976" cy="758952"/>
          </a:xfrm>
        </p:spPr>
        <p:txBody>
          <a:bodyPr>
            <a:noAutofit/>
          </a:bodyPr>
          <a:lstStyle/>
          <a:p>
            <a:r>
              <a:rPr lang="en-CA" sz="2800" dirty="0" smtClean="0"/>
              <a:t>STEP 1 – ONCE THE INJURY OR ILLNESS IS REPORTED</a:t>
            </a:r>
            <a:endParaRPr lang="en-US" sz="2800" dirty="0"/>
          </a:p>
        </p:txBody>
      </p:sp>
      <p:sp>
        <p:nvSpPr>
          <p:cNvPr id="3" name="Content Placeholder 2"/>
          <p:cNvSpPr>
            <a:spLocks noGrp="1"/>
          </p:cNvSpPr>
          <p:nvPr>
            <p:ph sz="quarter" idx="1"/>
          </p:nvPr>
        </p:nvSpPr>
        <p:spPr>
          <a:xfrm>
            <a:off x="301752" y="1527048"/>
            <a:ext cx="6862536" cy="4854280"/>
          </a:xfrm>
        </p:spPr>
        <p:txBody>
          <a:bodyPr>
            <a:normAutofit fontScale="85000" lnSpcReduction="20000"/>
          </a:bodyPr>
          <a:lstStyle/>
          <a:p>
            <a:pPr marL="0" indent="0">
              <a:buNone/>
            </a:pPr>
            <a:r>
              <a:rPr lang="en-US" sz="3000" dirty="0"/>
              <a:t>Step 1 - Once the injury or illness is reported</a:t>
            </a:r>
          </a:p>
          <a:p>
            <a:pPr marL="0" lvl="0" indent="0">
              <a:buNone/>
            </a:pPr>
            <a:endParaRPr lang="en-US" sz="3000" dirty="0" smtClean="0"/>
          </a:p>
          <a:p>
            <a:pPr marL="0" lvl="0" indent="0">
              <a:buNone/>
            </a:pPr>
            <a:r>
              <a:rPr lang="en-US" sz="3000" dirty="0" smtClean="0"/>
              <a:t>How you respond can make all the difference.</a:t>
            </a:r>
          </a:p>
          <a:p>
            <a:pPr lvl="1"/>
            <a:r>
              <a:rPr lang="en-CA" dirty="0" smtClean="0"/>
              <a:t>Supervisors </a:t>
            </a:r>
            <a:r>
              <a:rPr lang="en-CA" dirty="0"/>
              <a:t>have a </a:t>
            </a:r>
            <a:r>
              <a:rPr lang="en-CA" b="1" u="sng" dirty="0"/>
              <a:t>critical role </a:t>
            </a:r>
            <a:r>
              <a:rPr lang="en-CA" dirty="0"/>
              <a:t>in disability prevention.</a:t>
            </a:r>
          </a:p>
          <a:p>
            <a:pPr marL="1874520" lvl="7" indent="0">
              <a:buNone/>
            </a:pPr>
            <a:r>
              <a:rPr lang="en-CA" sz="1400" i="1" dirty="0"/>
              <a:t>(</a:t>
            </a:r>
            <a:r>
              <a:rPr lang="en-CA" sz="1400" i="1" cap="none" dirty="0" smtClean="0"/>
              <a:t>McLellan </a:t>
            </a:r>
            <a:r>
              <a:rPr lang="en-CA" sz="1400" i="1" cap="none" dirty="0"/>
              <a:t>et al </a:t>
            </a:r>
            <a:r>
              <a:rPr lang="en-CA" sz="1400" i="1" dirty="0"/>
              <a:t>2001)</a:t>
            </a:r>
            <a:endParaRPr lang="en-US" sz="1400" i="1" dirty="0"/>
          </a:p>
          <a:p>
            <a:pPr lvl="1"/>
            <a:r>
              <a:rPr lang="en-US" dirty="0" smtClean="0"/>
              <a:t>Negative </a:t>
            </a:r>
            <a:r>
              <a:rPr lang="en-US" dirty="0"/>
              <a:t>employer response and lack of employer contact while on disability leave have been cited by several authors as correlates of </a:t>
            </a:r>
            <a:r>
              <a:rPr lang="en-US" b="1" u="sng" dirty="0"/>
              <a:t>prolonged disability</a:t>
            </a:r>
            <a:r>
              <a:rPr lang="en-US" dirty="0" smtClean="0"/>
              <a:t>. </a:t>
            </a:r>
            <a:endParaRPr lang="en-US" dirty="0"/>
          </a:p>
          <a:p>
            <a:pPr marL="1828800" lvl="7" indent="0">
              <a:buNone/>
            </a:pPr>
            <a:r>
              <a:rPr lang="en-US" sz="1400" i="1" dirty="0"/>
              <a:t>(</a:t>
            </a:r>
            <a:r>
              <a:rPr lang="en-US" sz="1400" i="1" cap="none" dirty="0"/>
              <a:t>Akabas</a:t>
            </a:r>
            <a:r>
              <a:rPr lang="en-US" sz="1400" i="1" dirty="0"/>
              <a:t> </a:t>
            </a:r>
            <a:r>
              <a:rPr lang="en-US" sz="1400" i="1" cap="none" dirty="0"/>
              <a:t>et al </a:t>
            </a:r>
            <a:r>
              <a:rPr lang="en-US" sz="1400" i="1" dirty="0"/>
              <a:t>1992, </a:t>
            </a:r>
            <a:r>
              <a:rPr lang="en-US" sz="1400" i="1" cap="none" dirty="0"/>
              <a:t>Shrey</a:t>
            </a:r>
            <a:r>
              <a:rPr lang="en-US" sz="1400" i="1" dirty="0"/>
              <a:t> 1996</a:t>
            </a:r>
            <a:r>
              <a:rPr lang="en-US" sz="1400" i="1" dirty="0" smtClean="0"/>
              <a:t>)</a:t>
            </a:r>
          </a:p>
          <a:p>
            <a:pPr marL="560070" lvl="1" indent="-285750"/>
            <a:r>
              <a:rPr lang="en-US" dirty="0" smtClean="0"/>
              <a:t>“Responsiveness </a:t>
            </a:r>
            <a:r>
              <a:rPr lang="en-US" dirty="0"/>
              <a:t>of the supervisor” is a major determinant in </a:t>
            </a:r>
            <a:r>
              <a:rPr lang="en-US" b="1" u="sng" dirty="0"/>
              <a:t>their decision to return to work</a:t>
            </a:r>
            <a:r>
              <a:rPr lang="en-US" dirty="0"/>
              <a:t>. </a:t>
            </a:r>
          </a:p>
          <a:p>
            <a:pPr marL="1828800" lvl="7" indent="0">
              <a:buNone/>
            </a:pPr>
            <a:r>
              <a:rPr lang="en-US" sz="1400" cap="none" dirty="0"/>
              <a:t>(MacEachen, Clarke, Franche, Irvin, &amp; the Workplace-Based Return to </a:t>
            </a:r>
            <a:r>
              <a:rPr lang="en-US" sz="1400" i="1" cap="none" dirty="0"/>
              <a:t>Work Literature Review Group, 2006)</a:t>
            </a:r>
            <a:endParaRPr lang="en-US" i="1" dirty="0">
              <a:solidFill>
                <a:schemeClr val="tx2"/>
              </a:solidFill>
            </a:endParaRPr>
          </a:p>
          <a:p>
            <a:pPr marL="45720" indent="0">
              <a:buNone/>
            </a:pPr>
            <a:endParaRPr lang="en-US" dirty="0"/>
          </a:p>
          <a:p>
            <a:pPr marL="45720" indent="0">
              <a:buNone/>
            </a:pPr>
            <a:r>
              <a:rPr lang="en-CA" dirty="0" smtClean="0"/>
              <a:t>Care </a:t>
            </a:r>
            <a:r>
              <a:rPr lang="en-CA" dirty="0"/>
              <a:t>and Compassion </a:t>
            </a:r>
            <a:r>
              <a:rPr lang="en-CA" dirty="0" smtClean="0"/>
              <a:t>first – Are you okay?  How are you?</a:t>
            </a:r>
            <a:endParaRPr lang="en-CA" dirty="0"/>
          </a:p>
          <a:p>
            <a:pPr marL="45720" indent="0">
              <a:buNone/>
            </a:pPr>
            <a:r>
              <a:rPr lang="en-CA" dirty="0"/>
              <a:t>Can </a:t>
            </a:r>
            <a:r>
              <a:rPr lang="en-CA" dirty="0" smtClean="0"/>
              <a:t>you </a:t>
            </a:r>
            <a:r>
              <a:rPr lang="en-CA" dirty="0"/>
              <a:t>stay at </a:t>
            </a:r>
            <a:r>
              <a:rPr lang="en-CA" dirty="0" smtClean="0"/>
              <a:t>work</a:t>
            </a:r>
            <a:r>
              <a:rPr lang="en-CA" dirty="0"/>
              <a:t>?</a:t>
            </a:r>
          </a:p>
        </p:txBody>
      </p:sp>
      <p:pic>
        <p:nvPicPr>
          <p:cNvPr id="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2855" y="4547762"/>
            <a:ext cx="1512168" cy="1764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E:\Centrix Working folder\Sync\Centrix Working Folder\Pictures\top priorit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2855" y="2060848"/>
            <a:ext cx="1512168" cy="151216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71598653"/>
      </p:ext>
    </p:extLst>
  </p:cSld>
  <p:clrMapOvr>
    <a:masterClrMapping/>
  </p:clrMapOvr>
  <mc:AlternateContent xmlns:mc="http://schemas.openxmlformats.org/markup-compatibility/2006" xmlns:p14="http://schemas.microsoft.com/office/powerpoint/2010/main">
    <mc:Choice Requires="p14">
      <p:transition spd="slow" p14:dur="2000" advTm="81607"/>
    </mc:Choice>
    <mc:Fallback xmlns="">
      <p:transition spd="slow" advTm="81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a:t>STEP 2 – THE BLUE PACKET</a:t>
            </a:r>
            <a:endParaRPr lang="en-US" sz="2800" dirty="0"/>
          </a:p>
        </p:txBody>
      </p:sp>
      <p:sp>
        <p:nvSpPr>
          <p:cNvPr id="3" name="Content Placeholder 2"/>
          <p:cNvSpPr>
            <a:spLocks noGrp="1"/>
          </p:cNvSpPr>
          <p:nvPr>
            <p:ph sz="quarter" idx="1"/>
          </p:nvPr>
        </p:nvSpPr>
        <p:spPr>
          <a:xfrm>
            <a:off x="251520" y="1424547"/>
            <a:ext cx="6502493" cy="965848"/>
          </a:xfrm>
        </p:spPr>
        <p:txBody>
          <a:bodyPr/>
          <a:lstStyle/>
          <a:p>
            <a:pPr marL="0" lvl="0" indent="0">
              <a:buNone/>
            </a:pPr>
            <a:r>
              <a:rPr lang="en-US" sz="2800" dirty="0" smtClean="0"/>
              <a:t>Step 2 - Provide the employee the </a:t>
            </a:r>
            <a:r>
              <a:rPr lang="en-US" sz="2800" dirty="0"/>
              <a:t>“Blue Packet</a:t>
            </a:r>
            <a:r>
              <a:rPr lang="en-US" sz="2800" dirty="0" smtClean="0"/>
              <a:t>”</a:t>
            </a:r>
          </a:p>
          <a:p>
            <a:pPr lvl="0"/>
            <a:endParaRPr lang="en-CA" sz="2800" dirty="0"/>
          </a:p>
          <a:p>
            <a:endParaRPr lang="en-US" dirty="0"/>
          </a:p>
        </p:txBody>
      </p:sp>
      <p:sp>
        <p:nvSpPr>
          <p:cNvPr id="5" name="TextBox 4"/>
          <p:cNvSpPr txBox="1"/>
          <p:nvPr/>
        </p:nvSpPr>
        <p:spPr>
          <a:xfrm>
            <a:off x="323528" y="2348880"/>
            <a:ext cx="7560840" cy="3970318"/>
          </a:xfrm>
          <a:prstGeom prst="rect">
            <a:avLst/>
          </a:prstGeom>
          <a:noFill/>
        </p:spPr>
        <p:txBody>
          <a:bodyPr wrap="square" rtlCol="0">
            <a:spAutoFit/>
          </a:bodyPr>
          <a:lstStyle/>
          <a:p>
            <a:r>
              <a:rPr lang="en-CA" dirty="0" smtClean="0"/>
              <a:t>The “Blue Packet” has </a:t>
            </a:r>
            <a:r>
              <a:rPr lang="en-CA" b="1" dirty="0" smtClean="0"/>
              <a:t>Actions</a:t>
            </a:r>
            <a:r>
              <a:rPr lang="en-CA" dirty="0" smtClean="0"/>
              <a:t> and </a:t>
            </a:r>
            <a:r>
              <a:rPr lang="en-CA" b="1" dirty="0" smtClean="0"/>
              <a:t>Information</a:t>
            </a:r>
            <a:r>
              <a:rPr lang="en-CA" dirty="0" smtClean="0"/>
              <a:t> for the Employee:</a:t>
            </a:r>
          </a:p>
          <a:p>
            <a:endParaRPr lang="en-CA" b="1" dirty="0" smtClean="0"/>
          </a:p>
          <a:p>
            <a:r>
              <a:rPr lang="en-CA" b="1" dirty="0" smtClean="0"/>
              <a:t>Actions: </a:t>
            </a:r>
          </a:p>
          <a:p>
            <a:pPr marL="914400" lvl="1" indent="-457200">
              <a:buFont typeface="+mj-lt"/>
              <a:buAutoNum type="arabicPeriod"/>
            </a:pPr>
            <a:r>
              <a:rPr lang="en-CA" dirty="0" smtClean="0"/>
              <a:t>The employee’s “Injured on the job? Your first 5 Steps to your  </a:t>
            </a:r>
            <a:r>
              <a:rPr lang="en-US" dirty="0" smtClean="0"/>
              <a:t>to your workplace injury”</a:t>
            </a:r>
          </a:p>
          <a:p>
            <a:pPr marL="914400" lvl="1" indent="-457200">
              <a:buFont typeface="+mj-lt"/>
              <a:buAutoNum type="arabicPeriod"/>
            </a:pPr>
            <a:r>
              <a:rPr lang="en-CA" dirty="0" smtClean="0"/>
              <a:t>The </a:t>
            </a:r>
            <a:r>
              <a:rPr lang="en-CA" dirty="0"/>
              <a:t>L&amp;I “Activity Prescription Form” (APF) to take to their doctor</a:t>
            </a:r>
          </a:p>
          <a:p>
            <a:endParaRPr lang="en-CA" b="1" dirty="0" smtClean="0"/>
          </a:p>
          <a:p>
            <a:r>
              <a:rPr lang="en-CA" b="1" dirty="0" smtClean="0"/>
              <a:t>Information: </a:t>
            </a:r>
          </a:p>
          <a:p>
            <a:pPr marL="914400" lvl="1" indent="-457200">
              <a:buFont typeface="+mj-lt"/>
              <a:buAutoNum type="arabicPeriod" startAt="3"/>
            </a:pPr>
            <a:r>
              <a:rPr lang="en-CA" dirty="0" smtClean="0"/>
              <a:t>“Returning to Work after a workplace injury” brochure       (800-BR005)</a:t>
            </a:r>
          </a:p>
          <a:p>
            <a:pPr marL="914400" lvl="1" indent="-457200">
              <a:buFont typeface="+mj-lt"/>
              <a:buAutoNum type="arabicPeriod" startAt="3"/>
            </a:pPr>
            <a:r>
              <a:rPr lang="en-CA" dirty="0" smtClean="0"/>
              <a:t>“Returning </a:t>
            </a:r>
            <a:r>
              <a:rPr lang="en-CA" dirty="0"/>
              <a:t>to Work </a:t>
            </a:r>
            <a:r>
              <a:rPr lang="en-CA" dirty="0" smtClean="0"/>
              <a:t>after a workplace injury” flow </a:t>
            </a:r>
            <a:r>
              <a:rPr lang="en-CA" dirty="0"/>
              <a:t>chart to guide them through the </a:t>
            </a:r>
            <a:r>
              <a:rPr lang="en-CA" dirty="0" smtClean="0"/>
              <a:t>process</a:t>
            </a:r>
          </a:p>
          <a:p>
            <a:pPr marL="914400" lvl="1" indent="-457200">
              <a:buFont typeface="+mj-lt"/>
              <a:buAutoNum type="arabicPeriod" startAt="3"/>
            </a:pPr>
            <a:r>
              <a:rPr lang="en-CA" dirty="0" smtClean="0"/>
              <a:t>Information </a:t>
            </a:r>
            <a:r>
              <a:rPr lang="en-CA" dirty="0"/>
              <a:t>for employees taking part in Transitional </a:t>
            </a:r>
            <a:r>
              <a:rPr lang="en-CA" dirty="0" smtClean="0"/>
              <a:t>Duties</a:t>
            </a:r>
            <a:endParaRPr lang="en-US" sz="1600" dirty="0"/>
          </a:p>
        </p:txBody>
      </p:sp>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26271">
            <a:off x="7598882" y="1898350"/>
            <a:ext cx="1075189" cy="1443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36962893"/>
      </p:ext>
    </p:extLst>
  </p:cSld>
  <p:clrMapOvr>
    <a:masterClrMapping/>
  </p:clrMapOvr>
  <mc:AlternateContent xmlns:mc="http://schemas.openxmlformats.org/markup-compatibility/2006" xmlns:p14="http://schemas.microsoft.com/office/powerpoint/2010/main">
    <mc:Choice Requires="p14">
      <p:transition spd="slow" p14:dur="2000" advTm="62412"/>
    </mc:Choice>
    <mc:Fallback xmlns="">
      <p:transition spd="slow" advTm="62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cap="all" dirty="0" smtClean="0"/>
              <a:t>Training Goals</a:t>
            </a:r>
            <a:endParaRPr lang="en-US" sz="2800" cap="all" dirty="0"/>
          </a:p>
        </p:txBody>
      </p:sp>
      <p:sp>
        <p:nvSpPr>
          <p:cNvPr id="5" name="Slide Number Placeholder 4"/>
          <p:cNvSpPr>
            <a:spLocks noGrp="1"/>
          </p:cNvSpPr>
          <p:nvPr>
            <p:ph type="sldNum" sz="quarter" idx="12"/>
          </p:nvPr>
        </p:nvSpPr>
        <p:spPr/>
        <p:txBody>
          <a:bodyPr/>
          <a:lstStyle/>
          <a:p>
            <a:endParaRPr lang="en-US" dirty="0"/>
          </a:p>
          <a:p>
            <a:endParaRPr lang="en-US" dirty="0"/>
          </a:p>
        </p:txBody>
      </p:sp>
      <p:sp>
        <p:nvSpPr>
          <p:cNvPr id="3" name="Content Placeholder 2"/>
          <p:cNvSpPr>
            <a:spLocks noGrp="1"/>
          </p:cNvSpPr>
          <p:nvPr>
            <p:ph sz="quarter" idx="1"/>
          </p:nvPr>
        </p:nvSpPr>
        <p:spPr>
          <a:xfrm>
            <a:off x="457200" y="1600200"/>
            <a:ext cx="8219256" cy="4349080"/>
          </a:xfrm>
        </p:spPr>
        <p:txBody>
          <a:bodyPr>
            <a:noAutofit/>
          </a:bodyPr>
          <a:lstStyle/>
          <a:p>
            <a:pPr marL="361950" indent="-361950">
              <a:buFont typeface="+mj-lt"/>
              <a:buAutoNum type="arabicPeriod"/>
            </a:pPr>
            <a:r>
              <a:rPr lang="en-CA" sz="2800" dirty="0" smtClean="0"/>
              <a:t>Why should we care about Work Disability?</a:t>
            </a:r>
          </a:p>
          <a:p>
            <a:pPr marL="361950" indent="-361950">
              <a:buFont typeface="+mj-lt"/>
              <a:buAutoNum type="arabicPeriod"/>
            </a:pPr>
            <a:r>
              <a:rPr lang="en-CA" sz="2800" dirty="0" smtClean="0"/>
              <a:t>Findings from the DOC Focus Groups and In-depth Interviews</a:t>
            </a:r>
          </a:p>
          <a:p>
            <a:pPr lvl="2"/>
            <a:r>
              <a:rPr lang="en-CA" sz="2100" dirty="0" smtClean="0"/>
              <a:t>Why </a:t>
            </a:r>
            <a:r>
              <a:rPr lang="en-CA" sz="2100" dirty="0"/>
              <a:t>the </a:t>
            </a:r>
            <a:r>
              <a:rPr lang="en-CA" sz="2100" dirty="0" smtClean="0"/>
              <a:t>worker’s </a:t>
            </a:r>
            <a:r>
              <a:rPr lang="en-CA" sz="2100" dirty="0"/>
              <a:t>experience </a:t>
            </a:r>
            <a:r>
              <a:rPr lang="en-CA" sz="2100" dirty="0" smtClean="0"/>
              <a:t>matters</a:t>
            </a:r>
            <a:endParaRPr lang="en-CA" sz="2100" dirty="0"/>
          </a:p>
          <a:p>
            <a:pPr lvl="2"/>
            <a:r>
              <a:rPr lang="en-CA" sz="2100" dirty="0" smtClean="0"/>
              <a:t>Insights from Correctional Officers and Administrators</a:t>
            </a:r>
          </a:p>
          <a:p>
            <a:pPr marL="361950" indent="-361950">
              <a:buFont typeface="+mj-lt"/>
              <a:buAutoNum type="arabicPeriod"/>
            </a:pPr>
            <a:r>
              <a:rPr lang="en-CA" sz="2800" dirty="0" smtClean="0"/>
              <a:t>The First 5 Steps to help employees remain at work and return to work successfully</a:t>
            </a:r>
          </a:p>
          <a:p>
            <a:pPr marL="361950" indent="-361950">
              <a:buFont typeface="+mj-lt"/>
              <a:buAutoNum type="arabicPeriod"/>
            </a:pPr>
            <a:endParaRPr lang="en-CA" sz="2800" dirty="0" smtClean="0"/>
          </a:p>
          <a:p>
            <a:pPr marL="361950" indent="-361950">
              <a:buFont typeface="+mj-lt"/>
              <a:buAutoNum type="arabicPeriod"/>
            </a:pPr>
            <a:endParaRPr lang="en-US" dirty="0"/>
          </a:p>
        </p:txBody>
      </p:sp>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8384" y="0"/>
            <a:ext cx="971153" cy="125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19479239"/>
      </p:ext>
    </p:extLst>
  </p:cSld>
  <p:clrMapOvr>
    <a:masterClrMapping/>
  </p:clrMapOvr>
  <mc:AlternateContent xmlns:mc="http://schemas.openxmlformats.org/markup-compatibility/2006" xmlns:p14="http://schemas.microsoft.com/office/powerpoint/2010/main">
    <mc:Choice Requires="p14">
      <p:transition spd="slow" p14:dur="2000" advTm="21098"/>
    </mc:Choice>
    <mc:Fallback xmlns="">
      <p:transition spd="slow" advTm="21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16632"/>
            <a:ext cx="8534400" cy="1008112"/>
          </a:xfrm>
        </p:spPr>
        <p:txBody>
          <a:bodyPr>
            <a:noAutofit/>
          </a:bodyPr>
          <a:lstStyle/>
          <a:p>
            <a:r>
              <a:rPr lang="en-CA" sz="2800" dirty="0" smtClean="0"/>
              <a:t>STEP 3 - MAKE SURE THEY KNOW TO SEE THEIR DOCTOR</a:t>
            </a:r>
            <a:endParaRPr lang="en-US" sz="2800" dirty="0"/>
          </a:p>
        </p:txBody>
      </p:sp>
      <p:sp>
        <p:nvSpPr>
          <p:cNvPr id="3" name="Content Placeholder 2"/>
          <p:cNvSpPr>
            <a:spLocks noGrp="1"/>
          </p:cNvSpPr>
          <p:nvPr>
            <p:ph sz="quarter" idx="1"/>
          </p:nvPr>
        </p:nvSpPr>
        <p:spPr>
          <a:xfrm>
            <a:off x="301752" y="1527048"/>
            <a:ext cx="5710408" cy="4782272"/>
          </a:xfrm>
        </p:spPr>
        <p:txBody>
          <a:bodyPr>
            <a:normAutofit/>
          </a:bodyPr>
          <a:lstStyle/>
          <a:p>
            <a:pPr marL="0" lvl="0" indent="0">
              <a:buNone/>
            </a:pPr>
            <a:r>
              <a:rPr lang="en-CA" sz="2800" dirty="0" smtClean="0"/>
              <a:t>Step 3 – Make sure they know to see their doctor</a:t>
            </a:r>
          </a:p>
          <a:p>
            <a:pPr marL="0" lvl="0" indent="0">
              <a:buNone/>
            </a:pPr>
            <a:endParaRPr lang="en-CA" sz="2000" dirty="0" smtClean="0"/>
          </a:p>
          <a:p>
            <a:r>
              <a:rPr lang="en-CA" sz="2000" dirty="0" smtClean="0"/>
              <a:t>If an employee is unable to remain at work, they will need to have a release from their doctor to return.</a:t>
            </a:r>
          </a:p>
          <a:p>
            <a:r>
              <a:rPr lang="en-CA" sz="2000" dirty="0" smtClean="0"/>
              <a:t>The Blue Packet contains the APF and is the surest way to get the necessary documentation to allow DOC to offer transitional duties.</a:t>
            </a:r>
            <a:endParaRPr lang="en-US" sz="2000" dirty="0" smtClean="0"/>
          </a:p>
          <a:p>
            <a:r>
              <a:rPr lang="en-CA" sz="2000" dirty="0" smtClean="0"/>
              <a:t>Early Return to Work is the best early intervention and the APF is the best tool to assist with this.</a:t>
            </a:r>
            <a:endParaRPr lang="en-US" sz="2000" dirty="0"/>
          </a:p>
        </p:txBody>
      </p:sp>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2160" y="1844823"/>
            <a:ext cx="1152128" cy="1547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6336" y="1484784"/>
            <a:ext cx="1147368" cy="1382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65215" y="3717032"/>
            <a:ext cx="1804805" cy="2381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46892835"/>
      </p:ext>
    </p:extLst>
  </p:cSld>
  <p:clrMapOvr>
    <a:masterClrMapping/>
  </p:clrMapOvr>
  <mc:AlternateContent xmlns:mc="http://schemas.openxmlformats.org/markup-compatibility/2006" xmlns:p14="http://schemas.microsoft.com/office/powerpoint/2010/main">
    <mc:Choice Requires="p14">
      <p:transition spd="slow" p14:dur="2000" advTm="36590"/>
    </mc:Choice>
    <mc:Fallback xmlns="">
      <p:transition spd="slow" advTm="36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a:t>STEP 4 – CALL YOUR HR CONSULTANT</a:t>
            </a:r>
            <a:endParaRPr lang="en-US" sz="2800" dirty="0"/>
          </a:p>
        </p:txBody>
      </p:sp>
      <p:sp>
        <p:nvSpPr>
          <p:cNvPr id="3" name="Content Placeholder 2"/>
          <p:cNvSpPr>
            <a:spLocks noGrp="1"/>
          </p:cNvSpPr>
          <p:nvPr>
            <p:ph sz="quarter" idx="1"/>
          </p:nvPr>
        </p:nvSpPr>
        <p:spPr>
          <a:xfrm>
            <a:off x="301752" y="1527048"/>
            <a:ext cx="5995313" cy="4572000"/>
          </a:xfrm>
        </p:spPr>
        <p:txBody>
          <a:bodyPr/>
          <a:lstStyle/>
          <a:p>
            <a:pPr marL="0" lvl="0" indent="0">
              <a:buNone/>
            </a:pPr>
            <a:r>
              <a:rPr lang="en-US" sz="2800" dirty="0" smtClean="0"/>
              <a:t>Step 4 - Call </a:t>
            </a:r>
            <a:r>
              <a:rPr lang="en-US" sz="2800" dirty="0"/>
              <a:t>your </a:t>
            </a:r>
            <a:r>
              <a:rPr lang="en-US" sz="2800" dirty="0" smtClean="0"/>
              <a:t>local/designated HR </a:t>
            </a:r>
            <a:r>
              <a:rPr lang="en-US" sz="2800" dirty="0"/>
              <a:t>Consultant</a:t>
            </a:r>
          </a:p>
          <a:p>
            <a:endParaRPr lang="en-CA" sz="2000" dirty="0" smtClean="0"/>
          </a:p>
          <a:p>
            <a:r>
              <a:rPr lang="en-CA" sz="2000" dirty="0" smtClean="0"/>
              <a:t>Notifying your HR Consultant helps ensures the claim starts of right and helps Day Zero Reporting.</a:t>
            </a:r>
          </a:p>
          <a:p>
            <a:r>
              <a:rPr lang="en-CA" sz="2000" dirty="0" smtClean="0"/>
              <a:t>HR is able to respond in a timely manner to offer Transitional Duties.</a:t>
            </a:r>
          </a:p>
          <a:p>
            <a:r>
              <a:rPr lang="en-CA" sz="2000" dirty="0" smtClean="0"/>
              <a:t>HR can ensure there is a clear and understandable process and the employee starts out right.</a:t>
            </a:r>
          </a:p>
          <a:p>
            <a:pPr marL="0" indent="0">
              <a:buNone/>
            </a:pPr>
            <a:endParaRPr lang="en-US" sz="2000" dirty="0"/>
          </a:p>
        </p:txBody>
      </p:sp>
      <p:pic>
        <p:nvPicPr>
          <p:cNvPr id="4098" name="Picture 2" descr="E:\Centrix Working folder\Sync\Centrix Working Folder\Pictures\red phon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7065" y="1772816"/>
            <a:ext cx="2586757" cy="178543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8604503"/>
      </p:ext>
    </p:extLst>
  </p:cSld>
  <p:clrMapOvr>
    <a:masterClrMapping/>
  </p:clrMapOvr>
  <mc:AlternateContent xmlns:mc="http://schemas.openxmlformats.org/markup-compatibility/2006" xmlns:p14="http://schemas.microsoft.com/office/powerpoint/2010/main">
    <mc:Choice Requires="p14">
      <p:transition spd="slow" p14:dur="2000" advTm="23852"/>
    </mc:Choice>
    <mc:Fallback xmlns="">
      <p:transition spd="slow" advTm="23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smtClean="0"/>
              <a:t>STEP 5 – PLAN YOUR FOLLOW-UP</a:t>
            </a:r>
            <a:endParaRPr lang="en-US" sz="2800" dirty="0"/>
          </a:p>
        </p:txBody>
      </p:sp>
      <p:sp>
        <p:nvSpPr>
          <p:cNvPr id="3" name="Content Placeholder 2"/>
          <p:cNvSpPr>
            <a:spLocks noGrp="1"/>
          </p:cNvSpPr>
          <p:nvPr>
            <p:ph sz="quarter" idx="1"/>
          </p:nvPr>
        </p:nvSpPr>
        <p:spPr>
          <a:xfrm>
            <a:off x="301752" y="1717008"/>
            <a:ext cx="6070448" cy="4808336"/>
          </a:xfrm>
        </p:spPr>
        <p:txBody>
          <a:bodyPr>
            <a:normAutofit fontScale="55000" lnSpcReduction="20000"/>
          </a:bodyPr>
          <a:lstStyle/>
          <a:p>
            <a:pPr marL="0" lvl="0" indent="0">
              <a:buNone/>
            </a:pPr>
            <a:r>
              <a:rPr lang="en-US" sz="4500" dirty="0" smtClean="0"/>
              <a:t>Step 5 - Immediately </a:t>
            </a:r>
            <a:r>
              <a:rPr lang="en-US" sz="4500" dirty="0"/>
              <a:t>plan your follow-up call with the </a:t>
            </a:r>
            <a:r>
              <a:rPr lang="en-US" sz="4500" dirty="0" smtClean="0"/>
              <a:t>employee</a:t>
            </a:r>
          </a:p>
          <a:p>
            <a:endParaRPr lang="en-CA" dirty="0" smtClean="0"/>
          </a:p>
          <a:p>
            <a:r>
              <a:rPr lang="en-CA" sz="3200" dirty="0" smtClean="0"/>
              <a:t>Ongoing contact is a critical success factor</a:t>
            </a:r>
          </a:p>
          <a:p>
            <a:pPr lvl="1"/>
            <a:r>
              <a:rPr lang="en-CA" sz="3000" dirty="0"/>
              <a:t>If </a:t>
            </a:r>
            <a:r>
              <a:rPr lang="en-CA" sz="3000" dirty="0" smtClean="0"/>
              <a:t>the claim is ongoing </a:t>
            </a:r>
            <a:r>
              <a:rPr lang="en-CA" sz="3000" dirty="0"/>
              <a:t>– schedule regular 5 minute check ins. (i.e. every 2 weeks) </a:t>
            </a:r>
            <a:r>
              <a:rPr lang="en-CA" sz="3000" dirty="0" smtClean="0"/>
              <a:t>whether they remain at work or are off work.</a:t>
            </a:r>
            <a:endParaRPr lang="en-CA" sz="3000" dirty="0"/>
          </a:p>
          <a:p>
            <a:r>
              <a:rPr lang="en-CA" sz="3200" dirty="0" smtClean="0"/>
              <a:t>Check </a:t>
            </a:r>
            <a:r>
              <a:rPr lang="en-CA" sz="3200" dirty="0"/>
              <a:t>in with your Staff </a:t>
            </a:r>
          </a:p>
          <a:p>
            <a:pPr lvl="1"/>
            <a:r>
              <a:rPr lang="en-CA" sz="3000" dirty="0"/>
              <a:t>How are you doing?  </a:t>
            </a:r>
          </a:p>
          <a:p>
            <a:pPr lvl="1"/>
            <a:r>
              <a:rPr lang="en-CA" sz="3000" dirty="0"/>
              <a:t>We want you back when you are </a:t>
            </a:r>
            <a:r>
              <a:rPr lang="en-CA" sz="3000" dirty="0" smtClean="0"/>
              <a:t>able to.  </a:t>
            </a:r>
            <a:endParaRPr lang="en-CA" sz="3000" dirty="0"/>
          </a:p>
          <a:p>
            <a:pPr lvl="1"/>
            <a:r>
              <a:rPr lang="en-CA" sz="3000" dirty="0"/>
              <a:t>Is there anything </a:t>
            </a:r>
            <a:r>
              <a:rPr lang="en-CA" sz="3000" dirty="0" smtClean="0"/>
              <a:t> </a:t>
            </a:r>
            <a:r>
              <a:rPr lang="en-CA" sz="3000" dirty="0"/>
              <a:t>you need?  </a:t>
            </a:r>
          </a:p>
          <a:p>
            <a:pPr lvl="1"/>
            <a:r>
              <a:rPr lang="en-CA" sz="3000" dirty="0"/>
              <a:t>Are you able to get your questions answered?</a:t>
            </a:r>
          </a:p>
          <a:p>
            <a:pPr lvl="1"/>
            <a:r>
              <a:rPr lang="en-CA" sz="3000" dirty="0"/>
              <a:t>Listen for:</a:t>
            </a:r>
          </a:p>
          <a:p>
            <a:pPr marL="1005840" lvl="2" indent="-274320">
              <a:buClr>
                <a:schemeClr val="accent2"/>
              </a:buClr>
              <a:buSzPct val="70000"/>
              <a:buFont typeface="Wingdings"/>
              <a:buChar char=""/>
            </a:pPr>
            <a:r>
              <a:rPr lang="en-CA" sz="3000" dirty="0">
                <a:solidFill>
                  <a:schemeClr val="tx2"/>
                </a:solidFill>
              </a:rPr>
              <a:t>Concerns about </a:t>
            </a:r>
            <a:r>
              <a:rPr lang="en-CA" sz="3000" dirty="0" smtClean="0">
                <a:solidFill>
                  <a:schemeClr val="tx2"/>
                </a:solidFill>
              </a:rPr>
              <a:t>returning to work.</a:t>
            </a:r>
            <a:endParaRPr lang="en-CA" sz="3000" dirty="0">
              <a:solidFill>
                <a:schemeClr val="tx2"/>
              </a:solidFill>
            </a:endParaRPr>
          </a:p>
          <a:p>
            <a:pPr marL="1005840" lvl="2" indent="-274320">
              <a:buClr>
                <a:schemeClr val="accent2"/>
              </a:buClr>
              <a:buSzPct val="70000"/>
              <a:buFont typeface="Wingdings"/>
              <a:buChar char=""/>
            </a:pPr>
            <a:r>
              <a:rPr lang="en-CA" sz="3000" dirty="0">
                <a:solidFill>
                  <a:schemeClr val="tx2"/>
                </a:solidFill>
              </a:rPr>
              <a:t>Concerns about doing the </a:t>
            </a:r>
            <a:r>
              <a:rPr lang="en-CA" sz="3000" dirty="0" smtClean="0">
                <a:solidFill>
                  <a:schemeClr val="tx2"/>
                </a:solidFill>
              </a:rPr>
              <a:t>job/duties.</a:t>
            </a:r>
            <a:endParaRPr lang="en-CA" sz="3000" dirty="0">
              <a:solidFill>
                <a:schemeClr val="tx2"/>
              </a:solidFill>
            </a:endParaRPr>
          </a:p>
          <a:p>
            <a:pPr marL="1005840" lvl="2" indent="-274320">
              <a:buClr>
                <a:schemeClr val="accent2"/>
              </a:buClr>
              <a:buSzPct val="70000"/>
              <a:buFont typeface="Wingdings"/>
              <a:buChar char=""/>
            </a:pPr>
            <a:r>
              <a:rPr lang="en-CA" sz="3000" dirty="0">
                <a:solidFill>
                  <a:schemeClr val="tx2"/>
                </a:solidFill>
              </a:rPr>
              <a:t>Fear of coming </a:t>
            </a:r>
            <a:r>
              <a:rPr lang="en-CA" sz="3000" dirty="0" smtClean="0">
                <a:solidFill>
                  <a:schemeClr val="tx2"/>
                </a:solidFill>
              </a:rPr>
              <a:t>back.</a:t>
            </a:r>
            <a:endParaRPr lang="en-CA" sz="3000" dirty="0">
              <a:solidFill>
                <a:schemeClr val="tx2"/>
              </a:solidFill>
            </a:endParaRPr>
          </a:p>
          <a:p>
            <a:pPr marL="1005840" lvl="2" indent="-274320">
              <a:buClr>
                <a:schemeClr val="accent2"/>
              </a:buClr>
              <a:buSzPct val="70000"/>
              <a:buFont typeface="Wingdings"/>
              <a:buChar char=""/>
            </a:pPr>
            <a:r>
              <a:rPr lang="en-CA" sz="3000" dirty="0">
                <a:solidFill>
                  <a:schemeClr val="tx2"/>
                </a:solidFill>
              </a:rPr>
              <a:t>Avoiding </a:t>
            </a:r>
            <a:r>
              <a:rPr lang="en-CA" sz="3000" dirty="0" smtClean="0">
                <a:solidFill>
                  <a:schemeClr val="tx2"/>
                </a:solidFill>
              </a:rPr>
              <a:t>daily activities.</a:t>
            </a:r>
            <a:endParaRPr lang="en-US" sz="3000" dirty="0"/>
          </a:p>
        </p:txBody>
      </p:sp>
      <p:pic>
        <p:nvPicPr>
          <p:cNvPr id="7171" name="Picture 3" descr="E:\Centrix Working folder\Sync\Centrix Working Folder\Pictures\confidence overcomin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0232" y="4221088"/>
            <a:ext cx="1931937" cy="21142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98008" y="2204864"/>
            <a:ext cx="1499889" cy="142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25729819"/>
      </p:ext>
    </p:extLst>
  </p:cSld>
  <p:clrMapOvr>
    <a:masterClrMapping/>
  </p:clrMapOvr>
  <mc:AlternateContent xmlns:mc="http://schemas.openxmlformats.org/markup-compatibility/2006" xmlns:p14="http://schemas.microsoft.com/office/powerpoint/2010/main">
    <mc:Choice Requires="p14">
      <p:transition spd="slow" p14:dur="2000" advTm="120519"/>
    </mc:Choice>
    <mc:Fallback xmlns="">
      <p:transition spd="slow" advTm="120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1527048"/>
            <a:ext cx="6574504" cy="4572000"/>
          </a:xfrm>
        </p:spPr>
        <p:txBody>
          <a:bodyPr>
            <a:normAutofit fontScale="92500"/>
          </a:bodyPr>
          <a:lstStyle/>
          <a:p>
            <a:r>
              <a:rPr lang="en-US" sz="2400" dirty="0" smtClean="0"/>
              <a:t>Contact should never involve discussing </a:t>
            </a:r>
            <a:r>
              <a:rPr lang="en-US" sz="2400" dirty="0"/>
              <a:t>injury causation or blame</a:t>
            </a:r>
            <a:r>
              <a:rPr lang="en-US" sz="2400" dirty="0" smtClean="0"/>
              <a:t>. </a:t>
            </a:r>
            <a:endParaRPr lang="en-US" sz="2400" dirty="0"/>
          </a:p>
          <a:p>
            <a:r>
              <a:rPr lang="en-US" sz="2400" dirty="0" smtClean="0"/>
              <a:t>If </a:t>
            </a:r>
            <a:r>
              <a:rPr lang="en-US" sz="2400" dirty="0"/>
              <a:t>the worker feels </a:t>
            </a:r>
            <a:r>
              <a:rPr lang="en-US" sz="2400" dirty="0" smtClean="0"/>
              <a:t>you are mainly concerned about finances and not their health, this </a:t>
            </a:r>
            <a:r>
              <a:rPr lang="en-US" sz="2400" dirty="0"/>
              <a:t>can poison the RTW process. </a:t>
            </a:r>
            <a:endParaRPr lang="en-US" sz="2400" dirty="0" smtClean="0"/>
          </a:p>
          <a:p>
            <a:r>
              <a:rPr lang="en-US" sz="2400" dirty="0" smtClean="0"/>
              <a:t>The worker’s </a:t>
            </a:r>
            <a:r>
              <a:rPr lang="en-US" sz="2400" dirty="0"/>
              <a:t>general perception about the workplace and </a:t>
            </a:r>
            <a:r>
              <a:rPr lang="en-US" sz="2400" dirty="0" smtClean="0"/>
              <a:t>its concern </a:t>
            </a:r>
            <a:r>
              <a:rPr lang="en-US" sz="2400" dirty="0"/>
              <a:t>for workers </a:t>
            </a:r>
            <a:r>
              <a:rPr lang="en-US" sz="2400" dirty="0" smtClean="0"/>
              <a:t>will </a:t>
            </a:r>
            <a:r>
              <a:rPr lang="en-US" sz="2400" dirty="0"/>
              <a:t>influence how </a:t>
            </a:r>
            <a:r>
              <a:rPr lang="en-US" sz="2400" dirty="0" smtClean="0"/>
              <a:t>they respond </a:t>
            </a:r>
            <a:r>
              <a:rPr lang="en-US" sz="2400" dirty="0"/>
              <a:t>to employer contact. </a:t>
            </a:r>
            <a:r>
              <a:rPr lang="en-US" sz="2400" dirty="0" smtClean="0"/>
              <a:t> </a:t>
            </a:r>
            <a:r>
              <a:rPr lang="en-US" sz="2400" b="1" u="sng" dirty="0" smtClean="0"/>
              <a:t>(Think DOC Key Goals).</a:t>
            </a:r>
          </a:p>
          <a:p>
            <a:r>
              <a:rPr lang="en-US" sz="2400" dirty="0" smtClean="0"/>
              <a:t>Early contact </a:t>
            </a:r>
            <a:r>
              <a:rPr lang="en-US" sz="2400" dirty="0"/>
              <a:t>is most successful when it builds on a </a:t>
            </a:r>
            <a:r>
              <a:rPr lang="en-US" sz="2400" dirty="0" smtClean="0"/>
              <a:t>workplace environment </a:t>
            </a:r>
            <a:r>
              <a:rPr lang="en-US" sz="2400" dirty="0"/>
              <a:t>characterized by a shared sense of goodwill </a:t>
            </a:r>
            <a:r>
              <a:rPr lang="en-US" sz="2400" dirty="0" smtClean="0"/>
              <a:t>and confidence.</a:t>
            </a:r>
            <a:endParaRPr lang="en-US" sz="2400" dirty="0"/>
          </a:p>
        </p:txBody>
      </p:sp>
      <p:sp>
        <p:nvSpPr>
          <p:cNvPr id="4" name="Title 3"/>
          <p:cNvSpPr>
            <a:spLocks noGrp="1"/>
          </p:cNvSpPr>
          <p:nvPr>
            <p:ph type="title"/>
          </p:nvPr>
        </p:nvSpPr>
        <p:spPr/>
        <p:txBody>
          <a:bodyPr>
            <a:normAutofit/>
          </a:bodyPr>
          <a:lstStyle/>
          <a:p>
            <a:r>
              <a:rPr lang="en-US" sz="2800" dirty="0" smtClean="0"/>
              <a:t>NOTES ABOUT CONTACTING THE EMPLOYEE</a:t>
            </a:r>
            <a:endParaRPr lang="en-US" sz="2800" dirty="0"/>
          </a:p>
        </p:txBody>
      </p:sp>
      <p:pic>
        <p:nvPicPr>
          <p:cNvPr id="4098" name="Picture 2" descr="E:\Centrix Working folder\Sync\Centrix Working Folder\Pictures\quick tip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62219" y="2420888"/>
            <a:ext cx="2178469" cy="144323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46124110"/>
      </p:ext>
    </p:extLst>
  </p:cSld>
  <p:clrMapOvr>
    <a:masterClrMapping/>
  </p:clrMapOvr>
  <mc:AlternateContent xmlns:mc="http://schemas.openxmlformats.org/markup-compatibility/2006" xmlns:p14="http://schemas.microsoft.com/office/powerpoint/2010/main">
    <mc:Choice Requires="p14">
      <p:transition spd="slow" p14:dur="2000" advTm="58666"/>
    </mc:Choice>
    <mc:Fallback xmlns="">
      <p:transition spd="slow" advTm="58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579583"/>
            <a:ext cx="8352928" cy="1320361"/>
          </a:xfrm>
          <a:prstGeom prst="rect">
            <a:avLst/>
          </a:prstGeom>
          <a:noFill/>
        </p:spPr>
        <p:txBody>
          <a:bodyPr wrap="square" rtlCol="0">
            <a:spAutoFit/>
          </a:bodyPr>
          <a:lstStyle/>
          <a:p>
            <a:pPr lvl="0">
              <a:spcBef>
                <a:spcPct val="20000"/>
              </a:spcBef>
              <a:buClr>
                <a:srgbClr val="797B7E"/>
              </a:buClr>
              <a:buSzPct val="85000"/>
            </a:pPr>
            <a:r>
              <a:rPr lang="en-CA" sz="2700" dirty="0">
                <a:solidFill>
                  <a:srgbClr val="000000"/>
                </a:solidFill>
              </a:rPr>
              <a:t>Never say</a:t>
            </a:r>
          </a:p>
          <a:p>
            <a:pPr marL="548640" lvl="1" indent="-274320">
              <a:spcBef>
                <a:spcPct val="20000"/>
              </a:spcBef>
              <a:buClr>
                <a:srgbClr val="F96A1B"/>
              </a:buClr>
              <a:buSzPct val="70000"/>
              <a:buFont typeface="Wingdings"/>
              <a:buChar char=""/>
            </a:pPr>
            <a:r>
              <a:rPr lang="en-CA" sz="2200" dirty="0">
                <a:solidFill>
                  <a:srgbClr val="434342"/>
                </a:solidFill>
              </a:rPr>
              <a:t>“When are you coming back?”  It tends to invoke resistance.</a:t>
            </a:r>
          </a:p>
          <a:p>
            <a:pPr marL="548640" lvl="1" indent="-274320">
              <a:spcBef>
                <a:spcPct val="20000"/>
              </a:spcBef>
              <a:buClr>
                <a:srgbClr val="F96A1B"/>
              </a:buClr>
              <a:buSzPct val="70000"/>
              <a:buFont typeface="Wingdings"/>
              <a:buChar char=""/>
            </a:pPr>
            <a:endParaRPr lang="en-CA" sz="2200" dirty="0">
              <a:solidFill>
                <a:srgbClr val="434342"/>
              </a:solidFill>
            </a:endParaRPr>
          </a:p>
        </p:txBody>
      </p:sp>
      <p:sp>
        <p:nvSpPr>
          <p:cNvPr id="3" name="Content Placeholder 2"/>
          <p:cNvSpPr>
            <a:spLocks noGrp="1"/>
          </p:cNvSpPr>
          <p:nvPr>
            <p:ph sz="quarter" idx="1"/>
          </p:nvPr>
        </p:nvSpPr>
        <p:spPr>
          <a:xfrm>
            <a:off x="282886" y="3645024"/>
            <a:ext cx="8590728" cy="2448272"/>
          </a:xfrm>
        </p:spPr>
        <p:txBody>
          <a:bodyPr>
            <a:normAutofit fontScale="85000" lnSpcReduction="20000"/>
          </a:bodyPr>
          <a:lstStyle/>
          <a:p>
            <a:pPr marL="0" indent="0">
              <a:buNone/>
            </a:pPr>
            <a:r>
              <a:rPr lang="en-CA" dirty="0" smtClean="0"/>
              <a:t>Instead say</a:t>
            </a:r>
            <a:r>
              <a:rPr lang="en-CA" dirty="0"/>
              <a:t>:</a:t>
            </a:r>
          </a:p>
          <a:p>
            <a:pPr marL="0" indent="0">
              <a:buNone/>
            </a:pPr>
            <a:endParaRPr lang="en-CA" dirty="0"/>
          </a:p>
          <a:p>
            <a:pPr marL="514350" indent="-514350">
              <a:buFont typeface="+mj-lt"/>
              <a:buAutoNum type="arabicPeriod"/>
            </a:pPr>
            <a:r>
              <a:rPr lang="en-CA" dirty="0"/>
              <a:t>How are you doing?</a:t>
            </a:r>
          </a:p>
          <a:p>
            <a:pPr marL="514350" indent="-514350">
              <a:buFont typeface="+mj-lt"/>
              <a:buAutoNum type="arabicPeriod"/>
            </a:pPr>
            <a:r>
              <a:rPr lang="en-CA" dirty="0"/>
              <a:t>Is there anything you need help with?</a:t>
            </a:r>
          </a:p>
          <a:p>
            <a:pPr marL="514350" indent="-514350">
              <a:buFont typeface="+mj-lt"/>
              <a:buAutoNum type="arabicPeriod"/>
            </a:pPr>
            <a:r>
              <a:rPr lang="en-CA" dirty="0"/>
              <a:t>We are eager to have you back when you are medically ready.</a:t>
            </a:r>
          </a:p>
          <a:p>
            <a:pPr marL="514350" indent="-514350">
              <a:buFont typeface="+mj-lt"/>
              <a:buAutoNum type="arabicPeriod"/>
            </a:pPr>
            <a:r>
              <a:rPr lang="en-CA" dirty="0"/>
              <a:t>Is it ok if I call </a:t>
            </a:r>
            <a:r>
              <a:rPr lang="en-CA" dirty="0" smtClean="0"/>
              <a:t>you next week </a:t>
            </a:r>
            <a:r>
              <a:rPr lang="en-CA" dirty="0"/>
              <a:t>to check in and see how you are doing?</a:t>
            </a:r>
          </a:p>
          <a:p>
            <a:pPr lvl="1"/>
            <a:endParaRPr lang="en-CA" dirty="0" smtClean="0"/>
          </a:p>
        </p:txBody>
      </p:sp>
      <p:sp>
        <p:nvSpPr>
          <p:cNvPr id="6" name="Title 1"/>
          <p:cNvSpPr txBox="1">
            <a:spLocks/>
          </p:cNvSpPr>
          <p:nvPr/>
        </p:nvSpPr>
        <p:spPr>
          <a:xfrm>
            <a:off x="454152" y="188640"/>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CA" sz="2800" dirty="0" smtClean="0"/>
              <a:t>WHAT NOT TO SAY…AND SAY INSTEAD</a:t>
            </a:r>
            <a:endParaRPr lang="en-US" sz="2800" dirty="0"/>
          </a:p>
        </p:txBody>
      </p:sp>
      <p:grpSp>
        <p:nvGrpSpPr>
          <p:cNvPr id="13" name="Group 12"/>
          <p:cNvGrpSpPr/>
          <p:nvPr/>
        </p:nvGrpSpPr>
        <p:grpSpPr>
          <a:xfrm>
            <a:off x="3347864" y="1678996"/>
            <a:ext cx="1677168" cy="1422648"/>
            <a:chOff x="5791200" y="2362200"/>
            <a:chExt cx="2514600" cy="1946564"/>
          </a:xfrm>
        </p:grpSpPr>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1200" y="2473036"/>
              <a:ext cx="25146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 14"/>
            <p:cNvSpPr/>
            <p:nvPr/>
          </p:nvSpPr>
          <p:spPr>
            <a:xfrm>
              <a:off x="6096000" y="2362200"/>
              <a:ext cx="2057400" cy="1946564"/>
            </a:xfrm>
            <a:prstGeom prst="ellipse">
              <a:avLst/>
            </a:prstGeom>
            <a:noFill/>
            <a:ln w="127000" cap="flat" cmpd="sng" algn="ctr">
              <a:solidFill>
                <a:srgbClr val="FF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Trebuchet MS"/>
                <a:ea typeface="+mn-ea"/>
                <a:cs typeface="+mn-cs"/>
              </a:endParaRPr>
            </a:p>
          </p:txBody>
        </p:sp>
        <p:cxnSp>
          <p:nvCxnSpPr>
            <p:cNvPr id="16" name="Straight Connector 15"/>
            <p:cNvCxnSpPr>
              <a:stCxn id="15" idx="1"/>
              <a:endCxn id="15" idx="5"/>
            </p:cNvCxnSpPr>
            <p:nvPr/>
          </p:nvCxnSpPr>
          <p:spPr>
            <a:xfrm>
              <a:off x="6397299" y="2647268"/>
              <a:ext cx="1454802" cy="1376428"/>
            </a:xfrm>
            <a:prstGeom prst="line">
              <a:avLst/>
            </a:prstGeom>
            <a:noFill/>
            <a:ln w="127000" cap="flat" cmpd="sng" algn="ctr">
              <a:solidFill>
                <a:srgbClr val="FF0000"/>
              </a:solidFill>
              <a:prstDash val="solid"/>
            </a:ln>
            <a:effectLst/>
          </p:spPr>
        </p:cxnSp>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54662335"/>
      </p:ext>
    </p:extLst>
  </p:cSld>
  <p:clrMapOvr>
    <a:masterClrMapping/>
  </p:clrMapOvr>
  <mc:AlternateContent xmlns:mc="http://schemas.openxmlformats.org/markup-compatibility/2006" xmlns:p14="http://schemas.microsoft.com/office/powerpoint/2010/main">
    <mc:Choice Requires="p14">
      <p:transition spd="slow" p14:dur="2000" advTm="37478"/>
    </mc:Choice>
    <mc:Fallback xmlns="">
      <p:transition spd="slow" advTm="37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smtClean="0"/>
              <a:t>THE BEST PRACTICES</a:t>
            </a:r>
            <a:endParaRPr lang="en-CA" sz="2800" dirty="0"/>
          </a:p>
        </p:txBody>
      </p:sp>
      <p:sp>
        <p:nvSpPr>
          <p:cNvPr id="3" name="Content Placeholder 2"/>
          <p:cNvSpPr>
            <a:spLocks noGrp="1"/>
          </p:cNvSpPr>
          <p:nvPr>
            <p:ph sz="quarter" idx="1"/>
          </p:nvPr>
        </p:nvSpPr>
        <p:spPr>
          <a:xfrm>
            <a:off x="2987824" y="1556792"/>
            <a:ext cx="5817848" cy="4752528"/>
          </a:xfrm>
        </p:spPr>
        <p:txBody>
          <a:bodyPr>
            <a:normAutofit/>
          </a:bodyPr>
          <a:lstStyle/>
          <a:p>
            <a:pPr marL="514350" indent="-514350">
              <a:buFont typeface="Wingdings 2"/>
              <a:buAutoNum type="arabicPeriod"/>
            </a:pPr>
            <a:r>
              <a:rPr lang="en-CA" sz="2400" dirty="0"/>
              <a:t>Adopt a </a:t>
            </a:r>
            <a:r>
              <a:rPr lang="en-CA" sz="2400" dirty="0" smtClean="0"/>
              <a:t>Culture that Prevents Work Disability.</a:t>
            </a:r>
            <a:endParaRPr lang="en-CA" sz="2400" dirty="0"/>
          </a:p>
          <a:p>
            <a:pPr marL="514350" indent="-514350">
              <a:buAutoNum type="arabicPeriod"/>
            </a:pPr>
            <a:r>
              <a:rPr lang="en-CA" sz="2400" dirty="0" smtClean="0"/>
              <a:t>Ensure a welcoming environment.</a:t>
            </a:r>
          </a:p>
          <a:p>
            <a:pPr marL="514350" indent="-514350">
              <a:buAutoNum type="arabicPeriod"/>
            </a:pPr>
            <a:r>
              <a:rPr lang="en-CA" sz="2400" dirty="0" smtClean="0"/>
              <a:t>Get Day Zero Reporting.</a:t>
            </a:r>
          </a:p>
          <a:p>
            <a:pPr marL="514350" indent="-514350">
              <a:buAutoNum type="arabicPeriod"/>
            </a:pPr>
            <a:r>
              <a:rPr lang="en-CA" sz="2400" dirty="0" smtClean="0"/>
              <a:t>Early Return to Work is KEY.</a:t>
            </a:r>
          </a:p>
          <a:p>
            <a:pPr marL="514350" indent="-514350">
              <a:buAutoNum type="arabicPeriod"/>
            </a:pPr>
            <a:r>
              <a:rPr lang="en-CA" sz="2400" dirty="0" smtClean="0"/>
              <a:t>Demonstrate Care and Compassion.</a:t>
            </a:r>
          </a:p>
          <a:p>
            <a:pPr marL="514350" indent="-514350">
              <a:buAutoNum type="arabicPeriod"/>
            </a:pPr>
            <a:r>
              <a:rPr lang="en-CA" sz="2400" dirty="0" smtClean="0"/>
              <a:t>Maintain ongoing contact –         “Keep them on the Grid.”</a:t>
            </a:r>
          </a:p>
          <a:p>
            <a:pPr marL="514350" indent="-514350">
              <a:buAutoNum type="arabicPeriod"/>
            </a:pPr>
            <a:r>
              <a:rPr lang="en-CA" sz="2400" dirty="0" smtClean="0"/>
              <a:t>Supervisor involvement – Follow the 5 Steps.</a:t>
            </a:r>
            <a:endParaRPr lang="en-CA" dirty="0"/>
          </a:p>
        </p:txBody>
      </p:sp>
      <p:pic>
        <p:nvPicPr>
          <p:cNvPr id="6146" name="Picture 2" descr="E:\Centrix Working folder\Sync\Centrix Working Folder\Pictures\old way new wa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2204864"/>
            <a:ext cx="2670944" cy="2670944"/>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04204556"/>
      </p:ext>
    </p:extLst>
  </p:cSld>
  <p:clrMapOvr>
    <a:masterClrMapping/>
  </p:clrMapOvr>
  <mc:AlternateContent xmlns:mc="http://schemas.openxmlformats.org/markup-compatibility/2006" xmlns:p14="http://schemas.microsoft.com/office/powerpoint/2010/main">
    <mc:Choice Requires="p14">
      <p:transition spd="slow" p14:dur="2000" advTm="45736"/>
    </mc:Choice>
    <mc:Fallback xmlns="">
      <p:transition spd="slow" advTm="45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smtClean="0"/>
              <a:t>CONTACT FOR QUESTIONS AND HELP</a:t>
            </a:r>
            <a:endParaRPr lang="en-US" sz="2800" dirty="0"/>
          </a:p>
        </p:txBody>
      </p:sp>
      <p:sp>
        <p:nvSpPr>
          <p:cNvPr id="3" name="Content Placeholder 2"/>
          <p:cNvSpPr>
            <a:spLocks noGrp="1"/>
          </p:cNvSpPr>
          <p:nvPr>
            <p:ph sz="quarter" idx="1"/>
          </p:nvPr>
        </p:nvSpPr>
        <p:spPr>
          <a:xfrm>
            <a:off x="827584" y="1527048"/>
            <a:ext cx="7632848" cy="4572000"/>
          </a:xfrm>
        </p:spPr>
        <p:txBody>
          <a:bodyPr>
            <a:normAutofit/>
          </a:bodyPr>
          <a:lstStyle/>
          <a:p>
            <a:pPr marL="0" indent="0">
              <a:buNone/>
            </a:pPr>
            <a:endParaRPr lang="en-CA" dirty="0"/>
          </a:p>
          <a:p>
            <a:endParaRPr lang="en-US" dirty="0"/>
          </a:p>
          <a:p>
            <a:pPr marL="0" indent="0">
              <a:buNone/>
            </a:pPr>
            <a:r>
              <a:rPr lang="en-US" dirty="0"/>
              <a:t>For </a:t>
            </a:r>
            <a:r>
              <a:rPr lang="en-US" dirty="0" smtClean="0"/>
              <a:t>more information </a:t>
            </a:r>
            <a:r>
              <a:rPr lang="en-US" dirty="0"/>
              <a:t>or if you have questions about the Transitional </a:t>
            </a:r>
            <a:r>
              <a:rPr lang="en-US" dirty="0" smtClean="0"/>
              <a:t>Return to Work Program, contact:</a:t>
            </a:r>
          </a:p>
          <a:p>
            <a:pPr marL="0" indent="0">
              <a:buNone/>
            </a:pPr>
            <a:endParaRPr lang="en-US" dirty="0" smtClean="0"/>
          </a:p>
          <a:p>
            <a:pPr marL="0" indent="0">
              <a:spcBef>
                <a:spcPts val="0"/>
              </a:spcBef>
              <a:buNone/>
            </a:pPr>
            <a:r>
              <a:rPr lang="en-US" sz="2400" dirty="0"/>
              <a:t>Occupational Health and Wellness Unit</a:t>
            </a:r>
          </a:p>
          <a:p>
            <a:pPr marL="0" indent="0">
              <a:spcBef>
                <a:spcPts val="0"/>
              </a:spcBef>
              <a:buNone/>
            </a:pPr>
            <a:r>
              <a:rPr lang="en-US" sz="2400" u="sng" dirty="0">
                <a:hlinkClick r:id="rId5"/>
              </a:rPr>
              <a:t>DOCOccupationalHealthandWellness@doc.wa.gov</a:t>
            </a:r>
            <a:endParaRPr lang="en-US" sz="2400" dirty="0"/>
          </a:p>
          <a:p>
            <a:pPr marL="0" indent="0">
              <a:spcBef>
                <a:spcPts val="0"/>
              </a:spcBef>
              <a:buNone/>
            </a:pPr>
            <a:r>
              <a:rPr lang="en-US" sz="2400" dirty="0" smtClean="0"/>
              <a:t>1-888-833-3726</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5066375"/>
      </p:ext>
    </p:extLst>
  </p:cSld>
  <p:clrMapOvr>
    <a:masterClrMapping/>
  </p:clrMapOvr>
  <mc:AlternateContent xmlns:mc="http://schemas.openxmlformats.org/markup-compatibility/2006" xmlns:p14="http://schemas.microsoft.com/office/powerpoint/2010/main">
    <mc:Choice Requires="p14">
      <p:transition spd="slow" p14:dur="2000" advTm="10915"/>
    </mc:Choice>
    <mc:Fallback xmlns="">
      <p:transition spd="slow" advTm="10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smtClean="0"/>
              <a:t>RESULTS DOC</a:t>
            </a:r>
            <a:endParaRPr lang="en-US" sz="2800" dirty="0"/>
          </a:p>
        </p:txBody>
      </p:sp>
      <p:grpSp>
        <p:nvGrpSpPr>
          <p:cNvPr id="19" name="Group 18"/>
          <p:cNvGrpSpPr/>
          <p:nvPr/>
        </p:nvGrpSpPr>
        <p:grpSpPr>
          <a:xfrm>
            <a:off x="3363006" y="1700881"/>
            <a:ext cx="5438044" cy="697310"/>
            <a:chOff x="3058899" y="89158"/>
            <a:chExt cx="5438044" cy="697310"/>
          </a:xfrm>
        </p:grpSpPr>
        <p:sp>
          <p:nvSpPr>
            <p:cNvPr id="20" name="Round Same Side Corner Rectangle 19"/>
            <p:cNvSpPr/>
            <p:nvPr/>
          </p:nvSpPr>
          <p:spPr>
            <a:xfrm rot="5400000">
              <a:off x="5429266" y="-2281209"/>
              <a:ext cx="697310" cy="5438044"/>
            </a:xfrm>
            <a:prstGeom prst="round2SameRect">
              <a:avLst/>
            </a:prstGeom>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21" name="Round Same Side Corner Rectangle 4"/>
            <p:cNvSpPr/>
            <p:nvPr/>
          </p:nvSpPr>
          <p:spPr>
            <a:xfrm>
              <a:off x="3058899" y="123198"/>
              <a:ext cx="5404004" cy="6292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Employee satisfaction</a:t>
              </a:r>
              <a:endParaRPr lang="en-US" sz="1900" kern="1200" dirty="0"/>
            </a:p>
            <a:p>
              <a:pPr marL="171450" lvl="1" indent="-171450" algn="l" defTabSz="844550">
                <a:lnSpc>
                  <a:spcPct val="90000"/>
                </a:lnSpc>
                <a:spcBef>
                  <a:spcPct val="0"/>
                </a:spcBef>
                <a:spcAft>
                  <a:spcPct val="15000"/>
                </a:spcAft>
                <a:buChar char="••"/>
              </a:pPr>
              <a:r>
                <a:rPr lang="en-CA" sz="1900" kern="1200" dirty="0" smtClean="0"/>
                <a:t>Employee engagement</a:t>
              </a:r>
              <a:endParaRPr lang="en-US" sz="1900" kern="1200" dirty="0"/>
            </a:p>
          </p:txBody>
        </p:sp>
      </p:grpSp>
      <p:grpSp>
        <p:nvGrpSpPr>
          <p:cNvPr id="22" name="Group 21"/>
          <p:cNvGrpSpPr/>
          <p:nvPr/>
        </p:nvGrpSpPr>
        <p:grpSpPr>
          <a:xfrm>
            <a:off x="3382428" y="2572518"/>
            <a:ext cx="5438044" cy="697310"/>
            <a:chOff x="3058899" y="1004378"/>
            <a:chExt cx="5438044" cy="697310"/>
          </a:xfrm>
        </p:grpSpPr>
        <p:sp>
          <p:nvSpPr>
            <p:cNvPr id="23" name="Round Same Side Corner Rectangle 22"/>
            <p:cNvSpPr/>
            <p:nvPr/>
          </p:nvSpPr>
          <p:spPr>
            <a:xfrm rot="5400000">
              <a:off x="5429266" y="-1365989"/>
              <a:ext cx="697310" cy="5438044"/>
            </a:xfrm>
            <a:prstGeom prst="round2SameRect">
              <a:avLst/>
            </a:prstGeom>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24" name="Round Same Side Corner Rectangle 4"/>
            <p:cNvSpPr/>
            <p:nvPr/>
          </p:nvSpPr>
          <p:spPr>
            <a:xfrm>
              <a:off x="3058899" y="1038418"/>
              <a:ext cx="5404004" cy="6292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Employee on the job injuries</a:t>
              </a:r>
              <a:endParaRPr lang="en-US" sz="1900" kern="1200" dirty="0"/>
            </a:p>
            <a:p>
              <a:pPr marL="171450" lvl="1" indent="-171450" algn="l" defTabSz="844550">
                <a:lnSpc>
                  <a:spcPct val="90000"/>
                </a:lnSpc>
                <a:spcBef>
                  <a:spcPct val="0"/>
                </a:spcBef>
                <a:spcAft>
                  <a:spcPct val="15000"/>
                </a:spcAft>
                <a:buChar char="••"/>
              </a:pPr>
              <a:r>
                <a:rPr lang="en-CA" sz="1900" kern="1200" dirty="0" smtClean="0"/>
                <a:t>Employee assaults by offenders in prison</a:t>
              </a:r>
              <a:endParaRPr lang="en-US" sz="1900" kern="1200" dirty="0"/>
            </a:p>
          </p:txBody>
        </p:sp>
      </p:grpSp>
      <p:grpSp>
        <p:nvGrpSpPr>
          <p:cNvPr id="55" name="Group 54"/>
          <p:cNvGrpSpPr/>
          <p:nvPr/>
        </p:nvGrpSpPr>
        <p:grpSpPr>
          <a:xfrm>
            <a:off x="210127" y="1526554"/>
            <a:ext cx="3070832" cy="4574283"/>
            <a:chOff x="210127" y="1526554"/>
            <a:chExt cx="3070832" cy="4574283"/>
          </a:xfrm>
        </p:grpSpPr>
        <p:grpSp>
          <p:nvGrpSpPr>
            <p:cNvPr id="7" name="Group 6"/>
            <p:cNvGrpSpPr/>
            <p:nvPr/>
          </p:nvGrpSpPr>
          <p:grpSpPr>
            <a:xfrm>
              <a:off x="216957" y="2420888"/>
              <a:ext cx="3058899" cy="871637"/>
              <a:chOff x="5438044" y="999975"/>
              <a:chExt cx="3058899" cy="871637"/>
            </a:xfrm>
            <a:solidFill>
              <a:schemeClr val="accent1">
                <a:lumMod val="60000"/>
                <a:lumOff val="40000"/>
              </a:schemeClr>
            </a:solidFill>
          </p:grpSpPr>
          <p:sp>
            <p:nvSpPr>
              <p:cNvPr id="17" name="Rounded Rectangle 16"/>
              <p:cNvSpPr/>
              <p:nvPr/>
            </p:nvSpPr>
            <p:spPr>
              <a:xfrm>
                <a:off x="5438044" y="999975"/>
                <a:ext cx="3058899" cy="871637"/>
              </a:xfrm>
              <a:prstGeom prst="roundRect">
                <a:avLst/>
              </a:prstGeom>
              <a:grp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8" name="Rounded Rectangle 4"/>
              <p:cNvSpPr/>
              <p:nvPr/>
            </p:nvSpPr>
            <p:spPr>
              <a:xfrm>
                <a:off x="5480594" y="1042525"/>
                <a:ext cx="2973799" cy="78653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Safer Operations</a:t>
                </a:r>
                <a:endParaRPr lang="en-US" sz="1800" kern="1200" dirty="0"/>
              </a:p>
            </p:txBody>
          </p:sp>
        </p:grpSp>
        <p:grpSp>
          <p:nvGrpSpPr>
            <p:cNvPr id="8" name="Group 7"/>
            <p:cNvGrpSpPr/>
            <p:nvPr/>
          </p:nvGrpSpPr>
          <p:grpSpPr>
            <a:xfrm>
              <a:off x="222060" y="3356992"/>
              <a:ext cx="3058899" cy="871637"/>
              <a:chOff x="1833993" y="1576040"/>
              <a:chExt cx="3058899" cy="871637"/>
            </a:xfrm>
          </p:grpSpPr>
          <p:sp>
            <p:nvSpPr>
              <p:cNvPr id="15" name="Rounded Rectangle 14"/>
              <p:cNvSpPr/>
              <p:nvPr/>
            </p:nvSpPr>
            <p:spPr>
              <a:xfrm>
                <a:off x="1833993" y="1576040"/>
                <a:ext cx="3058899" cy="871637"/>
              </a:xfrm>
              <a:prstGeom prst="roundRect">
                <a:avLst/>
              </a:prstGeom>
              <a:solidFill>
                <a:schemeClr val="bg1">
                  <a:lumMod val="65000"/>
                </a:schemeClr>
              </a:soli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16" name="Rounded Rectangle 6"/>
              <p:cNvSpPr/>
              <p:nvPr/>
            </p:nvSpPr>
            <p:spPr>
              <a:xfrm>
                <a:off x="1848057" y="1618589"/>
                <a:ext cx="2973799" cy="7865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Innovative, Efficient and Sustainable Business practices</a:t>
                </a:r>
                <a:endParaRPr lang="en-US" sz="1800" kern="1200" dirty="0"/>
              </a:p>
            </p:txBody>
          </p:sp>
        </p:grpSp>
        <p:grpSp>
          <p:nvGrpSpPr>
            <p:cNvPr id="10" name="Group 9"/>
            <p:cNvGrpSpPr/>
            <p:nvPr/>
          </p:nvGrpSpPr>
          <p:grpSpPr>
            <a:xfrm>
              <a:off x="210127" y="5229200"/>
              <a:ext cx="3058899" cy="871637"/>
              <a:chOff x="0" y="3662872"/>
              <a:chExt cx="3058899" cy="871637"/>
            </a:xfrm>
          </p:grpSpPr>
          <p:sp>
            <p:nvSpPr>
              <p:cNvPr id="11" name="Rounded Rectangle 10"/>
              <p:cNvSpPr/>
              <p:nvPr/>
            </p:nvSpPr>
            <p:spPr>
              <a:xfrm>
                <a:off x="0" y="3662872"/>
                <a:ext cx="3058899" cy="871637"/>
              </a:xfrm>
              <a:prstGeom prst="roundRect">
                <a:avLst/>
              </a:prstGeom>
              <a:solidFill>
                <a:schemeClr val="bg1">
                  <a:lumMod val="65000"/>
                </a:schemeClr>
              </a:solid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sp>
          <p:sp>
            <p:nvSpPr>
              <p:cNvPr id="12" name="Rounded Rectangle 10"/>
              <p:cNvSpPr/>
              <p:nvPr/>
            </p:nvSpPr>
            <p:spPr>
              <a:xfrm>
                <a:off x="42549" y="3683324"/>
                <a:ext cx="2973799" cy="7865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Promoting Positive Change</a:t>
                </a:r>
                <a:endParaRPr lang="en-US" sz="1800" kern="1200" dirty="0"/>
              </a:p>
            </p:txBody>
          </p:sp>
        </p:grpSp>
        <p:grpSp>
          <p:nvGrpSpPr>
            <p:cNvPr id="40" name="Group 39"/>
            <p:cNvGrpSpPr/>
            <p:nvPr/>
          </p:nvGrpSpPr>
          <p:grpSpPr>
            <a:xfrm>
              <a:off x="216957" y="1526554"/>
              <a:ext cx="3058899" cy="871637"/>
              <a:chOff x="4917926" y="6117427"/>
              <a:chExt cx="3058899" cy="871637"/>
            </a:xfrm>
            <a:solidFill>
              <a:schemeClr val="bg1">
                <a:lumMod val="65000"/>
              </a:schemeClr>
            </a:solidFill>
          </p:grpSpPr>
          <p:sp>
            <p:nvSpPr>
              <p:cNvPr id="41" name="Rounded Rectangle 40"/>
              <p:cNvSpPr/>
              <p:nvPr/>
            </p:nvSpPr>
            <p:spPr>
              <a:xfrm>
                <a:off x="4917926" y="6117427"/>
                <a:ext cx="3058899" cy="871637"/>
              </a:xfrm>
              <a:prstGeom prst="roundRect">
                <a:avLst/>
              </a:prstGeom>
              <a:solidFill>
                <a:schemeClr val="bg1">
                  <a:lumMod val="65000"/>
                </a:schemeClr>
              </a:solidFill>
              <a:effectLst/>
              <a:scene3d>
                <a:camera prst="orthographicFront" fov="0">
                  <a:rot lat="0" lon="0" rev="0"/>
                </a:camera>
                <a:lightRig rig="threePt" dir="t">
                  <a:rot lat="0" lon="0" rev="0"/>
                </a:lightRig>
              </a:scene3d>
              <a:sp3d contourW="9525" prstMaterial="matte">
                <a:contourClr>
                  <a:schemeClr val="accent2">
                    <a:hueOff val="0"/>
                    <a:satOff val="0"/>
                    <a:lumOff val="0"/>
                    <a:alphaOff val="0"/>
                    <a:shade val="70000"/>
                    <a:satMod val="105000"/>
                  </a:schemeClr>
                </a:contourClr>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2" name="Rounded Rectangle 4"/>
              <p:cNvSpPr/>
              <p:nvPr/>
            </p:nvSpPr>
            <p:spPr>
              <a:xfrm>
                <a:off x="4960475" y="6159976"/>
                <a:ext cx="2973799" cy="78653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Engaged and Respected Staff</a:t>
                </a:r>
                <a:endParaRPr lang="en-US" sz="1800" kern="1200" dirty="0"/>
              </a:p>
            </p:txBody>
          </p:sp>
        </p:grpSp>
        <p:grpSp>
          <p:nvGrpSpPr>
            <p:cNvPr id="49" name="Group 48"/>
            <p:cNvGrpSpPr/>
            <p:nvPr/>
          </p:nvGrpSpPr>
          <p:grpSpPr>
            <a:xfrm>
              <a:off x="222059" y="4293096"/>
              <a:ext cx="3058899" cy="871637"/>
              <a:chOff x="681859" y="2584150"/>
              <a:chExt cx="3058899" cy="871637"/>
            </a:xfrm>
          </p:grpSpPr>
          <p:sp>
            <p:nvSpPr>
              <p:cNvPr id="50" name="Rounded Rectangle 49"/>
              <p:cNvSpPr/>
              <p:nvPr/>
            </p:nvSpPr>
            <p:spPr>
              <a:xfrm>
                <a:off x="681859" y="2584150"/>
                <a:ext cx="3058899" cy="871637"/>
              </a:xfrm>
              <a:prstGeom prst="roundRect">
                <a:avLst/>
              </a:prstGeom>
              <a:solidFill>
                <a:schemeClr val="bg1">
                  <a:lumMod val="65000"/>
                </a:schemeClr>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sp>
          <p:sp>
            <p:nvSpPr>
              <p:cNvPr id="51" name="Rounded Rectangle 8"/>
              <p:cNvSpPr/>
              <p:nvPr/>
            </p:nvSpPr>
            <p:spPr>
              <a:xfrm>
                <a:off x="724409" y="2626700"/>
                <a:ext cx="2973799" cy="7865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Supporting Successful Transition</a:t>
                </a:r>
                <a:endParaRPr lang="en-US" sz="1800" kern="1200" dirty="0"/>
              </a:p>
            </p:txBody>
          </p:sp>
        </p:grpSp>
      </p:grpSp>
      <p:grpSp>
        <p:nvGrpSpPr>
          <p:cNvPr id="56" name="Group 55"/>
          <p:cNvGrpSpPr/>
          <p:nvPr/>
        </p:nvGrpSpPr>
        <p:grpSpPr>
          <a:xfrm>
            <a:off x="205024" y="1519013"/>
            <a:ext cx="3070832" cy="4574283"/>
            <a:chOff x="210127" y="1526554"/>
            <a:chExt cx="3070832" cy="4574283"/>
          </a:xfrm>
        </p:grpSpPr>
        <p:grpSp>
          <p:nvGrpSpPr>
            <p:cNvPr id="57" name="Group 56"/>
            <p:cNvGrpSpPr/>
            <p:nvPr/>
          </p:nvGrpSpPr>
          <p:grpSpPr>
            <a:xfrm>
              <a:off x="216957" y="2420888"/>
              <a:ext cx="3058899" cy="871637"/>
              <a:chOff x="5438044" y="999975"/>
              <a:chExt cx="3058899" cy="871637"/>
            </a:xfrm>
            <a:solidFill>
              <a:schemeClr val="accent1">
                <a:lumMod val="60000"/>
                <a:lumOff val="40000"/>
              </a:schemeClr>
            </a:solidFill>
          </p:grpSpPr>
          <p:sp>
            <p:nvSpPr>
              <p:cNvPr id="70" name="Rounded Rectangle 69"/>
              <p:cNvSpPr/>
              <p:nvPr/>
            </p:nvSpPr>
            <p:spPr>
              <a:xfrm>
                <a:off x="5438044" y="999975"/>
                <a:ext cx="3058899" cy="871637"/>
              </a:xfrm>
              <a:prstGeom prst="roundRect">
                <a:avLst/>
              </a:prstGeom>
              <a:grp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71" name="Rounded Rectangle 4"/>
              <p:cNvSpPr/>
              <p:nvPr/>
            </p:nvSpPr>
            <p:spPr>
              <a:xfrm>
                <a:off x="5480594" y="1042525"/>
                <a:ext cx="2973799" cy="78653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Safer Operations</a:t>
                </a:r>
                <a:endParaRPr lang="en-US" sz="1800" kern="1200" dirty="0"/>
              </a:p>
            </p:txBody>
          </p:sp>
        </p:grpSp>
        <p:grpSp>
          <p:nvGrpSpPr>
            <p:cNvPr id="58" name="Group 57"/>
            <p:cNvGrpSpPr/>
            <p:nvPr/>
          </p:nvGrpSpPr>
          <p:grpSpPr>
            <a:xfrm>
              <a:off x="222060" y="3356992"/>
              <a:ext cx="3058899" cy="871637"/>
              <a:chOff x="1833993" y="1576040"/>
              <a:chExt cx="3058899" cy="871637"/>
            </a:xfrm>
          </p:grpSpPr>
          <p:sp>
            <p:nvSpPr>
              <p:cNvPr id="68" name="Rounded Rectangle 67"/>
              <p:cNvSpPr/>
              <p:nvPr/>
            </p:nvSpPr>
            <p:spPr>
              <a:xfrm>
                <a:off x="1833993" y="1576040"/>
                <a:ext cx="3058899" cy="871637"/>
              </a:xfrm>
              <a:prstGeom prst="roundRect">
                <a:avLst/>
              </a:prstGeom>
              <a:solidFill>
                <a:schemeClr val="bg1">
                  <a:lumMod val="65000"/>
                </a:schemeClr>
              </a:soli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69" name="Rounded Rectangle 6"/>
              <p:cNvSpPr/>
              <p:nvPr/>
            </p:nvSpPr>
            <p:spPr>
              <a:xfrm>
                <a:off x="1848057" y="1618589"/>
                <a:ext cx="2973799" cy="7865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Innovative, Efficient and Sustainable Business practices</a:t>
                </a:r>
                <a:endParaRPr lang="en-US" sz="1800" kern="1200" dirty="0"/>
              </a:p>
            </p:txBody>
          </p:sp>
        </p:grpSp>
        <p:grpSp>
          <p:nvGrpSpPr>
            <p:cNvPr id="59" name="Group 58"/>
            <p:cNvGrpSpPr/>
            <p:nvPr/>
          </p:nvGrpSpPr>
          <p:grpSpPr>
            <a:xfrm>
              <a:off x="210127" y="5229200"/>
              <a:ext cx="3058899" cy="871637"/>
              <a:chOff x="0" y="3662872"/>
              <a:chExt cx="3058899" cy="871637"/>
            </a:xfrm>
          </p:grpSpPr>
          <p:sp>
            <p:nvSpPr>
              <p:cNvPr id="66" name="Rounded Rectangle 65"/>
              <p:cNvSpPr/>
              <p:nvPr/>
            </p:nvSpPr>
            <p:spPr>
              <a:xfrm>
                <a:off x="0" y="3662872"/>
                <a:ext cx="3058899" cy="871637"/>
              </a:xfrm>
              <a:prstGeom prst="roundRect">
                <a:avLst/>
              </a:prstGeom>
              <a:solidFill>
                <a:schemeClr val="bg1">
                  <a:lumMod val="65000"/>
                </a:schemeClr>
              </a:solid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sp>
          <p:sp>
            <p:nvSpPr>
              <p:cNvPr id="67" name="Rounded Rectangle 10"/>
              <p:cNvSpPr/>
              <p:nvPr/>
            </p:nvSpPr>
            <p:spPr>
              <a:xfrm>
                <a:off x="42549" y="3683324"/>
                <a:ext cx="2973799" cy="7865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Promoting Positive Change</a:t>
                </a:r>
                <a:endParaRPr lang="en-US" sz="1800" kern="1200" dirty="0"/>
              </a:p>
            </p:txBody>
          </p:sp>
        </p:grpSp>
        <p:grpSp>
          <p:nvGrpSpPr>
            <p:cNvPr id="60" name="Group 59"/>
            <p:cNvGrpSpPr/>
            <p:nvPr/>
          </p:nvGrpSpPr>
          <p:grpSpPr>
            <a:xfrm>
              <a:off x="216957" y="1526554"/>
              <a:ext cx="3058899" cy="871637"/>
              <a:chOff x="4917926" y="6117427"/>
              <a:chExt cx="3058899" cy="871637"/>
            </a:xfrm>
            <a:solidFill>
              <a:schemeClr val="bg1">
                <a:lumMod val="65000"/>
              </a:schemeClr>
            </a:solidFill>
          </p:grpSpPr>
          <p:sp>
            <p:nvSpPr>
              <p:cNvPr id="64" name="Rounded Rectangle 63"/>
              <p:cNvSpPr/>
              <p:nvPr/>
            </p:nvSpPr>
            <p:spPr>
              <a:xfrm>
                <a:off x="4917926" y="6117427"/>
                <a:ext cx="3058899" cy="871637"/>
              </a:xfrm>
              <a:prstGeom prst="roundRect">
                <a:avLst/>
              </a:prstGeom>
              <a:solidFill>
                <a:schemeClr val="accent2"/>
              </a:solidFill>
              <a:effectLst/>
              <a:scene3d>
                <a:camera prst="orthographicFront" fov="0">
                  <a:rot lat="0" lon="0" rev="0"/>
                </a:camera>
                <a:lightRig rig="threePt" dir="t">
                  <a:rot lat="0" lon="0" rev="0"/>
                </a:lightRig>
              </a:scene3d>
              <a:sp3d contourW="9525" prstMaterial="matte">
                <a:contourClr>
                  <a:schemeClr val="accent2">
                    <a:hueOff val="0"/>
                    <a:satOff val="0"/>
                    <a:lumOff val="0"/>
                    <a:alphaOff val="0"/>
                    <a:shade val="70000"/>
                    <a:satMod val="105000"/>
                  </a:schemeClr>
                </a:contourClr>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5" name="Rounded Rectangle 4"/>
              <p:cNvSpPr/>
              <p:nvPr/>
            </p:nvSpPr>
            <p:spPr>
              <a:xfrm>
                <a:off x="4960475" y="6159976"/>
                <a:ext cx="2973799" cy="78653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Engaged and Respected Staff</a:t>
                </a:r>
                <a:endParaRPr lang="en-US" sz="1800" kern="1200" dirty="0"/>
              </a:p>
            </p:txBody>
          </p:sp>
        </p:grpSp>
        <p:grpSp>
          <p:nvGrpSpPr>
            <p:cNvPr id="61" name="Group 60"/>
            <p:cNvGrpSpPr/>
            <p:nvPr/>
          </p:nvGrpSpPr>
          <p:grpSpPr>
            <a:xfrm>
              <a:off x="222059" y="4293096"/>
              <a:ext cx="3058899" cy="871637"/>
              <a:chOff x="681859" y="2584150"/>
              <a:chExt cx="3058899" cy="871637"/>
            </a:xfrm>
          </p:grpSpPr>
          <p:sp>
            <p:nvSpPr>
              <p:cNvPr id="62" name="Rounded Rectangle 61"/>
              <p:cNvSpPr/>
              <p:nvPr/>
            </p:nvSpPr>
            <p:spPr>
              <a:xfrm>
                <a:off x="681859" y="2584150"/>
                <a:ext cx="3058899" cy="871637"/>
              </a:xfrm>
              <a:prstGeom prst="roundRect">
                <a:avLst/>
              </a:prstGeom>
              <a:solidFill>
                <a:schemeClr val="bg1">
                  <a:lumMod val="65000"/>
                </a:schemeClr>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sp>
          <p:sp>
            <p:nvSpPr>
              <p:cNvPr id="63" name="Rounded Rectangle 8"/>
              <p:cNvSpPr/>
              <p:nvPr/>
            </p:nvSpPr>
            <p:spPr>
              <a:xfrm>
                <a:off x="724409" y="2626700"/>
                <a:ext cx="2973799" cy="7865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Supporting Successful Transition</a:t>
                </a:r>
                <a:endParaRPr lang="en-US" sz="1800" kern="1200" dirty="0"/>
              </a:p>
            </p:txBody>
          </p:sp>
        </p:grpSp>
      </p:grpSp>
      <p:grpSp>
        <p:nvGrpSpPr>
          <p:cNvPr id="72" name="Group 71"/>
          <p:cNvGrpSpPr/>
          <p:nvPr/>
        </p:nvGrpSpPr>
        <p:grpSpPr>
          <a:xfrm>
            <a:off x="205024" y="1519013"/>
            <a:ext cx="3070832" cy="4574283"/>
            <a:chOff x="210127" y="1526554"/>
            <a:chExt cx="3070832" cy="4574283"/>
          </a:xfrm>
        </p:grpSpPr>
        <p:grpSp>
          <p:nvGrpSpPr>
            <p:cNvPr id="73" name="Group 72"/>
            <p:cNvGrpSpPr/>
            <p:nvPr/>
          </p:nvGrpSpPr>
          <p:grpSpPr>
            <a:xfrm>
              <a:off x="216957" y="2420888"/>
              <a:ext cx="3058899" cy="871637"/>
              <a:chOff x="5438044" y="999975"/>
              <a:chExt cx="3058899" cy="871637"/>
            </a:xfrm>
            <a:solidFill>
              <a:schemeClr val="accent1">
                <a:lumMod val="60000"/>
                <a:lumOff val="40000"/>
              </a:schemeClr>
            </a:solidFill>
          </p:grpSpPr>
          <p:sp>
            <p:nvSpPr>
              <p:cNvPr id="86" name="Rounded Rectangle 85"/>
              <p:cNvSpPr/>
              <p:nvPr/>
            </p:nvSpPr>
            <p:spPr>
              <a:xfrm>
                <a:off x="5438044" y="999975"/>
                <a:ext cx="3058899" cy="871637"/>
              </a:xfrm>
              <a:prstGeom prst="roundRect">
                <a:avLst/>
              </a:prstGeom>
              <a:solidFill>
                <a:srgbClr val="0066FF"/>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87" name="Rounded Rectangle 4"/>
              <p:cNvSpPr/>
              <p:nvPr/>
            </p:nvSpPr>
            <p:spPr>
              <a:xfrm>
                <a:off x="5480594" y="1042525"/>
                <a:ext cx="2973799" cy="78653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Safer Operations</a:t>
                </a:r>
                <a:endParaRPr lang="en-US" sz="1800" kern="1200" dirty="0"/>
              </a:p>
            </p:txBody>
          </p:sp>
        </p:grpSp>
        <p:grpSp>
          <p:nvGrpSpPr>
            <p:cNvPr id="74" name="Group 73"/>
            <p:cNvGrpSpPr/>
            <p:nvPr/>
          </p:nvGrpSpPr>
          <p:grpSpPr>
            <a:xfrm>
              <a:off x="222060" y="3356992"/>
              <a:ext cx="3058899" cy="871637"/>
              <a:chOff x="1833993" y="1576040"/>
              <a:chExt cx="3058899" cy="871637"/>
            </a:xfrm>
          </p:grpSpPr>
          <p:sp>
            <p:nvSpPr>
              <p:cNvPr id="84" name="Rounded Rectangle 83"/>
              <p:cNvSpPr/>
              <p:nvPr/>
            </p:nvSpPr>
            <p:spPr>
              <a:xfrm>
                <a:off x="1833993" y="1576040"/>
                <a:ext cx="3058899" cy="871637"/>
              </a:xfrm>
              <a:prstGeom prst="roundRect">
                <a:avLst/>
              </a:prstGeom>
              <a:solidFill>
                <a:schemeClr val="bg1">
                  <a:lumMod val="65000"/>
                </a:schemeClr>
              </a:soli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85" name="Rounded Rectangle 6"/>
              <p:cNvSpPr/>
              <p:nvPr/>
            </p:nvSpPr>
            <p:spPr>
              <a:xfrm>
                <a:off x="1848057" y="1618589"/>
                <a:ext cx="2973799" cy="7865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Innovative, Efficient and Sustainable Business practices</a:t>
                </a:r>
                <a:endParaRPr lang="en-US" sz="1800" kern="1200" dirty="0"/>
              </a:p>
            </p:txBody>
          </p:sp>
        </p:grpSp>
        <p:grpSp>
          <p:nvGrpSpPr>
            <p:cNvPr id="75" name="Group 74"/>
            <p:cNvGrpSpPr/>
            <p:nvPr/>
          </p:nvGrpSpPr>
          <p:grpSpPr>
            <a:xfrm>
              <a:off x="210127" y="5229200"/>
              <a:ext cx="3058899" cy="871637"/>
              <a:chOff x="0" y="3662872"/>
              <a:chExt cx="3058899" cy="871637"/>
            </a:xfrm>
          </p:grpSpPr>
          <p:sp>
            <p:nvSpPr>
              <p:cNvPr id="82" name="Rounded Rectangle 81"/>
              <p:cNvSpPr/>
              <p:nvPr/>
            </p:nvSpPr>
            <p:spPr>
              <a:xfrm>
                <a:off x="0" y="3662872"/>
                <a:ext cx="3058899" cy="871637"/>
              </a:xfrm>
              <a:prstGeom prst="roundRect">
                <a:avLst/>
              </a:prstGeom>
              <a:solidFill>
                <a:schemeClr val="bg1">
                  <a:lumMod val="65000"/>
                </a:schemeClr>
              </a:solid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sp>
          <p:sp>
            <p:nvSpPr>
              <p:cNvPr id="83" name="Rounded Rectangle 10"/>
              <p:cNvSpPr/>
              <p:nvPr/>
            </p:nvSpPr>
            <p:spPr>
              <a:xfrm>
                <a:off x="42549" y="3683324"/>
                <a:ext cx="2973799" cy="7865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Promoting Positive Change</a:t>
                </a:r>
                <a:endParaRPr lang="en-US" sz="1800" kern="1200" dirty="0"/>
              </a:p>
            </p:txBody>
          </p:sp>
        </p:grpSp>
        <p:grpSp>
          <p:nvGrpSpPr>
            <p:cNvPr id="76" name="Group 75"/>
            <p:cNvGrpSpPr/>
            <p:nvPr/>
          </p:nvGrpSpPr>
          <p:grpSpPr>
            <a:xfrm>
              <a:off x="216957" y="1526554"/>
              <a:ext cx="3058899" cy="871637"/>
              <a:chOff x="4917926" y="6117427"/>
              <a:chExt cx="3058899" cy="871637"/>
            </a:xfrm>
            <a:solidFill>
              <a:schemeClr val="bg1">
                <a:lumMod val="65000"/>
              </a:schemeClr>
            </a:solidFill>
          </p:grpSpPr>
          <p:sp>
            <p:nvSpPr>
              <p:cNvPr id="80" name="Rounded Rectangle 79"/>
              <p:cNvSpPr/>
              <p:nvPr/>
            </p:nvSpPr>
            <p:spPr>
              <a:xfrm>
                <a:off x="4917926" y="6117427"/>
                <a:ext cx="3058899" cy="871637"/>
              </a:xfrm>
              <a:prstGeom prst="roundRect">
                <a:avLst/>
              </a:prstGeom>
              <a:solidFill>
                <a:schemeClr val="accent2"/>
              </a:solidFill>
              <a:effectLst/>
              <a:scene3d>
                <a:camera prst="orthographicFront" fov="0">
                  <a:rot lat="0" lon="0" rev="0"/>
                </a:camera>
                <a:lightRig rig="threePt" dir="t">
                  <a:rot lat="0" lon="0" rev="0"/>
                </a:lightRig>
              </a:scene3d>
              <a:sp3d contourW="9525" prstMaterial="matte">
                <a:contourClr>
                  <a:schemeClr val="accent2">
                    <a:hueOff val="0"/>
                    <a:satOff val="0"/>
                    <a:lumOff val="0"/>
                    <a:alphaOff val="0"/>
                    <a:shade val="70000"/>
                    <a:satMod val="105000"/>
                  </a:schemeClr>
                </a:contourClr>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1" name="Rounded Rectangle 4"/>
              <p:cNvSpPr/>
              <p:nvPr/>
            </p:nvSpPr>
            <p:spPr>
              <a:xfrm>
                <a:off x="4960475" y="6159976"/>
                <a:ext cx="2973799" cy="78653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Engaged and Respected Staff</a:t>
                </a:r>
                <a:endParaRPr lang="en-US" sz="1800" kern="1200" dirty="0"/>
              </a:p>
            </p:txBody>
          </p:sp>
        </p:grpSp>
        <p:grpSp>
          <p:nvGrpSpPr>
            <p:cNvPr id="77" name="Group 76"/>
            <p:cNvGrpSpPr/>
            <p:nvPr/>
          </p:nvGrpSpPr>
          <p:grpSpPr>
            <a:xfrm>
              <a:off x="222059" y="4293096"/>
              <a:ext cx="3058899" cy="871637"/>
              <a:chOff x="681859" y="2584150"/>
              <a:chExt cx="3058899" cy="871637"/>
            </a:xfrm>
          </p:grpSpPr>
          <p:sp>
            <p:nvSpPr>
              <p:cNvPr id="78" name="Rounded Rectangle 77"/>
              <p:cNvSpPr/>
              <p:nvPr/>
            </p:nvSpPr>
            <p:spPr>
              <a:xfrm>
                <a:off x="681859" y="2584150"/>
                <a:ext cx="3058899" cy="871637"/>
              </a:xfrm>
              <a:prstGeom prst="roundRect">
                <a:avLst/>
              </a:prstGeom>
              <a:solidFill>
                <a:schemeClr val="bg1">
                  <a:lumMod val="65000"/>
                </a:schemeClr>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sp>
          <p:sp>
            <p:nvSpPr>
              <p:cNvPr id="79" name="Rounded Rectangle 8"/>
              <p:cNvSpPr/>
              <p:nvPr/>
            </p:nvSpPr>
            <p:spPr>
              <a:xfrm>
                <a:off x="724409" y="2626700"/>
                <a:ext cx="2973799" cy="7865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Supporting Successful Transition</a:t>
                </a:r>
                <a:endParaRPr lang="en-US" sz="1800" kern="1200" dirty="0"/>
              </a:p>
            </p:txBody>
          </p:sp>
        </p:grpSp>
      </p:gr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82903768"/>
      </p:ext>
    </p:extLst>
  </p:cSld>
  <p:clrMapOvr>
    <a:masterClrMapping/>
  </p:clrMapOvr>
  <mc:AlternateContent xmlns:mc="http://schemas.openxmlformats.org/markup-compatibility/2006" xmlns:p14="http://schemas.microsoft.com/office/powerpoint/2010/main">
    <mc:Choice Requires="p14">
      <p:transition spd="slow" p14:dur="2000" advTm="14985"/>
    </mc:Choice>
    <mc:Fallback xmlns="">
      <p:transition spd="slow" advTm="14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cap="all" dirty="0" smtClean="0"/>
              <a:t>Which claims cost the most?</a:t>
            </a:r>
            <a:endParaRPr lang="en-US" sz="2800" cap="all" dirty="0"/>
          </a:p>
        </p:txBody>
      </p:sp>
      <p:sp>
        <p:nvSpPr>
          <p:cNvPr id="3" name="Content Placeholder 2"/>
          <p:cNvSpPr>
            <a:spLocks noGrp="1"/>
          </p:cNvSpPr>
          <p:nvPr>
            <p:ph sz="quarter" idx="1"/>
          </p:nvPr>
        </p:nvSpPr>
        <p:spPr>
          <a:xfrm>
            <a:off x="493018" y="1628800"/>
            <a:ext cx="5791200" cy="4680520"/>
          </a:xfrm>
        </p:spPr>
        <p:txBody>
          <a:bodyPr>
            <a:normAutofit/>
          </a:bodyPr>
          <a:lstStyle/>
          <a:p>
            <a:pPr marL="0" indent="0" algn="ctr">
              <a:buNone/>
            </a:pPr>
            <a:r>
              <a:rPr lang="en-US" sz="2400" cap="all" dirty="0"/>
              <a:t>Office of the Medical Director - L&amp;I</a:t>
            </a:r>
            <a:endParaRPr lang="en-US" dirty="0" smtClean="0"/>
          </a:p>
          <a:p>
            <a:r>
              <a:rPr lang="en-US" dirty="0" smtClean="0"/>
              <a:t>5% of injured workers are associated with 80% of cost and lost time in workers’ compensation systems.</a:t>
            </a:r>
          </a:p>
          <a:p>
            <a:r>
              <a:rPr lang="en-US" dirty="0" smtClean="0"/>
              <a:t>Majority of these workers end up on long term disability following injuries that would </a:t>
            </a:r>
            <a:r>
              <a:rPr lang="en-US" b="1" u="sng" dirty="0" smtClean="0"/>
              <a:t>not</a:t>
            </a:r>
            <a:r>
              <a:rPr lang="en-US" dirty="0" smtClean="0"/>
              <a:t> be considered serious at their outset.</a:t>
            </a:r>
            <a:endParaRPr lang="en-US"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4424" y="2204864"/>
            <a:ext cx="1853952" cy="1390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C:\Users\User\AppData\Local\Microsoft\Windows\INetCache\IE\X32PZZLA\Blue_question_mark_icon.svg[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7500" y="4038600"/>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92391589"/>
      </p:ext>
    </p:extLst>
  </p:cSld>
  <p:clrMapOvr>
    <a:masterClrMapping/>
  </p:clrMapOvr>
  <mc:AlternateContent xmlns:mc="http://schemas.openxmlformats.org/markup-compatibility/2006" xmlns:p14="http://schemas.microsoft.com/office/powerpoint/2010/main">
    <mc:Choice Requires="p14">
      <p:transition spd="slow" p14:dur="2000" advTm="47873"/>
    </mc:Choice>
    <mc:Fallback xmlns="">
      <p:transition spd="slow" advTm="47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 calcmode="lin" valueType="num">
                                      <p:cBhvr additive="base">
                                        <p:cTn id="31" dur="500" fill="hold"/>
                                        <p:tgtEl>
                                          <p:spTgt spid="2050"/>
                                        </p:tgtEl>
                                        <p:attrNameLst>
                                          <p:attrName>ppt_x</p:attrName>
                                        </p:attrNameLst>
                                      </p:cBhvr>
                                      <p:tavLst>
                                        <p:tav tm="0">
                                          <p:val>
                                            <p:strVal val="#ppt_x"/>
                                          </p:val>
                                        </p:tav>
                                        <p:tav tm="100000">
                                          <p:val>
                                            <p:strVal val="#ppt_x"/>
                                          </p:val>
                                        </p:tav>
                                      </p:tavLst>
                                    </p:anim>
                                    <p:anim calcmode="lin" valueType="num">
                                      <p:cBhvr additive="base">
                                        <p:cTn id="3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cap="all" dirty="0" smtClean="0"/>
              <a:t>the </a:t>
            </a:r>
            <a:r>
              <a:rPr lang="en-US" sz="2800" cap="all" dirty="0"/>
              <a:t>costs of </a:t>
            </a:r>
            <a:r>
              <a:rPr lang="en-US" sz="2800" cap="all" dirty="0" smtClean="0"/>
              <a:t>Work disability</a:t>
            </a:r>
            <a:endParaRPr lang="en-US" sz="2800" cap="all" dirty="0"/>
          </a:p>
        </p:txBody>
      </p:sp>
      <p:sp>
        <p:nvSpPr>
          <p:cNvPr id="3" name="Content Placeholder 2"/>
          <p:cNvSpPr>
            <a:spLocks noGrp="1"/>
          </p:cNvSpPr>
          <p:nvPr>
            <p:ph sz="quarter" idx="1"/>
          </p:nvPr>
        </p:nvSpPr>
        <p:spPr>
          <a:xfrm>
            <a:off x="323527" y="1450709"/>
            <a:ext cx="5083101" cy="4572000"/>
          </a:xfrm>
        </p:spPr>
        <p:txBody>
          <a:bodyPr/>
          <a:lstStyle/>
          <a:p>
            <a:r>
              <a:rPr lang="en-US" dirty="0" smtClean="0"/>
              <a:t>Integrated Benefits Institute estimates the total cost of work disability in the US</a:t>
            </a:r>
          </a:p>
          <a:p>
            <a:pPr lvl="1"/>
            <a:r>
              <a:rPr lang="en-US" sz="2400" dirty="0">
                <a:solidFill>
                  <a:schemeClr val="tx1"/>
                </a:solidFill>
              </a:rPr>
              <a:t>$</a:t>
            </a:r>
            <a:r>
              <a:rPr lang="en-US" sz="2400" dirty="0" smtClean="0">
                <a:solidFill>
                  <a:schemeClr val="tx1"/>
                </a:solidFill>
              </a:rPr>
              <a:t>576 Billion</a:t>
            </a:r>
          </a:p>
          <a:p>
            <a:endParaRPr lang="en-US" dirty="0" smtClean="0"/>
          </a:p>
          <a:p>
            <a:r>
              <a:rPr lang="en-US" dirty="0" smtClean="0"/>
              <a:t>Mercer estimates 9-15% of payroll</a:t>
            </a:r>
          </a:p>
          <a:p>
            <a:endParaRPr lang="en-US" dirty="0" smtClean="0"/>
          </a:p>
          <a:p>
            <a:r>
              <a:rPr lang="en-US" dirty="0" smtClean="0"/>
              <a:t>3.6% of US GDP</a:t>
            </a:r>
            <a:endParaRPr lang="en-US" dirty="0"/>
          </a:p>
        </p:txBody>
      </p:sp>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1" y="1447801"/>
            <a:ext cx="1994216"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5200" y="4648200"/>
            <a:ext cx="2427979" cy="1651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4128" y="3140968"/>
            <a:ext cx="2382950" cy="1301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98527487"/>
      </p:ext>
    </p:extLst>
  </p:cSld>
  <p:clrMapOvr>
    <a:masterClrMapping/>
  </p:clrMapOvr>
  <mc:AlternateContent xmlns:mc="http://schemas.openxmlformats.org/markup-compatibility/2006" xmlns:p14="http://schemas.microsoft.com/office/powerpoint/2010/main">
    <mc:Choice Requires="p14">
      <p:transition spd="slow" p14:dur="2000" advTm="42185"/>
    </mc:Choice>
    <mc:Fallback xmlns="">
      <p:transition spd="slow" advTm="42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2" presetClass="entr" presetSubtype="4"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additive="base">
                                        <p:cTn id="17" dur="500" fill="hold"/>
                                        <p:tgtEl>
                                          <p:spTgt spid="3074"/>
                                        </p:tgtEl>
                                        <p:attrNameLst>
                                          <p:attrName>ppt_x</p:attrName>
                                        </p:attrNameLst>
                                      </p:cBhvr>
                                      <p:tavLst>
                                        <p:tav tm="0">
                                          <p:val>
                                            <p:strVal val="#ppt_x"/>
                                          </p:val>
                                        </p:tav>
                                        <p:tav tm="100000">
                                          <p:val>
                                            <p:strVal val="#ppt_x"/>
                                          </p:val>
                                        </p:tav>
                                      </p:tavLst>
                                    </p:anim>
                                    <p:anim calcmode="lin" valueType="num">
                                      <p:cBhvr additive="base">
                                        <p:cTn id="1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2" presetClass="entr" presetSubtype="4" fill="hold" nodeType="withEffect">
                                  <p:stCondLst>
                                    <p:cond delay="0"/>
                                  </p:stCondLst>
                                  <p:childTnLst>
                                    <p:set>
                                      <p:cBhvr>
                                        <p:cTn id="25" dur="1" fill="hold">
                                          <p:stCondLst>
                                            <p:cond delay="0"/>
                                          </p:stCondLst>
                                        </p:cTn>
                                        <p:tgtEl>
                                          <p:spTgt spid="3076"/>
                                        </p:tgtEl>
                                        <p:attrNameLst>
                                          <p:attrName>style.visibility</p:attrName>
                                        </p:attrNameLst>
                                      </p:cBhvr>
                                      <p:to>
                                        <p:strVal val="visible"/>
                                      </p:to>
                                    </p:set>
                                    <p:anim calcmode="lin" valueType="num">
                                      <p:cBhvr additive="base">
                                        <p:cTn id="26" dur="500" fill="hold"/>
                                        <p:tgtEl>
                                          <p:spTgt spid="3076"/>
                                        </p:tgtEl>
                                        <p:attrNameLst>
                                          <p:attrName>ppt_x</p:attrName>
                                        </p:attrNameLst>
                                      </p:cBhvr>
                                      <p:tavLst>
                                        <p:tav tm="0">
                                          <p:val>
                                            <p:strVal val="#ppt_x"/>
                                          </p:val>
                                        </p:tav>
                                        <p:tav tm="100000">
                                          <p:val>
                                            <p:strVal val="#ppt_x"/>
                                          </p:val>
                                        </p:tav>
                                      </p:tavLst>
                                    </p:anim>
                                    <p:anim calcmode="lin" valueType="num">
                                      <p:cBhvr additive="base">
                                        <p:cTn id="27"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2" presetClass="entr" presetSubtype="4" fill="hold" nodeType="withEffect">
                                  <p:stCondLst>
                                    <p:cond delay="0"/>
                                  </p:stCondLst>
                                  <p:childTnLst>
                                    <p:set>
                                      <p:cBhvr>
                                        <p:cTn id="34" dur="1" fill="hold">
                                          <p:stCondLst>
                                            <p:cond delay="0"/>
                                          </p:stCondLst>
                                        </p:cTn>
                                        <p:tgtEl>
                                          <p:spTgt spid="3075"/>
                                        </p:tgtEl>
                                        <p:attrNameLst>
                                          <p:attrName>style.visibility</p:attrName>
                                        </p:attrNameLst>
                                      </p:cBhvr>
                                      <p:to>
                                        <p:strVal val="visible"/>
                                      </p:to>
                                    </p:set>
                                    <p:anim calcmode="lin" valueType="num">
                                      <p:cBhvr additive="base">
                                        <p:cTn id="35" dur="500" fill="hold"/>
                                        <p:tgtEl>
                                          <p:spTgt spid="3075"/>
                                        </p:tgtEl>
                                        <p:attrNameLst>
                                          <p:attrName>ppt_x</p:attrName>
                                        </p:attrNameLst>
                                      </p:cBhvr>
                                      <p:tavLst>
                                        <p:tav tm="0">
                                          <p:val>
                                            <p:strVal val="#ppt_x"/>
                                          </p:val>
                                        </p:tav>
                                        <p:tav tm="100000">
                                          <p:val>
                                            <p:strVal val="#ppt_x"/>
                                          </p:val>
                                        </p:tav>
                                      </p:tavLst>
                                    </p:anim>
                                    <p:anim calcmode="lin" valueType="num">
                                      <p:cBhvr additive="base">
                                        <p:cTn id="36"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cap="all" dirty="0"/>
              <a:t>What is Work Disability?</a:t>
            </a:r>
          </a:p>
        </p:txBody>
      </p:sp>
      <p:sp>
        <p:nvSpPr>
          <p:cNvPr id="6" name="Content Placeholder 5"/>
          <p:cNvSpPr>
            <a:spLocks noGrp="1"/>
          </p:cNvSpPr>
          <p:nvPr>
            <p:ph sz="quarter" idx="1"/>
          </p:nvPr>
        </p:nvSpPr>
        <p:spPr>
          <a:xfrm>
            <a:off x="319422" y="1600200"/>
            <a:ext cx="3758194" cy="3124944"/>
          </a:xfrm>
        </p:spPr>
        <p:txBody>
          <a:bodyPr>
            <a:normAutofit fontScale="70000" lnSpcReduction="20000"/>
          </a:bodyPr>
          <a:lstStyle/>
          <a:p>
            <a:pPr marL="0" indent="0">
              <a:buNone/>
            </a:pPr>
            <a:r>
              <a:rPr lang="en-US" dirty="0" smtClean="0"/>
              <a:t>Occurs </a:t>
            </a:r>
            <a:r>
              <a:rPr lang="en-US" dirty="0"/>
              <a:t>when a worker is unable to remain at or resume work because of a health </a:t>
            </a:r>
            <a:r>
              <a:rPr lang="en-US" dirty="0" smtClean="0"/>
              <a:t>problem</a:t>
            </a:r>
            <a:r>
              <a:rPr lang="en-US" dirty="0"/>
              <a:t> </a:t>
            </a:r>
            <a:r>
              <a:rPr lang="en-US" dirty="0" smtClean="0"/>
              <a:t>or the status of their ability to work is altered.</a:t>
            </a:r>
          </a:p>
          <a:p>
            <a:pPr marL="0" indent="0">
              <a:buNone/>
            </a:pPr>
            <a:endParaRPr lang="en-US" dirty="0"/>
          </a:p>
          <a:p>
            <a:pPr marL="0" indent="0">
              <a:buNone/>
            </a:pPr>
            <a:r>
              <a:rPr lang="en-US" dirty="0" smtClean="0"/>
              <a:t>The </a:t>
            </a:r>
            <a:r>
              <a:rPr lang="en-US" dirty="0"/>
              <a:t>focus of </a:t>
            </a:r>
            <a:r>
              <a:rPr lang="en-US" dirty="0" smtClean="0"/>
              <a:t>Preventing Work Disability is </a:t>
            </a:r>
            <a:r>
              <a:rPr lang="en-US" dirty="0"/>
              <a:t>helping workers </a:t>
            </a:r>
            <a:r>
              <a:rPr lang="en-US" b="1" u="sng" dirty="0"/>
              <a:t>stay productive at work</a:t>
            </a:r>
            <a:r>
              <a:rPr lang="en-US" dirty="0"/>
              <a:t>, or </a:t>
            </a:r>
            <a:r>
              <a:rPr lang="en-US" b="1" u="sng" dirty="0"/>
              <a:t>return</a:t>
            </a:r>
            <a:r>
              <a:rPr lang="en-US" dirty="0"/>
              <a:t> to a healthy productive work life.</a:t>
            </a:r>
            <a:r>
              <a:rPr lang="en-US" b="1" dirty="0"/>
              <a:t/>
            </a:r>
            <a:br>
              <a:rPr lang="en-US" b="1" dirty="0"/>
            </a:br>
            <a:endParaRPr lang="en-US" dirty="0"/>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332" y="4725144"/>
            <a:ext cx="3819858" cy="146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004048" y="2420888"/>
            <a:ext cx="3744416" cy="2492990"/>
          </a:xfrm>
          <a:prstGeom prst="rect">
            <a:avLst/>
          </a:prstGeom>
        </p:spPr>
        <p:txBody>
          <a:bodyPr wrap="square">
            <a:spAutoFit/>
          </a:bodyPr>
          <a:lstStyle/>
          <a:p>
            <a:r>
              <a:rPr lang="en-US" sz="2400" i="1" dirty="0" smtClean="0"/>
              <a:t>“[</a:t>
            </a:r>
            <a:r>
              <a:rPr lang="en-US" sz="2400" i="1" dirty="0"/>
              <a:t>We should] address the work disability problem as a central issue </a:t>
            </a:r>
            <a:r>
              <a:rPr lang="en-US" sz="2400" b="1" i="1" u="sng" dirty="0"/>
              <a:t>independent from condition</a:t>
            </a:r>
            <a:r>
              <a:rPr lang="en-US" sz="2400" i="1" dirty="0" smtClean="0"/>
              <a:t>.”</a:t>
            </a:r>
          </a:p>
          <a:p>
            <a:pPr lvl="1"/>
            <a:r>
              <a:rPr lang="en-US" i="1" dirty="0" smtClean="0"/>
              <a:t>Handbook </a:t>
            </a:r>
            <a:r>
              <a:rPr lang="en-US" i="1" dirty="0"/>
              <a:t>of Work Disability – Loisel and </a:t>
            </a:r>
            <a:r>
              <a:rPr lang="en-US" i="1" dirty="0" smtClean="0"/>
              <a:t>Anema 2013</a:t>
            </a:r>
            <a:endParaRPr lang="en-US" i="1"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40858114"/>
      </p:ext>
    </p:extLst>
  </p:cSld>
  <p:clrMapOvr>
    <a:masterClrMapping/>
  </p:clrMapOvr>
  <mc:AlternateContent xmlns:mc="http://schemas.openxmlformats.org/markup-compatibility/2006" xmlns:p14="http://schemas.microsoft.com/office/powerpoint/2010/main">
    <mc:Choice Requires="p14">
      <p:transition spd="slow" p14:dur="2000" advTm="60091"/>
    </mc:Choice>
    <mc:Fallback xmlns="">
      <p:transition spd="slow" advTm="60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smtClean="0"/>
              <a:t>A TALE OF TWO INJURIES</a:t>
            </a:r>
            <a:endParaRPr lang="en-US" sz="2800" dirty="0"/>
          </a:p>
        </p:txBody>
      </p:sp>
      <p:pic>
        <p:nvPicPr>
          <p:cNvPr id="2050" name="Picture 2" descr="ID# 18592 - Figure Hospital Bed Isometric - Presentation Clip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2020590"/>
            <a:ext cx="2448272" cy="244827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Centrix Working folder\Sync\Centrix Working Folder\Pictures\worker_inspecting_worker_800_clr_1389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6150" y="2420888"/>
            <a:ext cx="2255236" cy="36083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Centrix Working folder\Sync\Centrix Working Folder\Pictures\business_man_question_thinkin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782110"/>
            <a:ext cx="1945508" cy="4441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04849" y="2205980"/>
            <a:ext cx="4099199" cy="2077492"/>
          </a:xfrm>
          <a:prstGeom prst="rect">
            <a:avLst/>
          </a:prstGeom>
          <a:noFill/>
        </p:spPr>
        <p:txBody>
          <a:bodyPr wrap="none" lIns="91440" tIns="45720" rIns="91440" bIns="45720">
            <a:prstTxWarp prst="textArchUp">
              <a:avLst/>
            </a:prstTxWarp>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Motivation</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8" name="Rectangle 7"/>
          <p:cNvSpPr/>
          <p:nvPr/>
        </p:nvSpPr>
        <p:spPr>
          <a:xfrm rot="19927838">
            <a:off x="5283581" y="2736267"/>
            <a:ext cx="2648482" cy="923330"/>
          </a:xfrm>
          <a:prstGeom prst="rect">
            <a:avLst/>
          </a:prstGeom>
          <a:noFill/>
        </p:spPr>
        <p:txBody>
          <a:bodyPr wrap="none" lIns="91440" tIns="45720" rIns="91440" bIns="45720">
            <a:prstTxWarp prst="textFadeRight">
              <a:avLst/>
            </a:prstTxWarp>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a:solidFill>
                  <a:schemeClr val="accent3"/>
                </a:solidFill>
                <a:effectLst/>
              </a:rPr>
              <a:t>Doctor</a:t>
            </a:r>
            <a:endParaRPr lang="en-US" sz="5400" b="1" cap="none" spc="0" dirty="0">
              <a:ln/>
              <a:solidFill>
                <a:schemeClr val="accent3"/>
              </a:solidFill>
              <a:effectLst/>
            </a:endParaRPr>
          </a:p>
        </p:txBody>
      </p:sp>
      <p:sp>
        <p:nvSpPr>
          <p:cNvPr id="9" name="Rectangle 8"/>
          <p:cNvSpPr/>
          <p:nvPr/>
        </p:nvSpPr>
        <p:spPr>
          <a:xfrm rot="1076533">
            <a:off x="4076794" y="4283472"/>
            <a:ext cx="4302780" cy="769441"/>
          </a:xfrm>
          <a:prstGeom prst="rect">
            <a:avLst/>
          </a:prstGeom>
          <a:noFill/>
        </p:spPr>
        <p:txBody>
          <a:bodyPr wrap="none" lIns="91440" tIns="45720" rIns="91440" bIns="45720">
            <a:prstTxWarp prst="textDeflateTo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Work Ethic</a:t>
            </a:r>
            <a:endPar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Rectangle 9"/>
          <p:cNvSpPr/>
          <p:nvPr/>
        </p:nvSpPr>
        <p:spPr>
          <a:xfrm rot="1918868">
            <a:off x="1082498" y="2883494"/>
            <a:ext cx="3637050" cy="2358794"/>
          </a:xfrm>
          <a:prstGeom prst="rect">
            <a:avLst/>
          </a:prstGeom>
          <a:noFill/>
        </p:spPr>
        <p:txBody>
          <a:bodyPr wrap="none" lIns="91440" tIns="45720" rIns="91440" bIns="45720">
            <a:prstTxWarp prst="textArchDown">
              <a:avLst/>
            </a:prstTxWarp>
            <a:spAutoFit/>
          </a:bodyPr>
          <a:lstStyle/>
          <a:p>
            <a:pPr algn="ct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Don’t like their job</a:t>
            </a:r>
            <a:endParaRPr lang="en-U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10086758"/>
      </p:ext>
    </p:extLst>
  </p:cSld>
  <p:clrMapOvr>
    <a:masterClrMapping/>
  </p:clrMapOvr>
  <mc:AlternateContent xmlns:mc="http://schemas.openxmlformats.org/markup-compatibility/2006" xmlns:p14="http://schemas.microsoft.com/office/powerpoint/2010/main">
    <mc:Choice Requires="p14">
      <p:transition spd="slow" p14:dur="2000" advTm="70996"/>
    </mc:Choice>
    <mc:Fallback xmlns="">
      <p:transition spd="slow" advTm="70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subTnLst>
                                    <p:set>
                                      <p:cBhvr override="childStyle">
                                        <p:cTn dur="1" fill="hold" display="0" masterRel="nextClick" afterEffect="1"/>
                                        <p:tgtEl>
                                          <p:spTgt spid="2050"/>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childTnLst>
                                  <p:subTnLst>
                                    <p:set>
                                      <p:cBhvr override="childStyle">
                                        <p:cTn dur="1" fill="hold" display="0" masterRel="nextClick" afterEffect="1"/>
                                        <p:tgtEl>
                                          <p:spTgt spid="2051"/>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grpId="0" nodeType="afterEffect">
                                  <p:stCondLst>
                                    <p:cond delay="100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0" nodeType="afterEffect">
                                  <p:stCondLst>
                                    <p:cond delay="110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5"/>
                </p:tgtEl>
              </p:cMediaNode>
            </p:audio>
          </p:childTnLst>
        </p:cTn>
      </p:par>
    </p:tnLst>
    <p:bldLst>
      <p:bldP spid="4"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16632"/>
            <a:ext cx="8534400" cy="792088"/>
          </a:xfrm>
        </p:spPr>
        <p:txBody>
          <a:bodyPr>
            <a:normAutofit/>
          </a:bodyPr>
          <a:lstStyle/>
          <a:p>
            <a:r>
              <a:rPr lang="en-CA" sz="2800" dirty="0" smtClean="0"/>
              <a:t>WORK DISABILITY</a:t>
            </a:r>
            <a:endParaRPr lang="en-CA" sz="2800" dirty="0"/>
          </a:p>
        </p:txBody>
      </p:sp>
      <p:sp>
        <p:nvSpPr>
          <p:cNvPr id="12" name="Text Placeholder 2"/>
          <p:cNvSpPr txBox="1">
            <a:spLocks/>
          </p:cNvSpPr>
          <p:nvPr/>
        </p:nvSpPr>
        <p:spPr>
          <a:xfrm>
            <a:off x="4709796" y="1905000"/>
            <a:ext cx="3672204" cy="914400"/>
          </a:xfrm>
          <a:prstGeom prst="rect">
            <a:avLst/>
          </a:prstGeom>
          <a:solidFill>
            <a:schemeClr val="accent1">
              <a:lumMod val="40000"/>
              <a:lumOff val="60000"/>
            </a:schemeClr>
          </a:solidFill>
          <a:ln>
            <a:solidFill>
              <a:schemeClr val="tx2"/>
            </a:solid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rgbClr val="0E6BA6"/>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E6BA6"/>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E6BA6"/>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E6BA6"/>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E6BA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tx2"/>
                </a:solidFill>
              </a:rPr>
              <a:t>Medical </a:t>
            </a:r>
            <a:r>
              <a:rPr lang="en-US" b="1" u="sng" dirty="0" smtClean="0">
                <a:solidFill>
                  <a:schemeClr val="tx2"/>
                </a:solidFill>
              </a:rPr>
              <a:t>does not</a:t>
            </a:r>
            <a:r>
              <a:rPr lang="en-US" b="1" dirty="0" smtClean="0">
                <a:solidFill>
                  <a:schemeClr val="tx2"/>
                </a:solidFill>
              </a:rPr>
              <a:t> </a:t>
            </a:r>
            <a:r>
              <a:rPr lang="en-US" dirty="0" smtClean="0">
                <a:solidFill>
                  <a:schemeClr val="tx2"/>
                </a:solidFill>
              </a:rPr>
              <a:t>predict duration.</a:t>
            </a:r>
            <a:endParaRPr lang="en-US" dirty="0">
              <a:solidFill>
                <a:schemeClr val="tx2"/>
              </a:solidFill>
            </a:endParaRPr>
          </a:p>
        </p:txBody>
      </p:sp>
      <p:sp>
        <p:nvSpPr>
          <p:cNvPr id="13" name="Text Placeholder 2"/>
          <p:cNvSpPr txBox="1">
            <a:spLocks/>
          </p:cNvSpPr>
          <p:nvPr/>
        </p:nvSpPr>
        <p:spPr>
          <a:xfrm>
            <a:off x="598755" y="4958700"/>
            <a:ext cx="4150425" cy="902999"/>
          </a:xfrm>
          <a:prstGeom prst="rect">
            <a:avLst/>
          </a:prstGeom>
          <a:solidFill>
            <a:schemeClr val="accent1">
              <a:lumMod val="40000"/>
              <a:lumOff val="60000"/>
            </a:schemeClr>
          </a:solidFill>
          <a:ln>
            <a:solidFill>
              <a:schemeClr val="tx2"/>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0E6BA6"/>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E6BA6"/>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E6BA6"/>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E6BA6"/>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E6BA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dirty="0" smtClean="0">
                <a:solidFill>
                  <a:schemeClr val="tx2"/>
                </a:solidFill>
              </a:rPr>
              <a:t>Clinical severity </a:t>
            </a:r>
            <a:r>
              <a:rPr lang="en-US" sz="2400" b="1" u="sng" dirty="0" smtClean="0">
                <a:solidFill>
                  <a:schemeClr val="tx2"/>
                </a:solidFill>
              </a:rPr>
              <a:t>is not</a:t>
            </a:r>
            <a:r>
              <a:rPr lang="en-US" sz="2400" dirty="0" smtClean="0">
                <a:solidFill>
                  <a:schemeClr val="tx2"/>
                </a:solidFill>
              </a:rPr>
              <a:t> predictive of work disability.</a:t>
            </a:r>
            <a:endParaRPr lang="en-US" sz="2400" dirty="0">
              <a:solidFill>
                <a:schemeClr val="tx2"/>
              </a:solidFill>
            </a:endParaRPr>
          </a:p>
        </p:txBody>
      </p:sp>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3501008"/>
            <a:ext cx="2442209" cy="2442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E:\Dropbox Folder\Dropbox\CentriX Work- Working Folder\Images\Dreamstime images paid for\medical ico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0767" y="1772816"/>
            <a:ext cx="2557463" cy="255746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90091" y="2204864"/>
            <a:ext cx="4839409" cy="303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44203818"/>
      </p:ext>
    </p:extLst>
  </p:cSld>
  <p:clrMapOvr>
    <a:masterClrMapping/>
  </p:clrMapOvr>
  <mc:AlternateContent xmlns:mc="http://schemas.openxmlformats.org/markup-compatibility/2006" xmlns:p14="http://schemas.microsoft.com/office/powerpoint/2010/main">
    <mc:Choice Requires="p14">
      <p:transition spd="slow" p14:dur="2000" advTm="63478"/>
    </mc:Choice>
    <mc:Fallback xmlns="">
      <p:transition spd="slow" advTm="63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1008112"/>
          </a:xfrm>
        </p:spPr>
        <p:txBody>
          <a:bodyPr>
            <a:noAutofit/>
          </a:bodyPr>
          <a:lstStyle/>
          <a:p>
            <a:r>
              <a:rPr lang="en-CA" sz="2800" dirty="0" smtClean="0"/>
              <a:t>THE REMAIN AT WORK OR </a:t>
            </a:r>
            <a:br>
              <a:rPr lang="en-CA" sz="2800" dirty="0" smtClean="0"/>
            </a:br>
            <a:r>
              <a:rPr lang="en-CA" sz="2800" dirty="0" smtClean="0"/>
              <a:t>RETURN TO WORK PROCESS</a:t>
            </a:r>
            <a:endParaRPr lang="en-US" sz="2800" dirty="0"/>
          </a:p>
        </p:txBody>
      </p:sp>
      <p:sp>
        <p:nvSpPr>
          <p:cNvPr id="5" name="Rectangle 4"/>
          <p:cNvSpPr/>
          <p:nvPr/>
        </p:nvSpPr>
        <p:spPr>
          <a:xfrm>
            <a:off x="251520" y="1916832"/>
            <a:ext cx="2952328" cy="1569660"/>
          </a:xfrm>
          <a:prstGeom prst="rect">
            <a:avLst/>
          </a:prstGeom>
        </p:spPr>
        <p:txBody>
          <a:bodyPr wrap="square">
            <a:spAutoFit/>
          </a:bodyPr>
          <a:lstStyle/>
          <a:p>
            <a:r>
              <a:rPr lang="en-CA" sz="2400" dirty="0" smtClean="0"/>
              <a:t>What actually prompts the employee’s Return To Work?</a:t>
            </a:r>
            <a:endParaRPr lang="en-US" sz="2400" dirty="0"/>
          </a:p>
        </p:txBody>
      </p:sp>
      <p:sp>
        <p:nvSpPr>
          <p:cNvPr id="6" name="Rectangle 5"/>
          <p:cNvSpPr/>
          <p:nvPr/>
        </p:nvSpPr>
        <p:spPr>
          <a:xfrm>
            <a:off x="261432" y="3900662"/>
            <a:ext cx="2942416" cy="1569660"/>
          </a:xfrm>
          <a:prstGeom prst="rect">
            <a:avLst/>
          </a:prstGeom>
        </p:spPr>
        <p:txBody>
          <a:bodyPr wrap="square">
            <a:spAutoFit/>
          </a:bodyPr>
          <a:lstStyle/>
          <a:p>
            <a:r>
              <a:rPr lang="en-CA" sz="2400" dirty="0" smtClean="0"/>
              <a:t>Create an </a:t>
            </a:r>
            <a:r>
              <a:rPr lang="en-CA" sz="2400" dirty="0"/>
              <a:t>environment that helps the worker “decide” to RTW.</a:t>
            </a:r>
            <a:endParaRPr lang="en-US" sz="2400" dirty="0"/>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3129" y="1519908"/>
            <a:ext cx="5436556" cy="4761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524327" y="2727743"/>
            <a:ext cx="1315357" cy="197201"/>
          </a:xfrm>
          <a:prstGeom prst="rect">
            <a:avLst/>
          </a:prstGeom>
          <a:noFill/>
          <a:ln w="412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419872" y="2704730"/>
            <a:ext cx="657678" cy="220214"/>
          </a:xfrm>
          <a:prstGeom prst="rect">
            <a:avLst/>
          </a:prstGeom>
          <a:noFill/>
          <a:ln w="412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067944" y="2708920"/>
            <a:ext cx="1040258" cy="220214"/>
          </a:xfrm>
          <a:prstGeom prst="rect">
            <a:avLst/>
          </a:prstGeom>
          <a:noFill/>
          <a:ln w="412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11337286"/>
      </p:ext>
    </p:extLst>
  </p:cSld>
  <p:clrMapOvr>
    <a:masterClrMapping/>
  </p:clrMapOvr>
  <mc:AlternateContent xmlns:mc="http://schemas.openxmlformats.org/markup-compatibility/2006" xmlns:p14="http://schemas.microsoft.com/office/powerpoint/2010/main">
    <mc:Choice Requires="p14">
      <p:transition spd="slow" p14:dur="2000" advTm="96072"/>
    </mc:Choice>
    <mc:Fallback xmlns="">
      <p:transition spd="slow" advTm="96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6" grpId="0"/>
      <p:bldP spid="8" grpId="0" animBg="1"/>
      <p:bldP spid="9"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3.9|6.5"/>
</p:tagLst>
</file>

<file path=ppt/tags/tag10.xml><?xml version="1.0" encoding="utf-8"?>
<p:tagLst xmlns:a="http://schemas.openxmlformats.org/drawingml/2006/main" xmlns:r="http://schemas.openxmlformats.org/officeDocument/2006/relationships" xmlns:p="http://schemas.openxmlformats.org/presentationml/2006/main">
  <p:tag name="TIMING" val="|4.1|12.8|14.3"/>
</p:tagLst>
</file>

<file path=ppt/tags/tag11.xml><?xml version="1.0" encoding="utf-8"?>
<p:tagLst xmlns:a="http://schemas.openxmlformats.org/drawingml/2006/main" xmlns:r="http://schemas.openxmlformats.org/officeDocument/2006/relationships" xmlns:p="http://schemas.openxmlformats.org/presentationml/2006/main">
  <p:tag name="TIMING" val="|36.5"/>
</p:tagLst>
</file>

<file path=ppt/tags/tag12.xml><?xml version="1.0" encoding="utf-8"?>
<p:tagLst xmlns:a="http://schemas.openxmlformats.org/drawingml/2006/main" xmlns:r="http://schemas.openxmlformats.org/officeDocument/2006/relationships" xmlns:p="http://schemas.openxmlformats.org/presentationml/2006/main">
  <p:tag name="POWER_USER_ID_TEMPLATES" val="Boxes_2"/>
  <p:tag name="TIMING" val="|4.9|5.6|12.6|2.9|16.7|4.5|15.8|9.8"/>
</p:tagLst>
</file>

<file path=ppt/tags/tag13.xml><?xml version="1.0" encoding="utf-8"?>
<p:tagLst xmlns:a="http://schemas.openxmlformats.org/drawingml/2006/main" xmlns:r="http://schemas.openxmlformats.org/officeDocument/2006/relationships" xmlns:p="http://schemas.openxmlformats.org/presentationml/2006/main">
  <p:tag name="TIMING" val="|5.7|32|50.8|14.3|4.2|18.9"/>
</p:tagLst>
</file>

<file path=ppt/tags/tag14.xml><?xml version="1.0" encoding="utf-8"?>
<p:tagLst xmlns:a="http://schemas.openxmlformats.org/drawingml/2006/main" xmlns:r="http://schemas.openxmlformats.org/officeDocument/2006/relationships" xmlns:p="http://schemas.openxmlformats.org/presentationml/2006/main">
  <p:tag name="TIMING" val="|15.6|23.5|17.3|17.4|5.5"/>
</p:tagLst>
</file>

<file path=ppt/tags/tag15.xml><?xml version="1.0" encoding="utf-8"?>
<p:tagLst xmlns:a="http://schemas.openxmlformats.org/drawingml/2006/main" xmlns:r="http://schemas.openxmlformats.org/officeDocument/2006/relationships" xmlns:p="http://schemas.openxmlformats.org/presentationml/2006/main">
  <p:tag name="TIMING" val="|11.6|8.8"/>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SBZtqGnOnEOaTMVjsyB5E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64zdo6abGEOa1EGRkgRYS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G_nxQKsmRk.laeq9.ofej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ZUaoxBo0WkeJm86enZH_HA"/>
</p:tagLst>
</file>

<file path=ppt/tags/tag2.xml><?xml version="1.0" encoding="utf-8"?>
<p:tagLst xmlns:a="http://schemas.openxmlformats.org/drawingml/2006/main" xmlns:r="http://schemas.openxmlformats.org/officeDocument/2006/relationships" xmlns:p="http://schemas.openxmlformats.org/presentationml/2006/main">
  <p:tag name="TIMING" val="|1.9|2.5|3.4"/>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G9cF6SBkg026d8LmVCarA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m6TCrKBRi0ugUjPcWPFmU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cHzCZIFaskyvOrELIxW6l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MhPRhcGgw0WErjMGWMguzQ"/>
</p:tagLst>
</file>

<file path=ppt/tags/tag24.xml><?xml version="1.0" encoding="utf-8"?>
<p:tagLst xmlns:a="http://schemas.openxmlformats.org/drawingml/2006/main" xmlns:r="http://schemas.openxmlformats.org/officeDocument/2006/relationships" xmlns:p="http://schemas.openxmlformats.org/presentationml/2006/main">
  <p:tag name="TIMING" val="|9.5|12|10|3|3.2|2.8"/>
</p:tagLst>
</file>

<file path=ppt/tags/tag25.xml><?xml version="1.0" encoding="utf-8"?>
<p:tagLst xmlns:a="http://schemas.openxmlformats.org/drawingml/2006/main" xmlns:r="http://schemas.openxmlformats.org/officeDocument/2006/relationships" xmlns:p="http://schemas.openxmlformats.org/presentationml/2006/main">
  <p:tag name="TIMING" val="|4.4|9.2|4.1|9.4|38.9"/>
</p:tagLst>
</file>

<file path=ppt/tags/tag26.xml><?xml version="1.0" encoding="utf-8"?>
<p:tagLst xmlns:a="http://schemas.openxmlformats.org/drawingml/2006/main" xmlns:r="http://schemas.openxmlformats.org/officeDocument/2006/relationships" xmlns:p="http://schemas.openxmlformats.org/presentationml/2006/main">
  <p:tag name="TIMING" val="|25|5|2.8|4.4|5.9|2.5|2.6|4.7"/>
</p:tagLst>
</file>

<file path=ppt/tags/tag27.xml><?xml version="1.0" encoding="utf-8"?>
<p:tagLst xmlns:a="http://schemas.openxmlformats.org/drawingml/2006/main" xmlns:r="http://schemas.openxmlformats.org/officeDocument/2006/relationships" xmlns:p="http://schemas.openxmlformats.org/presentationml/2006/main">
  <p:tag name="TIMING" val="|14.3|9.7"/>
</p:tagLst>
</file>

<file path=ppt/tags/tag28.xml><?xml version="1.0" encoding="utf-8"?>
<p:tagLst xmlns:a="http://schemas.openxmlformats.org/drawingml/2006/main" xmlns:r="http://schemas.openxmlformats.org/officeDocument/2006/relationships" xmlns:p="http://schemas.openxmlformats.org/presentationml/2006/main">
  <p:tag name="TIMING" val="|5.6|12.2|76"/>
</p:tagLst>
</file>

<file path=ppt/tags/tag29.xml><?xml version="1.0" encoding="utf-8"?>
<p:tagLst xmlns:a="http://schemas.openxmlformats.org/drawingml/2006/main" xmlns:r="http://schemas.openxmlformats.org/officeDocument/2006/relationships" xmlns:p="http://schemas.openxmlformats.org/presentationml/2006/main">
  <p:tag name="TIMING" val="|17.1|3.9|6.6|23.9"/>
</p:tagLst>
</file>

<file path=ppt/tags/tag3.xml><?xml version="1.0" encoding="utf-8"?>
<p:tagLst xmlns:a="http://schemas.openxmlformats.org/drawingml/2006/main" xmlns:r="http://schemas.openxmlformats.org/officeDocument/2006/relationships" xmlns:p="http://schemas.openxmlformats.org/presentationml/2006/main">
  <p:tag name="TIMING" val="|8.1|9.1|4.6"/>
</p:tagLst>
</file>

<file path=ppt/tags/tag30.xml><?xml version="1.0" encoding="utf-8"?>
<p:tagLst xmlns:a="http://schemas.openxmlformats.org/drawingml/2006/main" xmlns:r="http://schemas.openxmlformats.org/officeDocument/2006/relationships" xmlns:p="http://schemas.openxmlformats.org/presentationml/2006/main">
  <p:tag name="TIMING" val="|11.5|9.6|5.9|1.5|1.8|2.3"/>
</p:tagLst>
</file>

<file path=ppt/tags/tag4.xml><?xml version="1.0" encoding="utf-8"?>
<p:tagLst xmlns:a="http://schemas.openxmlformats.org/drawingml/2006/main" xmlns:r="http://schemas.openxmlformats.org/officeDocument/2006/relationships" xmlns:p="http://schemas.openxmlformats.org/presentationml/2006/main">
  <p:tag name="TIMING" val="|5.1|10.7|4.1"/>
</p:tagLst>
</file>

<file path=ppt/tags/tag5.xml><?xml version="1.0" encoding="utf-8"?>
<p:tagLst xmlns:a="http://schemas.openxmlformats.org/drawingml/2006/main" xmlns:r="http://schemas.openxmlformats.org/officeDocument/2006/relationships" xmlns:p="http://schemas.openxmlformats.org/presentationml/2006/main">
  <p:tag name="TIMING" val="|37.3"/>
</p:tagLst>
</file>

<file path=ppt/tags/tag6.xml><?xml version="1.0" encoding="utf-8"?>
<p:tagLst xmlns:a="http://schemas.openxmlformats.org/drawingml/2006/main" xmlns:r="http://schemas.openxmlformats.org/officeDocument/2006/relationships" xmlns:p="http://schemas.openxmlformats.org/presentationml/2006/main">
  <p:tag name="TIMING" val="|14.7|34.9|6.7"/>
</p:tagLst>
</file>

<file path=ppt/tags/tag7.xml><?xml version="1.0" encoding="utf-8"?>
<p:tagLst xmlns:a="http://schemas.openxmlformats.org/drawingml/2006/main" xmlns:r="http://schemas.openxmlformats.org/officeDocument/2006/relationships" xmlns:p="http://schemas.openxmlformats.org/presentationml/2006/main">
  <p:tag name="TIMING" val="|5.3|23.5"/>
</p:tagLst>
</file>

<file path=ppt/tags/tag8.xml><?xml version="1.0" encoding="utf-8"?>
<p:tagLst xmlns:a="http://schemas.openxmlformats.org/drawingml/2006/main" xmlns:r="http://schemas.openxmlformats.org/officeDocument/2006/relationships" xmlns:p="http://schemas.openxmlformats.org/presentationml/2006/main">
  <p:tag name="TIMING" val="|26.9|14.5|4.7|5.6|19.7"/>
</p:tagLst>
</file>

<file path=ppt/tags/tag9.xml><?xml version="1.0" encoding="utf-8"?>
<p:tagLst xmlns:a="http://schemas.openxmlformats.org/drawingml/2006/main" xmlns:r="http://schemas.openxmlformats.org/officeDocument/2006/relationships" xmlns:p="http://schemas.openxmlformats.org/presentationml/2006/main">
  <p:tag name="TIMING" val="|14.6|35.5|30.9|27.4"/>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36489</TotalTime>
  <Words>6742</Words>
  <Application>Microsoft Office PowerPoint</Application>
  <PresentationFormat>On-screen Show (4:3)</PresentationFormat>
  <Paragraphs>458</Paragraphs>
  <Slides>26</Slides>
  <Notes>26</Notes>
  <HiddenSlides>0</HiddenSlides>
  <MMClips>27</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5" baseType="lpstr">
      <vt:lpstr>Arial</vt:lpstr>
      <vt:lpstr>Calibri</vt:lpstr>
      <vt:lpstr>Georgia</vt:lpstr>
      <vt:lpstr>Gill Sans MT</vt:lpstr>
      <vt:lpstr>Trebuchet MS</vt:lpstr>
      <vt:lpstr>Wingdings</vt:lpstr>
      <vt:lpstr>Wingdings 2</vt:lpstr>
      <vt:lpstr>Civic</vt:lpstr>
      <vt:lpstr>Visio</vt:lpstr>
      <vt:lpstr>Preventing Work Disability</vt:lpstr>
      <vt:lpstr>Training Goals</vt:lpstr>
      <vt:lpstr>RESULTS DOC</vt:lpstr>
      <vt:lpstr>Which claims cost the most?</vt:lpstr>
      <vt:lpstr>the costs of Work disability</vt:lpstr>
      <vt:lpstr>What is Work Disability?</vt:lpstr>
      <vt:lpstr>A TALE OF TWO INJURIES</vt:lpstr>
      <vt:lpstr>WORK DISABILITY</vt:lpstr>
      <vt:lpstr>THE REMAIN AT WORK OR  RETURN TO WORK PROCESS</vt:lpstr>
      <vt:lpstr>Three types of Work Disability</vt:lpstr>
      <vt:lpstr>WHY FOCUS ON WORK DISABILITY PREVENTION?</vt:lpstr>
      <vt:lpstr>Doc Experience AFTER AN injury</vt:lpstr>
      <vt:lpstr>Creating Positive Experiences</vt:lpstr>
      <vt:lpstr>CRITICAL SUCCESS FACTORS</vt:lpstr>
      <vt:lpstr>A NEW TERM</vt:lpstr>
      <vt:lpstr>DOC’S  WORK DISABILTY PREVENTION TEAM</vt:lpstr>
      <vt:lpstr>PowerPoint Presentation</vt:lpstr>
      <vt:lpstr>STEP 1 – ONCE THE INJURY OR ILLNESS IS REPORTED</vt:lpstr>
      <vt:lpstr>STEP 2 – THE BLUE PACKET</vt:lpstr>
      <vt:lpstr>STEP 3 - MAKE SURE THEY KNOW TO SEE THEIR DOCTOR</vt:lpstr>
      <vt:lpstr>STEP 4 – CALL YOUR HR CONSULTANT</vt:lpstr>
      <vt:lpstr>STEP 5 – PLAN YOUR FOLLOW-UP</vt:lpstr>
      <vt:lpstr>NOTES ABOUT CONTACTING THE EMPLOYEE</vt:lpstr>
      <vt:lpstr>PowerPoint Presentation</vt:lpstr>
      <vt:lpstr>THE BEST PRACTICES</vt:lpstr>
      <vt:lpstr>CONTACT FOR QUESTIONS AND HELP</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Work Disability</dc:title>
  <dc:creator>Jason Parker</dc:creator>
  <cp:lastModifiedBy>Dordal, Sonja M. (DOC)</cp:lastModifiedBy>
  <cp:revision>378</cp:revision>
  <cp:lastPrinted>2016-05-14T16:46:16Z</cp:lastPrinted>
  <dcterms:created xsi:type="dcterms:W3CDTF">2016-04-15T14:52:21Z</dcterms:created>
  <dcterms:modified xsi:type="dcterms:W3CDTF">2017-11-30T21:11:39Z</dcterms:modified>
</cp:coreProperties>
</file>