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ctiveX/activeX1.xml" ContentType="application/vnd.ms-office.activeX+xml"/>
  <Override PartName="/ppt/activeX/activeX1.bin" ContentType="application/vnd.ms-office.activeX"/>
  <Override PartName="/ppt/activeX/activeX2.xml" ContentType="application/vnd.ms-office.activeX+xml"/>
  <Override PartName="/ppt/activeX/activeX2.bin" ContentType="application/vnd.ms-office.activeX"/>
  <Override PartName="/ppt/activeX/activeX3.xml" ContentType="application/vnd.ms-office.activeX+xml"/>
  <Override PartName="/ppt/activeX/activeX3.bin" ContentType="application/vnd.ms-office.activeX"/>
  <Override PartName="/ppt/activeX/activeX4.xml" ContentType="application/vnd.ms-office.activeX+xml"/>
  <Override PartName="/ppt/activeX/activeX4.bin" ContentType="application/vnd.ms-office.activeX"/>
  <Override PartName="/ppt/activeX/activeX5.xml" ContentType="application/vnd.ms-office.activeX+xml"/>
  <Override PartName="/ppt/activeX/activeX5.bin" ContentType="application/vnd.ms-office.activeX"/>
  <Override PartName="/ppt/activeX/activeX6.xml" ContentType="application/vnd.ms-office.activeX+xml"/>
  <Override PartName="/ppt/activeX/activeX6.bin" ContentType="application/vnd.ms-office.activeX"/>
  <Override PartName="/ppt/activeX/activeX7.xml" ContentType="application/vnd.ms-office.activeX+xml"/>
  <Override PartName="/ppt/activeX/activeX7.bin" ContentType="application/vnd.ms-office.activeX"/>
  <Override PartName="/ppt/activeX/activeX8.xml" ContentType="application/vnd.ms-office.activeX+xml"/>
  <Override PartName="/ppt/activeX/activeX8.bin" ContentType="application/vnd.ms-office.activeX"/>
  <Override PartName="/ppt/notesSlides/notesSlide1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70"/>
  </p:notesMasterIdLst>
  <p:handoutMasterIdLst>
    <p:handoutMasterId r:id="rId71"/>
  </p:handoutMasterIdLst>
  <p:sldIdLst>
    <p:sldId id="256" r:id="rId2"/>
    <p:sldId id="257" r:id="rId3"/>
    <p:sldId id="384" r:id="rId4"/>
    <p:sldId id="258" r:id="rId5"/>
    <p:sldId id="289" r:id="rId6"/>
    <p:sldId id="278" r:id="rId7"/>
    <p:sldId id="273" r:id="rId8"/>
    <p:sldId id="279" r:id="rId9"/>
    <p:sldId id="303" r:id="rId10"/>
    <p:sldId id="264" r:id="rId11"/>
    <p:sldId id="265" r:id="rId12"/>
    <p:sldId id="266" r:id="rId13"/>
    <p:sldId id="267" r:id="rId14"/>
    <p:sldId id="312" r:id="rId15"/>
    <p:sldId id="269" r:id="rId16"/>
    <p:sldId id="270" r:id="rId17"/>
    <p:sldId id="323" r:id="rId18"/>
    <p:sldId id="283" r:id="rId19"/>
    <p:sldId id="277" r:id="rId20"/>
    <p:sldId id="324" r:id="rId21"/>
    <p:sldId id="326" r:id="rId22"/>
    <p:sldId id="327" r:id="rId23"/>
    <p:sldId id="325" r:id="rId24"/>
    <p:sldId id="329" r:id="rId25"/>
    <p:sldId id="328" r:id="rId26"/>
    <p:sldId id="304" r:id="rId27"/>
    <p:sldId id="347" r:id="rId28"/>
    <p:sldId id="344" r:id="rId29"/>
    <p:sldId id="338" r:id="rId30"/>
    <p:sldId id="348" r:id="rId31"/>
    <p:sldId id="349" r:id="rId32"/>
    <p:sldId id="352" r:id="rId33"/>
    <p:sldId id="401" r:id="rId34"/>
    <p:sldId id="351" r:id="rId35"/>
    <p:sldId id="336" r:id="rId36"/>
    <p:sldId id="354" r:id="rId37"/>
    <p:sldId id="364" r:id="rId38"/>
    <p:sldId id="374" r:id="rId39"/>
    <p:sldId id="372" r:id="rId40"/>
    <p:sldId id="355" r:id="rId41"/>
    <p:sldId id="382" r:id="rId42"/>
    <p:sldId id="394" r:id="rId43"/>
    <p:sldId id="369" r:id="rId44"/>
    <p:sldId id="383" r:id="rId45"/>
    <p:sldId id="387" r:id="rId46"/>
    <p:sldId id="391" r:id="rId47"/>
    <p:sldId id="366" r:id="rId48"/>
    <p:sldId id="404" r:id="rId49"/>
    <p:sldId id="393" r:id="rId50"/>
    <p:sldId id="389" r:id="rId51"/>
    <p:sldId id="396" r:id="rId52"/>
    <p:sldId id="386" r:id="rId53"/>
    <p:sldId id="274" r:id="rId54"/>
    <p:sldId id="379" r:id="rId55"/>
    <p:sldId id="398" r:id="rId56"/>
    <p:sldId id="402" r:id="rId57"/>
    <p:sldId id="358" r:id="rId58"/>
    <p:sldId id="403" r:id="rId59"/>
    <p:sldId id="340" r:id="rId60"/>
    <p:sldId id="319" r:id="rId61"/>
    <p:sldId id="367" r:id="rId62"/>
    <p:sldId id="405" r:id="rId63"/>
    <p:sldId id="406" r:id="rId64"/>
    <p:sldId id="407" r:id="rId65"/>
    <p:sldId id="409" r:id="rId66"/>
    <p:sldId id="408" r:id="rId67"/>
    <p:sldId id="410" r:id="rId68"/>
    <p:sldId id="411" r:id="rId69"/>
  </p:sldIdLst>
  <p:sldSz cx="9144000" cy="6858000" type="screen4x3"/>
  <p:notesSz cx="7077075" cy="9004300"/>
  <p:embeddedFontLst>
    <p:embeddedFont>
      <p:font typeface="Calibri" panose="020F0502020204030204" pitchFamily="34" charset="0"/>
      <p:regular r:id="rId72"/>
      <p:bold r:id="rId73"/>
      <p:italic r:id="rId74"/>
      <p:boldItalic r:id="rId75"/>
    </p:embeddedFont>
  </p:embeddedFont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36" userDrawn="1">
          <p15:clr>
            <a:srgbClr val="A4A3A4"/>
          </p15:clr>
        </p15:guide>
        <p15:guide id="2" pos="222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27" autoAdjust="0"/>
    <p:restoredTop sz="79134" autoAdjust="0"/>
  </p:normalViewPr>
  <p:slideViewPr>
    <p:cSldViewPr>
      <p:cViewPr varScale="1">
        <p:scale>
          <a:sx n="73" d="100"/>
          <a:sy n="73" d="100"/>
        </p:scale>
        <p:origin x="1782" y="60"/>
      </p:cViewPr>
      <p:guideLst>
        <p:guide orient="horz" pos="2160"/>
        <p:guide pos="2880"/>
      </p:guideLst>
    </p:cSldViewPr>
  </p:slideViewPr>
  <p:outlineViewPr>
    <p:cViewPr>
      <p:scale>
        <a:sx n="33" d="100"/>
        <a:sy n="33" d="100"/>
      </p:scale>
      <p:origin x="0" y="1464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188" y="-744"/>
      </p:cViewPr>
      <p:guideLst>
        <p:guide orient="horz" pos="2836"/>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3.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2.fntdata"/><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activeX1.xml><?xml version="1.0" encoding="utf-8"?>
<ax:ocx xmlns:ax="http://schemas.microsoft.com/office/2006/activeX" xmlns:r="http://schemas.openxmlformats.org/officeDocument/2006/relationships" ax:classid="{5512D118-5CC6-11CF-8D67-00AA00BDCE1D}" ax:persistence="persistStream" r:id="rId1"/>
</file>

<file path=ppt/activeX/activeX2.xml><?xml version="1.0" encoding="utf-8"?>
<ax:ocx xmlns:ax="http://schemas.microsoft.com/office/2006/activeX" xmlns:r="http://schemas.openxmlformats.org/officeDocument/2006/relationships" ax:classid="{5512D118-5CC6-11CF-8D67-00AA00BDCE1D}" ax:persistence="persistStream" r:id="rId1"/>
</file>

<file path=ppt/activeX/activeX3.xml><?xml version="1.0" encoding="utf-8"?>
<ax:ocx xmlns:ax="http://schemas.microsoft.com/office/2006/activeX" xmlns:r="http://schemas.openxmlformats.org/officeDocument/2006/relationships" ax:classid="{5512D118-5CC6-11CF-8D67-00AA00BDCE1D}" ax:persistence="persistStream" r:id="rId1"/>
</file>

<file path=ppt/activeX/activeX4.xml><?xml version="1.0" encoding="utf-8"?>
<ax:ocx xmlns:ax="http://schemas.microsoft.com/office/2006/activeX" xmlns:r="http://schemas.openxmlformats.org/officeDocument/2006/relationships" ax:classid="{5512D118-5CC6-11CF-8D67-00AA00BDCE1D}" ax:persistence="persistStream" r:id="rId1"/>
</file>

<file path=ppt/activeX/activeX5.xml><?xml version="1.0" encoding="utf-8"?>
<ax:ocx xmlns:ax="http://schemas.microsoft.com/office/2006/activeX" xmlns:r="http://schemas.openxmlformats.org/officeDocument/2006/relationships" ax:classid="{5512D11A-5CC6-11CF-8D67-00AA00BDCE1D}" ax:persistence="persistStream" r:id="rId1"/>
</file>

<file path=ppt/activeX/activeX6.xml><?xml version="1.0" encoding="utf-8"?>
<ax:ocx xmlns:ax="http://schemas.microsoft.com/office/2006/activeX" xmlns:r="http://schemas.openxmlformats.org/officeDocument/2006/relationships" ax:classid="{5512D11A-5CC6-11CF-8D67-00AA00BDCE1D}" ax:persistence="persistStream" r:id="rId1"/>
</file>

<file path=ppt/activeX/activeX7.xml><?xml version="1.0" encoding="utf-8"?>
<ax:ocx xmlns:ax="http://schemas.microsoft.com/office/2006/activeX" xmlns:r="http://schemas.openxmlformats.org/officeDocument/2006/relationships" ax:classid="{5512D11A-5CC6-11CF-8D67-00AA00BDCE1D}" ax:persistence="persistStream" r:id="rId1"/>
</file>

<file path=ppt/activeX/activeX8.xml><?xml version="1.0" encoding="utf-8"?>
<ax:ocx xmlns:ax="http://schemas.microsoft.com/office/2006/activeX" xmlns:r="http://schemas.openxmlformats.org/officeDocument/2006/relationships" ax:classid="{5512D11A-5CC6-11CF-8D67-00AA00BDCE1D}" ax:persistence="persistStream" r:id="rId1"/>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lrMapOvr bg1="lt1" tx1="dk1" bg2="lt2" tx2="dk2" accent1="accent1" accent2="accent2" accent3="accent3" accent4="accent4" accent5="accent5" accent6="accent6" hlink="hlink" folHlink="folHlink"/>
  <c:chart>
    <c:autoTitleDeleted val="0"/>
    <c:plotArea>
      <c:layout/>
      <c:barChart>
        <c:barDir val="bar"/>
        <c:grouping val="stacked"/>
        <c:varyColors val="0"/>
        <c:ser>
          <c:idx val="0"/>
          <c:order val="0"/>
          <c:tx>
            <c:strRef>
              <c:f>Sheet2!$C$29</c:f>
              <c:strCache>
                <c:ptCount val="1"/>
                <c:pt idx="0">
                  <c:v>Below Healthy</c:v>
                </c:pt>
              </c:strCache>
            </c:strRef>
          </c:tx>
          <c:spPr>
            <a:solidFill>
              <a:srgbClr val="FFFF00"/>
            </a:solidFill>
          </c:spPr>
          <c:invertIfNegative val="0"/>
          <c:cat>
            <c:multiLvlStrRef>
              <c:f>Sheet2!$A$30:$B$36</c:f>
              <c:multiLvlStrCache>
                <c:ptCount val="7"/>
                <c:lvl>
                  <c:pt idx="0">
                    <c:v>Age 60-79</c:v>
                  </c:pt>
                  <c:pt idx="1">
                    <c:v>Age 40-59</c:v>
                  </c:pt>
                  <c:pt idx="2">
                    <c:v>Age 18-39</c:v>
                  </c:pt>
                  <c:pt idx="4">
                    <c:v>Age 60-79</c:v>
                  </c:pt>
                  <c:pt idx="5">
                    <c:v>Age 40-59</c:v>
                  </c:pt>
                  <c:pt idx="6">
                    <c:v>Age 18-39</c:v>
                  </c:pt>
                </c:lvl>
                <c:lvl>
                  <c:pt idx="0">
                    <c:v>Male</c:v>
                  </c:pt>
                  <c:pt idx="4">
                    <c:v>Female</c:v>
                  </c:pt>
                </c:lvl>
              </c:multiLvlStrCache>
            </c:multiLvlStrRef>
          </c:cat>
          <c:val>
            <c:numRef>
              <c:f>Sheet2!$C$30:$C$36</c:f>
              <c:numCache>
                <c:formatCode>0%</c:formatCode>
                <c:ptCount val="7"/>
                <c:pt idx="0">
                  <c:v>0.13</c:v>
                </c:pt>
                <c:pt idx="1">
                  <c:v>0.11000000000000018</c:v>
                </c:pt>
                <c:pt idx="2">
                  <c:v>8.0000000000000224E-2</c:v>
                </c:pt>
                <c:pt idx="4">
                  <c:v>0.24000000000000021</c:v>
                </c:pt>
                <c:pt idx="5">
                  <c:v>0.23</c:v>
                </c:pt>
                <c:pt idx="6">
                  <c:v>0.21000000000000021</c:v>
                </c:pt>
              </c:numCache>
            </c:numRef>
          </c:val>
        </c:ser>
        <c:ser>
          <c:idx val="1"/>
          <c:order val="1"/>
          <c:tx>
            <c:strRef>
              <c:f>Sheet2!$D$29</c:f>
              <c:strCache>
                <c:ptCount val="1"/>
                <c:pt idx="0">
                  <c:v>Healthy</c:v>
                </c:pt>
              </c:strCache>
            </c:strRef>
          </c:tx>
          <c:spPr>
            <a:solidFill>
              <a:srgbClr val="00B050"/>
            </a:solidFill>
          </c:spPr>
          <c:invertIfNegative val="0"/>
          <c:cat>
            <c:multiLvlStrRef>
              <c:f>Sheet2!$A$30:$B$36</c:f>
              <c:multiLvlStrCache>
                <c:ptCount val="7"/>
                <c:lvl>
                  <c:pt idx="0">
                    <c:v>Age 60-79</c:v>
                  </c:pt>
                  <c:pt idx="1">
                    <c:v>Age 40-59</c:v>
                  </c:pt>
                  <c:pt idx="2">
                    <c:v>Age 18-39</c:v>
                  </c:pt>
                  <c:pt idx="4">
                    <c:v>Age 60-79</c:v>
                  </c:pt>
                  <c:pt idx="5">
                    <c:v>Age 40-59</c:v>
                  </c:pt>
                  <c:pt idx="6">
                    <c:v>Age 18-39</c:v>
                  </c:pt>
                </c:lvl>
                <c:lvl>
                  <c:pt idx="0">
                    <c:v>Male</c:v>
                  </c:pt>
                  <c:pt idx="4">
                    <c:v>Female</c:v>
                  </c:pt>
                </c:lvl>
              </c:multiLvlStrCache>
            </c:multiLvlStrRef>
          </c:cat>
          <c:val>
            <c:numRef>
              <c:f>Sheet2!$D$30:$D$36</c:f>
              <c:numCache>
                <c:formatCode>0%</c:formatCode>
                <c:ptCount val="7"/>
                <c:pt idx="0">
                  <c:v>0.12000000000000002</c:v>
                </c:pt>
                <c:pt idx="1">
                  <c:v>0.11000000000000018</c:v>
                </c:pt>
                <c:pt idx="2">
                  <c:v>0.12000000000000002</c:v>
                </c:pt>
                <c:pt idx="4">
                  <c:v>0.12000000000000002</c:v>
                </c:pt>
                <c:pt idx="5">
                  <c:v>0.11000000000000018</c:v>
                </c:pt>
                <c:pt idx="6">
                  <c:v>0.12000000000000002</c:v>
                </c:pt>
              </c:numCache>
            </c:numRef>
          </c:val>
        </c:ser>
        <c:ser>
          <c:idx val="2"/>
          <c:order val="2"/>
          <c:tx>
            <c:strRef>
              <c:f>Sheet2!$E$29</c:f>
              <c:strCache>
                <c:ptCount val="1"/>
                <c:pt idx="0">
                  <c:v>Above Healthy</c:v>
                </c:pt>
              </c:strCache>
            </c:strRef>
          </c:tx>
          <c:spPr>
            <a:solidFill>
              <a:schemeClr val="accent6">
                <a:lumMod val="75000"/>
              </a:schemeClr>
            </a:solidFill>
          </c:spPr>
          <c:invertIfNegative val="0"/>
          <c:cat>
            <c:multiLvlStrRef>
              <c:f>Sheet2!$A$30:$B$36</c:f>
              <c:multiLvlStrCache>
                <c:ptCount val="7"/>
                <c:lvl>
                  <c:pt idx="0">
                    <c:v>Age 60-79</c:v>
                  </c:pt>
                  <c:pt idx="1">
                    <c:v>Age 40-59</c:v>
                  </c:pt>
                  <c:pt idx="2">
                    <c:v>Age 18-39</c:v>
                  </c:pt>
                  <c:pt idx="4">
                    <c:v>Age 60-79</c:v>
                  </c:pt>
                  <c:pt idx="5">
                    <c:v>Age 40-59</c:v>
                  </c:pt>
                  <c:pt idx="6">
                    <c:v>Age 18-39</c:v>
                  </c:pt>
                </c:lvl>
                <c:lvl>
                  <c:pt idx="0">
                    <c:v>Male</c:v>
                  </c:pt>
                  <c:pt idx="4">
                    <c:v>Female</c:v>
                  </c:pt>
                </c:lvl>
              </c:multiLvlStrCache>
            </c:multiLvlStrRef>
          </c:cat>
          <c:val>
            <c:numRef>
              <c:f>Sheet2!$E$30:$E$36</c:f>
              <c:numCache>
                <c:formatCode>0%</c:formatCode>
                <c:ptCount val="7"/>
                <c:pt idx="0">
                  <c:v>5.0000000000000114E-2</c:v>
                </c:pt>
                <c:pt idx="1">
                  <c:v>6.0000000000000303E-2</c:v>
                </c:pt>
                <c:pt idx="2">
                  <c:v>6.0000000000000303E-2</c:v>
                </c:pt>
                <c:pt idx="4">
                  <c:v>6.0000000000000303E-2</c:v>
                </c:pt>
                <c:pt idx="5">
                  <c:v>6.0000000000000303E-2</c:v>
                </c:pt>
                <c:pt idx="6">
                  <c:v>6.0000000000000303E-2</c:v>
                </c:pt>
              </c:numCache>
            </c:numRef>
          </c:val>
        </c:ser>
        <c:ser>
          <c:idx val="3"/>
          <c:order val="3"/>
          <c:tx>
            <c:strRef>
              <c:f>Sheet2!$F$29</c:f>
              <c:strCache>
                <c:ptCount val="1"/>
                <c:pt idx="0">
                  <c:v>Dangerously Unhealthy</c:v>
                </c:pt>
              </c:strCache>
            </c:strRef>
          </c:tx>
          <c:spPr>
            <a:solidFill>
              <a:srgbClr val="FF0000"/>
            </a:solidFill>
          </c:spPr>
          <c:invertIfNegative val="0"/>
          <c:cat>
            <c:multiLvlStrRef>
              <c:f>Sheet2!$A$30:$B$36</c:f>
              <c:multiLvlStrCache>
                <c:ptCount val="7"/>
                <c:lvl>
                  <c:pt idx="0">
                    <c:v>Age 60-79</c:v>
                  </c:pt>
                  <c:pt idx="1">
                    <c:v>Age 40-59</c:v>
                  </c:pt>
                  <c:pt idx="2">
                    <c:v>Age 18-39</c:v>
                  </c:pt>
                  <c:pt idx="4">
                    <c:v>Age 60-79</c:v>
                  </c:pt>
                  <c:pt idx="5">
                    <c:v>Age 40-59</c:v>
                  </c:pt>
                  <c:pt idx="6">
                    <c:v>Age 18-39</c:v>
                  </c:pt>
                </c:lvl>
                <c:lvl>
                  <c:pt idx="0">
                    <c:v>Male</c:v>
                  </c:pt>
                  <c:pt idx="4">
                    <c:v>Female</c:v>
                  </c:pt>
                </c:lvl>
              </c:multiLvlStrCache>
            </c:multiLvlStrRef>
          </c:cat>
          <c:val>
            <c:numRef>
              <c:f>Sheet2!$F$30:$F$36</c:f>
              <c:numCache>
                <c:formatCode>0%</c:formatCode>
                <c:ptCount val="7"/>
                <c:pt idx="0">
                  <c:v>0.2</c:v>
                </c:pt>
                <c:pt idx="1">
                  <c:v>0.22000000000000058</c:v>
                </c:pt>
                <c:pt idx="2">
                  <c:v>0.24000000000000021</c:v>
                </c:pt>
                <c:pt idx="4">
                  <c:v>8.0000000000000224E-2</c:v>
                </c:pt>
                <c:pt idx="5">
                  <c:v>0.1</c:v>
                </c:pt>
                <c:pt idx="6">
                  <c:v>0.11000000000000018</c:v>
                </c:pt>
              </c:numCache>
            </c:numRef>
          </c:val>
        </c:ser>
        <c:dLbls>
          <c:showLegendKey val="0"/>
          <c:showVal val="0"/>
          <c:showCatName val="0"/>
          <c:showSerName val="0"/>
          <c:showPercent val="0"/>
          <c:showBubbleSize val="0"/>
        </c:dLbls>
        <c:gapWidth val="47"/>
        <c:overlap val="100"/>
        <c:axId val="288617976"/>
        <c:axId val="288617192"/>
      </c:barChart>
      <c:catAx>
        <c:axId val="288617976"/>
        <c:scaling>
          <c:orientation val="minMax"/>
        </c:scaling>
        <c:delete val="0"/>
        <c:axPos val="l"/>
        <c:numFmt formatCode="General" sourceLinked="0"/>
        <c:majorTickMark val="out"/>
        <c:minorTickMark val="none"/>
        <c:tickLblPos val="nextTo"/>
        <c:crossAx val="288617192"/>
        <c:crosses val="autoZero"/>
        <c:auto val="1"/>
        <c:lblAlgn val="ctr"/>
        <c:lblOffset val="100"/>
        <c:noMultiLvlLbl val="0"/>
      </c:catAx>
      <c:valAx>
        <c:axId val="288617192"/>
        <c:scaling>
          <c:orientation val="minMax"/>
          <c:max val="0.5"/>
        </c:scaling>
        <c:delete val="0"/>
        <c:axPos val="b"/>
        <c:majorGridlines/>
        <c:minorGridlines/>
        <c:numFmt formatCode="0%" sourceLinked="1"/>
        <c:majorTickMark val="out"/>
        <c:minorTickMark val="none"/>
        <c:tickLblPos val="nextTo"/>
        <c:crossAx val="288617976"/>
        <c:crosses val="autoZero"/>
        <c:crossBetween val="between"/>
        <c:minorUnit val="1.0000000000000063E-2"/>
      </c:valAx>
    </c:plotArea>
    <c:legend>
      <c:legendPos val="t"/>
      <c:overlay val="0"/>
    </c:legend>
    <c:plotVisOnly val="1"/>
    <c:dispBlanksAs val="gap"/>
    <c:showDLblsOverMax val="0"/>
  </c:chart>
  <c:spPr>
    <a:gradFill rotWithShape="1">
      <a:gsLst>
        <a:gs pos="0">
          <a:schemeClr val="dk1">
            <a:shade val="51000"/>
            <a:satMod val="130000"/>
          </a:schemeClr>
        </a:gs>
        <a:gs pos="80000">
          <a:schemeClr val="dk1">
            <a:shade val="93000"/>
            <a:satMod val="130000"/>
          </a:schemeClr>
        </a:gs>
        <a:gs pos="100000">
          <a:schemeClr val="dk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txPr>
    <a:bodyPr/>
    <a:lstStyle/>
    <a:p>
      <a:pPr>
        <a:defRPr>
          <a:solidFill>
            <a:schemeClr val="lt1"/>
          </a:solidFill>
          <a:latin typeface="+mn-lt"/>
          <a:ea typeface="+mn-ea"/>
          <a:cs typeface="+mn-cs"/>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50850"/>
          </a:xfrm>
          <a:prstGeom prst="rect">
            <a:avLst/>
          </a:prstGeom>
        </p:spPr>
        <p:txBody>
          <a:bodyPr vert="horz" lIns="91440" tIns="45720" rIns="91440" bIns="45720" rtlCol="0"/>
          <a:lstStyle>
            <a:lvl1pPr algn="l" eaLnBrk="1" hangingPunct="1">
              <a:defRPr sz="1200" smtClean="0"/>
            </a:lvl1pPr>
          </a:lstStyle>
          <a:p>
            <a:pPr>
              <a:defRPr/>
            </a:pPr>
            <a:endParaRPr lang="en-US"/>
          </a:p>
        </p:txBody>
      </p:sp>
      <p:sp>
        <p:nvSpPr>
          <p:cNvPr id="3" name="Date Placeholder 2"/>
          <p:cNvSpPr>
            <a:spLocks noGrp="1"/>
          </p:cNvSpPr>
          <p:nvPr>
            <p:ph type="dt" sz="quarter" idx="1"/>
          </p:nvPr>
        </p:nvSpPr>
        <p:spPr>
          <a:xfrm>
            <a:off x="4008438" y="0"/>
            <a:ext cx="3067050" cy="450850"/>
          </a:xfrm>
          <a:prstGeom prst="rect">
            <a:avLst/>
          </a:prstGeom>
        </p:spPr>
        <p:txBody>
          <a:bodyPr vert="horz" lIns="91440" tIns="45720" rIns="91440" bIns="45720" rtlCol="0"/>
          <a:lstStyle>
            <a:lvl1pPr algn="r" eaLnBrk="1" hangingPunct="1">
              <a:defRPr sz="1200" smtClean="0"/>
            </a:lvl1pPr>
          </a:lstStyle>
          <a:p>
            <a:pPr>
              <a:defRPr/>
            </a:pPr>
            <a:fld id="{3E2CDF68-D754-4D3F-94E7-F28A8E49A51F}" type="datetimeFigureOut">
              <a:rPr lang="en-US"/>
              <a:pPr>
                <a:defRPr/>
              </a:pPr>
              <a:t>10/30/2013</a:t>
            </a:fld>
            <a:endParaRPr lang="en-US"/>
          </a:p>
        </p:txBody>
      </p:sp>
      <p:sp>
        <p:nvSpPr>
          <p:cNvPr id="4" name="Footer Placeholder 3"/>
          <p:cNvSpPr>
            <a:spLocks noGrp="1"/>
          </p:cNvSpPr>
          <p:nvPr>
            <p:ph type="ftr" sz="quarter" idx="2"/>
          </p:nvPr>
        </p:nvSpPr>
        <p:spPr>
          <a:xfrm>
            <a:off x="0" y="8553450"/>
            <a:ext cx="3067050" cy="450850"/>
          </a:xfrm>
          <a:prstGeom prst="rect">
            <a:avLst/>
          </a:prstGeom>
        </p:spPr>
        <p:txBody>
          <a:bodyPr vert="horz" lIns="91440" tIns="45720" rIns="91440" bIns="45720" rtlCol="0" anchor="b"/>
          <a:lstStyle>
            <a:lvl1pPr algn="l" eaLnBrk="1" hangingPunct="1">
              <a:defRPr sz="1200" smtClean="0"/>
            </a:lvl1pPr>
          </a:lstStyle>
          <a:p>
            <a:pPr>
              <a:defRPr/>
            </a:pPr>
            <a:endParaRPr lang="en-US"/>
          </a:p>
        </p:txBody>
      </p:sp>
      <p:sp>
        <p:nvSpPr>
          <p:cNvPr id="5" name="Slide Number Placeholder 4"/>
          <p:cNvSpPr>
            <a:spLocks noGrp="1"/>
          </p:cNvSpPr>
          <p:nvPr>
            <p:ph type="sldNum" sz="quarter" idx="3"/>
          </p:nvPr>
        </p:nvSpPr>
        <p:spPr>
          <a:xfrm>
            <a:off x="4008438" y="8553450"/>
            <a:ext cx="3067050" cy="450850"/>
          </a:xfrm>
          <a:prstGeom prst="rect">
            <a:avLst/>
          </a:prstGeom>
        </p:spPr>
        <p:txBody>
          <a:bodyPr vert="horz" lIns="91440" tIns="45720" rIns="91440" bIns="45720" rtlCol="0" anchor="b"/>
          <a:lstStyle>
            <a:lvl1pPr algn="r" eaLnBrk="1" hangingPunct="1">
              <a:defRPr sz="1200" smtClean="0"/>
            </a:lvl1pPr>
          </a:lstStyle>
          <a:p>
            <a:pPr>
              <a:defRPr/>
            </a:pPr>
            <a:fld id="{4460C0A6-C53D-4920-B039-963E90895E62}" type="slidenum">
              <a:rPr lang="en-US"/>
              <a:pPr>
                <a:defRPr/>
              </a:pPr>
              <a:t>‹#›</a:t>
            </a:fld>
            <a:endParaRPr lang="en-US"/>
          </a:p>
        </p:txBody>
      </p:sp>
    </p:spTree>
    <p:extLst>
      <p:ext uri="{BB962C8B-B14F-4D97-AF65-F5344CB8AC3E}">
        <p14:creationId xmlns:p14="http://schemas.microsoft.com/office/powerpoint/2010/main" val="17589778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5085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4008438" y="0"/>
            <a:ext cx="3067050" cy="45085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8FE08DD0-7382-41D9-A42A-338A567E1B48}" type="datetimeFigureOut">
              <a:rPr lang="en-US"/>
              <a:pPr>
                <a:defRPr/>
              </a:pPr>
              <a:t>10/30/2013</a:t>
            </a:fld>
            <a:endParaRPr lang="en-US"/>
          </a:p>
        </p:txBody>
      </p:sp>
      <p:sp>
        <p:nvSpPr>
          <p:cNvPr id="4" name="Slide Image Placeholder 3"/>
          <p:cNvSpPr>
            <a:spLocks noGrp="1" noRot="1" noChangeAspect="1"/>
          </p:cNvSpPr>
          <p:nvPr>
            <p:ph type="sldImg" idx="2"/>
          </p:nvPr>
        </p:nvSpPr>
        <p:spPr>
          <a:xfrm>
            <a:off x="1287463" y="674688"/>
            <a:ext cx="4502150" cy="3376612"/>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8025" y="4276725"/>
            <a:ext cx="5661025" cy="405288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551863"/>
            <a:ext cx="3067050" cy="45085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4008438" y="8551863"/>
            <a:ext cx="3067050" cy="45085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D24EC5AE-6776-4CD7-B506-83158E4B8719}" type="slidenum">
              <a:rPr lang="en-US"/>
              <a:pPr>
                <a:defRPr/>
              </a:pPr>
              <a:t>‹#›</a:t>
            </a:fld>
            <a:endParaRPr lang="en-US"/>
          </a:p>
        </p:txBody>
      </p:sp>
    </p:spTree>
    <p:extLst>
      <p:ext uri="{BB962C8B-B14F-4D97-AF65-F5344CB8AC3E}">
        <p14:creationId xmlns:p14="http://schemas.microsoft.com/office/powerpoint/2010/main" val="37116183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“Hi everyone and welcome!</a:t>
            </a:r>
          </a:p>
          <a:p>
            <a:pPr eaLnBrk="1" hangingPunct="1">
              <a:spcBef>
                <a:spcPct val="0"/>
              </a:spcBef>
            </a:pPr>
            <a:endParaRPr lang="en-US" smtClean="0"/>
          </a:p>
          <a:p>
            <a:pPr eaLnBrk="1" hangingPunct="1">
              <a:spcBef>
                <a:spcPct val="0"/>
              </a:spcBef>
            </a:pPr>
            <a:r>
              <a:rPr lang="en-US" smtClean="0"/>
              <a:t>This training session on Sprains and Strains is sponsored by the Washington Fire Chiefs. The outcome of this training aids in fulfilling the Chiefs’ mission, ‘[T]o be a source of information and education to its members and to take a lead role in influencing issues affecting the fire service.’ </a:t>
            </a:r>
          </a:p>
          <a:p>
            <a:pPr eaLnBrk="1" hangingPunct="1">
              <a:spcBef>
                <a:spcPct val="0"/>
              </a:spcBef>
            </a:pPr>
            <a:endParaRPr lang="en-US" smtClean="0"/>
          </a:p>
          <a:p>
            <a:pPr eaLnBrk="1" hangingPunct="1">
              <a:spcBef>
                <a:spcPct val="0"/>
              </a:spcBef>
            </a:pPr>
            <a:r>
              <a:rPr lang="en-US" smtClean="0"/>
              <a:t>Further, this project is a collaborative effort made possible because of a  Safety and Health Investment Projects, or SHIPS, grant offered through the Department of Labor and Industries.”</a:t>
            </a: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2A8596D-527B-4D13-9583-65E8F583D89D}" type="slidenum">
              <a:rPr lang="en-US">
                <a:latin typeface="Calibri" panose="020F0502020204030204" pitchFamily="34" charset="0"/>
              </a:rPr>
              <a:pPr/>
              <a:t>1</a:t>
            </a:fld>
            <a:endParaRPr lang="en-US">
              <a:latin typeface="Calibri" panose="020F0502020204030204" pitchFamily="34" charset="0"/>
            </a:endParaRPr>
          </a:p>
        </p:txBody>
      </p:sp>
    </p:spTree>
    <p:extLst>
      <p:ext uri="{BB962C8B-B14F-4D97-AF65-F5344CB8AC3E}">
        <p14:creationId xmlns:p14="http://schemas.microsoft.com/office/powerpoint/2010/main" val="3999125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b="1" dirty="0" smtClean="0"/>
              <a:t>Prompt students to name a body part/joint – then, reveal Joints. Ask what are common activities associated with sprains.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“Sprains occur in the joints. Ankles, thumbs, wrists, and knees make up the most commonly sprained joints. Activities and actions associated with sprains include: </a:t>
            </a:r>
            <a:r>
              <a:rPr lang="el-GR" dirty="0" smtClean="0">
                <a:solidFill>
                  <a:srgbClr val="C00000"/>
                </a:solidFill>
              </a:rPr>
              <a:t> Ω</a:t>
            </a:r>
            <a:endParaRPr lang="en-US" dirty="0" smtClean="0"/>
          </a:p>
          <a:p>
            <a:pPr eaLnBrk="1" fontAlgn="auto" hangingPunct="1">
              <a:spcBef>
                <a:spcPts val="0"/>
              </a:spcBef>
              <a:spcAft>
                <a:spcPts val="0"/>
              </a:spcAft>
              <a:buFont typeface="Arial" pitchFamily="34" charset="0"/>
              <a:buChar char="•"/>
              <a:defRPr/>
            </a:pPr>
            <a:endParaRPr lang="en-US" dirty="0" smtClean="0"/>
          </a:p>
          <a:p>
            <a:pPr lvl="1" eaLnBrk="1" fontAlgn="auto" hangingPunct="1">
              <a:spcBef>
                <a:spcPts val="0"/>
              </a:spcBef>
              <a:spcAft>
                <a:spcPts val="0"/>
              </a:spcAft>
              <a:buFont typeface="Arial" pitchFamily="34" charset="0"/>
              <a:buChar char="•"/>
              <a:defRPr/>
            </a:pPr>
            <a:r>
              <a:rPr lang="en-US" dirty="0" smtClean="0"/>
              <a:t>Straight-arm falls</a:t>
            </a:r>
          </a:p>
          <a:p>
            <a:pPr lvl="1" eaLnBrk="1" fontAlgn="auto" hangingPunct="1">
              <a:spcBef>
                <a:spcPts val="0"/>
              </a:spcBef>
              <a:spcAft>
                <a:spcPts val="0"/>
              </a:spcAft>
              <a:buFont typeface="Arial" pitchFamily="34" charset="0"/>
              <a:buChar char="•"/>
              <a:defRPr/>
            </a:pPr>
            <a:r>
              <a:rPr lang="en-US" dirty="0" smtClean="0"/>
              <a:t>Tripping falls</a:t>
            </a:r>
          </a:p>
          <a:p>
            <a:pPr lvl="1" eaLnBrk="1" fontAlgn="auto" hangingPunct="1">
              <a:spcBef>
                <a:spcPts val="0"/>
              </a:spcBef>
              <a:spcAft>
                <a:spcPts val="0"/>
              </a:spcAft>
              <a:buFont typeface="Arial" pitchFamily="34" charset="0"/>
              <a:buChar char="•"/>
              <a:defRPr/>
            </a:pPr>
            <a:r>
              <a:rPr lang="en-US" dirty="0" smtClean="0"/>
              <a:t>Foot-plant and twist movements – (think basket ball)</a:t>
            </a:r>
          </a:p>
          <a:p>
            <a:pPr lvl="1" eaLnBrk="1" fontAlgn="auto" hangingPunct="1">
              <a:spcBef>
                <a:spcPts val="0"/>
              </a:spcBef>
              <a:spcAft>
                <a:spcPts val="0"/>
              </a:spcAft>
              <a:buFont typeface="Arial" pitchFamily="34" charset="0"/>
              <a:buChar char="•"/>
              <a:defRPr/>
            </a:pPr>
            <a:r>
              <a:rPr lang="en-US" dirty="0" smtClean="0"/>
              <a:t>and, Uneven surface twists – (think running)</a:t>
            </a:r>
          </a:p>
          <a:p>
            <a:pPr eaLnBrk="1" fontAlgn="auto" hangingPunct="1">
              <a:spcBef>
                <a:spcPts val="0"/>
              </a:spcBef>
              <a:spcAft>
                <a:spcPts val="0"/>
              </a:spcAft>
              <a:buFont typeface="Arial" pitchFamily="34" charset="0"/>
              <a:buChar char="•"/>
              <a:defRPr/>
            </a:pPr>
            <a:endParaRPr lang="en-US" dirty="0" smtClean="0"/>
          </a:p>
          <a:p>
            <a:pPr eaLnBrk="1" fontAlgn="auto" hangingPunct="1">
              <a:spcBef>
                <a:spcPts val="0"/>
              </a:spcBef>
              <a:spcAft>
                <a:spcPts val="0"/>
              </a:spcAft>
              <a:buFont typeface="Arial" pitchFamily="34" charset="0"/>
              <a:buNone/>
              <a:defRPr/>
            </a:pPr>
            <a:r>
              <a:rPr lang="en-US" dirty="0" smtClean="0"/>
              <a:t>Ankle injuries during sport activities, similar to firefighting and other occupations, account for the single highest type of injury sustained.  Nearly half of all ankle sprains occur when participating in athletic activities. Basketball leads the pack accounting for 41.1% of all athletic-related ankle sprains, football follows with 9.3%, and soccer at 7.9%. (Waterman, Owens, Davey, </a:t>
            </a:r>
            <a:r>
              <a:rPr lang="en-US" dirty="0" err="1" smtClean="0"/>
              <a:t>Zacchilli</a:t>
            </a:r>
            <a:r>
              <a:rPr lang="en-US" dirty="0" smtClean="0"/>
              <a:t>, and Belmont, 2010, October)</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r>
              <a:rPr lang="en-US" dirty="0" smtClean="0"/>
              <a:t>The most common sprain occurs in the ankle joint – an estimated 628,000 each year in the U.S. Ankle injuries incurred while a firefighter is off duty have the same impacts as while on duty, except for potential increases in L&amp;I rates.” (National Institute of Arthritis and Musculoskeletal and Skin Diseases, 2012)</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Basketball photo: Original work by DRM</a:t>
            </a:r>
          </a:p>
          <a:p>
            <a:pPr eaLnBrk="1" fontAlgn="auto" hangingPunct="1">
              <a:spcBef>
                <a:spcPts val="0"/>
              </a:spcBef>
              <a:spcAft>
                <a:spcPts val="0"/>
              </a:spcAft>
              <a:defRPr/>
            </a:pPr>
            <a:r>
              <a:rPr lang="en-US" dirty="0" smtClean="0"/>
              <a:t>Thumb illustration: NIAMS</a:t>
            </a:r>
          </a:p>
          <a:p>
            <a:pPr eaLnBrk="1" fontAlgn="auto" hangingPunct="1">
              <a:spcBef>
                <a:spcPts val="0"/>
              </a:spcBef>
              <a:spcAft>
                <a:spcPts val="0"/>
              </a:spcAft>
              <a:defRPr/>
            </a:pPr>
            <a:endParaRPr lang="en-US"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B7BF85-6713-4173-93CB-277F354369DC}" type="slidenum">
              <a:rPr lang="en-US">
                <a:latin typeface="Calibri" panose="020F0502020204030204" pitchFamily="34" charset="0"/>
              </a:rPr>
              <a:pPr/>
              <a:t>10</a:t>
            </a:fld>
            <a:endParaRPr lang="en-US">
              <a:latin typeface="Calibri" panose="020F0502020204030204" pitchFamily="34" charset="0"/>
            </a:endParaRPr>
          </a:p>
        </p:txBody>
      </p:sp>
    </p:spTree>
    <p:extLst>
      <p:ext uri="{BB962C8B-B14F-4D97-AF65-F5344CB8AC3E}">
        <p14:creationId xmlns:p14="http://schemas.microsoft.com/office/powerpoint/2010/main" val="2688735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“Signs and symptoms of a sprains include pain, swelling, bruising, limited movement, no use of the joint, and possibly feeling or hearing a pop or tear. During the development of this safety training program, a firefighter injured his ankle, providing this photo opportunity – he was playing basketball.” (National Institute of Arthritis and Musculoskeletal and Skin Diseases, 2012)</a:t>
            </a:r>
          </a:p>
          <a:p>
            <a:pPr eaLnBrk="1" hangingPunct="1">
              <a:spcBef>
                <a:spcPct val="0"/>
              </a:spcBef>
            </a:pPr>
            <a:endParaRPr lang="en-US" smtClean="0"/>
          </a:p>
          <a:p>
            <a:pPr eaLnBrk="1" hangingPunct="1">
              <a:spcBef>
                <a:spcPct val="0"/>
              </a:spcBef>
            </a:pPr>
            <a:r>
              <a:rPr lang="en-US" smtClean="0"/>
              <a:t>Photo: Clark County Fire District 3</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462F64-0170-450F-9ED2-328F0245223B}" type="slidenum">
              <a:rPr lang="en-US">
                <a:latin typeface="Calibri" panose="020F0502020204030204" pitchFamily="34" charset="0"/>
              </a:rPr>
              <a:pPr/>
              <a:t>11</a:t>
            </a:fld>
            <a:endParaRPr lang="en-US">
              <a:latin typeface="Calibri" panose="020F0502020204030204" pitchFamily="34" charset="0"/>
            </a:endParaRPr>
          </a:p>
        </p:txBody>
      </p:sp>
    </p:spTree>
    <p:extLst>
      <p:ext uri="{BB962C8B-B14F-4D97-AF65-F5344CB8AC3E}">
        <p14:creationId xmlns:p14="http://schemas.microsoft.com/office/powerpoint/2010/main" val="2326015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Ask the students for the definition of a strain, then reveal the text.</a:t>
            </a:r>
          </a:p>
          <a:p>
            <a:pPr eaLnBrk="1" hangingPunct="1">
              <a:spcBef>
                <a:spcPct val="0"/>
              </a:spcBef>
            </a:pPr>
            <a:endParaRPr lang="en-US" smtClean="0"/>
          </a:p>
          <a:p>
            <a:pPr eaLnBrk="1" hangingPunct="1">
              <a:spcBef>
                <a:spcPct val="0"/>
              </a:spcBef>
            </a:pPr>
            <a:r>
              <a:rPr lang="en-US" smtClean="0"/>
              <a:t>“What is strain? </a:t>
            </a:r>
            <a:r>
              <a:rPr lang="el-GR" smtClean="0">
                <a:solidFill>
                  <a:srgbClr val="C00000"/>
                </a:solidFill>
              </a:rPr>
              <a:t>Ω</a:t>
            </a:r>
            <a:endParaRPr lang="en-US" smtClean="0"/>
          </a:p>
          <a:p>
            <a:pPr eaLnBrk="1" hangingPunct="1">
              <a:spcBef>
                <a:spcPct val="0"/>
              </a:spcBef>
              <a:buFontTx/>
              <a:buChar char="•"/>
            </a:pPr>
            <a:r>
              <a:rPr lang="en-US" smtClean="0"/>
              <a:t>Strains involve injury to muscles and tendons. </a:t>
            </a:r>
            <a:r>
              <a:rPr lang="el-GR" smtClean="0">
                <a:solidFill>
                  <a:srgbClr val="C00000"/>
                </a:solidFill>
              </a:rPr>
              <a:t>Ω</a:t>
            </a:r>
            <a:endParaRPr lang="en-US" smtClean="0"/>
          </a:p>
          <a:p>
            <a:pPr eaLnBrk="1" hangingPunct="1">
              <a:spcBef>
                <a:spcPct val="0"/>
              </a:spcBef>
              <a:buFontTx/>
              <a:buChar char="•"/>
            </a:pPr>
            <a:r>
              <a:rPr lang="en-US" smtClean="0"/>
              <a:t>Strains can be stretched or partially or completely torn muscles or tendons.</a:t>
            </a:r>
          </a:p>
          <a:p>
            <a:pPr eaLnBrk="1" hangingPunct="1">
              <a:spcBef>
                <a:spcPct val="0"/>
              </a:spcBef>
              <a:buFontTx/>
              <a:buChar char="•"/>
            </a:pPr>
            <a:r>
              <a:rPr lang="en-US" smtClean="0"/>
              <a:t>Strains usually occur where the muscle connects with the tendon.” (National Institute of Arthritis and Musculoskeletal and Skin Diseases, 2012)</a:t>
            </a:r>
          </a:p>
          <a:p>
            <a:pPr eaLnBrk="1" hangingPunct="1">
              <a:spcBef>
                <a:spcPct val="0"/>
              </a:spcBef>
            </a:pPr>
            <a:endParaRPr lang="en-US" smtClean="0"/>
          </a:p>
          <a:p>
            <a:pPr eaLnBrk="1" hangingPunct="1">
              <a:spcBef>
                <a:spcPct val="0"/>
              </a:spcBef>
            </a:pPr>
            <a:r>
              <a:rPr lang="en-US" smtClean="0"/>
              <a:t>Rotator Photo: By Nucleus Communications (Nucleus Communications www.nucleusinc.com) [Attribution], via Wikimedia Commons - http://upload.wikimedia.org/wikipedia/commons/8/85/Rotator_cuff_high.jpg</a:t>
            </a:r>
          </a:p>
          <a:p>
            <a:pPr eaLnBrk="1" hangingPunct="1">
              <a:spcBef>
                <a:spcPct val="0"/>
              </a:spcBef>
            </a:pPr>
            <a:endParaRPr lang="en-US" smtClean="0"/>
          </a:p>
          <a:p>
            <a:pPr eaLnBrk="1" hangingPunct="1">
              <a:spcBef>
                <a:spcPct val="0"/>
              </a:spcBef>
            </a:pPr>
            <a:r>
              <a:rPr lang="en-US" smtClean="0"/>
              <a:t>Lower-Leg Illustration Credit: Harrygouvas [Attribution], via Wikimedia Commons, http://commons.wikimedia.org/wiki/File:Gastrocnemius_muscle.jpg</a:t>
            </a:r>
          </a:p>
          <a:p>
            <a:pPr eaLnBrk="1" hangingPunct="1">
              <a:spcBef>
                <a:spcPct val="0"/>
              </a:spcBef>
            </a:pPr>
            <a:endParaRPr 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038777-3302-4D29-BD6E-96A45F3CCB6F}" type="slidenum">
              <a:rPr lang="en-US">
                <a:latin typeface="Calibri" panose="020F0502020204030204" pitchFamily="34" charset="0"/>
              </a:rPr>
              <a:pPr/>
              <a:t>12</a:t>
            </a:fld>
            <a:endParaRPr lang="en-US">
              <a:latin typeface="Calibri" panose="020F0502020204030204" pitchFamily="34" charset="0"/>
            </a:endParaRPr>
          </a:p>
        </p:txBody>
      </p:sp>
    </p:spTree>
    <p:extLst>
      <p:ext uri="{BB962C8B-B14F-4D97-AF65-F5344CB8AC3E}">
        <p14:creationId xmlns:p14="http://schemas.microsoft.com/office/powerpoint/2010/main" val="31232181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20000"/>
          </a:bodyPr>
          <a:lstStyle/>
          <a:p>
            <a:pPr eaLnBrk="1" fontAlgn="auto" hangingPunct="1">
              <a:spcBef>
                <a:spcPts val="0"/>
              </a:spcBef>
              <a:spcAft>
                <a:spcPts val="0"/>
              </a:spcAft>
              <a:defRPr/>
            </a:pPr>
            <a:r>
              <a:rPr lang="en-US" dirty="0" smtClean="0"/>
              <a:t>“When it comes to </a:t>
            </a:r>
            <a:r>
              <a:rPr lang="en-US" u="sng" dirty="0" smtClean="0"/>
              <a:t>movements</a:t>
            </a:r>
            <a:r>
              <a:rPr lang="en-US" dirty="0" smtClean="0"/>
              <a:t>, firefighters, and any healthy person for that matter, should/must perform each of the movements listed during the course of any given day. Firefighters must twist and pull to advance a preconnect, push a pike pole through a ceiling, lift a patient, or throw a ladder.</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Onset</a:t>
            </a:r>
            <a:r>
              <a:rPr lang="en-US" dirty="0" smtClean="0"/>
              <a:t> of a strain can be either acute or chronic. </a:t>
            </a:r>
          </a:p>
          <a:p>
            <a:pPr lvl="1" eaLnBrk="1" fontAlgn="auto" hangingPunct="1">
              <a:spcBef>
                <a:spcPts val="0"/>
              </a:spcBef>
              <a:spcAft>
                <a:spcPts val="0"/>
              </a:spcAft>
              <a:defRPr/>
            </a:pPr>
            <a:r>
              <a:rPr lang="en-US" dirty="0" smtClean="0"/>
              <a:t>An </a:t>
            </a:r>
            <a:r>
              <a:rPr lang="en-US" u="sng" dirty="0" smtClean="0"/>
              <a:t>acute</a:t>
            </a:r>
            <a:r>
              <a:rPr lang="en-US" dirty="0" smtClean="0"/>
              <a:t> strain may occur as a result of not waiting for a recent injury to heal before returning to pre-injury stress levels. Improper lifting is common, yet completely avoidable with proper form. (Simple lifting rule – keep the weight close enough to your body so that your center of gravity is maintained.) Overstressing muscles can result from the mind pushing beyond the limits of the body. Strains can be chronic due to repetitive movements. </a:t>
            </a:r>
          </a:p>
          <a:p>
            <a:pPr lvl="1" eaLnBrk="1" fontAlgn="auto" hangingPunct="1">
              <a:spcBef>
                <a:spcPts val="0"/>
              </a:spcBef>
              <a:spcAft>
                <a:spcPts val="0"/>
              </a:spcAft>
              <a:defRPr/>
            </a:pPr>
            <a:r>
              <a:rPr lang="en-US" u="sng" dirty="0" smtClean="0"/>
              <a:t>Chronic</a:t>
            </a:r>
            <a:r>
              <a:rPr lang="en-US" dirty="0" smtClean="0"/>
              <a:t> injury can be prevented by knowing your limits, pausing (or taking regular rest breaks), continuing with caution, or waiting for complete recovery from the last strain incurred from the involved repetitive movement (this may take days or even longer).</a:t>
            </a:r>
          </a:p>
          <a:p>
            <a:pPr marL="38100" indent="-38100" eaLnBrk="1" fontAlgn="auto" hangingPunct="1">
              <a:spcBef>
                <a:spcPts val="0"/>
              </a:spcBef>
              <a:spcAft>
                <a:spcPts val="0"/>
              </a:spcAft>
              <a:defRPr/>
            </a:pPr>
            <a:endParaRPr lang="en-US" u="sng" dirty="0" smtClean="0"/>
          </a:p>
          <a:p>
            <a:pPr eaLnBrk="1" fontAlgn="auto" hangingPunct="1">
              <a:spcBef>
                <a:spcPts val="0"/>
              </a:spcBef>
              <a:spcAft>
                <a:spcPts val="0"/>
              </a:spcAft>
              <a:defRPr/>
            </a:pPr>
            <a:r>
              <a:rPr lang="en-US" u="sng" dirty="0" smtClean="0"/>
              <a:t>Risk Factors </a:t>
            </a:r>
            <a:r>
              <a:rPr lang="en-US" dirty="0" smtClean="0"/>
              <a:t>for strains include</a:t>
            </a:r>
          </a:p>
          <a:p>
            <a:pPr lvl="1" eaLnBrk="1" fontAlgn="auto" hangingPunct="1">
              <a:spcBef>
                <a:spcPts val="0"/>
              </a:spcBef>
              <a:spcAft>
                <a:spcPts val="0"/>
              </a:spcAft>
              <a:defRPr/>
            </a:pPr>
            <a:r>
              <a:rPr lang="en-US" sz="1000" dirty="0" smtClean="0"/>
              <a:t>Prior injury – already weakened, scar tissue, babied</a:t>
            </a:r>
          </a:p>
          <a:p>
            <a:pPr lvl="1" eaLnBrk="1" fontAlgn="auto" hangingPunct="1">
              <a:spcBef>
                <a:spcPts val="0"/>
              </a:spcBef>
              <a:spcAft>
                <a:spcPts val="0"/>
              </a:spcAft>
              <a:defRPr/>
            </a:pPr>
            <a:r>
              <a:rPr lang="en-US" sz="1000" dirty="0" smtClean="0"/>
              <a:t>Lack of flexibility – stretched beyond conditioned limits</a:t>
            </a:r>
          </a:p>
          <a:p>
            <a:pPr lvl="1" eaLnBrk="1" fontAlgn="auto" hangingPunct="1">
              <a:spcBef>
                <a:spcPts val="0"/>
              </a:spcBef>
              <a:spcAft>
                <a:spcPts val="0"/>
              </a:spcAft>
              <a:defRPr/>
            </a:pPr>
            <a:r>
              <a:rPr lang="en-US" sz="1000" dirty="0" smtClean="0"/>
              <a:t>Muscle weakness – trying to do something beyond your capabilities</a:t>
            </a:r>
          </a:p>
          <a:p>
            <a:pPr lvl="1" eaLnBrk="1" fontAlgn="auto" hangingPunct="1">
              <a:spcBef>
                <a:spcPts val="0"/>
              </a:spcBef>
              <a:spcAft>
                <a:spcPts val="0"/>
              </a:spcAft>
              <a:defRPr/>
            </a:pPr>
            <a:r>
              <a:rPr lang="en-US" sz="1000" dirty="0" smtClean="0"/>
              <a:t>Fatigue – sleeplessness, exhaustion – depleted of required energy to make muscles function correctly – eat/rest/hydrate – negative effects of being tired cannot be overemphasized, being tired is frequently compared to being drunk, impairing cognitive functions, balance, and reaction times</a:t>
            </a:r>
          </a:p>
          <a:p>
            <a:pPr lvl="1" eaLnBrk="1" fontAlgn="auto" hangingPunct="1">
              <a:spcBef>
                <a:spcPts val="0"/>
              </a:spcBef>
              <a:spcAft>
                <a:spcPts val="0"/>
              </a:spcAft>
              <a:defRPr/>
            </a:pPr>
            <a:r>
              <a:rPr lang="en-US" sz="1000" dirty="0" smtClean="0"/>
              <a:t>Muscle imbalance – strong muscles carry the bulk of the load and can easily become strained compensating for the weak muscles</a:t>
            </a:r>
          </a:p>
          <a:p>
            <a:pPr lvl="1" eaLnBrk="1" fontAlgn="auto" hangingPunct="1">
              <a:spcBef>
                <a:spcPts val="0"/>
              </a:spcBef>
              <a:spcAft>
                <a:spcPts val="0"/>
              </a:spcAft>
              <a:defRPr/>
            </a:pPr>
            <a:r>
              <a:rPr lang="en-US" sz="1000" dirty="0" smtClean="0"/>
              <a:t>Inadequate warm-up – cold muscles tear, warm up first thing in the morning (e.g., t-pushups, squats, etc.) and throughout the day as required based on activity level and anticipated or planned activities (such as working out or fighting fire)” </a:t>
            </a:r>
          </a:p>
          <a:p>
            <a:pPr lvl="1" eaLnBrk="1" fontAlgn="auto" hangingPunct="1">
              <a:spcBef>
                <a:spcPts val="0"/>
              </a:spcBef>
              <a:spcAft>
                <a:spcPts val="0"/>
              </a:spcAft>
              <a:defRPr/>
            </a:pPr>
            <a:endParaRPr lang="en-US" sz="1000" dirty="0" smtClean="0"/>
          </a:p>
          <a:p>
            <a:pPr lvl="1" eaLnBrk="1" fontAlgn="auto" hangingPunct="1">
              <a:spcBef>
                <a:spcPts val="0"/>
              </a:spcBef>
              <a:spcAft>
                <a:spcPts val="0"/>
              </a:spcAft>
              <a:defRPr/>
            </a:pPr>
            <a:r>
              <a:rPr lang="en-US" dirty="0" smtClean="0"/>
              <a:t>(National Institute of Arthritis and Musculoskeletal and Skin Diseases, 2012)</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AB8B8E8-D361-451F-A8E9-8CEF136CEC86}" type="slidenum">
              <a:rPr lang="en-US">
                <a:latin typeface="Calibri" panose="020F0502020204030204" pitchFamily="34" charset="0"/>
              </a:rPr>
              <a:pPr/>
              <a:t>13</a:t>
            </a:fld>
            <a:endParaRPr lang="en-US">
              <a:latin typeface="Calibri" panose="020F0502020204030204" pitchFamily="34" charset="0"/>
            </a:endParaRPr>
          </a:p>
        </p:txBody>
      </p:sp>
    </p:spTree>
    <p:extLst>
      <p:ext uri="{BB962C8B-B14F-4D97-AF65-F5344CB8AC3E}">
        <p14:creationId xmlns:p14="http://schemas.microsoft.com/office/powerpoint/2010/main" val="1358869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buFont typeface="Arial" pitchFamily="34" charset="0"/>
              <a:buNone/>
              <a:defRPr/>
            </a:pPr>
            <a:r>
              <a:rPr lang="en-US" b="1" dirty="0" smtClean="0"/>
              <a:t>These are just a few examples of strains – solicit others.</a:t>
            </a:r>
          </a:p>
          <a:p>
            <a:pPr eaLnBrk="1" fontAlgn="auto" hangingPunct="1">
              <a:spcBef>
                <a:spcPts val="0"/>
              </a:spcBef>
              <a:spcAft>
                <a:spcPts val="0"/>
              </a:spcAft>
              <a:buFont typeface="Arial" pitchFamily="34" charset="0"/>
              <a:buChar char="•"/>
              <a:defRPr/>
            </a:pPr>
            <a:r>
              <a:rPr lang="en-US" dirty="0" smtClean="0"/>
              <a:t>Where do strains usually occur? </a:t>
            </a:r>
            <a:r>
              <a:rPr lang="el-GR" dirty="0" smtClean="0">
                <a:solidFill>
                  <a:srgbClr val="C00000"/>
                </a:solidFill>
              </a:rPr>
              <a:t>Ω</a:t>
            </a:r>
            <a:endParaRPr lang="en-US" dirty="0" smtClean="0">
              <a:solidFill>
                <a:srgbClr val="C00000"/>
              </a:solidFill>
            </a:endParaRP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“Strains are common to the </a:t>
            </a:r>
            <a:r>
              <a:rPr lang="en-US" u="sng" dirty="0" smtClean="0"/>
              <a:t>back</a:t>
            </a:r>
            <a:r>
              <a:rPr lang="en-US" dirty="0" smtClean="0"/>
              <a:t> as a result of improper lifting technique – it takes more than just lifting with your legs; you must also tighten your core, and keep the weight close to your body. Know your limits and understand that based on other risk factors, your limits change from day to day – are you tired? Are you healing from a recent injury?</a:t>
            </a:r>
            <a:r>
              <a:rPr lang="el-GR" dirty="0" smtClean="0">
                <a:solidFill>
                  <a:srgbClr val="C00000"/>
                </a:solidFill>
              </a:rPr>
              <a:t> Ω</a:t>
            </a:r>
            <a:endParaRPr lang="en-US" dirty="0" smtClean="0"/>
          </a:p>
          <a:p>
            <a:pPr eaLnBrk="1" fontAlgn="auto" hangingPunct="1">
              <a:spcBef>
                <a:spcPts val="0"/>
              </a:spcBef>
              <a:spcAft>
                <a:spcPts val="0"/>
              </a:spcAft>
              <a:buFont typeface="Arial" pitchFamily="34" charset="0"/>
              <a:buChar char="•"/>
              <a:defRPr/>
            </a:pPr>
            <a:endParaRPr lang="en-US" dirty="0" smtClean="0"/>
          </a:p>
          <a:p>
            <a:pPr eaLnBrk="1" fontAlgn="auto" hangingPunct="1">
              <a:spcBef>
                <a:spcPts val="0"/>
              </a:spcBef>
              <a:spcAft>
                <a:spcPts val="0"/>
              </a:spcAft>
              <a:buFont typeface="Arial" pitchFamily="34" charset="0"/>
              <a:buChar char="•"/>
              <a:defRPr/>
            </a:pPr>
            <a:r>
              <a:rPr lang="en-US" u="sng" dirty="0" smtClean="0"/>
              <a:t>Hamstring</a:t>
            </a:r>
            <a:r>
              <a:rPr lang="en-US" dirty="0" smtClean="0"/>
              <a:t> strains result from disproportionate muscle development and overstretching. When it comes to overstretching, basically, we sit way too much and then we over do it with improper form or we exceed our trained to capabilities.</a:t>
            </a:r>
            <a:r>
              <a:rPr lang="el-GR" dirty="0" smtClean="0">
                <a:solidFill>
                  <a:srgbClr val="C00000"/>
                </a:solidFill>
              </a:rPr>
              <a:t> Ω</a:t>
            </a:r>
            <a:endParaRPr lang="en-US" dirty="0" smtClean="0"/>
          </a:p>
          <a:p>
            <a:pPr eaLnBrk="1" fontAlgn="auto" hangingPunct="1">
              <a:spcBef>
                <a:spcPts val="0"/>
              </a:spcBef>
              <a:spcAft>
                <a:spcPts val="0"/>
              </a:spcAft>
              <a:buFont typeface="Arial" pitchFamily="34" charset="0"/>
              <a:buChar char="•"/>
              <a:defRPr/>
            </a:pPr>
            <a:endParaRPr lang="en-US" dirty="0" smtClean="0"/>
          </a:p>
          <a:p>
            <a:pPr eaLnBrk="1" fontAlgn="auto" hangingPunct="1">
              <a:spcBef>
                <a:spcPts val="0"/>
              </a:spcBef>
              <a:spcAft>
                <a:spcPts val="0"/>
              </a:spcAft>
              <a:buFont typeface="Arial" pitchFamily="34" charset="0"/>
              <a:buChar char="•"/>
              <a:defRPr/>
            </a:pPr>
            <a:r>
              <a:rPr lang="en-US" u="sng" dirty="0" smtClean="0"/>
              <a:t>Elbow</a:t>
            </a:r>
            <a:r>
              <a:rPr lang="en-US" dirty="0" smtClean="0"/>
              <a:t> strains usually result from repetitive motions such as those experienced from swinging a tennis racquet or a hammer, or while rowing a boat or possibly while using a rowing machine.</a:t>
            </a:r>
          </a:p>
          <a:p>
            <a:pPr eaLnBrk="1" fontAlgn="auto" hangingPunct="1">
              <a:spcBef>
                <a:spcPts val="0"/>
              </a:spcBef>
              <a:spcAft>
                <a:spcPts val="0"/>
              </a:spcAft>
              <a:buFont typeface="Arial" pitchFamily="34" charset="0"/>
              <a:buChar char="•"/>
              <a:defRPr/>
            </a:pPr>
            <a:endParaRPr lang="en-US" dirty="0" smtClean="0"/>
          </a:p>
          <a:p>
            <a:pPr eaLnBrk="1" fontAlgn="auto" hangingPunct="1">
              <a:spcBef>
                <a:spcPts val="0"/>
              </a:spcBef>
              <a:spcAft>
                <a:spcPts val="0"/>
              </a:spcAft>
              <a:buFont typeface="Arial" pitchFamily="34" charset="0"/>
              <a:buChar char="•"/>
              <a:defRPr/>
            </a:pPr>
            <a:r>
              <a:rPr lang="en-US" dirty="0" smtClean="0"/>
              <a:t>No one is immune to muscle strain injuries. Everyone must consciously do everything they can to prevent sprains and strains (National Institute of Arthritis and Musculoskeletal and Skin Diseases, 2012).”</a:t>
            </a:r>
          </a:p>
          <a:p>
            <a:pPr eaLnBrk="1" fontAlgn="auto" hangingPunct="1">
              <a:spcBef>
                <a:spcPts val="0"/>
              </a:spcBef>
              <a:spcAft>
                <a:spcPts val="0"/>
              </a:spcAft>
              <a:buFont typeface="Arial" pitchFamily="34" charset="0"/>
              <a:buNone/>
              <a:defRPr/>
            </a:pPr>
            <a:endParaRPr lang="en-US" b="1" dirty="0" smtClean="0"/>
          </a:p>
          <a:p>
            <a:pPr eaLnBrk="1" fontAlgn="auto" hangingPunct="1">
              <a:spcBef>
                <a:spcPts val="0"/>
              </a:spcBef>
              <a:spcAft>
                <a:spcPts val="0"/>
              </a:spcAft>
              <a:buFont typeface="Arial" pitchFamily="34" charset="0"/>
              <a:buNone/>
              <a:defRPr/>
            </a:pPr>
            <a:r>
              <a:rPr lang="en-US" dirty="0" smtClean="0"/>
              <a:t>Photo: By </a:t>
            </a:r>
            <a:r>
              <a:rPr lang="en-US" dirty="0" err="1" smtClean="0"/>
              <a:t>Jabarnes</a:t>
            </a:r>
            <a:r>
              <a:rPr lang="en-US" dirty="0" smtClean="0"/>
              <a:t> at </a:t>
            </a:r>
            <a:r>
              <a:rPr lang="en-US" dirty="0" err="1" smtClean="0"/>
              <a:t>en.wikipedia</a:t>
            </a:r>
            <a:r>
              <a:rPr lang="en-US" dirty="0" smtClean="0"/>
              <a:t> (Transferred from </a:t>
            </a:r>
            <a:r>
              <a:rPr lang="en-US" dirty="0" err="1" smtClean="0"/>
              <a:t>en.wikipedia</a:t>
            </a:r>
            <a:r>
              <a:rPr lang="en-US" dirty="0" smtClean="0"/>
              <a:t>) [Public domain, GFDL (http://www.gnu.org/copyleft/fdl.html) or CC-BY-SA-3.0-2.5-2.0-1.0 (http://creativecommons.org/licenses/by-sa/3.0)], from Wikimedia Commons</a:t>
            </a:r>
          </a:p>
          <a:p>
            <a:pPr eaLnBrk="1" fontAlgn="auto" hangingPunct="1">
              <a:spcBef>
                <a:spcPts val="0"/>
              </a:spcBef>
              <a:spcAft>
                <a:spcPts val="0"/>
              </a:spcAft>
              <a:buFont typeface="Arial" pitchFamily="34" charset="0"/>
              <a:buChar char="•"/>
              <a:defRPr/>
            </a:pPr>
            <a:endParaRPr lang="en-US" b="1" dirty="0" smtClean="0"/>
          </a:p>
          <a:p>
            <a:pPr eaLnBrk="1" fontAlgn="auto" hangingPunct="1">
              <a:spcBef>
                <a:spcPts val="0"/>
              </a:spcBef>
              <a:spcAft>
                <a:spcPts val="0"/>
              </a:spcAft>
              <a:buFont typeface="Arial" pitchFamily="34" charset="0"/>
              <a:buChar char="•"/>
              <a:defRPr/>
            </a:pPr>
            <a:endParaRPr lang="en-US" dirty="0"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8E5CADA-A250-4A17-80F2-BEB0D5274928}" type="slidenum">
              <a:rPr lang="en-US">
                <a:latin typeface="Calibri" panose="020F0502020204030204" pitchFamily="34" charset="0"/>
              </a:rPr>
              <a:pPr/>
              <a:t>14</a:t>
            </a:fld>
            <a:endParaRPr lang="en-US">
              <a:latin typeface="Calibri" panose="020F0502020204030204" pitchFamily="34" charset="0"/>
            </a:endParaRPr>
          </a:p>
        </p:txBody>
      </p:sp>
    </p:spTree>
    <p:extLst>
      <p:ext uri="{BB962C8B-B14F-4D97-AF65-F5344CB8AC3E}">
        <p14:creationId xmlns:p14="http://schemas.microsoft.com/office/powerpoint/2010/main" val="1099551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“If a muscle or tendon is torn, whether partially or completely, it is often very painful and hard to move (National Institute of Arthritis and Musculoskeletal and Skin Diseases, 2012).”</a:t>
            </a:r>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Photo: By </a:t>
            </a:r>
            <a:r>
              <a:rPr lang="az-Cyrl-AZ" smtClean="0"/>
              <a:t>Яна Питерская (Кид) (</a:t>
            </a:r>
            <a:r>
              <a:rPr lang="en-US" smtClean="0"/>
              <a:t>foto.mail.ru) [CC-BY-SA-3.0 (http://creativecommons.org/licenses/by-sa/3.0)], via Wikimedia Commons</a:t>
            </a:r>
          </a:p>
          <a:p>
            <a:pPr eaLnBrk="1" hangingPunct="1">
              <a:spcBef>
                <a:spcPct val="0"/>
              </a:spcBef>
            </a:pPr>
            <a:endParaRPr lang="en-U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A0C9ED2-35E4-4B36-A085-F43C784E1682}" type="slidenum">
              <a:rPr lang="en-US">
                <a:latin typeface="Calibri" panose="020F0502020204030204" pitchFamily="34" charset="0"/>
              </a:rPr>
              <a:pPr/>
              <a:t>15</a:t>
            </a:fld>
            <a:endParaRPr lang="en-US">
              <a:latin typeface="Calibri" panose="020F0502020204030204" pitchFamily="34" charset="0"/>
            </a:endParaRPr>
          </a:p>
        </p:txBody>
      </p:sp>
    </p:spTree>
    <p:extLst>
      <p:ext uri="{BB962C8B-B14F-4D97-AF65-F5344CB8AC3E}">
        <p14:creationId xmlns:p14="http://schemas.microsoft.com/office/powerpoint/2010/main" val="28601002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70000" lnSpcReduction="20000"/>
          </a:bodyPr>
          <a:lstStyle/>
          <a:p>
            <a:pPr eaLnBrk="1" fontAlgn="auto" hangingPunct="1">
              <a:spcBef>
                <a:spcPts val="0"/>
              </a:spcBef>
              <a:spcAft>
                <a:spcPts val="0"/>
              </a:spcAft>
              <a:defRPr/>
            </a:pPr>
            <a:r>
              <a:rPr lang="en-US" dirty="0" smtClean="0"/>
              <a:t>“</a:t>
            </a:r>
            <a:r>
              <a:rPr lang="el-GR" dirty="0" smtClean="0">
                <a:solidFill>
                  <a:srgbClr val="C00000"/>
                </a:solidFill>
              </a:rPr>
              <a:t>Ω</a:t>
            </a:r>
            <a:r>
              <a:rPr lang="en-US" dirty="0" smtClean="0">
                <a:solidFill>
                  <a:srgbClr val="C00000"/>
                </a:solidFill>
              </a:rPr>
              <a:t> </a:t>
            </a:r>
            <a:r>
              <a:rPr lang="en-US" dirty="0" smtClean="0"/>
              <a:t>Initial treatments for sprains and strains are basically the same. To reduce swelling and pain in the first day or two, consider applying the meaning of the acronym RICE. </a:t>
            </a:r>
            <a:r>
              <a:rPr lang="el-GR" dirty="0" smtClean="0">
                <a:solidFill>
                  <a:srgbClr val="C00000"/>
                </a:solidFill>
              </a:rPr>
              <a:t>Ω</a:t>
            </a:r>
            <a:endParaRPr lang="en-US" dirty="0" smtClean="0"/>
          </a:p>
          <a:p>
            <a:pPr eaLnBrk="1" fontAlgn="auto" hangingPunct="1">
              <a:spcBef>
                <a:spcPts val="0"/>
              </a:spcBef>
              <a:spcAft>
                <a:spcPts val="0"/>
              </a:spcAft>
              <a:defRPr/>
            </a:pPr>
            <a:r>
              <a:rPr lang="en-US" u="sng" dirty="0" smtClean="0"/>
              <a:t>Rest</a:t>
            </a:r>
            <a:r>
              <a:rPr lang="en-US" dirty="0" smtClean="0"/>
              <a:t> the injured area. If an ankle or knee is hurt, you might need to use crutches or a cane.</a:t>
            </a:r>
            <a:r>
              <a:rPr lang="el-GR" dirty="0" smtClean="0">
                <a:solidFill>
                  <a:srgbClr val="C00000"/>
                </a:solidFill>
              </a:rPr>
              <a:t> Ω</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Ice</a:t>
            </a:r>
            <a:r>
              <a:rPr lang="en-US" dirty="0" smtClean="0"/>
              <a:t> the injury for 20 minutes at a time. The doctor might say to do this 4 to 8 times a day.</a:t>
            </a:r>
            <a:r>
              <a:rPr lang="el-GR" dirty="0" smtClean="0">
                <a:solidFill>
                  <a:srgbClr val="C00000"/>
                </a:solidFill>
              </a:rPr>
              <a:t> Ω</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Compress</a:t>
            </a:r>
            <a:r>
              <a:rPr lang="en-US" dirty="0" smtClean="0"/>
              <a:t> (squeeze) the injury using special bandages</a:t>
            </a:r>
            <a:r>
              <a:rPr lang="el-GR" dirty="0" smtClean="0">
                <a:solidFill>
                  <a:srgbClr val="C00000"/>
                </a:solidFill>
              </a:rPr>
              <a:t> Ω</a:t>
            </a:r>
            <a:r>
              <a:rPr lang="en-US" dirty="0" smtClean="0"/>
              <a:t>, casts</a:t>
            </a:r>
            <a:r>
              <a:rPr lang="el-GR" dirty="0" smtClean="0">
                <a:solidFill>
                  <a:srgbClr val="C00000"/>
                </a:solidFill>
              </a:rPr>
              <a:t> Ω</a:t>
            </a:r>
            <a:r>
              <a:rPr lang="en-US" dirty="0" smtClean="0"/>
              <a:t>, boots, or splints. Your doctor will tell you which one is best for you and how tight it should be.</a:t>
            </a:r>
            <a:r>
              <a:rPr lang="el-GR" dirty="0" smtClean="0">
                <a:solidFill>
                  <a:srgbClr val="C00000"/>
                </a:solidFill>
              </a:rPr>
              <a:t> Ω</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Elevate</a:t>
            </a:r>
            <a:r>
              <a:rPr lang="en-US" dirty="0" smtClean="0"/>
              <a:t> an injured ankle, knee, elbow, or wrist on a pillow, ideally above the level of the heart.</a:t>
            </a:r>
            <a:r>
              <a:rPr lang="el-GR" dirty="0" smtClean="0">
                <a:solidFill>
                  <a:srgbClr val="C00000"/>
                </a:solidFill>
              </a:rPr>
              <a:t> Ω</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Doctor Visit </a:t>
            </a:r>
            <a:r>
              <a:rPr lang="en-US" dirty="0" smtClean="0"/>
              <a:t>– It is important to see a doctor if you have a painful sprain or strain. This helps you get the right treatments.</a:t>
            </a:r>
            <a:r>
              <a:rPr lang="el-GR" dirty="0" smtClean="0">
                <a:solidFill>
                  <a:srgbClr val="C00000"/>
                </a:solidFill>
              </a:rPr>
              <a:t> Ω</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NSAIDs</a:t>
            </a:r>
            <a:r>
              <a:rPr lang="en-US" dirty="0" smtClean="0"/>
              <a:t> – or </a:t>
            </a:r>
            <a:r>
              <a:rPr lang="en-US" dirty="0" err="1" smtClean="0"/>
              <a:t>nonsteroidal</a:t>
            </a:r>
            <a:r>
              <a:rPr lang="en-US" dirty="0" smtClean="0"/>
              <a:t> anti-inflammatory drugs, might be recommended by a doctor. </a:t>
            </a:r>
            <a:r>
              <a:rPr lang="el-GR" dirty="0" smtClean="0">
                <a:solidFill>
                  <a:srgbClr val="C00000"/>
                </a:solidFill>
              </a:rPr>
              <a:t>Ω</a:t>
            </a:r>
            <a:r>
              <a:rPr lang="en-US" dirty="0" smtClean="0">
                <a:solidFill>
                  <a:srgbClr val="C00000"/>
                </a:solidFill>
              </a:rPr>
              <a:t> </a:t>
            </a:r>
            <a:r>
              <a:rPr lang="en-US" dirty="0" smtClean="0"/>
              <a:t>Consider the side effects of NSAIDs.</a:t>
            </a:r>
            <a:r>
              <a:rPr lang="el-GR" dirty="0" smtClean="0">
                <a:solidFill>
                  <a:srgbClr val="C00000"/>
                </a:solidFill>
              </a:rPr>
              <a:t> Ω</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b="1" u="sng" dirty="0" smtClean="0"/>
              <a:t>Exercise</a:t>
            </a:r>
            <a:r>
              <a:rPr lang="en-US" b="1" dirty="0" smtClean="0"/>
              <a:t> </a:t>
            </a:r>
            <a:r>
              <a:rPr lang="en-US" dirty="0" smtClean="0"/>
              <a:t>After treating pain and swelling, doctors usually say to exercise the injured area. This helps to prevent stiffness and increase strength. </a:t>
            </a:r>
            <a:r>
              <a:rPr lang="el-GR" dirty="0" smtClean="0">
                <a:solidFill>
                  <a:srgbClr val="C00000"/>
                </a:solidFill>
              </a:rPr>
              <a:t>Ω</a:t>
            </a:r>
            <a:endParaRPr lang="en-US" dirty="0" smtClean="0">
              <a:solidFill>
                <a:srgbClr val="C00000"/>
              </a:solidFill>
            </a:endParaRP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b="1" u="sng" dirty="0" smtClean="0"/>
              <a:t>Physical Therapy </a:t>
            </a:r>
            <a:r>
              <a:rPr lang="en-US" dirty="0" smtClean="0"/>
              <a:t>– Some people need physical therapy. You may need to exercise the injured area or go to physical therapy for several weeks. Your doctor or physical therapist will tell you when you can start to do normal activities, including exercise, participating in sport activities, and returning to work. If you begin too soon, you can injure the area again.”</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(National Institute of Arthritis and Musculoskeletal and Skin Diseases, 2012)</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u="sng" dirty="0" smtClean="0"/>
              <a:t>Crutches Photo: </a:t>
            </a:r>
            <a:r>
              <a:rPr lang="en-US" dirty="0" smtClean="0"/>
              <a:t>By Greg </a:t>
            </a:r>
            <a:r>
              <a:rPr lang="en-US" dirty="0" err="1" smtClean="0"/>
              <a:t>Henshall</a:t>
            </a:r>
            <a:r>
              <a:rPr lang="en-US" dirty="0" smtClean="0"/>
              <a:t> (This image is from the FEMA Photo Library.) [Public domain], via Wikimedia Commons</a:t>
            </a:r>
          </a:p>
          <a:p>
            <a:pPr eaLnBrk="1" fontAlgn="auto" hangingPunct="1">
              <a:spcBef>
                <a:spcPts val="0"/>
              </a:spcBef>
              <a:spcAft>
                <a:spcPts val="0"/>
              </a:spcAft>
              <a:defRPr/>
            </a:pPr>
            <a:r>
              <a:rPr lang="en-US" u="sng" dirty="0" smtClean="0"/>
              <a:t>Ice Photo</a:t>
            </a:r>
            <a:r>
              <a:rPr lang="en-US" dirty="0" smtClean="0"/>
              <a:t>: Original work DRM</a:t>
            </a:r>
          </a:p>
          <a:p>
            <a:pPr eaLnBrk="1" fontAlgn="auto" hangingPunct="1">
              <a:spcBef>
                <a:spcPts val="0"/>
              </a:spcBef>
              <a:spcAft>
                <a:spcPts val="0"/>
              </a:spcAft>
              <a:defRPr/>
            </a:pPr>
            <a:r>
              <a:rPr lang="en-US" u="sng" dirty="0" smtClean="0"/>
              <a:t>Compress Photo</a:t>
            </a:r>
            <a:r>
              <a:rPr lang="en-US" dirty="0" smtClean="0"/>
              <a:t>: Original work DRM</a:t>
            </a:r>
          </a:p>
          <a:p>
            <a:pPr eaLnBrk="1" fontAlgn="auto" hangingPunct="1">
              <a:spcBef>
                <a:spcPts val="0"/>
              </a:spcBef>
              <a:spcAft>
                <a:spcPts val="0"/>
              </a:spcAft>
              <a:defRPr/>
            </a:pPr>
            <a:r>
              <a:rPr lang="en-US" u="sng" dirty="0" smtClean="0"/>
              <a:t>Cast Photo: </a:t>
            </a:r>
            <a:r>
              <a:rPr lang="en-US" dirty="0" smtClean="0"/>
              <a:t>By U.S. Navy photo [Public domain], via Wikimedia Commons</a:t>
            </a:r>
          </a:p>
          <a:p>
            <a:pPr eaLnBrk="1" fontAlgn="auto" hangingPunct="1">
              <a:spcBef>
                <a:spcPts val="0"/>
              </a:spcBef>
              <a:spcAft>
                <a:spcPts val="0"/>
              </a:spcAft>
              <a:defRPr/>
            </a:pPr>
            <a:r>
              <a:rPr lang="en-US" u="sng" dirty="0" smtClean="0"/>
              <a:t>Splint Photo:</a:t>
            </a:r>
            <a:r>
              <a:rPr lang="en-US" dirty="0" smtClean="0"/>
              <a:t> Public Domain, http://commons.wikimedia.org/wiki/File:Carpal_tunnel_splint.jpg#file</a:t>
            </a:r>
          </a:p>
          <a:p>
            <a:pPr eaLnBrk="1" fontAlgn="auto" hangingPunct="1">
              <a:spcBef>
                <a:spcPts val="0"/>
              </a:spcBef>
              <a:spcAft>
                <a:spcPts val="0"/>
              </a:spcAft>
              <a:defRPr/>
            </a:pPr>
            <a:r>
              <a:rPr lang="en-US" u="sng" dirty="0" smtClean="0"/>
              <a:t>Doctor Photo</a:t>
            </a:r>
            <a:r>
              <a:rPr lang="en-US" dirty="0" smtClean="0"/>
              <a:t>: By DIAC images [CC-BY-2.0 (http://creativecommons.org/licenses/by/2.0)], via Wikimedia Commons</a:t>
            </a:r>
          </a:p>
          <a:p>
            <a:pPr eaLnBrk="1" fontAlgn="auto" hangingPunct="1">
              <a:spcBef>
                <a:spcPts val="0"/>
              </a:spcBef>
              <a:spcAft>
                <a:spcPts val="0"/>
              </a:spcAft>
              <a:defRPr/>
            </a:pPr>
            <a:r>
              <a:rPr lang="en-US" u="sng" dirty="0" smtClean="0"/>
              <a:t>NSAIDs Photo</a:t>
            </a:r>
            <a:r>
              <a:rPr lang="en-US" dirty="0" smtClean="0"/>
              <a:t>: By DRM</a:t>
            </a:r>
          </a:p>
          <a:p>
            <a:pPr eaLnBrk="1" fontAlgn="auto" hangingPunct="1">
              <a:spcBef>
                <a:spcPts val="0"/>
              </a:spcBef>
              <a:spcAft>
                <a:spcPts val="0"/>
              </a:spcAft>
              <a:defRPr/>
            </a:pPr>
            <a:r>
              <a:rPr lang="en-US" u="sng" dirty="0" smtClean="0"/>
              <a:t>Exercise Photo</a:t>
            </a:r>
            <a:r>
              <a:rPr lang="en-US" dirty="0" smtClean="0"/>
              <a:t>: By YN3 Rebecca Williams [Public domain or Public domain], via Wikimedia Commons</a:t>
            </a:r>
          </a:p>
          <a:p>
            <a:pPr eaLnBrk="1" fontAlgn="auto" hangingPunct="1">
              <a:spcBef>
                <a:spcPts val="0"/>
              </a:spcBef>
              <a:spcAft>
                <a:spcPts val="0"/>
              </a:spcAft>
              <a:defRPr/>
            </a:pPr>
            <a:r>
              <a:rPr lang="en-US" u="sng" dirty="0" smtClean="0"/>
              <a:t>Physical Therapy</a:t>
            </a:r>
            <a:r>
              <a:rPr lang="en-US" dirty="0" smtClean="0"/>
              <a:t>: By </a:t>
            </a:r>
            <a:r>
              <a:rPr lang="en-US" dirty="0" err="1" smtClean="0"/>
              <a:t>Nisse</a:t>
            </a:r>
            <a:r>
              <a:rPr lang="en-US" dirty="0" smtClean="0"/>
              <a:t> WC (Own work) [GFDL (http://www.gnu.org/copyleft/fdl.html) or CC-BY-3.0 (http://creativecommons.org/licenses/by/3.0)], via Wikimedia Commons, http://commons.wikimedia.org/wiki/File:Rygg_Svank_Hand-Mot-Ben.gif</a:t>
            </a:r>
          </a:p>
          <a:p>
            <a:pPr eaLnBrk="1" fontAlgn="auto" hangingPunct="1">
              <a:spcBef>
                <a:spcPts val="0"/>
              </a:spcBef>
              <a:spcAft>
                <a:spcPts val="0"/>
              </a:spcAft>
              <a:defRPr/>
            </a:pPr>
            <a:endParaRPr lang="en-US" dirty="0"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0151CF8-63FA-4D44-B432-B7BCB793DC76}" type="slidenum">
              <a:rPr lang="en-US">
                <a:latin typeface="Calibri" panose="020F0502020204030204" pitchFamily="34" charset="0"/>
              </a:rPr>
              <a:pPr/>
              <a:t>16</a:t>
            </a:fld>
            <a:endParaRPr lang="en-US">
              <a:latin typeface="Calibri" panose="020F0502020204030204" pitchFamily="34" charset="0"/>
            </a:endParaRPr>
          </a:p>
        </p:txBody>
      </p:sp>
    </p:spTree>
    <p:extLst>
      <p:ext uri="{BB962C8B-B14F-4D97-AF65-F5344CB8AC3E}">
        <p14:creationId xmlns:p14="http://schemas.microsoft.com/office/powerpoint/2010/main" val="3849907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a:t>
            </a:r>
            <a:r>
              <a:rPr lang="en-US" b="1" u="sng" smtClean="0"/>
              <a:t>Mainstream</a:t>
            </a:r>
            <a:r>
              <a:rPr lang="en-US" smtClean="0"/>
              <a:t> – There are some specific sprain and strain injury prevention points that must be reviewed – we will do this as we look at mainstream prevention.”</a:t>
            </a:r>
          </a:p>
          <a:p>
            <a:pPr eaLnBrk="1" hangingPunct="1">
              <a:spcBef>
                <a:spcPct val="0"/>
              </a:spcBef>
            </a:pPr>
            <a:endParaRPr lang="en-U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94321D2-C288-4E78-AB00-8D0C28358CD7}" type="slidenum">
              <a:rPr lang="en-US">
                <a:latin typeface="Calibri" panose="020F0502020204030204" pitchFamily="34" charset="0"/>
              </a:rPr>
              <a:pPr/>
              <a:t>17</a:t>
            </a:fld>
            <a:endParaRPr lang="en-US">
              <a:latin typeface="Calibri" panose="020F0502020204030204" pitchFamily="34" charset="0"/>
            </a:endParaRPr>
          </a:p>
        </p:txBody>
      </p:sp>
    </p:spTree>
    <p:extLst>
      <p:ext uri="{BB962C8B-B14F-4D97-AF65-F5344CB8AC3E}">
        <p14:creationId xmlns:p14="http://schemas.microsoft.com/office/powerpoint/2010/main" val="4116713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Autofit/>
          </a:bodyPr>
          <a:lstStyle/>
          <a:p>
            <a:pPr eaLnBrk="1" fontAlgn="auto" hangingPunct="1">
              <a:spcBef>
                <a:spcPts val="0"/>
              </a:spcBef>
              <a:spcAft>
                <a:spcPts val="0"/>
              </a:spcAft>
              <a:defRPr/>
            </a:pPr>
            <a:r>
              <a:rPr lang="en-US" sz="800" dirty="0" smtClean="0"/>
              <a:t>“Regulations play very big a role in injury prevention. It is up to us, as members of the fire service, to embrace regulations and comply with them – for safety’s sake! </a:t>
            </a:r>
            <a:r>
              <a:rPr lang="el-GR" sz="800" dirty="0" smtClean="0">
                <a:solidFill>
                  <a:srgbClr val="FF0000"/>
                </a:solidFill>
              </a:rPr>
              <a:t>Ω</a:t>
            </a:r>
            <a:endParaRPr lang="en-US" sz="800" dirty="0" smtClean="0">
              <a:solidFill>
                <a:srgbClr val="FF0000"/>
              </a:solidFill>
            </a:endParaRPr>
          </a:p>
          <a:p>
            <a:pPr eaLnBrk="1" fontAlgn="auto" hangingPunct="1">
              <a:spcBef>
                <a:spcPts val="0"/>
              </a:spcBef>
              <a:spcAft>
                <a:spcPts val="0"/>
              </a:spcAft>
              <a:defRPr/>
            </a:pPr>
            <a:r>
              <a:rPr lang="en-US" sz="800" b="1" u="sng" dirty="0" smtClean="0"/>
              <a:t>Safety Standards </a:t>
            </a:r>
            <a:r>
              <a:rPr lang="en-US" sz="800" dirty="0" smtClean="0"/>
              <a:t>Often times, safety standards have come into being because at some point someone was injured – the expected outcome of complying with the standard is that the injury will not reoccur. </a:t>
            </a:r>
            <a:r>
              <a:rPr lang="el-GR" sz="800" dirty="0" smtClean="0">
                <a:solidFill>
                  <a:srgbClr val="FF0000"/>
                </a:solidFill>
              </a:rPr>
              <a:t>Ω</a:t>
            </a:r>
            <a:endParaRPr lang="en-US" sz="800" dirty="0" smtClean="0"/>
          </a:p>
          <a:p>
            <a:pPr marL="114300" lvl="1" eaLnBrk="1" fontAlgn="auto" hangingPunct="1">
              <a:spcBef>
                <a:spcPts val="0"/>
              </a:spcBef>
              <a:spcAft>
                <a:spcPts val="0"/>
              </a:spcAft>
              <a:defRPr/>
            </a:pPr>
            <a:r>
              <a:rPr lang="en-US" sz="800" b="1" u="sng" dirty="0" smtClean="0"/>
              <a:t>WAC</a:t>
            </a:r>
            <a:r>
              <a:rPr lang="en-US" sz="800" dirty="0" smtClean="0"/>
              <a:t> The Washington Administrative Codes, and in particular 296-305, titled Safety Standards for Firefighters, outlines several rules to prevent injury to firefighters, providing direction for employer and employee safety-related responsibilities.  One WAC-rule example is that of requiring 3 feet of clearance around apparatus. This eliminates trip hazards and the potential for injury. </a:t>
            </a:r>
            <a:r>
              <a:rPr lang="el-GR" sz="800" dirty="0" smtClean="0">
                <a:solidFill>
                  <a:srgbClr val="FF0000"/>
                </a:solidFill>
              </a:rPr>
              <a:t>Ω</a:t>
            </a:r>
            <a:endParaRPr lang="en-US" sz="800" dirty="0" smtClean="0"/>
          </a:p>
          <a:p>
            <a:pPr marL="114300" lvl="1" eaLnBrk="1" fontAlgn="auto" hangingPunct="1">
              <a:spcBef>
                <a:spcPts val="0"/>
              </a:spcBef>
              <a:spcAft>
                <a:spcPts val="0"/>
              </a:spcAft>
              <a:defRPr/>
            </a:pPr>
            <a:r>
              <a:rPr lang="en-US" sz="800" b="1" u="sng" dirty="0" smtClean="0"/>
              <a:t>NFPA</a:t>
            </a:r>
            <a:r>
              <a:rPr lang="en-US" sz="800" dirty="0" smtClean="0"/>
              <a:t> We can look to the National Fire Protection Association for great detail regarding safety as identified in 1500 (Fire Department Occupational Safety and Health Program) and 1521 (Fire Department Safety Officer) to name only two of many standards. Training and developing programs to meet recognized standards is a part of risk management. </a:t>
            </a:r>
            <a:r>
              <a:rPr lang="el-GR" sz="800" dirty="0" smtClean="0">
                <a:solidFill>
                  <a:srgbClr val="FF0000"/>
                </a:solidFill>
              </a:rPr>
              <a:t>Ω</a:t>
            </a:r>
            <a:endParaRPr lang="en-US" sz="800" dirty="0" smtClean="0"/>
          </a:p>
          <a:p>
            <a:pPr marL="114300" lvl="1" eaLnBrk="1" fontAlgn="auto" hangingPunct="1">
              <a:spcBef>
                <a:spcPts val="0"/>
              </a:spcBef>
              <a:spcAft>
                <a:spcPts val="0"/>
              </a:spcAft>
              <a:defRPr/>
            </a:pPr>
            <a:r>
              <a:rPr lang="en-US" sz="800" b="1" u="sng" dirty="0" smtClean="0"/>
              <a:t>IFSAC</a:t>
            </a:r>
            <a:r>
              <a:rPr lang="en-US" sz="800" dirty="0" smtClean="0"/>
              <a:t> The Washington State Skills sheets, used when evaluating candidates for various professional certification levels within the fire service (e.g., Firefighter I and II, Fire Officer I, etc.) assist in meeting IFSAC testing criteria. These skill sheets provide a great way to train to the NFPA &amp; WAC standards and to evaluate competency. Safety is a primary consideration with every skill demonstrated by a firefighter. Take special note of task step number 2, emphasizing the use of handrails and steps or said another way, maintaining 3-points of contact to mount or dismount an apparatus. </a:t>
            </a:r>
            <a:r>
              <a:rPr lang="el-GR" sz="800" dirty="0" smtClean="0">
                <a:solidFill>
                  <a:srgbClr val="FF0000"/>
                </a:solidFill>
              </a:rPr>
              <a:t>Ω</a:t>
            </a:r>
            <a:endParaRPr lang="en-US" sz="800" dirty="0" smtClean="0"/>
          </a:p>
          <a:p>
            <a:pPr eaLnBrk="1" fontAlgn="auto" hangingPunct="1">
              <a:spcBef>
                <a:spcPts val="0"/>
              </a:spcBef>
              <a:spcAft>
                <a:spcPts val="0"/>
              </a:spcAft>
              <a:defRPr/>
            </a:pPr>
            <a:r>
              <a:rPr lang="en-US" sz="800" b="1" u="sng" dirty="0" smtClean="0"/>
              <a:t>Safety Committee  </a:t>
            </a:r>
            <a:r>
              <a:rPr lang="en-US" sz="800" dirty="0" smtClean="0"/>
              <a:t>- Among many activities, your agency’s Safety Committee should learn from others through case reviews and accident investigations to prevent future accidents. </a:t>
            </a:r>
            <a:r>
              <a:rPr lang="el-GR" sz="800" dirty="0" smtClean="0">
                <a:solidFill>
                  <a:srgbClr val="FF0000"/>
                </a:solidFill>
              </a:rPr>
              <a:t>Ω</a:t>
            </a:r>
            <a:endParaRPr lang="en-US" sz="800" dirty="0" smtClean="0"/>
          </a:p>
          <a:p>
            <a:pPr marL="114300" lvl="1" eaLnBrk="1" fontAlgn="auto" hangingPunct="1">
              <a:spcBef>
                <a:spcPts val="0"/>
              </a:spcBef>
              <a:spcAft>
                <a:spcPts val="0"/>
              </a:spcAft>
              <a:defRPr/>
            </a:pPr>
            <a:r>
              <a:rPr lang="en-US" sz="800" b="1" u="sng" dirty="0" smtClean="0"/>
              <a:t>Case Reviews</a:t>
            </a:r>
          </a:p>
          <a:p>
            <a:pPr marL="171450" lvl="2" eaLnBrk="1" fontAlgn="auto" hangingPunct="1">
              <a:spcBef>
                <a:spcPts val="0"/>
              </a:spcBef>
              <a:spcAft>
                <a:spcPts val="0"/>
              </a:spcAft>
              <a:defRPr/>
            </a:pPr>
            <a:r>
              <a:rPr lang="en-US" sz="800" dirty="0" smtClean="0"/>
              <a:t>The National Fire Fighter Near-Miss Reporting System provides numerous case studies from which we can learn a great deal about organizational practices that we may consider changing or adopting to prevent injury. </a:t>
            </a:r>
            <a:r>
              <a:rPr lang="el-GR" sz="800" dirty="0" smtClean="0">
                <a:solidFill>
                  <a:srgbClr val="FF0000"/>
                </a:solidFill>
              </a:rPr>
              <a:t>Ω</a:t>
            </a:r>
            <a:endParaRPr lang="en-US" sz="800" dirty="0" smtClean="0"/>
          </a:p>
          <a:p>
            <a:pPr marL="0" lvl="1" eaLnBrk="1" fontAlgn="auto" hangingPunct="1">
              <a:spcBef>
                <a:spcPts val="0"/>
              </a:spcBef>
              <a:spcAft>
                <a:spcPts val="0"/>
              </a:spcAft>
              <a:defRPr/>
            </a:pPr>
            <a:r>
              <a:rPr lang="en-US" sz="800" b="1" u="sng" dirty="0" smtClean="0"/>
              <a:t>Accident Investigations</a:t>
            </a:r>
          </a:p>
          <a:p>
            <a:pPr marL="114300" eaLnBrk="1" fontAlgn="auto" hangingPunct="1">
              <a:spcBef>
                <a:spcPts val="0"/>
              </a:spcBef>
              <a:spcAft>
                <a:spcPts val="0"/>
              </a:spcAft>
              <a:defRPr/>
            </a:pPr>
            <a:r>
              <a:rPr lang="en-US" sz="800" b="1" u="sng" dirty="0" smtClean="0"/>
              <a:t>Preventable/Non-Preventable</a:t>
            </a:r>
            <a:r>
              <a:rPr lang="en-US" sz="800" u="sng" dirty="0" smtClean="0"/>
              <a:t> </a:t>
            </a:r>
            <a:r>
              <a:rPr lang="en-US" sz="800" dirty="0" smtClean="0"/>
              <a:t>– One of the primary functions of the Safety Committee, through accident investigation, is to determine if an accident was preventable or non-preventable. More often than not, accidents fall in the preventable category. </a:t>
            </a:r>
            <a:r>
              <a:rPr lang="el-GR" sz="800" dirty="0" smtClean="0">
                <a:solidFill>
                  <a:srgbClr val="FF0000"/>
                </a:solidFill>
              </a:rPr>
              <a:t>Ω</a:t>
            </a:r>
            <a:r>
              <a:rPr lang="en-US" sz="800" dirty="0" smtClean="0">
                <a:solidFill>
                  <a:srgbClr val="FF0000"/>
                </a:solidFill>
              </a:rPr>
              <a:t> </a:t>
            </a:r>
            <a:r>
              <a:rPr lang="en-US" sz="800" dirty="0" smtClean="0"/>
              <a:t>Violation of policy, procedure, or common practice; a lack of, inadequate, or non-existent training; defective equipment, layout, or design; or a macho, apathetic, casual, or harried attitude are usual factors that come into play when determining if an accident is preventable or not. </a:t>
            </a:r>
          </a:p>
          <a:p>
            <a:pPr marL="114300" lvl="2" eaLnBrk="1" fontAlgn="auto" hangingPunct="1">
              <a:spcBef>
                <a:spcPts val="0"/>
              </a:spcBef>
              <a:spcAft>
                <a:spcPts val="0"/>
              </a:spcAft>
              <a:defRPr/>
            </a:pPr>
            <a:r>
              <a:rPr lang="en-US" sz="800" b="1" u="sng" dirty="0" smtClean="0"/>
              <a:t>Immediate Cause/Fundamental Cause </a:t>
            </a:r>
            <a:r>
              <a:rPr lang="en-US" sz="800" dirty="0" smtClean="0"/>
              <a:t>– It is not just enough to state the immediate cause of an injury, like, ‘The firefighter twisted his ankle when working on the side of the road’. It is more important to reveal the fundamental cause, like, ‘The firefighter was not wearing his assigned PPE footwear’.  The scope of this project does not allow for further elaboration on accident investigation; however, there is an excellent worksheet available at the National Fire Fighter Near-Miss Reporting System website – the link is provided with this program. Once the fundamental cause of an injury or accident is determined, implementation of prevention measures come into practice. A thorough investigation can lead to a change in a training program, the type equipment used for a particular application, removal of defective equipment, a change to standard operating procedures or guides, counseling, retraining, or a change in fitness exercises! </a:t>
            </a:r>
            <a:r>
              <a:rPr lang="el-GR" sz="800" dirty="0" smtClean="0">
                <a:solidFill>
                  <a:srgbClr val="FF0000"/>
                </a:solidFill>
              </a:rPr>
              <a:t>Ω</a:t>
            </a:r>
            <a:r>
              <a:rPr lang="en-US" sz="800" dirty="0" smtClean="0">
                <a:solidFill>
                  <a:srgbClr val="FF0000"/>
                </a:solidFill>
              </a:rPr>
              <a:t> </a:t>
            </a:r>
            <a:r>
              <a:rPr lang="en-US" sz="800" dirty="0" smtClean="0"/>
              <a:t>Safety Committees  promote the management of risks. An a example of the risk management of falls, includes behaviors like wiping up spills, sanding or salting ice, using hand rails, repairing uneven surfaces, etc.”</a:t>
            </a:r>
          </a:p>
          <a:p>
            <a:pPr marL="114300" lvl="2" eaLnBrk="1" fontAlgn="auto" hangingPunct="1">
              <a:spcBef>
                <a:spcPts val="0"/>
              </a:spcBef>
              <a:spcAft>
                <a:spcPts val="0"/>
              </a:spcAft>
              <a:defRPr/>
            </a:pPr>
            <a:r>
              <a:rPr lang="en-US" sz="800" dirty="0" smtClean="0"/>
              <a:t>Mop Photo: Original work by DRM.</a:t>
            </a:r>
            <a:endParaRPr lang="en-US" sz="800" dirty="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1B96C57-2202-465A-90EB-697D87709511}" type="slidenum">
              <a:rPr lang="en-US">
                <a:latin typeface="Calibri" panose="020F0502020204030204" pitchFamily="34" charset="0"/>
              </a:rPr>
              <a:pPr/>
              <a:t>18</a:t>
            </a:fld>
            <a:endParaRPr lang="en-US">
              <a:latin typeface="Calibri" panose="020F0502020204030204" pitchFamily="34" charset="0"/>
            </a:endParaRPr>
          </a:p>
        </p:txBody>
      </p:sp>
    </p:spTree>
    <p:extLst>
      <p:ext uri="{BB962C8B-B14F-4D97-AF65-F5344CB8AC3E}">
        <p14:creationId xmlns:p14="http://schemas.microsoft.com/office/powerpoint/2010/main" val="40822481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Rectangle 3"/>
          <p:cNvSpPr>
            <a:spLocks noGrp="1"/>
          </p:cNvSpPr>
          <p:nvPr>
            <p:ph type="body" idx="1"/>
          </p:nvPr>
        </p:nvSpPr>
        <p:spPr bwMode="auto"/>
        <p:txBody>
          <a:bodyPr wrap="square" numCol="1" anchor="t" anchorCtr="0" compatLnSpc="1">
            <a:prstTxWarp prst="textNoShape">
              <a:avLst/>
            </a:prstTxWarp>
            <a:normAutofit fontScale="92500" lnSpcReduction="10000"/>
          </a:bodyPr>
          <a:lstStyle/>
          <a:p>
            <a:pPr marL="114300" indent="-114300" eaLnBrk="1" fontAlgn="auto" hangingPunct="1">
              <a:lnSpc>
                <a:spcPct val="80000"/>
              </a:lnSpc>
              <a:spcBef>
                <a:spcPts val="0"/>
              </a:spcBef>
              <a:spcAft>
                <a:spcPts val="0"/>
              </a:spcAft>
              <a:defRPr/>
            </a:pPr>
            <a:r>
              <a:rPr lang="en-US" sz="1100" dirty="0" smtClean="0"/>
              <a:t>“Injury prevention begins with you – you must take personal responsibility for your actions! </a:t>
            </a:r>
            <a:r>
              <a:rPr lang="el-GR" sz="1100" dirty="0" smtClean="0">
                <a:solidFill>
                  <a:srgbClr val="FF0000"/>
                </a:solidFill>
              </a:rPr>
              <a:t>Ω</a:t>
            </a:r>
            <a:endParaRPr lang="en-US" sz="1100" dirty="0" smtClean="0"/>
          </a:p>
          <a:p>
            <a:pPr marL="114300" indent="-114300" eaLnBrk="1" fontAlgn="auto" hangingPunct="1">
              <a:lnSpc>
                <a:spcPct val="80000"/>
              </a:lnSpc>
              <a:spcBef>
                <a:spcPts val="0"/>
              </a:spcBef>
              <a:spcAft>
                <a:spcPts val="0"/>
              </a:spcAft>
              <a:buFontTx/>
              <a:buChar char="•"/>
              <a:defRPr/>
            </a:pPr>
            <a:r>
              <a:rPr lang="en-US" sz="1100" b="1" u="sng" dirty="0" smtClean="0"/>
              <a:t>Get sleep </a:t>
            </a:r>
            <a:r>
              <a:rPr lang="en-US" sz="1100" dirty="0" smtClean="0"/>
              <a:t>– Avoid exercising, playing sports, or engaging in physically demanding activities when tired or in pain. Sleep deprivation affects cognitive and motor skills and reaction times as if a person had consumed alcohol (Williamson and </a:t>
            </a:r>
            <a:r>
              <a:rPr lang="en-US" sz="1100" dirty="0" err="1" smtClean="0"/>
              <a:t>Feyer</a:t>
            </a:r>
            <a:r>
              <a:rPr lang="en-US" sz="1100" dirty="0" smtClean="0"/>
              <a:t>, 2000). </a:t>
            </a:r>
            <a:r>
              <a:rPr lang="el-GR" sz="1100" dirty="0" smtClean="0">
                <a:solidFill>
                  <a:srgbClr val="FF0000"/>
                </a:solidFill>
              </a:rPr>
              <a:t>Ω</a:t>
            </a:r>
            <a:r>
              <a:rPr lang="en-US" sz="1100" dirty="0" smtClean="0">
                <a:solidFill>
                  <a:srgbClr val="FF0000"/>
                </a:solidFill>
              </a:rPr>
              <a:t> </a:t>
            </a:r>
            <a:r>
              <a:rPr lang="en-US" sz="1100" dirty="0" smtClean="0"/>
              <a:t>Come to work well rested, rehab as required during training and emergency events, nap less than 20 minutes or longer than 90 minutes, and go to bed early. Please consult the IAFC-sponsored report entitled,</a:t>
            </a:r>
            <a:r>
              <a:rPr lang="en-US" sz="1100" i="1" dirty="0" smtClean="0"/>
              <a:t> The Effects of Sleep Deprivation on Fire Fighters and EMS Responders, </a:t>
            </a:r>
            <a:r>
              <a:rPr lang="en-US" sz="1100" dirty="0" smtClean="0"/>
              <a:t>to learn how you can improve your sleep and ultimately prevent injuries. A link to this report is included in this program. </a:t>
            </a:r>
            <a:r>
              <a:rPr lang="el-GR" sz="1100" dirty="0" smtClean="0">
                <a:solidFill>
                  <a:srgbClr val="FF0000"/>
                </a:solidFill>
              </a:rPr>
              <a:t>Ω</a:t>
            </a:r>
            <a:endParaRPr lang="en-US" sz="1100" dirty="0" smtClean="0"/>
          </a:p>
          <a:p>
            <a:pPr marL="114300" indent="-114300" eaLnBrk="1" fontAlgn="auto" hangingPunct="1">
              <a:lnSpc>
                <a:spcPct val="80000"/>
              </a:lnSpc>
              <a:spcBef>
                <a:spcPts val="0"/>
              </a:spcBef>
              <a:spcAft>
                <a:spcPts val="0"/>
              </a:spcAft>
              <a:buFontTx/>
              <a:buChar char="•"/>
              <a:defRPr/>
            </a:pPr>
            <a:r>
              <a:rPr lang="en-US" sz="1100" b="1" u="sng" dirty="0" smtClean="0"/>
              <a:t>Eat nutritious foods</a:t>
            </a:r>
            <a:r>
              <a:rPr lang="en-US" sz="1100" b="1" dirty="0" smtClean="0"/>
              <a:t> </a:t>
            </a:r>
            <a:r>
              <a:rPr lang="en-US" sz="1100" dirty="0" smtClean="0"/>
              <a:t>– Without proper nutrients in your diet, you will not be able to build muscle, sustain healthy bones, or any of the systems necessary to live an active and injury-free life. In the book, </a:t>
            </a:r>
            <a:r>
              <a:rPr lang="en-US" sz="1100" i="1" dirty="0" smtClean="0"/>
              <a:t>Dietary Guidelines for Americans 2012, </a:t>
            </a:r>
            <a:r>
              <a:rPr lang="en-US" sz="1100" dirty="0" smtClean="0"/>
              <a:t>you can find great ideas for eating nutritious foods. Of course other guides exist, but this resource can serve as a great reference and starting point for personalizing your dietary preferences, while ensuring healthful benefits. A link is included. </a:t>
            </a:r>
            <a:r>
              <a:rPr lang="el-GR" sz="1100" dirty="0" smtClean="0">
                <a:solidFill>
                  <a:srgbClr val="FF0000"/>
                </a:solidFill>
              </a:rPr>
              <a:t>Ω</a:t>
            </a:r>
            <a:endParaRPr lang="en-US" sz="1100" dirty="0" smtClean="0"/>
          </a:p>
          <a:p>
            <a:pPr marL="114300" indent="-114300" eaLnBrk="1" fontAlgn="auto" hangingPunct="1">
              <a:lnSpc>
                <a:spcPct val="80000"/>
              </a:lnSpc>
              <a:spcBef>
                <a:spcPts val="0"/>
              </a:spcBef>
              <a:spcAft>
                <a:spcPts val="0"/>
              </a:spcAft>
              <a:buFontTx/>
              <a:buChar char="•"/>
              <a:defRPr/>
            </a:pPr>
            <a:r>
              <a:rPr lang="en-US" sz="1100" b="1" u="sng" dirty="0" smtClean="0"/>
              <a:t>Reduce body fat</a:t>
            </a:r>
            <a:r>
              <a:rPr lang="en-US" sz="1100" b="1" dirty="0" smtClean="0"/>
              <a:t> </a:t>
            </a:r>
            <a:r>
              <a:rPr lang="en-US" sz="1100" dirty="0" smtClean="0"/>
              <a:t>– Maintain a healthy proportion of body-fat; fat is not a banned word – use it as appropriate. If you know your percentage of body fat, take a look at the chart and see where you land. For a quick and rough estimate of your body fat to lean-body-mass ratio, you can check any of several sites. </a:t>
            </a:r>
            <a:r>
              <a:rPr lang="el-GR" sz="1100" dirty="0" smtClean="0">
                <a:solidFill>
                  <a:srgbClr val="FF0000"/>
                </a:solidFill>
              </a:rPr>
              <a:t>Ω</a:t>
            </a:r>
            <a:r>
              <a:rPr lang="en-US" sz="1100" dirty="0" smtClean="0">
                <a:solidFill>
                  <a:srgbClr val="FF0000"/>
                </a:solidFill>
              </a:rPr>
              <a:t> </a:t>
            </a:r>
            <a:r>
              <a:rPr lang="en-US" sz="1100" dirty="0" smtClean="0"/>
              <a:t>Links to the Covert </a:t>
            </a:r>
            <a:r>
              <a:rPr lang="en-US" sz="1100" dirty="0" err="1" smtClean="0"/>
              <a:t>Baily</a:t>
            </a:r>
            <a:r>
              <a:rPr lang="en-US" sz="1100" dirty="0" smtClean="0"/>
              <a:t> </a:t>
            </a:r>
            <a:r>
              <a:rPr lang="en-US" sz="1100" b="1" dirty="0" smtClean="0"/>
              <a:t>(http://www.fat2fitradio.com/tools/cbbf/) </a:t>
            </a:r>
            <a:r>
              <a:rPr lang="en-US" sz="1100" dirty="0" smtClean="0"/>
              <a:t>and  </a:t>
            </a:r>
            <a:r>
              <a:rPr lang="el-GR" sz="1100" dirty="0" smtClean="0">
                <a:solidFill>
                  <a:srgbClr val="FF0000"/>
                </a:solidFill>
              </a:rPr>
              <a:t>Ω</a:t>
            </a:r>
            <a:r>
              <a:rPr lang="en-US" sz="1100" dirty="0" smtClean="0"/>
              <a:t> U.S. Military </a:t>
            </a:r>
            <a:r>
              <a:rPr lang="en-US" sz="1100" b="1" dirty="0" smtClean="0"/>
              <a:t>(http://lowcarbdiets.about.com/library/blbodyfatcalculator.htm) </a:t>
            </a:r>
            <a:r>
              <a:rPr lang="en-US" sz="1100" dirty="0" smtClean="0"/>
              <a:t>formulas are included in this program. If your body fat is excessive, everything you do requires more effort and places greater strains on every organ of your body. One pound of body fat adds about one mile to the vascular space of your body – for example 17 extra pounds = 17 extra miles (Nelson, 2012). In addition to the obvious setbacks of excess fat, consider how the extra ‘weight’ affects your ability to maintain good posture and your balance. We’ll revisit posture balance later in this program. One final thought on body fat, quoting Dr. </a:t>
            </a:r>
            <a:r>
              <a:rPr lang="en-US" sz="1100" dirty="0" err="1" smtClean="0"/>
              <a:t>Eades</a:t>
            </a:r>
            <a:r>
              <a:rPr lang="en-US" sz="1100" dirty="0" smtClean="0"/>
              <a:t> (2008), ‘[D]</a:t>
            </a:r>
            <a:r>
              <a:rPr lang="en-US" sz="1100" dirty="0" err="1" smtClean="0"/>
              <a:t>on’t</a:t>
            </a:r>
            <a:r>
              <a:rPr lang="en-US" sz="1100" dirty="0" smtClean="0"/>
              <a:t> think that just because everyone else is no fatter than you that you’re normal.’ </a:t>
            </a:r>
            <a:r>
              <a:rPr lang="el-GR" sz="1100" dirty="0" smtClean="0">
                <a:solidFill>
                  <a:srgbClr val="FF0000"/>
                </a:solidFill>
              </a:rPr>
              <a:t>Ω</a:t>
            </a:r>
            <a:endParaRPr lang="en-US" sz="1100" dirty="0" smtClean="0"/>
          </a:p>
          <a:p>
            <a:pPr marL="114300" indent="-114300" eaLnBrk="1" fontAlgn="auto" hangingPunct="1">
              <a:lnSpc>
                <a:spcPct val="80000"/>
              </a:lnSpc>
              <a:spcBef>
                <a:spcPts val="0"/>
              </a:spcBef>
              <a:spcAft>
                <a:spcPts val="0"/>
              </a:spcAft>
              <a:buFontTx/>
              <a:buChar char="•"/>
              <a:defRPr/>
            </a:pPr>
            <a:r>
              <a:rPr lang="en-US" sz="1100" b="1" u="sng" dirty="0" smtClean="0"/>
              <a:t>Choose the right shoes</a:t>
            </a:r>
            <a:r>
              <a:rPr lang="en-US" sz="1100" b="1" dirty="0" smtClean="0"/>
              <a:t> </a:t>
            </a:r>
            <a:r>
              <a:rPr lang="en-US" sz="1100" dirty="0" smtClean="0"/>
              <a:t>– Wear the right shoes for the right activity. Boots protect feet/ankle/shins; running shoes propel a person forward; weightlifting shoes promote lifting through the heels, etc. </a:t>
            </a:r>
            <a:r>
              <a:rPr lang="el-GR" sz="1100" dirty="0" smtClean="0">
                <a:solidFill>
                  <a:srgbClr val="FF0000"/>
                </a:solidFill>
              </a:rPr>
              <a:t>Ω</a:t>
            </a:r>
            <a:endParaRPr lang="en-US" sz="1100" dirty="0" smtClean="0"/>
          </a:p>
          <a:p>
            <a:pPr marL="114300" indent="-114300" eaLnBrk="1" fontAlgn="auto" hangingPunct="1">
              <a:lnSpc>
                <a:spcPct val="80000"/>
              </a:lnSpc>
              <a:spcBef>
                <a:spcPts val="0"/>
              </a:spcBef>
              <a:spcAft>
                <a:spcPts val="0"/>
              </a:spcAft>
              <a:buFontTx/>
              <a:buChar char="•"/>
              <a:defRPr/>
            </a:pPr>
            <a:r>
              <a:rPr lang="en-US" sz="1100" b="1" u="sng" dirty="0" smtClean="0"/>
              <a:t>Replace worn shoes</a:t>
            </a:r>
            <a:r>
              <a:rPr lang="en-US" sz="1100" b="1" dirty="0" smtClean="0"/>
              <a:t> </a:t>
            </a:r>
            <a:r>
              <a:rPr lang="en-US" sz="1100" dirty="0" smtClean="0"/>
              <a:t>– Shoes wear not only on the outside, tread, etc., but just as importantly, on the inside, insole, cushioning/supporting structure, etc.” </a:t>
            </a:r>
            <a:r>
              <a:rPr lang="el-GR" sz="1100" dirty="0" smtClean="0">
                <a:solidFill>
                  <a:srgbClr val="FF0000"/>
                </a:solidFill>
              </a:rPr>
              <a:t>Ω</a:t>
            </a:r>
            <a:endParaRPr lang="en-US" sz="1100" dirty="0" smtClean="0"/>
          </a:p>
          <a:p>
            <a:pPr eaLnBrk="1" fontAlgn="auto" hangingPunct="1">
              <a:lnSpc>
                <a:spcPct val="80000"/>
              </a:lnSpc>
              <a:spcBef>
                <a:spcPts val="0"/>
              </a:spcBef>
              <a:spcAft>
                <a:spcPts val="0"/>
              </a:spcAft>
              <a:buFontTx/>
              <a:buChar char="•"/>
              <a:defRPr/>
            </a:pPr>
            <a:r>
              <a:rPr lang="en-US" sz="1000" b="1" dirty="0" smtClean="0"/>
              <a:t> </a:t>
            </a:r>
            <a:r>
              <a:rPr lang="en-US" sz="1000" b="1" u="sng" dirty="0" smtClean="0"/>
              <a:t>Physical fitness</a:t>
            </a:r>
            <a:r>
              <a:rPr lang="en-US" sz="1000" b="1" dirty="0" smtClean="0"/>
              <a:t> </a:t>
            </a:r>
            <a:r>
              <a:rPr lang="en-US" sz="1000" dirty="0" smtClean="0"/>
              <a:t>– It is a personal responsibility to be physically fit, not coworkers, employers, society, family , or the government – it is all on the individual.</a:t>
            </a:r>
          </a:p>
          <a:p>
            <a:pPr eaLnBrk="1" fontAlgn="auto" hangingPunct="1">
              <a:lnSpc>
                <a:spcPct val="80000"/>
              </a:lnSpc>
              <a:spcBef>
                <a:spcPts val="0"/>
              </a:spcBef>
              <a:spcAft>
                <a:spcPts val="0"/>
              </a:spcAft>
              <a:defRPr/>
            </a:pPr>
            <a:endParaRPr lang="en-US" sz="1000" b="1" dirty="0" smtClean="0"/>
          </a:p>
          <a:p>
            <a:pPr eaLnBrk="1" fontAlgn="auto" hangingPunct="1">
              <a:lnSpc>
                <a:spcPct val="80000"/>
              </a:lnSpc>
              <a:spcBef>
                <a:spcPts val="0"/>
              </a:spcBef>
              <a:spcAft>
                <a:spcPts val="0"/>
              </a:spcAft>
              <a:defRPr/>
            </a:pPr>
            <a:r>
              <a:rPr lang="en-US" sz="900" dirty="0" smtClean="0"/>
              <a:t>(National Institute of Arthritis and Musculoskeletal and Skin Diseases, 2012)</a:t>
            </a:r>
          </a:p>
          <a:p>
            <a:pPr eaLnBrk="1" fontAlgn="auto" hangingPunct="1">
              <a:lnSpc>
                <a:spcPct val="80000"/>
              </a:lnSpc>
              <a:spcBef>
                <a:spcPts val="0"/>
              </a:spcBef>
              <a:spcAft>
                <a:spcPts val="0"/>
              </a:spcAft>
              <a:defRPr/>
            </a:pPr>
            <a:endParaRPr lang="en-US" sz="900" dirty="0" smtClean="0"/>
          </a:p>
          <a:p>
            <a:pPr eaLnBrk="1" fontAlgn="auto" hangingPunct="1">
              <a:lnSpc>
                <a:spcPct val="80000"/>
              </a:lnSpc>
              <a:spcBef>
                <a:spcPts val="0"/>
              </a:spcBef>
              <a:spcAft>
                <a:spcPts val="0"/>
              </a:spcAft>
              <a:defRPr/>
            </a:pPr>
            <a:r>
              <a:rPr lang="en-US" sz="900" dirty="0" smtClean="0"/>
              <a:t>Sobriety Photo: By Oregon Department of Transportation (Field sobriety test  Uploaded by Smallman12q) [CC-BY-2.0 (http://creativecommons.org/licenses/by/2.0)], via Wikimedia Commons</a:t>
            </a:r>
          </a:p>
          <a:p>
            <a:pPr eaLnBrk="1" fontAlgn="auto" hangingPunct="1">
              <a:lnSpc>
                <a:spcPct val="80000"/>
              </a:lnSpc>
              <a:spcBef>
                <a:spcPts val="0"/>
              </a:spcBef>
              <a:spcAft>
                <a:spcPts val="0"/>
              </a:spcAft>
              <a:defRPr/>
            </a:pPr>
            <a:r>
              <a:rPr lang="en-US" sz="900" dirty="0" smtClean="0"/>
              <a:t>Fat Chart: By DRM, based on information located at: http://www.healthyforms.com/helpful-tools/body-fat-percentage.php</a:t>
            </a:r>
          </a:p>
          <a:p>
            <a:pPr eaLnBrk="1" fontAlgn="auto" hangingPunct="1">
              <a:lnSpc>
                <a:spcPct val="80000"/>
              </a:lnSpc>
              <a:spcBef>
                <a:spcPts val="0"/>
              </a:spcBef>
              <a:spcAft>
                <a:spcPts val="0"/>
              </a:spcAft>
              <a:defRPr/>
            </a:pPr>
            <a:r>
              <a:rPr lang="en-US" sz="900" dirty="0" smtClean="0"/>
              <a:t>Boot Photo: Original work by DRM.</a:t>
            </a:r>
          </a:p>
          <a:p>
            <a:pPr eaLnBrk="1" fontAlgn="auto" hangingPunct="1">
              <a:lnSpc>
                <a:spcPct val="80000"/>
              </a:lnSpc>
              <a:spcBef>
                <a:spcPts val="0"/>
              </a:spcBef>
              <a:spcAft>
                <a:spcPts val="0"/>
              </a:spcAft>
              <a:defRPr/>
            </a:pPr>
            <a:r>
              <a:rPr lang="en-US" sz="900" dirty="0" smtClean="0"/>
              <a:t>Worn Shoes Photo: Original work by DRM.</a:t>
            </a:r>
          </a:p>
        </p:txBody>
      </p:sp>
    </p:spTree>
    <p:extLst>
      <p:ext uri="{BB962C8B-B14F-4D97-AF65-F5344CB8AC3E}">
        <p14:creationId xmlns:p14="http://schemas.microsoft.com/office/powerpoint/2010/main" val="4175211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lnSpcReduction="10000"/>
          </a:bodyPr>
          <a:lstStyle/>
          <a:p>
            <a:pPr eaLnBrk="1" fontAlgn="auto" hangingPunct="1">
              <a:spcBef>
                <a:spcPts val="0"/>
              </a:spcBef>
              <a:spcAft>
                <a:spcPts val="0"/>
              </a:spcAft>
              <a:buFont typeface="Arial" pitchFamily="34" charset="0"/>
              <a:buChar char="•"/>
              <a:defRPr/>
            </a:pPr>
            <a:r>
              <a:rPr lang="en-US" b="1" dirty="0" smtClean="0"/>
              <a:t>Who am I? </a:t>
            </a:r>
            <a:r>
              <a:rPr lang="en-US" dirty="0" smtClean="0"/>
              <a:t>The instructor/facilitator must establish a credible relationship with the audience by sharing credentials, experience, and acknowledgement of the value that the students have to contribute. </a:t>
            </a:r>
          </a:p>
          <a:p>
            <a:pPr eaLnBrk="1" fontAlgn="auto" hangingPunct="1">
              <a:spcBef>
                <a:spcPts val="0"/>
              </a:spcBef>
              <a:spcAft>
                <a:spcPts val="0"/>
              </a:spcAft>
              <a:buFont typeface="Arial" pitchFamily="34" charset="0"/>
              <a:buChar char="•"/>
              <a:defRPr/>
            </a:pPr>
            <a:r>
              <a:rPr lang="en-US" b="1" dirty="0" smtClean="0"/>
              <a:t>Who are you? </a:t>
            </a:r>
            <a:r>
              <a:rPr lang="en-US" dirty="0" smtClean="0"/>
              <a:t>The instructor/facilitator must involve the students and learn of their credentials/experiences. The following questions can be asked of all individuals:</a:t>
            </a:r>
          </a:p>
          <a:p>
            <a:pPr marL="685800" lvl="1" indent="-228600" eaLnBrk="1" fontAlgn="auto" hangingPunct="1">
              <a:spcBef>
                <a:spcPts val="0"/>
              </a:spcBef>
              <a:spcAft>
                <a:spcPts val="0"/>
              </a:spcAft>
              <a:buFont typeface="+mj-lt"/>
              <a:buAutoNum type="arabicPeriod"/>
              <a:defRPr/>
            </a:pPr>
            <a:r>
              <a:rPr lang="en-US" b="1" dirty="0" smtClean="0"/>
              <a:t>What is your name?</a:t>
            </a:r>
          </a:p>
          <a:p>
            <a:pPr marL="685800" lvl="1" indent="-228600" eaLnBrk="1" fontAlgn="auto" hangingPunct="1">
              <a:spcBef>
                <a:spcPts val="0"/>
              </a:spcBef>
              <a:spcAft>
                <a:spcPts val="0"/>
              </a:spcAft>
              <a:buFont typeface="+mj-lt"/>
              <a:buAutoNum type="arabicPeriod"/>
              <a:defRPr/>
            </a:pPr>
            <a:r>
              <a:rPr lang="en-US" b="1" dirty="0" smtClean="0"/>
              <a:t>What is your agency’s name and location, and how long have you worked/volunteered there?</a:t>
            </a:r>
          </a:p>
          <a:p>
            <a:pPr marL="685800" lvl="1" indent="-228600" eaLnBrk="1" fontAlgn="auto" hangingPunct="1">
              <a:spcBef>
                <a:spcPts val="0"/>
              </a:spcBef>
              <a:spcAft>
                <a:spcPts val="0"/>
              </a:spcAft>
              <a:buFont typeface="+mj-lt"/>
              <a:buAutoNum type="arabicPeriod"/>
              <a:defRPr/>
            </a:pPr>
            <a:r>
              <a:rPr lang="en-US" b="1" dirty="0" smtClean="0"/>
              <a:t>What is your safety-related role in your organization? </a:t>
            </a:r>
            <a:r>
              <a:rPr lang="en-US" dirty="0" smtClean="0"/>
              <a:t>(Safety Officer, Safety Committee Member, firefighter, fitness instructor, etc.)</a:t>
            </a:r>
          </a:p>
          <a:p>
            <a:pPr marL="228600" indent="-228600" eaLnBrk="1" fontAlgn="auto" hangingPunct="1">
              <a:spcBef>
                <a:spcPts val="0"/>
              </a:spcBef>
              <a:spcAft>
                <a:spcPts val="0"/>
              </a:spcAft>
              <a:buFont typeface="+mj-lt"/>
              <a:buNone/>
              <a:defRPr/>
            </a:pPr>
            <a:r>
              <a:rPr lang="en-US" dirty="0" smtClean="0"/>
              <a:t>	ALTERNATELY, you can ask the students, with a show of hands:</a:t>
            </a:r>
          </a:p>
          <a:p>
            <a:pPr marL="685800" lvl="1" indent="-228600" eaLnBrk="1" fontAlgn="auto" hangingPunct="1">
              <a:spcBef>
                <a:spcPts val="0"/>
              </a:spcBef>
              <a:spcAft>
                <a:spcPts val="0"/>
              </a:spcAft>
              <a:buFont typeface="+mj-lt"/>
              <a:buAutoNum type="arabicPeriod"/>
              <a:defRPr/>
            </a:pPr>
            <a:r>
              <a:rPr lang="en-US" b="1" dirty="0" smtClean="0"/>
              <a:t>How many of you have been in the fire service more than 3 years, 5 years, 10 years, 15 years, etc?</a:t>
            </a:r>
          </a:p>
          <a:p>
            <a:pPr marL="685800" lvl="1" indent="-228600" eaLnBrk="1" fontAlgn="auto" hangingPunct="1">
              <a:spcBef>
                <a:spcPts val="0"/>
              </a:spcBef>
              <a:spcAft>
                <a:spcPts val="0"/>
              </a:spcAft>
              <a:buFont typeface="+mj-lt"/>
              <a:buAutoNum type="arabicPeriod"/>
              <a:defRPr/>
            </a:pPr>
            <a:r>
              <a:rPr lang="en-US" b="1" dirty="0" smtClean="0"/>
              <a:t>How many of you are Safety Officers, a Safety Committee Member, a firefighter, fitness instructor, etc?)</a:t>
            </a:r>
          </a:p>
          <a:p>
            <a:pPr marL="685800" lvl="1" indent="-228600" eaLnBrk="1" fontAlgn="auto" hangingPunct="1">
              <a:spcBef>
                <a:spcPts val="0"/>
              </a:spcBef>
              <a:spcAft>
                <a:spcPts val="0"/>
              </a:spcAft>
              <a:buFont typeface="+mj-lt"/>
              <a:buAutoNum type="arabicPeriod"/>
              <a:defRPr/>
            </a:pPr>
            <a:endParaRPr lang="en-US" dirty="0" smtClean="0"/>
          </a:p>
          <a:p>
            <a:pPr eaLnBrk="1" fontAlgn="auto" hangingPunct="1">
              <a:spcBef>
                <a:spcPts val="0"/>
              </a:spcBef>
              <a:spcAft>
                <a:spcPts val="0"/>
              </a:spcAft>
              <a:buFont typeface="Arial" pitchFamily="34" charset="0"/>
              <a:buChar char="•"/>
              <a:defRPr/>
            </a:pPr>
            <a:r>
              <a:rPr lang="en-US" b="1" dirty="0" smtClean="0"/>
              <a:t>Expectations! </a:t>
            </a:r>
            <a:r>
              <a:rPr lang="en-US" dirty="0" smtClean="0"/>
              <a:t>Write solicited expectations from the students on a paper chart and post in a conspicuous place at a 90° angle to the students (for later reference throughout the program). Emphasize that meeting their expectations is important to you and that you will do your best to meet their expectations as the program progresses. *Note. You may have to prompt/guide students to express or confirm expectations you as the instructor will meet through delivery of the material and discussion throughout. Examples include treatment, current trends, prevention methods, etc.</a:t>
            </a:r>
          </a:p>
          <a:p>
            <a:pPr eaLnBrk="1" fontAlgn="auto" hangingPunct="1">
              <a:spcBef>
                <a:spcPts val="0"/>
              </a:spcBef>
              <a:spcAft>
                <a:spcPts val="0"/>
              </a:spcAft>
              <a:defRPr/>
            </a:pPr>
            <a:endParaRPr lang="en-US" dirty="0"/>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9FF8997-74FE-45DA-A249-213A2B41656F}" type="slidenum">
              <a:rPr lang="en-US">
                <a:latin typeface="Calibri" panose="020F0502020204030204" pitchFamily="34" charset="0"/>
              </a:rPr>
              <a:pPr/>
              <a:t>2</a:t>
            </a:fld>
            <a:endParaRPr lang="en-US">
              <a:latin typeface="Calibri" panose="020F0502020204030204" pitchFamily="34" charset="0"/>
            </a:endParaRPr>
          </a:p>
        </p:txBody>
      </p:sp>
    </p:spTree>
    <p:extLst>
      <p:ext uri="{BB962C8B-B14F-4D97-AF65-F5344CB8AC3E}">
        <p14:creationId xmlns:p14="http://schemas.microsoft.com/office/powerpoint/2010/main" val="1155336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smtClean="0"/>
              <a:t>“Covert Baily (1991) warns us to not confuse work with exercise. As each of the following terms are explained, ask yourself where you fit in the fitness continuum. Are you ... </a:t>
            </a:r>
            <a:r>
              <a:rPr lang="el-GR" smtClean="0">
                <a:solidFill>
                  <a:srgbClr val="FF0000"/>
                </a:solidFill>
              </a:rPr>
              <a:t>Ω</a:t>
            </a:r>
            <a:endParaRPr lang="en-US" smtClean="0"/>
          </a:p>
          <a:p>
            <a:pPr eaLnBrk="1" hangingPunct="1">
              <a:lnSpc>
                <a:spcPct val="80000"/>
              </a:lnSpc>
              <a:spcBef>
                <a:spcPct val="0"/>
              </a:spcBef>
              <a:buFontTx/>
              <a:buChar char="•"/>
            </a:pPr>
            <a:endParaRPr lang="en-US" smtClean="0"/>
          </a:p>
          <a:p>
            <a:pPr eaLnBrk="1" hangingPunct="1">
              <a:lnSpc>
                <a:spcPct val="80000"/>
              </a:lnSpc>
              <a:spcBef>
                <a:spcPct val="0"/>
              </a:spcBef>
              <a:buFontTx/>
              <a:buChar char="•"/>
            </a:pPr>
            <a:r>
              <a:rPr lang="en-US" u="sng" smtClean="0"/>
              <a:t>Sedentary</a:t>
            </a:r>
            <a:r>
              <a:rPr lang="en-US" smtClean="0"/>
              <a:t> – sitting – all day – every daily?</a:t>
            </a:r>
          </a:p>
          <a:p>
            <a:pPr eaLnBrk="1" hangingPunct="1">
              <a:lnSpc>
                <a:spcPct val="80000"/>
              </a:lnSpc>
              <a:spcBef>
                <a:spcPct val="0"/>
              </a:spcBef>
              <a:buFontTx/>
              <a:buChar char="•"/>
            </a:pPr>
            <a:r>
              <a:rPr lang="en-US" u="sng" smtClean="0"/>
              <a:t>Active</a:t>
            </a:r>
            <a:r>
              <a:rPr lang="en-US" smtClean="0"/>
              <a:t> – sitting, walking, standing – every daily?</a:t>
            </a:r>
          </a:p>
          <a:p>
            <a:pPr eaLnBrk="1" hangingPunct="1">
              <a:lnSpc>
                <a:spcPct val="80000"/>
              </a:lnSpc>
              <a:spcBef>
                <a:spcPct val="0"/>
              </a:spcBef>
              <a:buFontTx/>
              <a:buChar char="•"/>
            </a:pPr>
            <a:r>
              <a:rPr lang="en-US" u="sng" smtClean="0"/>
              <a:t>Exercising</a:t>
            </a:r>
            <a:r>
              <a:rPr lang="en-US" smtClean="0"/>
              <a:t> – using muscles to the point of breaking a sweat and breathing deeply – five or six days a week?</a:t>
            </a:r>
          </a:p>
          <a:p>
            <a:pPr eaLnBrk="1" hangingPunct="1">
              <a:lnSpc>
                <a:spcPct val="80000"/>
              </a:lnSpc>
              <a:spcBef>
                <a:spcPct val="0"/>
              </a:spcBef>
              <a:buFontTx/>
              <a:buChar char="•"/>
            </a:pPr>
            <a:r>
              <a:rPr lang="en-US" u="sng" smtClean="0"/>
              <a:t>Working out</a:t>
            </a:r>
            <a:r>
              <a:rPr lang="en-US" smtClean="0"/>
              <a:t> – intentionally improving physical conditioning to balance muscle development, improve cardiovascular health, preserve flexibility, and increase agility and strength - five days a week?</a:t>
            </a:r>
          </a:p>
          <a:p>
            <a:pPr eaLnBrk="1" hangingPunct="1">
              <a:lnSpc>
                <a:spcPct val="80000"/>
              </a:lnSpc>
              <a:spcBef>
                <a:spcPct val="0"/>
              </a:spcBef>
              <a:buFontTx/>
              <a:buChar char="•"/>
            </a:pPr>
            <a:r>
              <a:rPr lang="en-US" u="sng" smtClean="0"/>
              <a:t>Testing</a:t>
            </a:r>
            <a:r>
              <a:rPr lang="en-US" smtClean="0"/>
              <a:t> – by physically taxing yourself in order to verify weaknesses requiring attention, and to verify improvement and gains – approximately every five weeks or at least annually? </a:t>
            </a:r>
            <a:r>
              <a:rPr lang="el-GR" smtClean="0">
                <a:solidFill>
                  <a:srgbClr val="FF0000"/>
                </a:solidFill>
              </a:rPr>
              <a:t>Ω</a:t>
            </a:r>
            <a:endParaRPr lang="en-US" smtClean="0"/>
          </a:p>
          <a:p>
            <a:pPr eaLnBrk="1" hangingPunct="1">
              <a:lnSpc>
                <a:spcPct val="80000"/>
              </a:lnSpc>
              <a:spcBef>
                <a:spcPct val="0"/>
              </a:spcBef>
            </a:pPr>
            <a:endParaRPr lang="en-US" smtClean="0"/>
          </a:p>
          <a:p>
            <a:pPr eaLnBrk="1" hangingPunct="1">
              <a:lnSpc>
                <a:spcPct val="80000"/>
              </a:lnSpc>
              <a:spcBef>
                <a:spcPct val="0"/>
              </a:spcBef>
            </a:pPr>
            <a:r>
              <a:rPr lang="en-US" smtClean="0"/>
              <a:t>Are you fit? </a:t>
            </a:r>
            <a:r>
              <a:rPr lang="el-GR" smtClean="0">
                <a:solidFill>
                  <a:srgbClr val="FF0000"/>
                </a:solidFill>
              </a:rPr>
              <a:t>Ω</a:t>
            </a:r>
            <a:r>
              <a:rPr lang="en-US" smtClean="0">
                <a:solidFill>
                  <a:srgbClr val="FF0000"/>
                </a:solidFill>
              </a:rPr>
              <a:t> </a:t>
            </a:r>
          </a:p>
          <a:p>
            <a:pPr eaLnBrk="1" hangingPunct="1">
              <a:lnSpc>
                <a:spcPct val="80000"/>
              </a:lnSpc>
              <a:spcBef>
                <a:spcPct val="0"/>
              </a:spcBef>
            </a:pPr>
            <a:r>
              <a:rPr lang="en-US" smtClean="0"/>
              <a:t>You might lead an active life, exercise, workout, and even challenge yourself with an occasional test, but are you truly fit?”</a:t>
            </a:r>
          </a:p>
          <a:p>
            <a:pPr eaLnBrk="1" hangingPunct="1">
              <a:spcBef>
                <a:spcPct val="0"/>
              </a:spcBef>
            </a:pPr>
            <a:endParaRPr lang="en-US" smtClean="0"/>
          </a:p>
          <a:p>
            <a:pPr eaLnBrk="1" hangingPunct="1">
              <a:spcBef>
                <a:spcPct val="0"/>
              </a:spcBef>
            </a:pPr>
            <a:endParaRPr 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128F472-BA51-4DAF-912A-04AC3AE464B7}" type="slidenum">
              <a:rPr lang="en-US">
                <a:latin typeface="Calibri" panose="020F0502020204030204" pitchFamily="34" charset="0"/>
              </a:rPr>
              <a:pPr/>
              <a:t>20</a:t>
            </a:fld>
            <a:endParaRPr lang="en-US">
              <a:latin typeface="Calibri" panose="020F0502020204030204" pitchFamily="34" charset="0"/>
            </a:endParaRPr>
          </a:p>
        </p:txBody>
      </p:sp>
    </p:spTree>
    <p:extLst>
      <p:ext uri="{BB962C8B-B14F-4D97-AF65-F5344CB8AC3E}">
        <p14:creationId xmlns:p14="http://schemas.microsoft.com/office/powerpoint/2010/main" val="3920950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smtClean="0"/>
              <a:t>“If a person keeps doing what they have been doing, how can they expect to have different results? To answer the question, ‘How do you know if you’re fit?’ we must subject ourselves to testing. Let’s look at a few options for testing.</a:t>
            </a:r>
          </a:p>
          <a:p>
            <a:pPr eaLnBrk="1" hangingPunct="1">
              <a:lnSpc>
                <a:spcPct val="80000"/>
              </a:lnSpc>
              <a:spcBef>
                <a:spcPct val="0"/>
              </a:spcBef>
            </a:pPr>
            <a:endParaRPr lang="en-US" smtClean="0"/>
          </a:p>
          <a:p>
            <a:pPr eaLnBrk="1" hangingPunct="1">
              <a:lnSpc>
                <a:spcPct val="80000"/>
              </a:lnSpc>
              <a:spcBef>
                <a:spcPct val="0"/>
              </a:spcBef>
            </a:pPr>
            <a:endParaRPr 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A8C49F-B7F8-46ED-91E0-56F58AB4A5AC}" type="slidenum">
              <a:rPr lang="en-US">
                <a:latin typeface="Calibri" panose="020F0502020204030204" pitchFamily="34" charset="0"/>
              </a:rPr>
              <a:pPr/>
              <a:t>21</a:t>
            </a:fld>
            <a:endParaRPr lang="en-US">
              <a:latin typeface="Calibri" panose="020F0502020204030204" pitchFamily="34" charset="0"/>
            </a:endParaRPr>
          </a:p>
        </p:txBody>
      </p:sp>
    </p:spTree>
    <p:extLst>
      <p:ext uri="{BB962C8B-B14F-4D97-AF65-F5344CB8AC3E}">
        <p14:creationId xmlns:p14="http://schemas.microsoft.com/office/powerpoint/2010/main" val="3754017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fire service has long recognized the value of having </a:t>
            </a:r>
            <a:r>
              <a:rPr lang="en-US" u="sng" smtClean="0"/>
              <a:t>entry-level</a:t>
            </a:r>
            <a:r>
              <a:rPr lang="en-US" smtClean="0"/>
              <a:t> physical ability examinations as a part of the selection or hiring process. </a:t>
            </a:r>
            <a:r>
              <a:rPr lang="en-US" u="sng" smtClean="0"/>
              <a:t>Traditional</a:t>
            </a:r>
            <a:r>
              <a:rPr lang="en-US" smtClean="0"/>
              <a:t> tests are for the most part, practical – the candidates perform a variety of hands-on tasks in a controlled environment, using actual fire service equipment. The tests are usually comprehensive enough to assess the major essential job requirements of a firefighter. While candidates might be able to accomplish the tasks, this testing method might not be the best instrument for evaluating fitness levels. </a:t>
            </a:r>
            <a:r>
              <a:rPr lang="el-GR" smtClean="0">
                <a:solidFill>
                  <a:srgbClr val="FF0000"/>
                </a:solidFill>
              </a:rPr>
              <a:t>Ω</a:t>
            </a:r>
            <a:endParaRPr lang="en-US" smtClean="0"/>
          </a:p>
          <a:p>
            <a:pPr eaLnBrk="1" hangingPunct="1">
              <a:spcBef>
                <a:spcPct val="0"/>
              </a:spcBef>
            </a:pPr>
            <a:endParaRPr lang="en-US" smtClean="0"/>
          </a:p>
          <a:p>
            <a:pPr eaLnBrk="1" hangingPunct="1">
              <a:spcBef>
                <a:spcPct val="0"/>
              </a:spcBef>
            </a:pPr>
            <a:r>
              <a:rPr lang="en-US" smtClean="0"/>
              <a:t>Candidate Physical Ability Tests or CPAT represent a refined traditional test. CPAT uses a variety of props to ensure consistency in the administration of the test and comprehensive enough to evaluate physical ability required of firefighters. </a:t>
            </a:r>
            <a:r>
              <a:rPr lang="el-GR" smtClean="0">
                <a:solidFill>
                  <a:srgbClr val="FF0000"/>
                </a:solidFill>
              </a:rPr>
              <a:t>Ω</a:t>
            </a:r>
            <a:r>
              <a:rPr lang="en-US" smtClean="0">
                <a:solidFill>
                  <a:srgbClr val="FF0000"/>
                </a:solidFill>
              </a:rPr>
              <a:t> </a:t>
            </a:r>
            <a:r>
              <a:rPr lang="en-US" smtClean="0"/>
              <a:t>Here is a list of everything CPAT claims to evaluate – basically, all of the major muscle groups (National Testing Network, n.d. ). This same list of muscles is measured with the Traditional test.</a:t>
            </a:r>
          </a:p>
          <a:p>
            <a:pPr eaLnBrk="1" hangingPunct="1">
              <a:spcBef>
                <a:spcPct val="0"/>
              </a:spcBef>
            </a:pPr>
            <a:endParaRPr lang="en-US" smtClean="0"/>
          </a:p>
          <a:p>
            <a:pPr eaLnBrk="1" hangingPunct="1">
              <a:spcBef>
                <a:spcPct val="0"/>
              </a:spcBef>
            </a:pPr>
            <a:r>
              <a:rPr lang="en-US" smtClean="0"/>
              <a:t>If people pass these tests, why do they still suffer from sprains and strains?”</a:t>
            </a:r>
          </a:p>
          <a:p>
            <a:pPr eaLnBrk="1" hangingPunct="1">
              <a:spcBef>
                <a:spcPct val="0"/>
              </a:spcBef>
            </a:pPr>
            <a:endParaRPr lang="en-US" smtClean="0"/>
          </a:p>
          <a:p>
            <a:pPr eaLnBrk="1" hangingPunct="1">
              <a:spcBef>
                <a:spcPct val="0"/>
              </a:spcBef>
            </a:pPr>
            <a:r>
              <a:rPr lang="en-US" smtClean="0"/>
              <a:t>Ladder Screenshot Credit: http://www.nationaltestingnetwork.com/publicsafetyjobs/ntn-test-cpat-video.cfm</a:t>
            </a: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1A87291-E721-445F-B68E-B0FB6BB98FB9}" type="slidenum">
              <a:rPr lang="en-US">
                <a:latin typeface="Calibri" panose="020F0502020204030204" pitchFamily="34" charset="0"/>
              </a:rPr>
              <a:pPr/>
              <a:t>22</a:t>
            </a:fld>
            <a:endParaRPr lang="en-US">
              <a:latin typeface="Calibri" panose="020F0502020204030204" pitchFamily="34" charset="0"/>
            </a:endParaRPr>
          </a:p>
        </p:txBody>
      </p:sp>
    </p:spTree>
    <p:extLst>
      <p:ext uri="{BB962C8B-B14F-4D97-AF65-F5344CB8AC3E}">
        <p14:creationId xmlns:p14="http://schemas.microsoft.com/office/powerpoint/2010/main" val="3478250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“Could it be that the reason firefighters still incur sprain and strain injuries, after proving ability through a traditional or CPAT test, is that the standard for fitness declines overtime? </a:t>
            </a:r>
            <a:r>
              <a:rPr lang="el-GR" smtClean="0">
                <a:solidFill>
                  <a:srgbClr val="FF0000"/>
                </a:solidFill>
              </a:rPr>
              <a:t>Ω</a:t>
            </a:r>
            <a:r>
              <a:rPr lang="en-US" smtClean="0">
                <a:solidFill>
                  <a:srgbClr val="FF0000"/>
                </a:solidFill>
              </a:rPr>
              <a:t> </a:t>
            </a:r>
            <a:r>
              <a:rPr lang="en-US" smtClean="0"/>
              <a:t>Common ongoing fitness standards include just doing the job. If firefighters pass the entry-level examination, the assumption is that by actually training and performing firefighter skills on a regular basis, fitness levels will remain – really? </a:t>
            </a:r>
            <a:r>
              <a:rPr lang="el-GR" smtClean="0">
                <a:solidFill>
                  <a:srgbClr val="FF0000"/>
                </a:solidFill>
              </a:rPr>
              <a:t>Ω</a:t>
            </a:r>
            <a:r>
              <a:rPr lang="en-US" smtClean="0">
                <a:solidFill>
                  <a:srgbClr val="FF0000"/>
                </a:solidFill>
              </a:rPr>
              <a:t> </a:t>
            </a:r>
            <a:r>
              <a:rPr lang="en-US" smtClean="0"/>
              <a:t>Another method of assessing fitness levels is through some type of program sponsored by a medical center that might include varying degrees of assessment both in the physical and below-the-surface evaluations – like blood pressure, blood work, etc. </a:t>
            </a:r>
            <a:r>
              <a:rPr lang="el-GR" smtClean="0">
                <a:solidFill>
                  <a:srgbClr val="FF0000"/>
                </a:solidFill>
              </a:rPr>
              <a:t>Ω</a:t>
            </a:r>
            <a:r>
              <a:rPr lang="en-US" smtClean="0">
                <a:solidFill>
                  <a:srgbClr val="FF0000"/>
                </a:solidFill>
              </a:rPr>
              <a:t> </a:t>
            </a:r>
            <a:r>
              <a:rPr lang="en-US" smtClean="0"/>
              <a:t>Other tests might follow a fitness-assessment model such as what is offered through the YMCA (YMCA Top End Sports, n.d.). </a:t>
            </a:r>
            <a:r>
              <a:rPr lang="el-GR" smtClean="0">
                <a:solidFill>
                  <a:srgbClr val="FF0000"/>
                </a:solidFill>
              </a:rPr>
              <a:t>Ω</a:t>
            </a:r>
            <a:r>
              <a:rPr lang="en-US" smtClean="0"/>
              <a:t> Lastly, some organizations might require passing the entry-level test again.</a:t>
            </a:r>
          </a:p>
          <a:p>
            <a:pPr eaLnBrk="1" hangingPunct="1">
              <a:spcBef>
                <a:spcPct val="0"/>
              </a:spcBef>
            </a:pPr>
            <a:endParaRPr lang="en-US" smtClean="0"/>
          </a:p>
          <a:p>
            <a:pPr eaLnBrk="1" hangingPunct="1">
              <a:spcBef>
                <a:spcPct val="0"/>
              </a:spcBef>
            </a:pPr>
            <a:r>
              <a:rPr lang="en-US" smtClean="0"/>
              <a:t>But firefighters still suffer from sprains and strains.”</a:t>
            </a:r>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Ladder Photo: Original work by DRM</a:t>
            </a: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863026F-2BEA-462F-A9DD-F22EFDFDA6F8}" type="slidenum">
              <a:rPr lang="en-US">
                <a:latin typeface="Calibri" panose="020F0502020204030204" pitchFamily="34" charset="0"/>
              </a:rPr>
              <a:pPr/>
              <a:t>23</a:t>
            </a:fld>
            <a:endParaRPr lang="en-US">
              <a:latin typeface="Calibri" panose="020F0502020204030204" pitchFamily="34" charset="0"/>
            </a:endParaRPr>
          </a:p>
        </p:txBody>
      </p:sp>
    </p:spTree>
    <p:extLst>
      <p:ext uri="{BB962C8B-B14F-4D97-AF65-F5344CB8AC3E}">
        <p14:creationId xmlns:p14="http://schemas.microsoft.com/office/powerpoint/2010/main" val="4266227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“So what is missing? While the testing processes referenced in the previous slides do work for evaluating ability, they miss a very important muscle group. Look at the list and see if you can identify what’s missing. </a:t>
            </a:r>
          </a:p>
          <a:p>
            <a:pPr eaLnBrk="1" hangingPunct="1">
              <a:spcBef>
                <a:spcPct val="0"/>
              </a:spcBef>
            </a:pPr>
            <a:endParaRPr lang="en-US" smtClean="0"/>
          </a:p>
          <a:p>
            <a:pPr eaLnBrk="1" hangingPunct="1">
              <a:spcBef>
                <a:spcPct val="0"/>
              </a:spcBef>
            </a:pPr>
            <a:r>
              <a:rPr lang="en-US" smtClean="0"/>
              <a:t>Let’s build a firefighter, using the list of muscle groups targeted for testing during a CPAT or traditional test –  </a:t>
            </a:r>
            <a:r>
              <a:rPr lang="el-GR" smtClean="0">
                <a:solidFill>
                  <a:srgbClr val="FF0000"/>
                </a:solidFill>
              </a:rPr>
              <a:t>Ω</a:t>
            </a:r>
            <a:endParaRPr lang="en-US" smtClean="0"/>
          </a:p>
          <a:p>
            <a:pPr eaLnBrk="1" hangingPunct="1">
              <a:spcBef>
                <a:spcPct val="0"/>
              </a:spcBef>
            </a:pPr>
            <a:r>
              <a:rPr lang="en-US" smtClean="0"/>
              <a:t>Chest, </a:t>
            </a:r>
            <a:r>
              <a:rPr lang="el-GR" smtClean="0">
                <a:solidFill>
                  <a:srgbClr val="FF0000"/>
                </a:solidFill>
              </a:rPr>
              <a:t>Ω</a:t>
            </a:r>
            <a:r>
              <a:rPr lang="en-US" smtClean="0">
                <a:solidFill>
                  <a:srgbClr val="FF0000"/>
                </a:solidFill>
              </a:rPr>
              <a:t> </a:t>
            </a:r>
            <a:r>
              <a:rPr lang="en-US" smtClean="0"/>
              <a:t>Back, </a:t>
            </a:r>
            <a:r>
              <a:rPr lang="el-GR" smtClean="0">
                <a:solidFill>
                  <a:srgbClr val="FF0000"/>
                </a:solidFill>
              </a:rPr>
              <a:t>Ω</a:t>
            </a:r>
            <a:r>
              <a:rPr lang="en-US" smtClean="0">
                <a:solidFill>
                  <a:srgbClr val="FF0000"/>
                </a:solidFill>
              </a:rPr>
              <a:t> </a:t>
            </a:r>
            <a:r>
              <a:rPr lang="en-US" smtClean="0"/>
              <a:t>Lats, </a:t>
            </a:r>
            <a:r>
              <a:rPr lang="el-GR" smtClean="0">
                <a:solidFill>
                  <a:srgbClr val="FF0000"/>
                </a:solidFill>
              </a:rPr>
              <a:t>Ω</a:t>
            </a:r>
            <a:r>
              <a:rPr lang="en-US" smtClean="0">
                <a:solidFill>
                  <a:srgbClr val="FF0000"/>
                </a:solidFill>
              </a:rPr>
              <a:t> </a:t>
            </a:r>
            <a:r>
              <a:rPr lang="en-US" smtClean="0"/>
              <a:t>Shoulders, </a:t>
            </a:r>
            <a:r>
              <a:rPr lang="el-GR" smtClean="0">
                <a:solidFill>
                  <a:srgbClr val="FF0000"/>
                </a:solidFill>
              </a:rPr>
              <a:t>Ω</a:t>
            </a:r>
            <a:r>
              <a:rPr lang="en-US" smtClean="0">
                <a:solidFill>
                  <a:srgbClr val="FF0000"/>
                </a:solidFill>
              </a:rPr>
              <a:t> </a:t>
            </a:r>
            <a:r>
              <a:rPr lang="en-US" smtClean="0"/>
              <a:t>Traps, </a:t>
            </a:r>
            <a:r>
              <a:rPr lang="el-GR" smtClean="0">
                <a:solidFill>
                  <a:srgbClr val="FF0000"/>
                </a:solidFill>
              </a:rPr>
              <a:t>Ω</a:t>
            </a:r>
            <a:r>
              <a:rPr lang="en-US" smtClean="0">
                <a:solidFill>
                  <a:srgbClr val="FF0000"/>
                </a:solidFill>
              </a:rPr>
              <a:t> </a:t>
            </a:r>
            <a:r>
              <a:rPr lang="en-US" smtClean="0"/>
              <a:t>Deltoids, </a:t>
            </a:r>
            <a:r>
              <a:rPr lang="el-GR" smtClean="0">
                <a:solidFill>
                  <a:srgbClr val="FF0000"/>
                </a:solidFill>
              </a:rPr>
              <a:t>Ω</a:t>
            </a:r>
            <a:r>
              <a:rPr lang="en-US" smtClean="0">
                <a:solidFill>
                  <a:srgbClr val="FF0000"/>
                </a:solidFill>
              </a:rPr>
              <a:t> </a:t>
            </a:r>
            <a:r>
              <a:rPr lang="en-US" smtClean="0"/>
              <a:t>Biceps, </a:t>
            </a:r>
            <a:r>
              <a:rPr lang="el-GR" smtClean="0">
                <a:solidFill>
                  <a:srgbClr val="FF0000"/>
                </a:solidFill>
              </a:rPr>
              <a:t>Ω</a:t>
            </a:r>
            <a:r>
              <a:rPr lang="en-US" smtClean="0">
                <a:solidFill>
                  <a:srgbClr val="FF0000"/>
                </a:solidFill>
              </a:rPr>
              <a:t> </a:t>
            </a:r>
            <a:r>
              <a:rPr lang="en-US" smtClean="0"/>
              <a:t>Triceps, </a:t>
            </a:r>
            <a:r>
              <a:rPr lang="el-GR" smtClean="0">
                <a:solidFill>
                  <a:srgbClr val="FF0000"/>
                </a:solidFill>
              </a:rPr>
              <a:t>Ω</a:t>
            </a:r>
            <a:r>
              <a:rPr lang="en-US" smtClean="0">
                <a:solidFill>
                  <a:srgbClr val="FF0000"/>
                </a:solidFill>
              </a:rPr>
              <a:t> </a:t>
            </a:r>
            <a:r>
              <a:rPr lang="en-US" smtClean="0"/>
              <a:t>Abdominals, </a:t>
            </a:r>
            <a:r>
              <a:rPr lang="el-GR" smtClean="0">
                <a:solidFill>
                  <a:srgbClr val="FF0000"/>
                </a:solidFill>
              </a:rPr>
              <a:t>Ω</a:t>
            </a:r>
            <a:r>
              <a:rPr lang="en-US" smtClean="0">
                <a:solidFill>
                  <a:srgbClr val="FF0000"/>
                </a:solidFill>
              </a:rPr>
              <a:t> </a:t>
            </a:r>
            <a:r>
              <a:rPr lang="en-US" smtClean="0"/>
              <a:t>Lower back stabilizers, </a:t>
            </a:r>
            <a:r>
              <a:rPr lang="el-GR" smtClean="0">
                <a:solidFill>
                  <a:srgbClr val="FF0000"/>
                </a:solidFill>
              </a:rPr>
              <a:t>Ω</a:t>
            </a:r>
            <a:r>
              <a:rPr lang="en-US" smtClean="0">
                <a:solidFill>
                  <a:srgbClr val="FF0000"/>
                </a:solidFill>
              </a:rPr>
              <a:t> </a:t>
            </a:r>
            <a:r>
              <a:rPr lang="en-US" smtClean="0"/>
              <a:t>Torso rotators, </a:t>
            </a:r>
            <a:r>
              <a:rPr lang="el-GR" smtClean="0">
                <a:solidFill>
                  <a:srgbClr val="FF0000"/>
                </a:solidFill>
              </a:rPr>
              <a:t>Ω</a:t>
            </a:r>
            <a:r>
              <a:rPr lang="en-US" smtClean="0">
                <a:solidFill>
                  <a:srgbClr val="FF0000"/>
                </a:solidFill>
              </a:rPr>
              <a:t> </a:t>
            </a:r>
            <a:r>
              <a:rPr lang="en-US" smtClean="0"/>
              <a:t>Forearms, </a:t>
            </a:r>
            <a:r>
              <a:rPr lang="el-GR" smtClean="0">
                <a:solidFill>
                  <a:srgbClr val="FF0000"/>
                </a:solidFill>
              </a:rPr>
              <a:t>Ω</a:t>
            </a:r>
            <a:r>
              <a:rPr lang="en-US" smtClean="0">
                <a:solidFill>
                  <a:srgbClr val="FF0000"/>
                </a:solidFill>
              </a:rPr>
              <a:t> </a:t>
            </a:r>
            <a:r>
              <a:rPr lang="en-US" smtClean="0"/>
              <a:t>Hands, </a:t>
            </a:r>
            <a:r>
              <a:rPr lang="el-GR" smtClean="0">
                <a:solidFill>
                  <a:srgbClr val="FF0000"/>
                </a:solidFill>
              </a:rPr>
              <a:t>Ω</a:t>
            </a:r>
            <a:r>
              <a:rPr lang="en-US" smtClean="0">
                <a:solidFill>
                  <a:srgbClr val="FF0000"/>
                </a:solidFill>
              </a:rPr>
              <a:t> </a:t>
            </a:r>
            <a:r>
              <a:rPr lang="en-US" smtClean="0"/>
              <a:t>Quadriceps, </a:t>
            </a:r>
            <a:r>
              <a:rPr lang="el-GR" smtClean="0">
                <a:solidFill>
                  <a:srgbClr val="FF0000"/>
                </a:solidFill>
              </a:rPr>
              <a:t>Ω</a:t>
            </a:r>
            <a:r>
              <a:rPr lang="en-US" smtClean="0">
                <a:solidFill>
                  <a:srgbClr val="FF0000"/>
                </a:solidFill>
              </a:rPr>
              <a:t> </a:t>
            </a:r>
            <a:r>
              <a:rPr lang="en-US" smtClean="0"/>
              <a:t>Glutes, </a:t>
            </a:r>
            <a:r>
              <a:rPr lang="el-GR" smtClean="0">
                <a:solidFill>
                  <a:srgbClr val="FF0000"/>
                </a:solidFill>
              </a:rPr>
              <a:t>Ω</a:t>
            </a:r>
            <a:r>
              <a:rPr lang="en-US" smtClean="0">
                <a:solidFill>
                  <a:srgbClr val="FF0000"/>
                </a:solidFill>
              </a:rPr>
              <a:t> </a:t>
            </a:r>
            <a:r>
              <a:rPr lang="en-US" smtClean="0"/>
              <a:t>Hamstrings, and  </a:t>
            </a:r>
            <a:r>
              <a:rPr lang="el-GR" smtClean="0">
                <a:solidFill>
                  <a:srgbClr val="FF0000"/>
                </a:solidFill>
              </a:rPr>
              <a:t>Ω</a:t>
            </a:r>
            <a:r>
              <a:rPr lang="en-US" smtClean="0"/>
              <a:t> Calves (National Testing Network, n.d.). </a:t>
            </a:r>
          </a:p>
          <a:p>
            <a:pPr eaLnBrk="1" hangingPunct="1">
              <a:spcBef>
                <a:spcPct val="0"/>
              </a:spcBef>
            </a:pPr>
            <a:endParaRPr lang="en-US" smtClean="0"/>
          </a:p>
          <a:p>
            <a:pPr eaLnBrk="1" hangingPunct="1">
              <a:spcBef>
                <a:spcPct val="0"/>
              </a:spcBef>
            </a:pPr>
            <a:r>
              <a:rPr lang="en-US" smtClean="0"/>
              <a:t> </a:t>
            </a:r>
            <a:r>
              <a:rPr lang="el-GR" smtClean="0">
                <a:solidFill>
                  <a:srgbClr val="FF0000"/>
                </a:solidFill>
              </a:rPr>
              <a:t>Ω</a:t>
            </a:r>
            <a:r>
              <a:rPr lang="en-US" smtClean="0"/>
              <a:t> The neck, </a:t>
            </a:r>
            <a:r>
              <a:rPr lang="el-GR" smtClean="0">
                <a:solidFill>
                  <a:srgbClr val="FF0000"/>
                </a:solidFill>
              </a:rPr>
              <a:t>Ω</a:t>
            </a:r>
            <a:r>
              <a:rPr lang="en-US" smtClean="0">
                <a:solidFill>
                  <a:srgbClr val="FF0000"/>
                </a:solidFill>
              </a:rPr>
              <a:t> </a:t>
            </a:r>
            <a:r>
              <a:rPr lang="en-US" smtClean="0"/>
              <a:t>lower leg, </a:t>
            </a:r>
            <a:r>
              <a:rPr lang="el-GR" smtClean="0">
                <a:solidFill>
                  <a:srgbClr val="FF0000"/>
                </a:solidFill>
              </a:rPr>
              <a:t>Ω</a:t>
            </a:r>
            <a:r>
              <a:rPr lang="en-US" smtClean="0">
                <a:solidFill>
                  <a:srgbClr val="FF0000"/>
                </a:solidFill>
              </a:rPr>
              <a:t> </a:t>
            </a:r>
            <a:r>
              <a:rPr lang="en-US" smtClean="0"/>
              <a:t>and feet are missing. How could we miss such important structures of the body while evaluating physical ability?</a:t>
            </a:r>
          </a:p>
          <a:p>
            <a:pPr eaLnBrk="1" hangingPunct="1">
              <a:spcBef>
                <a:spcPct val="0"/>
              </a:spcBef>
            </a:pPr>
            <a:endParaRPr lang="en-US" smtClean="0"/>
          </a:p>
          <a:p>
            <a:pPr eaLnBrk="1" hangingPunct="1">
              <a:spcBef>
                <a:spcPct val="0"/>
              </a:spcBef>
            </a:pPr>
            <a:r>
              <a:rPr lang="en-US" smtClean="0"/>
              <a:t>Illustration: Original work by DRM</a:t>
            </a:r>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4D002A0-90F3-4BC9-BB84-6CC8F19BD2A4}" type="slidenum">
              <a:rPr lang="en-US">
                <a:latin typeface="Calibri" panose="020F0502020204030204" pitchFamily="34" charset="0"/>
              </a:rPr>
              <a:pPr/>
              <a:t>24</a:t>
            </a:fld>
            <a:endParaRPr lang="en-US">
              <a:latin typeface="Calibri" panose="020F0502020204030204" pitchFamily="34" charset="0"/>
            </a:endParaRPr>
          </a:p>
        </p:txBody>
      </p:sp>
    </p:spTree>
    <p:extLst>
      <p:ext uri="{BB962C8B-B14F-4D97-AF65-F5344CB8AC3E}">
        <p14:creationId xmlns:p14="http://schemas.microsoft.com/office/powerpoint/2010/main" val="28834193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“Not only does our entry-level testing for firefighter specifically miss recognizing the feet, but so do mainstream bodybuilding and fitness organizations. Consider the list found on one of the world’s most popular bodybuilding websites and compare it to our ability tests. Bodybuilding.com (n.d.) lists nearly all the same muscle groups, indicated with red text, </a:t>
            </a:r>
            <a:r>
              <a:rPr lang="el-GR" smtClean="0">
                <a:solidFill>
                  <a:srgbClr val="FF0000"/>
                </a:solidFill>
              </a:rPr>
              <a:t>Ω</a:t>
            </a:r>
            <a:r>
              <a:rPr lang="en-US" smtClean="0">
                <a:solidFill>
                  <a:srgbClr val="FF0000"/>
                </a:solidFill>
              </a:rPr>
              <a:t> </a:t>
            </a:r>
            <a:r>
              <a:rPr lang="en-US" smtClean="0"/>
              <a:t>and adds the neck. </a:t>
            </a:r>
            <a:r>
              <a:rPr lang="el-GR" smtClean="0">
                <a:solidFill>
                  <a:srgbClr val="FF0000"/>
                </a:solidFill>
              </a:rPr>
              <a:t>Ω</a:t>
            </a:r>
            <a:r>
              <a:rPr lang="en-US" smtClean="0"/>
              <a:t> No mention of our feet!”</a:t>
            </a:r>
          </a:p>
          <a:p>
            <a:pPr eaLnBrk="1" hangingPunct="1">
              <a:spcBef>
                <a:spcPct val="0"/>
              </a:spcBef>
            </a:pPr>
            <a:endParaRPr 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1DEF76D-7616-4265-8159-971F8D60C654}" type="slidenum">
              <a:rPr lang="en-US">
                <a:latin typeface="Calibri" panose="020F0502020204030204" pitchFamily="34" charset="0"/>
              </a:rPr>
              <a:pPr/>
              <a:t>25</a:t>
            </a:fld>
            <a:endParaRPr lang="en-US">
              <a:latin typeface="Calibri" panose="020F0502020204030204" pitchFamily="34" charset="0"/>
            </a:endParaRPr>
          </a:p>
        </p:txBody>
      </p:sp>
    </p:spTree>
    <p:extLst>
      <p:ext uri="{BB962C8B-B14F-4D97-AF65-F5344CB8AC3E}">
        <p14:creationId xmlns:p14="http://schemas.microsoft.com/office/powerpoint/2010/main" val="26834023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“Let’s put the importance of feet in perspective. </a:t>
            </a:r>
            <a:r>
              <a:rPr lang="el-GR" smtClean="0">
                <a:solidFill>
                  <a:srgbClr val="FF0000"/>
                </a:solidFill>
              </a:rPr>
              <a:t>Ω</a:t>
            </a:r>
            <a:r>
              <a:rPr lang="en-US" smtClean="0">
                <a:solidFill>
                  <a:srgbClr val="FF0000"/>
                </a:solidFill>
              </a:rPr>
              <a:t> </a:t>
            </a:r>
            <a:r>
              <a:rPr lang="en-US" smtClean="0"/>
              <a:t>Each foot has 26 bones, 33 joints, more than 100 ligaments, 20 muscles, and a vast network of nerves (Foot Care Direct, n.d.) – oh, and let’s not forget that the rest of the body could not maintain its position without feet! Later, we will revisit the foot and discuss how it affects our health and injury prevention.”</a:t>
            </a:r>
          </a:p>
          <a:p>
            <a:pPr eaLnBrk="1" hangingPunct="1">
              <a:spcBef>
                <a:spcPct val="0"/>
              </a:spcBef>
            </a:pPr>
            <a:endParaRPr lang="en-US" smtClean="0"/>
          </a:p>
          <a:p>
            <a:pPr eaLnBrk="1" hangingPunct="1">
              <a:spcBef>
                <a:spcPct val="0"/>
              </a:spcBef>
            </a:pPr>
            <a:r>
              <a:rPr lang="en-US" smtClean="0"/>
              <a:t>Foot Image: Public domain from Grays http://en.wikipedia.org/wiki/File:Gray445.png#filelinks</a:t>
            </a:r>
          </a:p>
          <a:p>
            <a:pPr eaLnBrk="1" hangingPunct="1">
              <a:spcBef>
                <a:spcPct val="0"/>
              </a:spcBef>
            </a:pPr>
            <a:endParaRPr 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0D48315-6CDA-4D18-B48C-FA5A61552CAB}" type="slidenum">
              <a:rPr lang="en-US">
                <a:latin typeface="Calibri" panose="020F0502020204030204" pitchFamily="34" charset="0"/>
              </a:rPr>
              <a:pPr/>
              <a:t>26</a:t>
            </a:fld>
            <a:endParaRPr lang="en-US">
              <a:latin typeface="Calibri" panose="020F0502020204030204" pitchFamily="34" charset="0"/>
            </a:endParaRPr>
          </a:p>
        </p:txBody>
      </p:sp>
    </p:spTree>
    <p:extLst>
      <p:ext uri="{BB962C8B-B14F-4D97-AF65-F5344CB8AC3E}">
        <p14:creationId xmlns:p14="http://schemas.microsoft.com/office/powerpoint/2010/main" val="38180472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“We have our entry-level ability tests, and they serve a meaningful purpose, but there are two other tests worthy of consideration: functional movement and single-leg balance. These tests reveal a great deal about an individual’s potential for injury and can lead to developing specifically tailored workouts to correct any deficiencies. Each test relies on the foundation provided through the use of our feet.”</a:t>
            </a:r>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C84102D-1E53-4694-A0FB-2A150260A9DD}" type="slidenum">
              <a:rPr lang="en-US">
                <a:latin typeface="Calibri" panose="020F0502020204030204" pitchFamily="34" charset="0"/>
              </a:rPr>
              <a:pPr/>
              <a:t>27</a:t>
            </a:fld>
            <a:endParaRPr lang="en-US">
              <a:latin typeface="Calibri" panose="020F0502020204030204" pitchFamily="34" charset="0"/>
            </a:endParaRPr>
          </a:p>
        </p:txBody>
      </p:sp>
    </p:spTree>
    <p:extLst>
      <p:ext uri="{BB962C8B-B14F-4D97-AF65-F5344CB8AC3E}">
        <p14:creationId xmlns:p14="http://schemas.microsoft.com/office/powerpoint/2010/main" val="15047020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dirty="0" smtClean="0"/>
              <a:t>“Let’s take a look at Functional Movement Screening or FMS™ as an example of a functional movement test.</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If you were a coach, manager, owner, or player for the NFL, how valuable would it be for you to be able to predict injury and know how to implement corrective exercises in order to reduce those risks? Think of franchise fees, exorbitant player contracts, millions in ticket sales, and much more. Functional Movement Screening is just the tool that made it happen, and now the NFL fully embraces FMS! The study that caught the NFL’s attention demonstrated that players who received a score of  </a:t>
            </a:r>
            <a:r>
              <a:rPr lang="el-GR" dirty="0" smtClean="0">
                <a:solidFill>
                  <a:srgbClr val="FF0000"/>
                </a:solidFill>
              </a:rPr>
              <a:t>Ω</a:t>
            </a:r>
            <a:r>
              <a:rPr lang="en-US" dirty="0" smtClean="0"/>
              <a:t> less than 15, out of a possible 21, were 11 times as likely to be on the injured list. The average score for injury-free players was 17.4 (</a:t>
            </a:r>
            <a:r>
              <a:rPr lang="en-US" dirty="0" err="1" smtClean="0"/>
              <a:t>Kiesel</a:t>
            </a:r>
            <a:r>
              <a:rPr lang="en-US" dirty="0" smtClean="0"/>
              <a:t>, </a:t>
            </a:r>
            <a:r>
              <a:rPr lang="en-US" dirty="0" err="1" smtClean="0"/>
              <a:t>Plisky</a:t>
            </a:r>
            <a:r>
              <a:rPr lang="en-US" dirty="0" smtClean="0"/>
              <a:t>, and </a:t>
            </a:r>
            <a:r>
              <a:rPr lang="en-US" dirty="0" err="1" smtClean="0"/>
              <a:t>Voight</a:t>
            </a:r>
            <a:r>
              <a:rPr lang="en-US" dirty="0" smtClean="0"/>
              <a:t>, 2007). In another study, female volleyball athletes who scored  </a:t>
            </a:r>
            <a:r>
              <a:rPr lang="el-GR" dirty="0" smtClean="0">
                <a:solidFill>
                  <a:srgbClr val="FF0000"/>
                </a:solidFill>
              </a:rPr>
              <a:t>Ω</a:t>
            </a:r>
            <a:r>
              <a:rPr lang="en-US" dirty="0" smtClean="0"/>
              <a:t> 14 or less, were four times as likely to be injured (Osler, 2011). Wow! So why shouldn’t the fire service use such a test? Tucson Arizona used FMS  </a:t>
            </a:r>
            <a:r>
              <a:rPr lang="el-GR" dirty="0" smtClean="0">
                <a:solidFill>
                  <a:srgbClr val="FF0000"/>
                </a:solidFill>
              </a:rPr>
              <a:t>Ω</a:t>
            </a:r>
            <a:r>
              <a:rPr lang="en-US" dirty="0" smtClean="0"/>
              <a:t> on 433 firefighters, which prompted implementation of corrective exercises that led to a 44% decrease in injuries and a 62% decrease in lost time (Osler, 2011).  We certainly are required to physically perform at levels far above the average member of the public – you could say we are athletes too. </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Football Photo: Public Domain, no attribution required, http://en.wikipedia.org/wiki/File:Larry_Fitzgerald_catches_TD_at_2009_Pro_Bowl.jpg</a:t>
            </a:r>
          </a:p>
          <a:p>
            <a:pPr eaLnBrk="1" fontAlgn="auto" hangingPunct="1">
              <a:spcBef>
                <a:spcPts val="0"/>
              </a:spcBef>
              <a:spcAft>
                <a:spcPts val="0"/>
              </a:spcAft>
              <a:defRPr/>
            </a:pPr>
            <a:r>
              <a:rPr lang="en-US" dirty="0" smtClean="0"/>
              <a:t>Volleyball Photo: By U.S Navy photo by Photographer's Mate 2nd Class Terry Spain (navy.mil) [Public domain], via Wikimedia Commons, http://commons.wikimedia.org/wiki/File:Volleyball_game.jpg</a:t>
            </a:r>
          </a:p>
          <a:p>
            <a:pPr eaLnBrk="1" fontAlgn="auto" hangingPunct="1">
              <a:spcBef>
                <a:spcPts val="0"/>
              </a:spcBef>
              <a:spcAft>
                <a:spcPts val="0"/>
              </a:spcAft>
              <a:defRPr/>
            </a:pPr>
            <a:r>
              <a:rPr lang="en-US" dirty="0" smtClean="0"/>
              <a:t>Arizona Fire Photo: By Simeon87 (Own work) [CC-BY-SA-3.0 (http://creativecommons.org/licenses/by-sa/3.0)], via Wikimedia Commons, http://commons.wikimedia.org/wiki/File%3AFiretruck_in_Tucson_Arizona.JPG</a:t>
            </a:r>
          </a:p>
          <a:p>
            <a:pPr eaLnBrk="1" fontAlgn="auto" hangingPunct="1">
              <a:spcBef>
                <a:spcPts val="0"/>
              </a:spcBef>
              <a:spcAft>
                <a:spcPts val="0"/>
              </a:spcAft>
              <a:defRPr/>
            </a:pPr>
            <a:endParaRPr lang="en-US" dirty="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A3688C9-F403-40F5-9E47-D28A51237BD4}" type="slidenum">
              <a:rPr lang="en-US">
                <a:latin typeface="Calibri" panose="020F0502020204030204" pitchFamily="34" charset="0"/>
              </a:rPr>
              <a:pPr/>
              <a:t>28</a:t>
            </a:fld>
            <a:endParaRPr lang="en-US">
              <a:latin typeface="Calibri" panose="020F0502020204030204" pitchFamily="34" charset="0"/>
            </a:endParaRPr>
          </a:p>
        </p:txBody>
      </p:sp>
    </p:spTree>
    <p:extLst>
      <p:ext uri="{BB962C8B-B14F-4D97-AF65-F5344CB8AC3E}">
        <p14:creationId xmlns:p14="http://schemas.microsoft.com/office/powerpoint/2010/main" val="8303822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“There is no doubt that if your training program includes exercises designed to enhance functional movement for a given sport or occupational activity, chances are that improvement occurs. Many people are able to perform at a high level even though they are inefficient in their </a:t>
            </a:r>
            <a:r>
              <a:rPr lang="en-US" i="1" smtClean="0"/>
              <a:t>fundamental</a:t>
            </a:r>
            <a:r>
              <a:rPr lang="en-US" smtClean="0"/>
              <a:t> movements. These people create poor movement patterns, or train around pre-existing problems. Once a firefighter’s weakest link is discovered through FMS, then a plan to avoid compensations and ultimately improve movement efficiency and performance can be developed. FMS reveals functional limitations and asymmetries through an objective scoring system. The scores link to corrective exercises in order to restore mechanically sound movement patterns and ultimately reduce the risk for injury. Included in this safety program are links to the Functional Movement Systems website. Additionally, links to instructions for the test, sample exercises, and a score sheet are included. Consider the thorough assessment of functional movement when performing a deep squat, hurdle step, in-line lunge, shoulder mobility, active straight-leg raise, trunk stability push-up, and rotary stability screen. Accessing the website to follow through on conducting FMS assessments is highly encouraged. (Functional Movement Systems, 2010).”</a:t>
            </a:r>
          </a:p>
          <a:p>
            <a:pPr eaLnBrk="1" hangingPunct="1">
              <a:spcBef>
                <a:spcPct val="0"/>
              </a:spcBef>
            </a:pPr>
            <a:endParaRPr lang="en-US" smtClean="0"/>
          </a:p>
          <a:p>
            <a:pPr eaLnBrk="1" hangingPunct="1">
              <a:spcBef>
                <a:spcPct val="0"/>
              </a:spcBef>
            </a:pPr>
            <a:r>
              <a:rPr lang="en-US" smtClean="0"/>
              <a:t>FMS Images: Used with permission from LisaMarie Ianuzzi of performbetter.com</a:t>
            </a:r>
          </a:p>
          <a:p>
            <a:pPr eaLnBrk="1" hangingPunct="1">
              <a:spcBef>
                <a:spcPct val="0"/>
              </a:spcBef>
            </a:pPr>
            <a:endParaRPr 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A7E9D04-E46C-4D09-9D32-277DD73E0DCC}" type="slidenum">
              <a:rPr lang="en-US">
                <a:latin typeface="Calibri" panose="020F0502020204030204" pitchFamily="34" charset="0"/>
              </a:rPr>
              <a:pPr/>
              <a:t>29</a:t>
            </a:fld>
            <a:endParaRPr lang="en-US">
              <a:latin typeface="Calibri" panose="020F0502020204030204" pitchFamily="34" charset="0"/>
            </a:endParaRPr>
          </a:p>
        </p:txBody>
      </p:sp>
    </p:spTree>
    <p:extLst>
      <p:ext uri="{BB962C8B-B14F-4D97-AF65-F5344CB8AC3E}">
        <p14:creationId xmlns:p14="http://schemas.microsoft.com/office/powerpoint/2010/main" val="1771304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people of the organizations listed here significantly contributed to the development of this program for Sprains and Strains.</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39FCBF-1425-40DF-86D5-7F2611E1CD67}" type="slidenum">
              <a:rPr lang="en-US">
                <a:latin typeface="Calibri" panose="020F0502020204030204" pitchFamily="34" charset="0"/>
              </a:rPr>
              <a:pPr/>
              <a:t>3</a:t>
            </a:fld>
            <a:endParaRPr lang="en-US">
              <a:latin typeface="Calibri" panose="020F0502020204030204" pitchFamily="34" charset="0"/>
            </a:endParaRPr>
          </a:p>
        </p:txBody>
      </p:sp>
    </p:spTree>
    <p:extLst>
      <p:ext uri="{BB962C8B-B14F-4D97-AF65-F5344CB8AC3E}">
        <p14:creationId xmlns:p14="http://schemas.microsoft.com/office/powerpoint/2010/main" val="2377792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“We’ve looked at FMS, now let’s examine  </a:t>
            </a:r>
            <a:r>
              <a:rPr lang="el-GR" smtClean="0">
                <a:solidFill>
                  <a:srgbClr val="FF0000"/>
                </a:solidFill>
              </a:rPr>
              <a:t>Ω</a:t>
            </a:r>
            <a:r>
              <a:rPr lang="en-US" smtClean="0"/>
              <a:t> the Single-Leg Balance test. A recent study (Trojian and McKeag, 2006), involving 230 male and female athletes, from one high school and three colleges revealed those who could not pass the test were injured 2 ½ times more often than those who did pass the test (Trojian and McKeag, 2006).</a:t>
            </a:r>
          </a:p>
          <a:p>
            <a:pPr eaLnBrk="1" hangingPunct="1">
              <a:spcBef>
                <a:spcPct val="0"/>
              </a:spcBef>
            </a:pPr>
            <a:endParaRPr lang="en-US" smtClean="0"/>
          </a:p>
          <a:p>
            <a:pPr eaLnBrk="1" hangingPunct="1">
              <a:spcBef>
                <a:spcPct val="0"/>
              </a:spcBef>
            </a:pPr>
            <a:r>
              <a:rPr lang="en-US" smtClean="0"/>
              <a:t>Football Photo: By Flickr user chad050. [CC-BY-SA-2.0 (http://creativecommons.org/licenses/by-sa/2.0)], via Wikimedia Commons</a:t>
            </a:r>
          </a:p>
          <a:p>
            <a:pPr eaLnBrk="1" hangingPunct="1">
              <a:spcBef>
                <a:spcPct val="0"/>
              </a:spcBef>
            </a:pPr>
            <a:r>
              <a:rPr lang="en-US" smtClean="0"/>
              <a:t>Soccer Photo: By Dirk Hansen (Flickr) [CC-BY-2.0 (http://creativecommons.org/licenses/by/2.0)], via Wikimedia Commons, http://commons.wikimedia.org/wiki/File:UCSD_Women%27s_soccer_Players_fighting_over_ball.jpg</a:t>
            </a:r>
          </a:p>
          <a:p>
            <a:pPr eaLnBrk="1" hangingPunct="1">
              <a:spcBef>
                <a:spcPct val="0"/>
              </a:spcBef>
            </a:pPr>
            <a:endParaRPr 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F036F6B-B5FE-4EB2-8E7F-AB40568AECF3}" type="slidenum">
              <a:rPr lang="en-US">
                <a:latin typeface="Calibri" panose="020F0502020204030204" pitchFamily="34" charset="0"/>
              </a:rPr>
              <a:pPr/>
              <a:t>30</a:t>
            </a:fld>
            <a:endParaRPr lang="en-US">
              <a:latin typeface="Calibri" panose="020F0502020204030204" pitchFamily="34" charset="0"/>
            </a:endParaRPr>
          </a:p>
        </p:txBody>
      </p:sp>
    </p:spTree>
    <p:extLst>
      <p:ext uri="{BB962C8B-B14F-4D97-AF65-F5344CB8AC3E}">
        <p14:creationId xmlns:p14="http://schemas.microsoft.com/office/powerpoint/2010/main" val="20873878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“This simple test, as a predictive tool for likelihood of injury, is performed in the following manner. Remove shoes and stand on one foot. Do not allow the opposing leg to touch the weight-bearing leg. Level hips to the ground. Stare at a fixed spot marked on a wall. Close the eyes for 10 seconds. If the firefighter reports any sense of imbalance or the proctor observes the legs touched each other, the feet moved on the floor, the foot touched the floor, or the arms moved from their start position – the test is positive. If the firefighter had a positive test (failed to remain balanced or described a sense of imbalance) during the first trial, a second trial is carried out, with the results of the second trial counting (whether positive or negative). A Single-Leg Balance test is considered positive if the firefighter is unable to carry out the test on either or both legs (Trojian and McKeag 2006). </a:t>
            </a:r>
          </a:p>
          <a:p>
            <a:pPr eaLnBrk="1" hangingPunct="1">
              <a:spcBef>
                <a:spcPct val="0"/>
              </a:spcBef>
            </a:pPr>
            <a:r>
              <a:rPr lang="en-US" smtClean="0"/>
              <a:t> </a:t>
            </a:r>
          </a:p>
          <a:p>
            <a:pPr eaLnBrk="1" hangingPunct="1">
              <a:spcBef>
                <a:spcPct val="0"/>
              </a:spcBef>
            </a:pPr>
            <a:r>
              <a:rPr lang="en-US" smtClean="0"/>
              <a:t>Photo: Original work by DRM</a:t>
            </a:r>
          </a:p>
          <a:p>
            <a:pPr eaLnBrk="1" hangingPunct="1">
              <a:spcBef>
                <a:spcPct val="0"/>
              </a:spcBef>
            </a:pPr>
            <a:endParaRPr lang="en-U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89B013D-933A-45E4-B268-6C1F5B18161C}" type="slidenum">
              <a:rPr lang="en-US">
                <a:latin typeface="Calibri" panose="020F0502020204030204" pitchFamily="34" charset="0"/>
              </a:rPr>
              <a:pPr/>
              <a:t>31</a:t>
            </a:fld>
            <a:endParaRPr lang="en-US">
              <a:latin typeface="Calibri" panose="020F0502020204030204" pitchFamily="34" charset="0"/>
            </a:endParaRPr>
          </a:p>
        </p:txBody>
      </p:sp>
    </p:spTree>
    <p:extLst>
      <p:ext uri="{BB962C8B-B14F-4D97-AF65-F5344CB8AC3E}">
        <p14:creationId xmlns:p14="http://schemas.microsoft.com/office/powerpoint/2010/main" val="18994307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Single-Leg Balance Test reveals the potential for injury. Now, if someone tests positive, what can be done to correct the deficiencies? Remember our earlier discussion about the lack of training for the feet? Yes, training our feet and developing our proprioception are keys to passing this test. Imagine reducing the chances of being injured by 250% . </a:t>
            </a:r>
          </a:p>
          <a:p>
            <a:pPr eaLnBrk="1" hangingPunct="1">
              <a:spcBef>
                <a:spcPct val="0"/>
              </a:spcBef>
            </a:pPr>
            <a:endParaRPr lang="en-US" smtClean="0"/>
          </a:p>
          <a:p>
            <a:pPr eaLnBrk="1" hangingPunct="1">
              <a:spcBef>
                <a:spcPct val="0"/>
              </a:spcBef>
            </a:pPr>
            <a:r>
              <a:rPr lang="en-US" smtClean="0"/>
              <a:t>Photo: Original work by DRM</a:t>
            </a:r>
          </a:p>
          <a:p>
            <a:pPr eaLnBrk="1" hangingPunct="1">
              <a:spcBef>
                <a:spcPct val="0"/>
              </a:spcBef>
            </a:pPr>
            <a:endParaRPr lang="en-U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07C60D-4C2D-472A-A9BE-881EA3B291FA}" type="slidenum">
              <a:rPr lang="en-US">
                <a:latin typeface="Calibri" panose="020F0502020204030204" pitchFamily="34" charset="0"/>
              </a:rPr>
              <a:pPr/>
              <a:t>32</a:t>
            </a:fld>
            <a:endParaRPr lang="en-US">
              <a:latin typeface="Calibri" panose="020F0502020204030204" pitchFamily="34" charset="0"/>
            </a:endParaRPr>
          </a:p>
        </p:txBody>
      </p:sp>
    </p:spTree>
    <p:extLst>
      <p:ext uri="{BB962C8B-B14F-4D97-AF65-F5344CB8AC3E}">
        <p14:creationId xmlns:p14="http://schemas.microsoft.com/office/powerpoint/2010/main" val="7214232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b="1" u="sng" smtClean="0"/>
              <a:t>“Outside the Box </a:t>
            </a:r>
            <a:r>
              <a:rPr lang="en-US" smtClean="0"/>
              <a:t>– Beyond mainstream prevention advice, traditional thinking is stretched when we look outside the box.”</a:t>
            </a:r>
          </a:p>
          <a:p>
            <a:pPr eaLnBrk="1" hangingPunct="1">
              <a:lnSpc>
                <a:spcPct val="80000"/>
              </a:lnSpc>
              <a:spcBef>
                <a:spcPct val="0"/>
              </a:spcBef>
            </a:pPr>
            <a:endParaRPr lang="en-US" smtClean="0"/>
          </a:p>
          <a:p>
            <a:pPr eaLnBrk="1" hangingPunct="1">
              <a:lnSpc>
                <a:spcPct val="80000"/>
              </a:lnSpc>
              <a:spcBef>
                <a:spcPct val="0"/>
              </a:spcBef>
            </a:pPr>
            <a:r>
              <a:rPr lang="en-US" smtClean="0"/>
              <a:t>When it comes to injury prevention, what works is an important consideration. To assist in identifying what works, there are three broad categories of people worth listening to: research scientists, athletes, and fitness trainers.</a:t>
            </a:r>
          </a:p>
          <a:p>
            <a:pPr eaLnBrk="1" hangingPunct="1">
              <a:lnSpc>
                <a:spcPct val="80000"/>
              </a:lnSpc>
              <a:spcBef>
                <a:spcPct val="0"/>
              </a:spcBef>
            </a:pPr>
            <a:endParaRPr lang="en-US" smtClean="0"/>
          </a:p>
          <a:p>
            <a:pPr eaLnBrk="1" hangingPunct="1">
              <a:lnSpc>
                <a:spcPct val="80000"/>
              </a:lnSpc>
              <a:spcBef>
                <a:spcPct val="0"/>
              </a:spcBef>
            </a:pPr>
            <a:r>
              <a:rPr lang="en-US" smtClean="0"/>
              <a:t>Research scientists can help us to sort through hype and fads, they can help us to see things from a different perspective, and they can back up their findings with research that has reproducible results. The content of this program is sited throughout in the instructor notes and supported with an annotated bibliography.</a:t>
            </a:r>
          </a:p>
          <a:p>
            <a:pPr eaLnBrk="1" hangingPunct="1">
              <a:lnSpc>
                <a:spcPct val="80000"/>
              </a:lnSpc>
              <a:spcBef>
                <a:spcPct val="0"/>
              </a:spcBef>
            </a:pPr>
            <a:endParaRPr lang="en-US" smtClean="0"/>
          </a:p>
          <a:p>
            <a:pPr eaLnBrk="1" hangingPunct="1">
              <a:lnSpc>
                <a:spcPct val="80000"/>
              </a:lnSpc>
              <a:spcBef>
                <a:spcPct val="0"/>
              </a:spcBef>
            </a:pPr>
            <a:r>
              <a:rPr lang="en-US" smtClean="0"/>
              <a:t>Athletes do it. We can look at what works for them and consider applying it for ourselves.</a:t>
            </a:r>
          </a:p>
          <a:p>
            <a:pPr eaLnBrk="1" hangingPunct="1">
              <a:lnSpc>
                <a:spcPct val="80000"/>
              </a:lnSpc>
              <a:spcBef>
                <a:spcPct val="0"/>
              </a:spcBef>
            </a:pPr>
            <a:endParaRPr lang="en-US" smtClean="0"/>
          </a:p>
          <a:p>
            <a:pPr eaLnBrk="1" hangingPunct="1">
              <a:lnSpc>
                <a:spcPct val="80000"/>
              </a:lnSpc>
              <a:spcBef>
                <a:spcPct val="0"/>
              </a:spcBef>
            </a:pPr>
            <a:r>
              <a:rPr lang="en-US" smtClean="0"/>
              <a:t>Fitness trainers help both professional and non-professional athletes to stay in the game and win it! Outside of personal satisfaction, money and medals can provide a lot of motivation to continually search for and apply what works.”</a:t>
            </a:r>
          </a:p>
          <a:p>
            <a:pPr eaLnBrk="1" hangingPunct="1">
              <a:lnSpc>
                <a:spcPct val="80000"/>
              </a:lnSpc>
              <a:spcBef>
                <a:spcPct val="0"/>
              </a:spcBef>
            </a:pPr>
            <a:endParaRPr 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805A588-4F36-4075-9BC9-18BFAFFE9280}" type="slidenum">
              <a:rPr lang="en-US">
                <a:latin typeface="Calibri" panose="020F0502020204030204" pitchFamily="34" charset="0"/>
              </a:rPr>
              <a:pPr/>
              <a:t>33</a:t>
            </a:fld>
            <a:endParaRPr lang="en-US">
              <a:latin typeface="Calibri" panose="020F0502020204030204" pitchFamily="34" charset="0"/>
            </a:endParaRPr>
          </a:p>
        </p:txBody>
      </p:sp>
    </p:spTree>
    <p:extLst>
      <p:ext uri="{BB962C8B-B14F-4D97-AF65-F5344CB8AC3E}">
        <p14:creationId xmlns:p14="http://schemas.microsoft.com/office/powerpoint/2010/main" val="23589098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a:bodyPr>
          <a:lstStyle/>
          <a:p>
            <a:pPr eaLnBrk="1" fontAlgn="auto" hangingPunct="1">
              <a:spcBef>
                <a:spcPts val="0"/>
              </a:spcBef>
              <a:spcAft>
                <a:spcPts val="0"/>
              </a:spcAft>
              <a:defRPr/>
            </a:pPr>
            <a:r>
              <a:rPr lang="en-US" dirty="0" smtClean="0"/>
              <a:t>“Now that we have identified feet and </a:t>
            </a:r>
            <a:r>
              <a:rPr lang="en-US" dirty="0" err="1" smtClean="0"/>
              <a:t>proprioception</a:t>
            </a:r>
            <a:r>
              <a:rPr lang="en-US" dirty="0" smtClean="0"/>
              <a:t> as weak points, who are the experts we should consult? What are the common attributes of surfers, power lifters, ballet dancers, martial artists, and gymnasts? They all practice their sport in </a:t>
            </a:r>
            <a:r>
              <a:rPr lang="el-GR" dirty="0" smtClean="0">
                <a:solidFill>
                  <a:srgbClr val="FF0000"/>
                </a:solidFill>
              </a:rPr>
              <a:t>Ω</a:t>
            </a:r>
            <a:r>
              <a:rPr lang="en-US" dirty="0" smtClean="0"/>
              <a:t> bare feet or  </a:t>
            </a:r>
            <a:r>
              <a:rPr lang="el-GR" dirty="0" smtClean="0">
                <a:solidFill>
                  <a:srgbClr val="FF0000"/>
                </a:solidFill>
              </a:rPr>
              <a:t>Ω</a:t>
            </a:r>
            <a:r>
              <a:rPr lang="en-US" dirty="0" smtClean="0"/>
              <a:t> minimally shod feet, </a:t>
            </a:r>
            <a:r>
              <a:rPr lang="el-GR" dirty="0" smtClean="0">
                <a:solidFill>
                  <a:srgbClr val="FF0000"/>
                </a:solidFill>
              </a:rPr>
              <a:t>Ω</a:t>
            </a:r>
            <a:r>
              <a:rPr lang="en-US" dirty="0" smtClean="0">
                <a:solidFill>
                  <a:srgbClr val="FF0000"/>
                </a:solidFill>
              </a:rPr>
              <a:t> </a:t>
            </a:r>
            <a:r>
              <a:rPr lang="en-US" dirty="0" smtClean="0"/>
              <a:t>they all involve a high degree of balance, </a:t>
            </a:r>
            <a:r>
              <a:rPr lang="el-GR" dirty="0" smtClean="0">
                <a:solidFill>
                  <a:srgbClr val="FF0000"/>
                </a:solidFill>
              </a:rPr>
              <a:t>Ω</a:t>
            </a:r>
            <a:r>
              <a:rPr lang="en-US" dirty="0" smtClean="0">
                <a:solidFill>
                  <a:srgbClr val="FF0000"/>
                </a:solidFill>
              </a:rPr>
              <a:t> </a:t>
            </a:r>
            <a:r>
              <a:rPr lang="en-US" dirty="0" smtClean="0"/>
              <a:t>they all have excellent posture, </a:t>
            </a:r>
            <a:r>
              <a:rPr lang="el-GR" dirty="0" smtClean="0">
                <a:solidFill>
                  <a:srgbClr val="FF0000"/>
                </a:solidFill>
              </a:rPr>
              <a:t>Ω</a:t>
            </a:r>
            <a:r>
              <a:rPr lang="en-US" dirty="0" smtClean="0">
                <a:solidFill>
                  <a:srgbClr val="FF0000"/>
                </a:solidFill>
              </a:rPr>
              <a:t> </a:t>
            </a:r>
            <a:r>
              <a:rPr lang="en-US" dirty="0" smtClean="0"/>
              <a:t>and they all are very physically fit. Can you do what they do? In order to optimize training of the feet, the feet must be bare or minimally shod. </a:t>
            </a:r>
          </a:p>
          <a:p>
            <a:pPr eaLnBrk="1" fontAlgn="auto" hangingPunct="1">
              <a:spcBef>
                <a:spcPts val="0"/>
              </a:spcBef>
              <a:spcAft>
                <a:spcPts val="0"/>
              </a:spcAft>
              <a:defRPr/>
            </a:pPr>
            <a:r>
              <a:rPr lang="en-US" dirty="0" smtClean="0"/>
              <a:t> </a:t>
            </a:r>
          </a:p>
          <a:p>
            <a:pPr eaLnBrk="1" fontAlgn="auto" hangingPunct="1">
              <a:spcBef>
                <a:spcPts val="0"/>
              </a:spcBef>
              <a:spcAft>
                <a:spcPts val="0"/>
              </a:spcAft>
              <a:defRPr/>
            </a:pPr>
            <a:r>
              <a:rPr lang="en-US" dirty="0" smtClean="0"/>
              <a:t>Surfer Photo: No attribution required. By Jon Sullivan [Public domain], via Wikimedia Commons, http://commons.wikimedia.org/wiki/File:Surfer_on_waves.jpg</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Ballet Photo: By </a:t>
            </a:r>
            <a:r>
              <a:rPr lang="en-US" dirty="0" err="1" smtClean="0"/>
              <a:t>dalbera</a:t>
            </a:r>
            <a:r>
              <a:rPr lang="en-US" dirty="0" smtClean="0"/>
              <a:t> from Paris, France [CC-BY-2.0 (http://creativecommons.org/licenses/by/2.0)], via Wikimedia Commons, http://commons.wikimedia.org/wiki/File:Pas_de_deux_(Saint-P%C3%A9tersbourg)_(2782571860).jpg</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Power Lifter Photo: No attribution required. By </a:t>
            </a:r>
            <a:r>
              <a:rPr lang="en-US" dirty="0" err="1" smtClean="0"/>
              <a:t>rhodney</a:t>
            </a:r>
            <a:r>
              <a:rPr lang="en-US" dirty="0" smtClean="0"/>
              <a:t> carter (carter chronicles) [Public domain], via Wikimedia Commons, http://commons.wikimedia.org/wiki/File:Bar_bending.jpg</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Martial Artists Photo: Original work by DRM</a:t>
            </a:r>
          </a:p>
          <a:p>
            <a:pPr eaLnBrk="1" fontAlgn="auto" hangingPunct="1">
              <a:spcBef>
                <a:spcPts val="0"/>
              </a:spcBef>
              <a:spcAft>
                <a:spcPts val="0"/>
              </a:spcAft>
              <a:defRPr/>
            </a:pPr>
            <a:r>
              <a:rPr lang="en-US" dirty="0" smtClean="0"/>
              <a:t>Gymnast Photo: RIA </a:t>
            </a:r>
            <a:r>
              <a:rPr lang="en-US" dirty="0" err="1" smtClean="0"/>
              <a:t>Novosti</a:t>
            </a:r>
            <a:r>
              <a:rPr lang="en-US" dirty="0" smtClean="0"/>
              <a:t> archive, image #497574 / Vladimir </a:t>
            </a:r>
            <a:r>
              <a:rPr lang="en-US" dirty="0" err="1" smtClean="0"/>
              <a:t>Fedorenko</a:t>
            </a:r>
            <a:r>
              <a:rPr lang="en-US" dirty="0" smtClean="0"/>
              <a:t> / CC-BY-SA 3.0 [CC-BY-SA-3.0 (http://creativecommons.org/licenses/by-sa/3.0)], via Wikimedia Commons, http://commons.wikimedia.org/wiki/File:RIAN_archive_497574_Soviet_gymnast_Nelli_Kim.jpg</a:t>
            </a:r>
          </a:p>
          <a:p>
            <a:pPr eaLnBrk="1" fontAlgn="auto" hangingPunct="1">
              <a:spcBef>
                <a:spcPts val="0"/>
              </a:spcBef>
              <a:spcAft>
                <a:spcPts val="0"/>
              </a:spcAft>
              <a:defRPr/>
            </a:pPr>
            <a:endParaRPr lang="en-US" dirty="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1B4CA7C-310C-4AC2-B483-03343329DC1B}" type="slidenum">
              <a:rPr lang="en-US">
                <a:latin typeface="Calibri" panose="020F0502020204030204" pitchFamily="34" charset="0"/>
              </a:rPr>
              <a:pPr/>
              <a:t>34</a:t>
            </a:fld>
            <a:endParaRPr lang="en-US">
              <a:latin typeface="Calibri" panose="020F0502020204030204" pitchFamily="34" charset="0"/>
            </a:endParaRPr>
          </a:p>
        </p:txBody>
      </p:sp>
    </p:spTree>
    <p:extLst>
      <p:ext uri="{BB962C8B-B14F-4D97-AF65-F5344CB8AC3E}">
        <p14:creationId xmlns:p14="http://schemas.microsoft.com/office/powerpoint/2010/main" val="36777124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“Now that we have the correct assessment tools, namely Functional Movement Screening and the Single-Leg Balance test, to find weak links like compensation movements, weak ankles and feet, and poor balance, what types of corrective actions can we employ?</a:t>
            </a:r>
          </a:p>
          <a:p>
            <a:pPr eaLnBrk="1" hangingPunct="1">
              <a:spcBef>
                <a:spcPct val="0"/>
              </a:spcBef>
            </a:pPr>
            <a:endParaRPr lang="en-US" smtClean="0"/>
          </a:p>
          <a:p>
            <a:pPr eaLnBrk="1" hangingPunct="1">
              <a:spcBef>
                <a:spcPct val="0"/>
              </a:spcBef>
            </a:pPr>
            <a:r>
              <a:rPr lang="en-US" smtClean="0"/>
              <a:t>To name only a few broad categories of corrective actions, consider posture and form; correcting muscle imbalances; bare-feet training that is progressive in nature, varied in form, and within reason (no running on concrete or jagged rocks without shoes); and balance training that focuses on single-leg exercises and development of proprioception.</a:t>
            </a: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A9C0B8F-B32E-40F7-B496-7202EAF44941}" type="slidenum">
              <a:rPr lang="en-US">
                <a:latin typeface="Calibri" panose="020F0502020204030204" pitchFamily="34" charset="0"/>
              </a:rPr>
              <a:pPr/>
              <a:t>35</a:t>
            </a:fld>
            <a:endParaRPr lang="en-US">
              <a:latin typeface="Calibri" panose="020F0502020204030204" pitchFamily="34" charset="0"/>
            </a:endParaRPr>
          </a:p>
        </p:txBody>
      </p:sp>
    </p:spTree>
    <p:extLst>
      <p:ext uri="{BB962C8B-B14F-4D97-AF65-F5344CB8AC3E}">
        <p14:creationId xmlns:p14="http://schemas.microsoft.com/office/powerpoint/2010/main" val="28456936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“Whenever you see a posture illustration, the figures are standing without shoes – hmm? This should help point to the importance of not wearing shoes at all, wearing footwear without heels, or wearing shoes with the lowest height possible. How can you possibly stand with absolutely correct form, if you are wearing heals? Remember our athletes who had bare feet or wore shoes that are flat like weight-lifting shoes, or they wore the ultimate minimalist shoe - the ballet slipper. So, shed your shoes, at least in your own home, wear shoes that have no heel whenever possible, and you’ll be on the right track to correcting your posture.</a:t>
            </a:r>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Posture Chart: Released to public domain, http://commons.wikimedia.org/wiki/File%3APosture_types_(vertebral_column).jpg</a:t>
            </a:r>
          </a:p>
          <a:p>
            <a:pPr eaLnBrk="1" hangingPunct="1">
              <a:spcBef>
                <a:spcPct val="0"/>
              </a:spcBef>
            </a:pPr>
            <a:endParaRPr lang="en-U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5E93357-2BE1-4476-96AE-2210BD22B811}" type="slidenum">
              <a:rPr lang="en-US">
                <a:latin typeface="Calibri" panose="020F0502020204030204" pitchFamily="34" charset="0"/>
              </a:rPr>
              <a:pPr/>
              <a:t>36</a:t>
            </a:fld>
            <a:endParaRPr lang="en-US">
              <a:latin typeface="Calibri" panose="020F0502020204030204" pitchFamily="34" charset="0"/>
            </a:endParaRPr>
          </a:p>
        </p:txBody>
      </p:sp>
    </p:spTree>
    <p:extLst>
      <p:ext uri="{BB962C8B-B14F-4D97-AF65-F5344CB8AC3E}">
        <p14:creationId xmlns:p14="http://schemas.microsoft.com/office/powerpoint/2010/main" val="36453427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“Unnatural posture can prevent natural movement, movement that is required in order to pass both the FMS and Single-Leg Balance test. This cut away illustrates how weight is unevenly distributed, no longer is it naturally distributed across the bottom of the foot. The toes are typically cramped, at least to some degree in any style shoe. Raising the heel in relation to the forefoot shortens the Achilles tendon. You might say the heel to forefoot ratio is different by only a fraction of an inch – do you really want any muscle in your body to shorten? Footwear is mostly inflexible. Our feet have over 200,000 nerves in them – cramming them into shoes severely depresses their ability to send messages to our brain. Whether walking or running our gait changes dramatically when barefoot. (Rossi, 1999). </a:t>
            </a:r>
          </a:p>
          <a:p>
            <a:pPr eaLnBrk="1" hangingPunct="1">
              <a:spcBef>
                <a:spcPct val="0"/>
              </a:spcBef>
            </a:pPr>
            <a:endParaRPr lang="en-US" smtClean="0"/>
          </a:p>
          <a:p>
            <a:pPr eaLnBrk="1" hangingPunct="1">
              <a:spcBef>
                <a:spcPct val="0"/>
              </a:spcBef>
            </a:pPr>
            <a:r>
              <a:rPr lang="en-US" smtClean="0"/>
              <a:t>Could you image if we wore gloves on our hands that were designed like our shoes? </a:t>
            </a:r>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Cutaway Photo: By User:Mattes (Own work) [CC-BY-SA-3.0 (http://creativecommons.org/licenses/by-sa/3.0)], via Wikimedia Commons, http://commons.wikimedia.org/wiki/File:Dreidimensionales_Modell_der_Anatomie_eines_menschlichen_Fusses_im_Schuh.JPG</a:t>
            </a:r>
          </a:p>
          <a:p>
            <a:pPr eaLnBrk="1" hangingPunct="1">
              <a:spcBef>
                <a:spcPct val="0"/>
              </a:spcBef>
            </a:pPr>
            <a:endParaRPr lang="en-U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F1C634-6EAD-4B4A-901A-3FA9FA48AB82}" type="slidenum">
              <a:rPr lang="en-US">
                <a:latin typeface="Calibri" panose="020F0502020204030204" pitchFamily="34" charset="0"/>
              </a:rPr>
              <a:pPr/>
              <a:t>37</a:t>
            </a:fld>
            <a:endParaRPr lang="en-US">
              <a:latin typeface="Calibri" panose="020F0502020204030204" pitchFamily="34" charset="0"/>
            </a:endParaRPr>
          </a:p>
        </p:txBody>
      </p:sp>
    </p:spTree>
    <p:extLst>
      <p:ext uri="{BB962C8B-B14F-4D97-AF65-F5344CB8AC3E}">
        <p14:creationId xmlns:p14="http://schemas.microsoft.com/office/powerpoint/2010/main" val="36241773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“Here is a side view of the firefighter we built </a:t>
            </a:r>
            <a:r>
              <a:rPr lang="el-GR" smtClean="0">
                <a:solidFill>
                  <a:srgbClr val="FF0000"/>
                </a:solidFill>
              </a:rPr>
              <a:t>Ω</a:t>
            </a:r>
            <a:r>
              <a:rPr lang="en-US" smtClean="0"/>
              <a:t> with a vertical plumb line </a:t>
            </a:r>
            <a:r>
              <a:rPr lang="el-GR" smtClean="0">
                <a:solidFill>
                  <a:srgbClr val="FF0000"/>
                </a:solidFill>
              </a:rPr>
              <a:t>Ω</a:t>
            </a:r>
            <a:r>
              <a:rPr lang="en-US" smtClean="0"/>
              <a:t> running through the ears, shoulders, hips, knees, and ankles demonstrating correct postural alignment.”</a:t>
            </a:r>
          </a:p>
          <a:p>
            <a:pPr eaLnBrk="1" hangingPunct="1">
              <a:spcBef>
                <a:spcPct val="0"/>
              </a:spcBef>
            </a:pPr>
            <a:endParaRPr lang="en-US" smtClean="0"/>
          </a:p>
          <a:p>
            <a:pPr eaLnBrk="1" hangingPunct="1">
              <a:spcBef>
                <a:spcPct val="0"/>
              </a:spcBef>
            </a:pPr>
            <a:r>
              <a:rPr lang="en-US" smtClean="0"/>
              <a:t>Illustration: Original work by DRM</a:t>
            </a: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0EF34AE-8050-49C7-82E3-C965568CBA6F}" type="slidenum">
              <a:rPr lang="en-US">
                <a:latin typeface="Calibri" panose="020F0502020204030204" pitchFamily="34" charset="0"/>
              </a:rPr>
              <a:pPr/>
              <a:t>38</a:t>
            </a:fld>
            <a:endParaRPr lang="en-US">
              <a:latin typeface="Calibri" panose="020F0502020204030204" pitchFamily="34" charset="0"/>
            </a:endParaRPr>
          </a:p>
        </p:txBody>
      </p:sp>
    </p:spTree>
    <p:extLst>
      <p:ext uri="{BB962C8B-B14F-4D97-AF65-F5344CB8AC3E}">
        <p14:creationId xmlns:p14="http://schemas.microsoft.com/office/powerpoint/2010/main" val="23512763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“Now we look at our firefighter wearing a pair of boots. By lifting the heel, the body compensates in an effort to maintain an upright position with a forward tilt of the legs, then the pelvis adjusts, the stomach protrudes, the chest sucks backward, and lastly, the head jets forward counteracting the chest going backward. These altered alignments are very subtle, but over time the results can be debilitating. Again, purpose to wear shoes with minimal or no heel height, whenever practical. (Rossi, 1999). </a:t>
            </a:r>
          </a:p>
          <a:p>
            <a:pPr eaLnBrk="1" hangingPunct="1">
              <a:spcBef>
                <a:spcPct val="0"/>
              </a:spcBef>
            </a:pPr>
            <a:endParaRPr lang="en-US" smtClean="0"/>
          </a:p>
          <a:p>
            <a:pPr eaLnBrk="1" hangingPunct="1">
              <a:spcBef>
                <a:spcPct val="0"/>
              </a:spcBef>
            </a:pPr>
            <a:r>
              <a:rPr lang="en-US" smtClean="0"/>
              <a:t>Illustration: Original work by DRM</a:t>
            </a:r>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5E07650-84CC-4BEC-9F79-D27E403F455B}" type="slidenum">
              <a:rPr lang="en-US">
                <a:latin typeface="Calibri" panose="020F0502020204030204" pitchFamily="34" charset="0"/>
              </a:rPr>
              <a:pPr/>
              <a:t>39</a:t>
            </a:fld>
            <a:endParaRPr lang="en-US">
              <a:latin typeface="Calibri" panose="020F0502020204030204" pitchFamily="34" charset="0"/>
            </a:endParaRPr>
          </a:p>
        </p:txBody>
      </p:sp>
    </p:spTree>
    <p:extLst>
      <p:ext uri="{BB962C8B-B14F-4D97-AF65-F5344CB8AC3E}">
        <p14:creationId xmlns:p14="http://schemas.microsoft.com/office/powerpoint/2010/main" val="228709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Review the four primary areas of discussion.</a:t>
            </a:r>
          </a:p>
          <a:p>
            <a:pPr eaLnBrk="1" hangingPunct="1">
              <a:spcBef>
                <a:spcPct val="0"/>
              </a:spcBef>
              <a:buFontTx/>
              <a:buChar char="•"/>
            </a:pPr>
            <a:r>
              <a:rPr lang="en-US" b="1" u="sng" smtClean="0"/>
              <a:t>Identifying the problem </a:t>
            </a:r>
          </a:p>
          <a:p>
            <a:pPr eaLnBrk="1" hangingPunct="1">
              <a:spcBef>
                <a:spcPct val="0"/>
              </a:spcBef>
              <a:buFontTx/>
              <a:buChar char="•"/>
            </a:pPr>
            <a:r>
              <a:rPr lang="en-US" b="1" u="sng" smtClean="0"/>
              <a:t>Definitions</a:t>
            </a:r>
          </a:p>
          <a:p>
            <a:pPr eaLnBrk="1" hangingPunct="1">
              <a:spcBef>
                <a:spcPct val="0"/>
              </a:spcBef>
              <a:buFontTx/>
              <a:buChar char="•"/>
            </a:pPr>
            <a:r>
              <a:rPr lang="en-US" b="1" u="sng" smtClean="0"/>
              <a:t>Treatment</a:t>
            </a:r>
          </a:p>
          <a:p>
            <a:pPr eaLnBrk="1" hangingPunct="1">
              <a:spcBef>
                <a:spcPct val="0"/>
              </a:spcBef>
              <a:buFontTx/>
              <a:buChar char="•"/>
            </a:pPr>
            <a:r>
              <a:rPr lang="en-US" b="1" u="sng" smtClean="0"/>
              <a:t>Prevention</a:t>
            </a:r>
          </a:p>
          <a:p>
            <a:pPr eaLnBrk="1" hangingPunct="1">
              <a:spcBef>
                <a:spcPct val="0"/>
              </a:spcBef>
            </a:pPr>
            <a:endParaRPr lang="en-US" smtClean="0"/>
          </a:p>
          <a:p>
            <a:pPr eaLnBrk="1" hangingPunct="1">
              <a:spcBef>
                <a:spcPct val="0"/>
              </a:spcBef>
            </a:pPr>
            <a:r>
              <a:rPr lang="en-US" smtClean="0"/>
              <a:t>“We know as firefighters, that in order to most effectively mitigate a tenuous situation, we must first identify the problem – Identifying the problem will be the first segment covered today. In the second segment we will define Sprains and Strains. Thirdly, we will provide a brief overview of the treatment for sprains and strains. Next, we will discuss mainstream tips for prevention of injuries. Lastly, and most importantly, we will present information on how to prevent sprains and strains from an out-of-the box perspective.”</a:t>
            </a:r>
          </a:p>
          <a:p>
            <a:pPr eaLnBrk="1" hangingPunct="1">
              <a:spcBef>
                <a:spcPct val="0"/>
              </a:spcBef>
            </a:pPr>
            <a:r>
              <a:rPr lang="en-US" smtClean="0"/>
              <a:t> </a:t>
            </a: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59F1E5E-6CA4-44BB-8CF6-FE220517B137}" type="slidenum">
              <a:rPr lang="en-US">
                <a:latin typeface="Calibri" panose="020F0502020204030204" pitchFamily="34" charset="0"/>
              </a:rPr>
              <a:pPr/>
              <a:t>4</a:t>
            </a:fld>
            <a:endParaRPr lang="en-US">
              <a:latin typeface="Calibri" panose="020F0502020204030204" pitchFamily="34" charset="0"/>
            </a:endParaRPr>
          </a:p>
        </p:txBody>
      </p:sp>
    </p:spTree>
    <p:extLst>
      <p:ext uri="{BB962C8B-B14F-4D97-AF65-F5344CB8AC3E}">
        <p14:creationId xmlns:p14="http://schemas.microsoft.com/office/powerpoint/2010/main" val="32474060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77500" lnSpcReduction="20000"/>
          </a:bodyPr>
          <a:lstStyle/>
          <a:p>
            <a:pPr eaLnBrk="1" fontAlgn="auto" hangingPunct="1">
              <a:spcBef>
                <a:spcPts val="0"/>
              </a:spcBef>
              <a:spcAft>
                <a:spcPts val="0"/>
              </a:spcAft>
              <a:defRPr/>
            </a:pPr>
            <a:r>
              <a:rPr lang="en-US" dirty="0" smtClean="0"/>
              <a:t>“Good posture is natural for us, if we have good form with our movements and properly developed and conditioned muscles. We must consider our form in performing normal or expected daily activities. We naturally avoid difficult things and we readily adapt movements to the path of least resistance. Testing for the weak link, proper instruction, and a critical eye help to ensure form is not lost for the sake of pain or weakness whether it is physical, bio mechanical, mental, or otherwise. </a:t>
            </a:r>
          </a:p>
          <a:p>
            <a:pPr eaLnBrk="1" fontAlgn="auto" hangingPunct="1">
              <a:spcBef>
                <a:spcPts val="0"/>
              </a:spcBef>
              <a:spcAft>
                <a:spcPts val="0"/>
              </a:spcAft>
              <a:defRPr/>
            </a:pPr>
            <a:endParaRPr lang="en-US" dirty="0" smtClean="0"/>
          </a:p>
          <a:p>
            <a:pPr eaLnBrk="1" hangingPunct="1">
              <a:spcBef>
                <a:spcPts val="0"/>
              </a:spcBef>
              <a:spcAft>
                <a:spcPts val="0"/>
              </a:spcAft>
              <a:defRPr/>
            </a:pPr>
            <a:r>
              <a:rPr lang="en-US" dirty="0" smtClean="0"/>
              <a:t>In a moment, we will watch a video clip that is just one small example of a wealth of information available through the Foundation Training website </a:t>
            </a:r>
            <a:r>
              <a:rPr lang="el-GR" dirty="0" smtClean="0">
                <a:solidFill>
                  <a:srgbClr val="FF0000"/>
                </a:solidFill>
              </a:rPr>
              <a:t>Ω</a:t>
            </a:r>
            <a:r>
              <a:rPr lang="en-US" dirty="0" smtClean="0"/>
              <a:t> ; visiting their site is highly recommended. Their training is a series of exercises based on integrating the muscular chains of the body. Their exercises begin with the Posterior Chain of Muscles in order to stabilize your spine and core, because our modern lifestyles leave most of these muscles weak and imbalanced.</a:t>
            </a:r>
          </a:p>
          <a:p>
            <a:pPr eaLnBrk="1" hangingPunct="1">
              <a:spcBef>
                <a:spcPts val="0"/>
              </a:spcBef>
              <a:spcAft>
                <a:spcPts val="0"/>
              </a:spcAft>
              <a:defRPr/>
            </a:pPr>
            <a:endParaRPr lang="en-US" dirty="0" smtClean="0"/>
          </a:p>
          <a:p>
            <a:pPr eaLnBrk="1" hangingPunct="1">
              <a:spcBef>
                <a:spcPts val="0"/>
              </a:spcBef>
              <a:spcAft>
                <a:spcPts val="0"/>
              </a:spcAft>
              <a:defRPr/>
            </a:pPr>
            <a:r>
              <a:rPr lang="en-US" dirty="0" smtClean="0"/>
              <a:t>You can quickly learn the tools you need to fix many of the chronic pains plaguing our daily lives. Learning to connect the Posterior Chain will teach you to move naturally, evenly absorbing the weight of your body. Once you begin to move properly you will engage more muscles in every step you take, sport you play, fire you fight, and exercise you choose to do.</a:t>
            </a:r>
          </a:p>
          <a:p>
            <a:pPr eaLnBrk="1" hangingPunct="1">
              <a:spcBef>
                <a:spcPts val="0"/>
              </a:spcBef>
              <a:spcAft>
                <a:spcPts val="0"/>
              </a:spcAft>
              <a:defRPr/>
            </a:pPr>
            <a:endParaRPr lang="en-US" dirty="0" smtClean="0"/>
          </a:p>
          <a:p>
            <a:pPr eaLnBrk="1" hangingPunct="1">
              <a:spcBef>
                <a:spcPts val="0"/>
              </a:spcBef>
              <a:spcAft>
                <a:spcPts val="0"/>
              </a:spcAft>
              <a:defRPr/>
            </a:pPr>
            <a:r>
              <a:rPr lang="en-US" dirty="0" smtClean="0"/>
              <a:t>All ages and fitness abilities can benefit from this training because it teaches your body to move as nature intended. You will reach new heights in physical health and feel improved control of your body. Foundation Training helps you to break through longstanding plateaus by taking the time to master fundamental movement patterns. Everyone benefits from improving the way their bodies move – potentially reducing the risk of sprains and strains.</a:t>
            </a:r>
          </a:p>
          <a:p>
            <a:pPr eaLnBrk="1" hangingPunct="1">
              <a:spcBef>
                <a:spcPts val="0"/>
              </a:spcBef>
              <a:spcAft>
                <a:spcPts val="0"/>
              </a:spcAft>
              <a:defRPr/>
            </a:pPr>
            <a:endParaRPr lang="en-US" dirty="0" smtClean="0"/>
          </a:p>
          <a:p>
            <a:pPr eaLnBrk="1" hangingPunct="1">
              <a:spcBef>
                <a:spcPts val="0"/>
              </a:spcBef>
              <a:spcAft>
                <a:spcPts val="0"/>
              </a:spcAft>
              <a:defRPr/>
            </a:pPr>
            <a:r>
              <a:rPr lang="en-US" dirty="0" smtClean="0"/>
              <a:t>No equipment is necessary and you can do it just about anywhere. Your body adapts quickly to these natural movement patterns, so much so that you begin reinforcing them throughout your day without having to think about it. This is truly sustainable exercise.</a:t>
            </a:r>
          </a:p>
          <a:p>
            <a:pPr eaLnBrk="1" hangingPunct="1">
              <a:spcBef>
                <a:spcPts val="0"/>
              </a:spcBef>
              <a:spcAft>
                <a:spcPts val="0"/>
              </a:spcAft>
              <a:defRPr/>
            </a:pPr>
            <a:endParaRPr lang="en-US" dirty="0" smtClean="0"/>
          </a:p>
          <a:p>
            <a:pPr eaLnBrk="1" hangingPunct="1">
              <a:spcBef>
                <a:spcPts val="0"/>
              </a:spcBef>
              <a:spcAft>
                <a:spcPts val="0"/>
              </a:spcAft>
              <a:defRPr/>
            </a:pPr>
            <a:r>
              <a:rPr lang="en-US" dirty="0" smtClean="0"/>
              <a:t>If you like, take off your shoes and join along as Dr. Goodman provides a sample of the training offered through Foundation Training. These very same movements are foundational to passing the FMS and Single-Leg Balance tests, performing a dead lift or deep squat, the yoga chair pose, or any of several other daily movements that demand perfect movement. The quality of instruction provided by Foundation Training is an outstanding example of what Vince Lombardi had to say about practice and perfection, "Practice does not make perfect. Only perfect practice makes perfect." Enjoy the video and learn how to practice perfectly - It starts with a solid Foundation!</a:t>
            </a:r>
            <a:endParaRPr lang="en-US" dirty="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56ABFAE-1975-4927-8D60-56B5CD069132}" type="slidenum">
              <a:rPr lang="en-US">
                <a:latin typeface="Calibri" panose="020F0502020204030204" pitchFamily="34" charset="0"/>
              </a:rPr>
              <a:pPr/>
              <a:t>40</a:t>
            </a:fld>
            <a:endParaRPr lang="en-US">
              <a:latin typeface="Calibri" panose="020F0502020204030204" pitchFamily="34" charset="0"/>
            </a:endParaRPr>
          </a:p>
        </p:txBody>
      </p:sp>
    </p:spTree>
    <p:extLst>
      <p:ext uri="{BB962C8B-B14F-4D97-AF65-F5344CB8AC3E}">
        <p14:creationId xmlns:p14="http://schemas.microsoft.com/office/powerpoint/2010/main" val="32463953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D8CEB73-764B-4A17-B777-31842922FA2B}" type="slidenum">
              <a:rPr lang="en-US">
                <a:latin typeface="Calibri" panose="020F0502020204030204" pitchFamily="34" charset="0"/>
              </a:rPr>
              <a:pPr/>
              <a:t>41</a:t>
            </a:fld>
            <a:endParaRPr lang="en-US">
              <a:latin typeface="Calibri" panose="020F0502020204030204" pitchFamily="34" charset="0"/>
            </a:endParaRPr>
          </a:p>
        </p:txBody>
      </p:sp>
    </p:spTree>
    <p:extLst>
      <p:ext uri="{BB962C8B-B14F-4D97-AF65-F5344CB8AC3E}">
        <p14:creationId xmlns:p14="http://schemas.microsoft.com/office/powerpoint/2010/main" val="16651904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“Just a few more points about posture:</a:t>
            </a:r>
          </a:p>
          <a:p>
            <a:pPr eaLnBrk="1" hangingPunct="1">
              <a:spcBef>
                <a:spcPct val="0"/>
              </a:spcBef>
              <a:buFontTx/>
              <a:buChar char="•"/>
            </a:pPr>
            <a:r>
              <a:rPr lang="en-US" smtClean="0"/>
              <a:t>HIT or High Intensity Training is where cardio and resistance training meet on common ground to improve blood flow, muscle tone, and neuromuscular development. </a:t>
            </a:r>
          </a:p>
          <a:p>
            <a:pPr eaLnBrk="1" hangingPunct="1">
              <a:spcBef>
                <a:spcPct val="0"/>
              </a:spcBef>
              <a:buFontTx/>
              <a:buChar char="•"/>
            </a:pPr>
            <a:r>
              <a:rPr lang="en-US" smtClean="0"/>
              <a:t>Vitamins D and K2 prevent softening of the bones (think vertebra).</a:t>
            </a:r>
          </a:p>
          <a:p>
            <a:pPr eaLnBrk="1" hangingPunct="1">
              <a:spcBef>
                <a:spcPct val="0"/>
              </a:spcBef>
              <a:buFontTx/>
              <a:buChar char="•"/>
            </a:pPr>
            <a:r>
              <a:rPr lang="en-US" smtClean="0"/>
              <a:t>When sitting, make a conscious effort to tighten your core, tilt you pelvis, lift your head, and pull your shoulder blades back.</a:t>
            </a:r>
          </a:p>
          <a:p>
            <a:pPr eaLnBrk="1" hangingPunct="1">
              <a:spcBef>
                <a:spcPct val="0"/>
              </a:spcBef>
              <a:buFontTx/>
              <a:buChar char="•"/>
            </a:pPr>
            <a:r>
              <a:rPr lang="en-US" smtClean="0"/>
              <a:t>Massage releases endorphins that make you feel better.</a:t>
            </a:r>
          </a:p>
          <a:p>
            <a:pPr eaLnBrk="1" hangingPunct="1">
              <a:spcBef>
                <a:spcPct val="0"/>
              </a:spcBef>
              <a:buFontTx/>
              <a:buChar char="•"/>
            </a:pPr>
            <a:r>
              <a:rPr lang="en-US" smtClean="0"/>
              <a:t>Switch up standing and sitting at frequent intervals throughout your day – before feeling physical stress.</a:t>
            </a:r>
          </a:p>
          <a:p>
            <a:pPr eaLnBrk="1" hangingPunct="1">
              <a:spcBef>
                <a:spcPct val="0"/>
              </a:spcBef>
              <a:buFontTx/>
              <a:buChar char="•"/>
            </a:pPr>
            <a:r>
              <a:rPr lang="en-US" smtClean="0"/>
              <a:t>Sleep on your side in a firm bed with a pillow between your knees, and stretch before getting out of bed – the cat stretch works nicely!</a:t>
            </a:r>
          </a:p>
          <a:p>
            <a:pPr eaLnBrk="1" hangingPunct="1">
              <a:spcBef>
                <a:spcPct val="0"/>
              </a:spcBef>
              <a:buFontTx/>
              <a:buChar char="•"/>
            </a:pPr>
            <a:r>
              <a:rPr lang="en-US" smtClean="0"/>
              <a:t>Use chairs that have lumbar support, and</a:t>
            </a:r>
          </a:p>
          <a:p>
            <a:pPr eaLnBrk="1" hangingPunct="1">
              <a:spcBef>
                <a:spcPct val="0"/>
              </a:spcBef>
              <a:buFontTx/>
              <a:buChar char="•"/>
            </a:pPr>
            <a:r>
              <a:rPr lang="en-US" smtClean="0"/>
              <a:t>Drink water to enhance the height of your intervertebral disks (Mercola, March 29, 2013). </a:t>
            </a:r>
          </a:p>
          <a:p>
            <a:pPr eaLnBrk="1" hangingPunct="1">
              <a:spcBef>
                <a:spcPct val="0"/>
              </a:spcBef>
            </a:pPr>
            <a:endParaRPr lang="en-US" smtClean="0"/>
          </a:p>
          <a:p>
            <a:pPr eaLnBrk="1" hangingPunct="1">
              <a:spcBef>
                <a:spcPct val="0"/>
              </a:spcBef>
            </a:pPr>
            <a:r>
              <a:rPr lang="en-US" smtClean="0"/>
              <a:t>(Mercola, 2013).</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AA0221-9A82-4B2D-AADB-8E7B723DFB90}" type="slidenum">
              <a:rPr lang="en-US">
                <a:latin typeface="Calibri" panose="020F0502020204030204" pitchFamily="34" charset="0"/>
              </a:rPr>
              <a:pPr/>
              <a:t>42</a:t>
            </a:fld>
            <a:endParaRPr lang="en-US">
              <a:latin typeface="Calibri" panose="020F0502020204030204" pitchFamily="34" charset="0"/>
            </a:endParaRPr>
          </a:p>
        </p:txBody>
      </p:sp>
    </p:spTree>
    <p:extLst>
      <p:ext uri="{BB962C8B-B14F-4D97-AF65-F5344CB8AC3E}">
        <p14:creationId xmlns:p14="http://schemas.microsoft.com/office/powerpoint/2010/main" val="20623293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“It might be normal to wear shoes, but it is definitely not natural. In order to optimally strengthen our feet, we must train without wearing our shoes. A benefit of not wearing shoes during training is that the complications of hammer toes, claw toes, plantar fasciitis, and bunions subside, correct, or never develop. Our feet should be wide, flexible, strong, tough, and our toes should not be skinny, shriveled, or bent.</a:t>
            </a:r>
          </a:p>
          <a:p>
            <a:pPr eaLnBrk="1" hangingPunct="1">
              <a:spcBef>
                <a:spcPct val="0"/>
              </a:spcBef>
            </a:pPr>
            <a:endParaRPr lang="en-US" smtClean="0"/>
          </a:p>
          <a:p>
            <a:pPr eaLnBrk="1" hangingPunct="1">
              <a:spcBef>
                <a:spcPct val="0"/>
              </a:spcBef>
            </a:pPr>
            <a:r>
              <a:rPr lang="en-US" smtClean="0"/>
              <a:t>Barefoot training must be progressive, moving from simple to complex exercises. Watch this Foot and Ankle exercise video from Yoga Medicine demonstrating a great place to start training your feet. Their routine primarily targets the intrinsic muscles, tendons, nerves, and joints of the foot and ankle.</a:t>
            </a:r>
          </a:p>
          <a:p>
            <a:pPr eaLnBrk="1" hangingPunct="1">
              <a:spcBef>
                <a:spcPct val="0"/>
              </a:spcBef>
            </a:pPr>
            <a:endParaRPr lang="en-US" smtClean="0"/>
          </a:p>
          <a:p>
            <a:pPr eaLnBrk="1" hangingPunct="1">
              <a:spcBef>
                <a:spcPct val="0"/>
              </a:spcBef>
            </a:pPr>
            <a:r>
              <a:rPr lang="en-US" smtClean="0"/>
              <a:t>Foot Photo: Original work by DRM.</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D53587B-8CDF-4F04-816A-8BA2893D73C9}" type="slidenum">
              <a:rPr lang="en-US">
                <a:latin typeface="Calibri" panose="020F0502020204030204" pitchFamily="34" charset="0"/>
              </a:rPr>
              <a:pPr/>
              <a:t>43</a:t>
            </a:fld>
            <a:endParaRPr lang="en-US">
              <a:latin typeface="Calibri" panose="020F0502020204030204" pitchFamily="34" charset="0"/>
            </a:endParaRPr>
          </a:p>
        </p:txBody>
      </p:sp>
    </p:spTree>
    <p:extLst>
      <p:ext uri="{BB962C8B-B14F-4D97-AF65-F5344CB8AC3E}">
        <p14:creationId xmlns:p14="http://schemas.microsoft.com/office/powerpoint/2010/main" val="12506415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“There are a number of exercises specific to the foot from which you could benefit.”</a:t>
            </a:r>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Foot and Ankle Exercise Video: Used with permission by Medicine Yoga.</a:t>
            </a: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BC9BC18-40AF-4B78-A932-770408D0F5E2}" type="slidenum">
              <a:rPr lang="en-US">
                <a:latin typeface="Calibri" panose="020F0502020204030204" pitchFamily="34" charset="0"/>
              </a:rPr>
              <a:pPr/>
              <a:t>44</a:t>
            </a:fld>
            <a:endParaRPr lang="en-US">
              <a:latin typeface="Calibri" panose="020F0502020204030204" pitchFamily="34" charset="0"/>
            </a:endParaRPr>
          </a:p>
        </p:txBody>
      </p:sp>
    </p:spTree>
    <p:extLst>
      <p:ext uri="{BB962C8B-B14F-4D97-AF65-F5344CB8AC3E}">
        <p14:creationId xmlns:p14="http://schemas.microsoft.com/office/powerpoint/2010/main" val="10427085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“Popular and effective foot exercises include windshield wipers. To perform a windshield washer, start from a sitting position with your knees approximately two fist-widths apart and rotate your feet with a windshield wiper movement. Rotations simply involve drawing circles with your toes being certain to complete a full range of motion pivoting at the ankles. Lastly, watch this short clip demonstrating the use of toe separators to aid in contracting and extending the toes, picking up small objects, and towel bunching. </a:t>
            </a:r>
            <a:r>
              <a:rPr lang="el-GR" smtClean="0">
                <a:solidFill>
                  <a:srgbClr val="FF0000"/>
                </a:solidFill>
              </a:rPr>
              <a:t>Ω</a:t>
            </a:r>
            <a:r>
              <a:rPr lang="en-US" smtClean="0"/>
              <a:t> </a:t>
            </a:r>
          </a:p>
          <a:p>
            <a:pPr eaLnBrk="1" hangingPunct="1">
              <a:spcBef>
                <a:spcPct val="0"/>
              </a:spcBef>
            </a:pPr>
            <a:endParaRPr lang="en-US" smtClean="0"/>
          </a:p>
          <a:p>
            <a:pPr eaLnBrk="1" hangingPunct="1">
              <a:spcBef>
                <a:spcPct val="0"/>
              </a:spcBef>
            </a:pPr>
            <a:r>
              <a:rPr lang="en-US" smtClean="0"/>
              <a:t>Toe/Foot Exercise Video: Original work by DRM.</a:t>
            </a:r>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D49CC5F-9863-40A5-84DA-E3EBE77A38B2}" type="slidenum">
              <a:rPr lang="en-US">
                <a:latin typeface="Calibri" panose="020F0502020204030204" pitchFamily="34" charset="0"/>
              </a:rPr>
              <a:pPr/>
              <a:t>45</a:t>
            </a:fld>
            <a:endParaRPr lang="en-US">
              <a:latin typeface="Calibri" panose="020F0502020204030204" pitchFamily="34" charset="0"/>
            </a:endParaRPr>
          </a:p>
        </p:txBody>
      </p:sp>
    </p:spTree>
    <p:extLst>
      <p:ext uri="{BB962C8B-B14F-4D97-AF65-F5344CB8AC3E}">
        <p14:creationId xmlns:p14="http://schemas.microsoft.com/office/powerpoint/2010/main" val="34299771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“Ron Hagelganz, 5</a:t>
            </a:r>
            <a:r>
              <a:rPr lang="en-US" baseline="30000" smtClean="0"/>
              <a:t>th</a:t>
            </a:r>
            <a:r>
              <a:rPr lang="en-US" smtClean="0"/>
              <a:t> Degree Dan Black Belt, has never had an ankle sprain or muscle strain in one of his classes of more than 30 years. Even when competitively sparring, injuries are related to contact and not to technique. So how do they avoid injury?</a:t>
            </a:r>
          </a:p>
          <a:p>
            <a:pPr eaLnBrk="1" hangingPunct="1">
              <a:spcBef>
                <a:spcPct val="0"/>
              </a:spcBef>
            </a:pPr>
            <a:endParaRPr lang="en-US" smtClean="0"/>
          </a:p>
          <a:p>
            <a:pPr eaLnBrk="1" hangingPunct="1">
              <a:spcBef>
                <a:spcPct val="0"/>
              </a:spcBef>
            </a:pPr>
            <a:r>
              <a:rPr lang="en-US" smtClean="0"/>
              <a:t>Martial Arts Photo: Used with permission.</a:t>
            </a:r>
          </a:p>
          <a:p>
            <a:pPr eaLnBrk="1" hangingPunct="1">
              <a:spcBef>
                <a:spcPct val="0"/>
              </a:spcBef>
            </a:pPr>
            <a:endParaRPr lang="en-US" smtClean="0"/>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8E30AB4-7B1C-4FB8-9995-5C664E02741B}" type="slidenum">
              <a:rPr lang="en-US">
                <a:latin typeface="Calibri" panose="020F0502020204030204" pitchFamily="34" charset="0"/>
              </a:rPr>
              <a:pPr/>
              <a:t>46</a:t>
            </a:fld>
            <a:endParaRPr lang="en-US">
              <a:latin typeface="Calibri" panose="020F0502020204030204" pitchFamily="34" charset="0"/>
            </a:endParaRPr>
          </a:p>
        </p:txBody>
      </p:sp>
    </p:spTree>
    <p:extLst>
      <p:ext uri="{BB962C8B-B14F-4D97-AF65-F5344CB8AC3E}">
        <p14:creationId xmlns:p14="http://schemas.microsoft.com/office/powerpoint/2010/main" val="31524285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“For starters, they learn only from someone who has mastered specific skills. They always practice in bare feet! Their training is progressive in nature, learning fundamental forms or patterns of movement called Kata. Kata is a formal exercise that incorporates a series of movements designed to perfect form, balance, agility, stamina, power, and speed. Kata complexity increases over time and at a rate unique to each individual. They are really big on moving with purpose or in other words, all movement has a purpose or reason for occurring. Progression is not achieved until perfection is demonstrated on a consistent basis and then proven before 3</a:t>
            </a:r>
            <a:r>
              <a:rPr lang="en-US" baseline="30000" smtClean="0"/>
              <a:t>rd</a:t>
            </a:r>
            <a:r>
              <a:rPr lang="en-US" smtClean="0"/>
              <a:t>-party judges, before promotion to a higher belt. </a:t>
            </a:r>
          </a:p>
          <a:p>
            <a:pPr eaLnBrk="1" hangingPunct="1">
              <a:spcBef>
                <a:spcPct val="0"/>
              </a:spcBef>
            </a:pPr>
            <a:endParaRPr lang="en-US" smtClean="0"/>
          </a:p>
          <a:p>
            <a:pPr eaLnBrk="1" hangingPunct="1">
              <a:spcBef>
                <a:spcPct val="0"/>
              </a:spcBef>
            </a:pPr>
            <a:r>
              <a:rPr lang="en-US" smtClean="0"/>
              <a:t>As firefighters we can learn from martial artists and apply these very same principles to our fitness routines. Let’s review: Learn what to do from fitness masters (not gym rats or the good intentioned, but ill informed). Practice in bare feet (whenever practical), start with basic movement patterns and progress to the more complex. Ensure that your fitness program includes perfect form, balance, agility, stamina, power, and speed development. Move with purpose – do not let your form go, no matter what your activity. Progress to higher fitness levels that are customized for you. Subject yourself to tests in order to verify optimal results. </a:t>
            </a:r>
          </a:p>
          <a:p>
            <a:pPr eaLnBrk="1" hangingPunct="1">
              <a:spcBef>
                <a:spcPct val="0"/>
              </a:spcBef>
            </a:pPr>
            <a:endParaRPr lang="en-US" smtClean="0"/>
          </a:p>
          <a:p>
            <a:pPr eaLnBrk="1" hangingPunct="1">
              <a:spcBef>
                <a:spcPct val="0"/>
              </a:spcBef>
            </a:pPr>
            <a:r>
              <a:rPr lang="en-US" smtClean="0"/>
              <a:t>Martial Arts Photo: Original work by DRM.</a:t>
            </a:r>
          </a:p>
          <a:p>
            <a:pPr eaLnBrk="1" hangingPunct="1">
              <a:spcBef>
                <a:spcPct val="0"/>
              </a:spcBef>
            </a:pPr>
            <a:endParaRPr lang="en-US"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AD6D902-635D-4A95-B332-27970D644BA0}" type="slidenum">
              <a:rPr lang="en-US">
                <a:latin typeface="Calibri" panose="020F0502020204030204" pitchFamily="34" charset="0"/>
              </a:rPr>
              <a:pPr/>
              <a:t>47</a:t>
            </a:fld>
            <a:endParaRPr lang="en-US">
              <a:latin typeface="Calibri" panose="020F0502020204030204" pitchFamily="34" charset="0"/>
            </a:endParaRPr>
          </a:p>
        </p:txBody>
      </p:sp>
    </p:spTree>
    <p:extLst>
      <p:ext uri="{BB962C8B-B14F-4D97-AF65-F5344CB8AC3E}">
        <p14:creationId xmlns:p14="http://schemas.microsoft.com/office/powerpoint/2010/main" val="10080396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“Going bare foot or leaping into minimalist shoes, after a lifetime with traditional shoes can set you up for injury. With all evidence pointing to foot strength’s key role in foot mechanics, professionals should consider offering a foot-specific training session designed to innervate intrinsic foot tissues and restore length to muscles in the lower leg. The muscle groups of the two feet make up 25% of the body’s muscles; ignoring the strength and function of foot muscle is like eliminating upper-body exercises from your routine and calling it balanced.” (Bowman, 2011)</a:t>
            </a:r>
          </a:p>
          <a:p>
            <a:pPr eaLnBrk="1" hangingPunct="1">
              <a:spcBef>
                <a:spcPct val="0"/>
              </a:spcBef>
            </a:pPr>
            <a:endParaRPr lang="en-US" smtClean="0"/>
          </a:p>
          <a:p>
            <a:pPr eaLnBrk="1" hangingPunct="1">
              <a:spcBef>
                <a:spcPct val="0"/>
              </a:spcBef>
            </a:pPr>
            <a:r>
              <a:rPr lang="en-US" smtClean="0"/>
              <a:t>Shoe Photo: Original work by DRM.</a:t>
            </a: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AC81437-49B0-4D37-B989-32AB5E69CA29}" type="slidenum">
              <a:rPr lang="en-US">
                <a:latin typeface="Calibri" panose="020F0502020204030204" pitchFamily="34" charset="0"/>
              </a:rPr>
              <a:pPr/>
              <a:t>48</a:t>
            </a:fld>
            <a:endParaRPr lang="en-US">
              <a:latin typeface="Calibri" panose="020F0502020204030204" pitchFamily="34" charset="0"/>
            </a:endParaRPr>
          </a:p>
        </p:txBody>
      </p:sp>
    </p:spTree>
    <p:extLst>
      <p:ext uri="{BB962C8B-B14F-4D97-AF65-F5344CB8AC3E}">
        <p14:creationId xmlns:p14="http://schemas.microsoft.com/office/powerpoint/2010/main" val="10078039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“Now let’s take a look at the Single-Leg Calf Raise. It targets both the intrinsic muscles of the foot and those connected to the foot extrinsically.</a:t>
            </a:r>
          </a:p>
          <a:p>
            <a:pPr eaLnBrk="1" hangingPunct="1">
              <a:spcBef>
                <a:spcPct val="0"/>
              </a:spcBef>
            </a:pPr>
            <a:endParaRPr lang="en-US" smtClean="0"/>
          </a:p>
          <a:p>
            <a:pPr eaLnBrk="1" hangingPunct="1">
              <a:spcBef>
                <a:spcPct val="0"/>
              </a:spcBef>
            </a:pPr>
            <a:endParaRPr lang="en-US" smtClean="0"/>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83750D3-D694-47BE-968C-10E77C9D57D9}" type="slidenum">
              <a:rPr lang="en-US">
                <a:latin typeface="Calibri" panose="020F0502020204030204" pitchFamily="34" charset="0"/>
              </a:rPr>
              <a:pPr/>
              <a:t>49</a:t>
            </a:fld>
            <a:endParaRPr lang="en-US">
              <a:latin typeface="Calibri" panose="020F0502020204030204" pitchFamily="34" charset="0"/>
            </a:endParaRPr>
          </a:p>
        </p:txBody>
      </p:sp>
    </p:spTree>
    <p:extLst>
      <p:ext uri="{BB962C8B-B14F-4D97-AF65-F5344CB8AC3E}">
        <p14:creationId xmlns:p14="http://schemas.microsoft.com/office/powerpoint/2010/main" val="937498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“As illustrated here </a:t>
            </a:r>
            <a:r>
              <a:rPr lang="el-GR" smtClean="0">
                <a:solidFill>
                  <a:srgbClr val="C00000"/>
                </a:solidFill>
              </a:rPr>
              <a:t>Ω</a:t>
            </a:r>
            <a:r>
              <a:rPr lang="en-US" smtClean="0"/>
              <a:t>, sprains and strains account for the number one injury type incurred by members of the fire service. Interestingly, the fire service is comparable with other industries when it comes to sprain and strain injuries. </a:t>
            </a:r>
            <a:r>
              <a:rPr lang="el-GR" smtClean="0">
                <a:solidFill>
                  <a:srgbClr val="C00000"/>
                </a:solidFill>
              </a:rPr>
              <a:t>Ω</a:t>
            </a:r>
            <a:r>
              <a:rPr lang="en-US" smtClean="0"/>
              <a:t>The </a:t>
            </a:r>
            <a:r>
              <a:rPr lang="en-US" smtClean="0">
                <a:solidFill>
                  <a:srgbClr val="C00000"/>
                </a:solidFill>
              </a:rPr>
              <a:t>n</a:t>
            </a:r>
            <a:r>
              <a:rPr lang="en-US" smtClean="0"/>
              <a:t>umber one injury for all other occupations is also sprains and strains.”</a:t>
            </a:r>
          </a:p>
          <a:p>
            <a:pPr eaLnBrk="1" hangingPunct="1">
              <a:spcBef>
                <a:spcPct val="0"/>
              </a:spcBef>
            </a:pPr>
            <a:endParaRPr lang="en-US" b="1" smtClean="0"/>
          </a:p>
          <a:p>
            <a:pPr eaLnBrk="1" hangingPunct="1">
              <a:spcBef>
                <a:spcPct val="0"/>
              </a:spcBef>
            </a:pPr>
            <a:r>
              <a:rPr lang="en-US" smtClean="0"/>
              <a:t>Chart (Data Source): (Karter, and Molis, 2011, October). </a:t>
            </a:r>
          </a:p>
          <a:p>
            <a:pPr eaLnBrk="1" hangingPunct="1">
              <a:spcBef>
                <a:spcPct val="0"/>
              </a:spcBef>
            </a:pPr>
            <a:endParaRPr lang="en-US" smtClean="0"/>
          </a:p>
          <a:p>
            <a:pPr eaLnBrk="1" hangingPunct="1">
              <a:spcBef>
                <a:spcPct val="0"/>
              </a:spcBef>
            </a:pPr>
            <a:r>
              <a:rPr lang="en-US" smtClean="0"/>
              <a:t>Illustration/Chart: Original work by DRM</a:t>
            </a:r>
          </a:p>
          <a:p>
            <a:pPr eaLnBrk="1" hangingPunct="1">
              <a:spcBef>
                <a:spcPct val="0"/>
              </a:spcBef>
            </a:pPr>
            <a:endParaRPr lang="en-US" smtClean="0"/>
          </a:p>
          <a:p>
            <a:pPr eaLnBrk="1" hangingPunct="1">
              <a:spcBef>
                <a:spcPct val="0"/>
              </a:spcBef>
            </a:pPr>
            <a:r>
              <a:rPr lang="en-US" smtClean="0"/>
              <a:t>Number one injury for all occupations: (Liberty Mutual Research Institute for Safety, 2010). </a:t>
            </a:r>
          </a:p>
          <a:p>
            <a:pPr eaLnBrk="1" hangingPunct="1">
              <a:spcBef>
                <a:spcPct val="0"/>
              </a:spcBef>
            </a:pPr>
            <a:endParaRPr 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EF0EF4-02D6-4BD5-B5A8-9EB73D9D8DE7}" type="slidenum">
              <a:rPr lang="en-US">
                <a:latin typeface="Calibri" panose="020F0502020204030204" pitchFamily="34" charset="0"/>
              </a:rPr>
              <a:pPr/>
              <a:t>5</a:t>
            </a:fld>
            <a:endParaRPr lang="en-US">
              <a:latin typeface="Calibri" panose="020F0502020204030204" pitchFamily="34" charset="0"/>
            </a:endParaRPr>
          </a:p>
        </p:txBody>
      </p:sp>
    </p:spTree>
    <p:extLst>
      <p:ext uri="{BB962C8B-B14F-4D97-AF65-F5344CB8AC3E}">
        <p14:creationId xmlns:p14="http://schemas.microsoft.com/office/powerpoint/2010/main" val="30469667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Single-Leg Calf Raise can be performed on any conveniently located step. This exercise is uses all the muscles of the lower leg and the foot, to include the toes. A special bonus is that the muscles perform eccentric contractions while slowly lowering the heel of the foot. Studies prove that eccentric contractions combined with concentric contractions promote optimal muscle development, measured in flexibility, power, and strength. While the exercise can be performed when wearing shoes, the option to perform when barefoot should not be discounted, but instead viewed as an opportunity to further strengthen the foot and ankles (Brockett,Morgan, and Proske, 2001). ” If a step is not available, any stable elevation will work. </a:t>
            </a:r>
            <a:r>
              <a:rPr lang="el-GR" smtClean="0">
                <a:solidFill>
                  <a:srgbClr val="FF0000"/>
                </a:solidFill>
              </a:rPr>
              <a:t>Ω</a:t>
            </a:r>
            <a:r>
              <a:rPr lang="en-US" smtClean="0"/>
              <a:t> </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CDB1743-9A24-40FB-8272-EACA86108BFC}" type="slidenum">
              <a:rPr lang="en-US">
                <a:latin typeface="Calibri" panose="020F0502020204030204" pitchFamily="34" charset="0"/>
              </a:rPr>
              <a:pPr/>
              <a:t>50</a:t>
            </a:fld>
            <a:endParaRPr lang="en-US">
              <a:latin typeface="Calibri" panose="020F0502020204030204" pitchFamily="34" charset="0"/>
            </a:endParaRPr>
          </a:p>
        </p:txBody>
      </p:sp>
    </p:spTree>
    <p:extLst>
      <p:ext uri="{BB962C8B-B14F-4D97-AF65-F5344CB8AC3E}">
        <p14:creationId xmlns:p14="http://schemas.microsoft.com/office/powerpoint/2010/main" val="36595719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benefits of warming up before exercising or working out is readily accepted throughout fitness and medical communities as an excellent injury prevention measure – specifically addressing sprains and strains. It is recommended to warm-up for five to ten minutes first-thing in morning as well as immediately before working out. Consider this list as an example of the type of bodyweight movements that can be performed to warm the body in preparation for working out. A good warm up starts with dynamic stretches – stretching that is active and not over reaching. Movements should be functional – compound by using multiple muscle groups as opposed to isolated by using only one muscle. For example jumping jacks as opposed to arm curls. Balance is difficult to achieve if the muscles are fatigued; so, include balance moves during your warm up. Ending a routine with agility moves makes for a great transition to full-on working out. Your muscles will be warm with, blood pumping, oxygen flowing, and neurons firing! (Steadman, n.d.) If conditions permit, perform warm-ups with bare feet!” </a:t>
            </a:r>
          </a:p>
          <a:p>
            <a:pPr eaLnBrk="1" hangingPunct="1">
              <a:spcBef>
                <a:spcPct val="0"/>
              </a:spcBef>
            </a:pPr>
            <a:endParaRPr lang="en-US" smtClean="0"/>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BFCF562-61C6-4A92-B64B-1CAD5DA3C952}" type="slidenum">
              <a:rPr lang="en-US">
                <a:latin typeface="Calibri" panose="020F0502020204030204" pitchFamily="34" charset="0"/>
              </a:rPr>
              <a:pPr/>
              <a:t>51</a:t>
            </a:fld>
            <a:endParaRPr lang="en-US">
              <a:latin typeface="Calibri" panose="020F0502020204030204" pitchFamily="34" charset="0"/>
            </a:endParaRPr>
          </a:p>
        </p:txBody>
      </p:sp>
    </p:spTree>
    <p:extLst>
      <p:ext uri="{BB962C8B-B14F-4D97-AF65-F5344CB8AC3E}">
        <p14:creationId xmlns:p14="http://schemas.microsoft.com/office/powerpoint/2010/main" val="25283060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“To enjoy variety in your daily routine, consider accessing any of thousands of fitness videos available on the web. One site in particular, XHIT, has a vast video library of basic workouts averaging 10 minutes in length. These workout routines can dual as a warm up (depending on your fitness level). Don’t knock the workouts until you try a few!” </a:t>
            </a:r>
          </a:p>
          <a:p>
            <a:pPr eaLnBrk="1" hangingPunct="1">
              <a:spcBef>
                <a:spcPct val="0"/>
              </a:spcBef>
            </a:pPr>
            <a:endParaRPr lang="en-US" smtClean="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9C740D0-63F0-4A69-89F4-DEB387AF6916}" type="slidenum">
              <a:rPr lang="en-US">
                <a:latin typeface="Calibri" panose="020F0502020204030204" pitchFamily="34" charset="0"/>
              </a:rPr>
              <a:pPr/>
              <a:t>52</a:t>
            </a:fld>
            <a:endParaRPr lang="en-US">
              <a:latin typeface="Calibri" panose="020F0502020204030204" pitchFamily="34" charset="0"/>
            </a:endParaRPr>
          </a:p>
        </p:txBody>
      </p:sp>
    </p:spTree>
    <p:extLst>
      <p:ext uri="{BB962C8B-B14F-4D97-AF65-F5344CB8AC3E}">
        <p14:creationId xmlns:p14="http://schemas.microsoft.com/office/powerpoint/2010/main" val="34478415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“We are all sitting right now – aren’t we? We sit so much. We sit at breakfast. We sit while driving to work. We sit while at work. We sit to take a break. We sit when we come home. Sitting does not contract the glutes and hamstrings making them very weak and out of balance. Remember strains to the hamstrings – ouch!”</a:t>
            </a:r>
            <a:br>
              <a:rPr lang="en-US" smtClean="0"/>
            </a:br>
            <a:endParaRPr lang="en-US" smtClean="0"/>
          </a:p>
          <a:p>
            <a:pPr eaLnBrk="1" hangingPunct="1">
              <a:spcBef>
                <a:spcPct val="0"/>
              </a:spcBef>
            </a:pPr>
            <a:r>
              <a:rPr lang="en-US" smtClean="0"/>
              <a:t>Sitting Firefighter Photo: Original work by DRM.</a:t>
            </a:r>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3CC0446-C769-4E7C-8E29-617B3F2DD0C8}" type="slidenum">
              <a:rPr lang="en-US">
                <a:latin typeface="Calibri" panose="020F0502020204030204" pitchFamily="34" charset="0"/>
              </a:rPr>
              <a:pPr/>
              <a:t>53</a:t>
            </a:fld>
            <a:endParaRPr lang="en-US">
              <a:latin typeface="Calibri" panose="020F0502020204030204" pitchFamily="34" charset="0"/>
            </a:endParaRPr>
          </a:p>
        </p:txBody>
      </p:sp>
    </p:spTree>
    <p:extLst>
      <p:ext uri="{BB962C8B-B14F-4D97-AF65-F5344CB8AC3E}">
        <p14:creationId xmlns:p14="http://schemas.microsoft.com/office/powerpoint/2010/main" val="2613463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Crab-Hip Hold is an exercise you must add to your fitness routine. The Crab-Hip Hold attacks all of the muscles you rarely use while chained to your chair. The glutes and hamstrings are the athletic power muscles that propel you forward and allow you to run and jump high.</a:t>
            </a:r>
            <a:br>
              <a:rPr lang="en-US" smtClean="0"/>
            </a:br>
            <a:r>
              <a:rPr lang="en-US" smtClean="0"/>
              <a:t/>
            </a:r>
            <a:br>
              <a:rPr lang="en-US" smtClean="0"/>
            </a:br>
            <a:r>
              <a:rPr lang="en-US" smtClean="0"/>
              <a:t>If your shoulders are tight, the Crab-Hip Hold will also pull your shoulder blades back—a lifesaver if you’re hunched over a keyboard all day. To get the most out of the move, focus on squeezing your shoulder blades together and pushing with your arms to keep your body in a straight line. Concentrate on keeping your pelvis up by contracting your abdominal and back muscles.</a:t>
            </a:r>
          </a:p>
          <a:p>
            <a:pPr eaLnBrk="1" hangingPunct="1">
              <a:spcBef>
                <a:spcPct val="0"/>
              </a:spcBef>
            </a:pPr>
            <a:endParaRPr lang="en-US" smtClean="0"/>
          </a:p>
          <a:p>
            <a:pPr eaLnBrk="1" hangingPunct="1">
              <a:spcBef>
                <a:spcPct val="0"/>
              </a:spcBef>
            </a:pPr>
            <a:r>
              <a:rPr lang="en-US" smtClean="0"/>
              <a:t>You can hold in the horizontal position of the Crab-Hip Hold or you can add movement creating slow and controlled repetitions. Let’s watch a quick demonstration. </a:t>
            </a:r>
            <a:r>
              <a:rPr lang="el-GR" smtClean="0">
                <a:solidFill>
                  <a:srgbClr val="C00000"/>
                </a:solidFill>
              </a:rPr>
              <a:t>Ω</a:t>
            </a:r>
            <a:r>
              <a:rPr lang="en-US" smtClean="0">
                <a:solidFill>
                  <a:srgbClr val="C00000"/>
                </a:solidFill>
              </a:rPr>
              <a:t>” On final plug for the posterior chain muscles – include compound muscle movements in your workout routines and give special consideration to the dead-lift. Remember to have someone watch you for proper form. (ACTION, n.d.)</a:t>
            </a:r>
            <a:r>
              <a:rPr lang="en-US" smtClean="0"/>
              <a:t/>
            </a:r>
            <a:br>
              <a:rPr lang="en-US" smtClean="0"/>
            </a:br>
            <a:endParaRPr lang="en-US" smtClean="0"/>
          </a:p>
          <a:p>
            <a:pPr eaLnBrk="1" hangingPunct="1">
              <a:spcBef>
                <a:spcPct val="0"/>
              </a:spcBef>
            </a:pPr>
            <a:r>
              <a:rPr lang="en-US" smtClean="0"/>
              <a:t>Crab-Hip Hold Video: Original work by DRM.</a:t>
            </a:r>
          </a:p>
          <a:p>
            <a:pPr eaLnBrk="1" hangingPunct="1">
              <a:spcBef>
                <a:spcPct val="0"/>
              </a:spcBef>
            </a:pPr>
            <a:r>
              <a:rPr lang="en-US" smtClean="0"/>
              <a:t>Sitting Firefighter Photo: Original work by DRM.</a:t>
            </a:r>
          </a:p>
        </p:txBody>
      </p:sp>
      <p:sp>
        <p:nvSpPr>
          <p:cNvPr id="123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FC01AFB-2338-4246-A186-7684F2A1B563}" type="slidenum">
              <a:rPr lang="en-US">
                <a:latin typeface="Calibri" panose="020F0502020204030204" pitchFamily="34" charset="0"/>
              </a:rPr>
              <a:pPr/>
              <a:t>54</a:t>
            </a:fld>
            <a:endParaRPr lang="en-US">
              <a:latin typeface="Calibri" panose="020F0502020204030204" pitchFamily="34" charset="0"/>
            </a:endParaRPr>
          </a:p>
        </p:txBody>
      </p:sp>
    </p:spTree>
    <p:extLst>
      <p:ext uri="{BB962C8B-B14F-4D97-AF65-F5344CB8AC3E}">
        <p14:creationId xmlns:p14="http://schemas.microsoft.com/office/powerpoint/2010/main" val="12023496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000" smtClean="0"/>
              <a:t>“Proprioception is critically important to all movement, yet it receives very little attention in the mainstream world of physical fitness. The body’s proprioceptors control balance, coordination, and agility (Tarrant, 2003). It is important to understand that proprioceptors are located throughout the entire body, busily aiding the body to react to movement and other sensations. The process of proprioception enables us to move without looking at what we are doing; for example, we can scratch our head without the aid of a mirror. In the brain, virtual maps of all body parts exist, enabling physical reactions to various stimulations. The size of the brain maps increase or decrease, based on the amount of stimulation encountered for any particular body part; for example, pianists have very large maps dedicated to the areas mapping the fingers. The brain will even dedicate space to mapping inanimate objects that we need to sense and control like a power saw, or ladder. The brain uses these maps to make decisions about movement. The better the map, the better the movement. This grotesque figure is a representation of the virtual body parts mapped in our brain. Body reactions, based on these maps can be either conscious or subconscious. Touch-typing is a great example of proprioception with a blend of both conscious and unconscious thought. We can significantly improve the quality of brain maps through consistent and accurate movements. Quality maps make for quality movements that become unconscious, developing a sort of muscle memory. When the proprioceptors detect movement that the body has trained for, it responds accordingly. The key is to train the body for the right type of movements. Most training programs do a decent job of watching for correct form and proper movement to encourage the desired results - but injuries still occur. For some reason the brain maps are still fuzzy. Balance training is one of the best ways to provide the detail needed for the maps to clear up and provide a quick enough response to reduce injury (Hargrove, 2008). Making maps in the brain is out-of-the box!”</a:t>
            </a:r>
          </a:p>
          <a:p>
            <a:pPr eaLnBrk="1" hangingPunct="1">
              <a:spcBef>
                <a:spcPct val="0"/>
              </a:spcBef>
            </a:pPr>
            <a:endParaRPr lang="en-US" sz="1000" smtClean="0"/>
          </a:p>
          <a:p>
            <a:pPr eaLnBrk="1" hangingPunct="1">
              <a:spcBef>
                <a:spcPct val="0"/>
              </a:spcBef>
            </a:pPr>
            <a:r>
              <a:rPr lang="en-US" sz="1000" smtClean="0"/>
              <a:t>Homunculus Photo: Public Domain, no attribution required. By jesus (us government property) [Public domain], via Wikimedia Commons, http://commons.wikimedia.org/wiki/File:Homunculus.jpg</a:t>
            </a:r>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46A06F1-A4BC-470F-932F-40EEB25425D8}" type="slidenum">
              <a:rPr lang="en-US">
                <a:latin typeface="Calibri" panose="020F0502020204030204" pitchFamily="34" charset="0"/>
              </a:rPr>
              <a:pPr/>
              <a:t>55</a:t>
            </a:fld>
            <a:endParaRPr lang="en-US">
              <a:latin typeface="Calibri" panose="020F0502020204030204" pitchFamily="34" charset="0"/>
            </a:endParaRPr>
          </a:p>
        </p:txBody>
      </p:sp>
    </p:spTree>
    <p:extLst>
      <p:ext uri="{BB962C8B-B14F-4D97-AF65-F5344CB8AC3E}">
        <p14:creationId xmlns:p14="http://schemas.microsoft.com/office/powerpoint/2010/main" val="19295770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“Engage in as much novel, mindful, interesting, exploratory, curious, playful, pain free movement as possible and your proprioception will improve. Find all the ways that your joints can move while lying, sitting and standing. Try the Feldenkais Method, which was specifically designed to cause beneficial changes in the maps. Z-Health, Alexander Technique, ideokinesis and tai chi are excellent options as well (Hargrove, 2008). Don’t underestimate the value of yoga for injury prevention. Fitness guru Tony Horton, says that if he were limited to only one type of exercise, he would choose yoga, describing it as the fountain of youth (Beachbody, 2007).  </a:t>
            </a:r>
          </a:p>
          <a:p>
            <a:pPr eaLnBrk="1" hangingPunct="1">
              <a:spcBef>
                <a:spcPct val="0"/>
              </a:spcBef>
            </a:pPr>
            <a:endParaRPr lang="en-US" smtClean="0"/>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FA20D2E-6129-4F25-A9C4-257C8BB620EB}" type="slidenum">
              <a:rPr lang="en-US">
                <a:latin typeface="Calibri" panose="020F0502020204030204" pitchFamily="34" charset="0"/>
              </a:rPr>
              <a:pPr/>
              <a:t>56</a:t>
            </a:fld>
            <a:endParaRPr lang="en-US">
              <a:latin typeface="Calibri" panose="020F0502020204030204" pitchFamily="34" charset="0"/>
            </a:endParaRPr>
          </a:p>
        </p:txBody>
      </p:sp>
    </p:spTree>
    <p:extLst>
      <p:ext uri="{BB962C8B-B14F-4D97-AF65-F5344CB8AC3E}">
        <p14:creationId xmlns:p14="http://schemas.microsoft.com/office/powerpoint/2010/main" val="854265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“The importance of single-leg exercises cannot be overstressed. Whenever we walk or run, we are in effect performing single leg exercises – neither leg is performing the same movement simultaneously. Single-leg exercises promote balance. Having good balance is key when it comes to injury prevention – especially any type of injury involving a fall, like an ankle sprain. The number of single-leg exercises is countless, but the single-leg target reach in particular, should be a part of any fitness program. Stand on one foot, and with your opposite hand, lean forward and touch an object placed in front of you and off center laterally of the working leg. Avoid bowing the back – that form is incorrect and counter productive. This exercise targets the glutes, hamstrings, hips, and lower back. Two sets of ten per leg is a recommended. This functional-balance exercise conditions the posterior chain of muscles, is helpful as a clearing movement prior to performing a straight-leg dead lift, and it is a perfect way to map your brain to prevent injury. Balance moves create very detailed maps. It is twice as difficult, but time well spent, to do the exercise with bare feet!</a:t>
            </a:r>
          </a:p>
          <a:p>
            <a:pPr eaLnBrk="1" hangingPunct="1">
              <a:spcBef>
                <a:spcPct val="0"/>
              </a:spcBef>
            </a:pPr>
            <a:endParaRPr lang="en-US" smtClean="0"/>
          </a:p>
          <a:p>
            <a:pPr eaLnBrk="1" hangingPunct="1">
              <a:spcBef>
                <a:spcPct val="0"/>
              </a:spcBef>
            </a:pPr>
            <a:r>
              <a:rPr lang="en-US" smtClean="0"/>
              <a:t>Video – Original work by DRM.</a:t>
            </a:r>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6697C49-6D7A-4ADC-BE6C-05EFE7EF2FE9}" type="slidenum">
              <a:rPr lang="en-US">
                <a:latin typeface="Calibri" panose="020F0502020204030204" pitchFamily="34" charset="0"/>
              </a:rPr>
              <a:pPr/>
              <a:t>57</a:t>
            </a:fld>
            <a:endParaRPr lang="en-US">
              <a:latin typeface="Calibri" panose="020F0502020204030204" pitchFamily="34" charset="0"/>
            </a:endParaRPr>
          </a:p>
        </p:txBody>
      </p:sp>
    </p:spTree>
    <p:extLst>
      <p:ext uri="{BB962C8B-B14F-4D97-AF65-F5344CB8AC3E}">
        <p14:creationId xmlns:p14="http://schemas.microsoft.com/office/powerpoint/2010/main" val="11036433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Myofascial release refers to a reduction in soft-tissue tension by manual stimulation of the fascia surrounding our muscles. This release corrects muscle imbalances, improves range of motion, relieves muscle soreness and joint stress, improves neuromuscular efficiency, and maintains normal functional muscular length (Clark, n.d.). You can perform self myofascial release with the use of a foam roller. Rolling can be performed pre workout accentuating a warm-up session, post workout to promote muscles returning to normal tension levels, and whenever an individual feels like they need to workout some stress. You can roll out your back IT bands, hamstrings, calves, shoulders, chest, etc. Apply pressure or bodyweight to achieve desired level of massage or release. (Boyle, n.d.)</a:t>
            </a:r>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Video – Original work by DRM.</a:t>
            </a:r>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2D7204A-CF0A-44E1-A89F-4AE02717C9D8}" type="slidenum">
              <a:rPr lang="en-US">
                <a:latin typeface="Calibri" panose="020F0502020204030204" pitchFamily="34" charset="0"/>
              </a:rPr>
              <a:pPr/>
              <a:t>58</a:t>
            </a:fld>
            <a:endParaRPr lang="en-US">
              <a:latin typeface="Calibri" panose="020F0502020204030204" pitchFamily="34" charset="0"/>
            </a:endParaRPr>
          </a:p>
        </p:txBody>
      </p:sp>
    </p:spTree>
    <p:extLst>
      <p:ext uri="{BB962C8B-B14F-4D97-AF65-F5344CB8AC3E}">
        <p14:creationId xmlns:p14="http://schemas.microsoft.com/office/powerpoint/2010/main" val="8269316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“We have discussed everything on this list and more. Now it is up to you to share what you have learned with someone. Don’t forget to check out the information accessed on the next slide, Highly Recommended Follow-up.</a:t>
            </a:r>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E346BEE-B203-45AE-AD77-D001B448FF37}" type="slidenum">
              <a:rPr lang="en-US">
                <a:latin typeface="Calibri" panose="020F0502020204030204" pitchFamily="34" charset="0"/>
              </a:rPr>
              <a:pPr/>
              <a:t>59</a:t>
            </a:fld>
            <a:endParaRPr lang="en-US">
              <a:latin typeface="Calibri" panose="020F0502020204030204" pitchFamily="34" charset="0"/>
            </a:endParaRPr>
          </a:p>
        </p:txBody>
      </p:sp>
    </p:spTree>
    <p:extLst>
      <p:ext uri="{BB962C8B-B14F-4D97-AF65-F5344CB8AC3E}">
        <p14:creationId xmlns:p14="http://schemas.microsoft.com/office/powerpoint/2010/main" val="200979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“Overexertion, falls, and rapid reactions often result in sprains or strains. Think of either someone you know or maybe even yourself, when considering each of these actions. </a:t>
            </a:r>
          </a:p>
          <a:p>
            <a:pPr eaLnBrk="1" hangingPunct="1">
              <a:spcBef>
                <a:spcPct val="0"/>
              </a:spcBef>
            </a:pPr>
            <a:endParaRPr lang="en-US" smtClean="0"/>
          </a:p>
          <a:p>
            <a:pPr eaLnBrk="1" hangingPunct="1">
              <a:spcBef>
                <a:spcPct val="0"/>
              </a:spcBef>
            </a:pPr>
            <a:r>
              <a:rPr lang="en-US" smtClean="0"/>
              <a:t>What do you think qualifies as overexertion or excessive? </a:t>
            </a:r>
            <a:r>
              <a:rPr lang="en-US" b="1" smtClean="0"/>
              <a:t>(Have students define overexertion or excessive. Students should land on the fact that an activity that might be an overexertion or excessive for one person may not be for another, but all persons are susceptible to it.) </a:t>
            </a:r>
            <a:r>
              <a:rPr lang="en-US" smtClean="0"/>
              <a:t>Is it a set amount of weight, time, or force? Bottom line, overexertion or excessive is really specific to the individual involved in the action. This emphasizes the importance of individuals knowing their capabilities and limitations. Also, supervisors should know of the limitations and the capabilities of their crews.</a:t>
            </a:r>
          </a:p>
          <a:p>
            <a:pPr eaLnBrk="1" hangingPunct="1">
              <a:spcBef>
                <a:spcPct val="0"/>
              </a:spcBef>
            </a:pPr>
            <a:endParaRPr lang="en-US" smtClean="0"/>
          </a:p>
          <a:p>
            <a:pPr eaLnBrk="1" hangingPunct="1">
              <a:spcBef>
                <a:spcPct val="0"/>
              </a:spcBef>
            </a:pPr>
            <a:r>
              <a:rPr lang="en-US" smtClean="0"/>
              <a:t>The negative economic impact of these injury types, expressed here in billions of dollars, is clearly undeniable.”</a:t>
            </a:r>
          </a:p>
          <a:p>
            <a:pPr eaLnBrk="1" hangingPunct="1">
              <a:spcBef>
                <a:spcPct val="0"/>
              </a:spcBef>
            </a:pPr>
            <a:endParaRPr lang="en-US" smtClean="0"/>
          </a:p>
          <a:p>
            <a:pPr eaLnBrk="1" hangingPunct="1">
              <a:spcBef>
                <a:spcPct val="0"/>
              </a:spcBef>
            </a:pPr>
            <a:r>
              <a:rPr lang="en-US" smtClean="0"/>
              <a:t>Chart (Data Source): (Karter and Molis, 2011, October). </a:t>
            </a:r>
          </a:p>
          <a:p>
            <a:pPr eaLnBrk="1" hangingPunct="1">
              <a:spcBef>
                <a:spcPct val="0"/>
              </a:spcBef>
            </a:pPr>
            <a:r>
              <a:rPr lang="en-US" smtClean="0"/>
              <a:t>Chart: Original work by DRM</a:t>
            </a:r>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023503B-C8AF-46DC-AF7E-C22D55E8BEED}" type="slidenum">
              <a:rPr lang="en-US">
                <a:latin typeface="Calibri" panose="020F0502020204030204" pitchFamily="34" charset="0"/>
              </a:rPr>
              <a:pPr/>
              <a:t>6</a:t>
            </a:fld>
            <a:endParaRPr lang="en-US">
              <a:latin typeface="Calibri" panose="020F0502020204030204" pitchFamily="34" charset="0"/>
            </a:endParaRPr>
          </a:p>
        </p:txBody>
      </p:sp>
    </p:spTree>
    <p:extLst>
      <p:ext uri="{BB962C8B-B14F-4D97-AF65-F5344CB8AC3E}">
        <p14:creationId xmlns:p14="http://schemas.microsoft.com/office/powerpoint/2010/main" val="35720907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1E8F3CC-3A72-47BB-877F-368C89BBF475}" type="slidenum">
              <a:rPr lang="en-US">
                <a:latin typeface="Calibri" panose="020F0502020204030204" pitchFamily="34" charset="0"/>
              </a:rPr>
              <a:pPr/>
              <a:t>60</a:t>
            </a:fld>
            <a:endParaRPr lang="en-US">
              <a:latin typeface="Calibri" panose="020F0502020204030204" pitchFamily="34" charset="0"/>
            </a:endParaRPr>
          </a:p>
        </p:txBody>
      </p:sp>
    </p:spTree>
    <p:extLst>
      <p:ext uri="{BB962C8B-B14F-4D97-AF65-F5344CB8AC3E}">
        <p14:creationId xmlns:p14="http://schemas.microsoft.com/office/powerpoint/2010/main" val="107449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b="1" dirty="0" smtClean="0"/>
              <a:t>Personalize the discussion of impacts and interact with students while discussing:</a:t>
            </a:r>
          </a:p>
          <a:p>
            <a:pPr eaLnBrk="1" fontAlgn="auto" hangingPunct="1">
              <a:spcBef>
                <a:spcPts val="0"/>
              </a:spcBef>
              <a:spcAft>
                <a:spcPts val="0"/>
              </a:spcAft>
              <a:buFont typeface="Arial" pitchFamily="34" charset="0"/>
              <a:buChar char="•"/>
              <a:defRPr/>
            </a:pPr>
            <a:r>
              <a:rPr lang="en-US" b="1" dirty="0" smtClean="0"/>
              <a:t>Personal injuries (share a personal example of an injury you may have experienced, for example – a sprained ankle)</a:t>
            </a:r>
          </a:p>
          <a:p>
            <a:pPr eaLnBrk="1" fontAlgn="auto" hangingPunct="1">
              <a:spcBef>
                <a:spcPts val="0"/>
              </a:spcBef>
              <a:spcAft>
                <a:spcPts val="0"/>
              </a:spcAft>
              <a:buFont typeface="Arial" pitchFamily="34" charset="0"/>
              <a:buChar char="•"/>
              <a:defRPr/>
            </a:pPr>
            <a:r>
              <a:rPr lang="en-US" b="1" dirty="0" smtClean="0"/>
              <a:t>Co-worker injuries (share a personal example of an injury you know of firsthand, for example – a career-ending sneeze)</a:t>
            </a:r>
          </a:p>
          <a:p>
            <a:pPr eaLnBrk="1" fontAlgn="auto" hangingPunct="1">
              <a:spcBef>
                <a:spcPts val="0"/>
              </a:spcBef>
              <a:spcAft>
                <a:spcPts val="0"/>
              </a:spcAft>
              <a:buFont typeface="Arial" pitchFamily="34" charset="0"/>
              <a:buChar char="•"/>
              <a:defRPr/>
            </a:pPr>
            <a:r>
              <a:rPr lang="en-US" b="1" dirty="0" smtClean="0"/>
              <a:t>Safety Officer observation/statistics (share your agency’s number one reason for lost time, for example – sprains)</a:t>
            </a:r>
          </a:p>
          <a:p>
            <a:pPr eaLnBrk="1" fontAlgn="auto" hangingPunct="1">
              <a:spcBef>
                <a:spcPts val="0"/>
              </a:spcBef>
              <a:spcAft>
                <a:spcPts val="0"/>
              </a:spcAft>
              <a:buFont typeface="Arial" pitchFamily="34" charset="0"/>
              <a:buChar char="•"/>
              <a:defRPr/>
            </a:pPr>
            <a:r>
              <a:rPr lang="en-US" b="1" dirty="0" smtClean="0"/>
              <a:t>Expense to individuals/organization (share what your agency has experienced, for example – program, project, and station reassignments; increased administrative duties, etc.)</a:t>
            </a:r>
          </a:p>
          <a:p>
            <a:pPr eaLnBrk="1" fontAlgn="auto" hangingPunct="1">
              <a:spcBef>
                <a:spcPts val="0"/>
              </a:spcBef>
              <a:spcAft>
                <a:spcPts val="0"/>
              </a:spcAft>
              <a:buFont typeface="Arial" pitchFamily="34" charset="0"/>
              <a:buChar char="•"/>
              <a:defRPr/>
            </a:pPr>
            <a:r>
              <a:rPr lang="en-US" b="1" dirty="0" smtClean="0"/>
              <a:t>Delayed development setting personnel back for promotions, etc. (It’s happened to some of our personnel over the years.)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r>
              <a:rPr lang="en-US" dirty="0" smtClean="0"/>
              <a:t>“Sprains and strains impact both the injured person and the entire work organization. Typically, these injuries result in time off work ranging from just a few days to several weeks. Injuries stop income flow from second jobs and overtime and callback opportunities. If the injury is severe enough, it could qualify for extended leave resulting in the need for going on short or long-term disability. The affected agency may incur increased overtime expenses (funds permitting), a decrease in staffing (reducing the number of personnel available to respond and carry out regular duties), rates paid for workers compensation may increase, and employee development may be significantly delayed. It is difficult to participate in training, certification examinations, or promotional tests while not on duty. Development delays impact not only the injured party, but those that may rely on the injured person as an instructor or to make up a minimum number of candidates for a certification examination or promotional test.”</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r>
              <a:rPr lang="en-US" dirty="0" smtClean="0"/>
              <a:t>Increased L&amp;I costs: (Washington State Department of Labor and Industries, </a:t>
            </a:r>
            <a:r>
              <a:rPr lang="en-US" dirty="0" err="1" smtClean="0"/>
              <a:t>n.d</a:t>
            </a:r>
            <a:r>
              <a:rPr lang="en-US" dirty="0" smtClean="0"/>
              <a:t>.)</a:t>
            </a:r>
            <a:endParaRPr 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9AF61C7-7A02-48C7-A610-AE5121ED1FEB}" type="slidenum">
              <a:rPr lang="en-US">
                <a:latin typeface="Calibri" panose="020F0502020204030204" pitchFamily="34" charset="0"/>
              </a:rPr>
              <a:pPr/>
              <a:t>7</a:t>
            </a:fld>
            <a:endParaRPr lang="en-US">
              <a:latin typeface="Calibri" panose="020F0502020204030204" pitchFamily="34" charset="0"/>
            </a:endParaRPr>
          </a:p>
        </p:txBody>
      </p:sp>
    </p:spTree>
    <p:extLst>
      <p:ext uri="{BB962C8B-B14F-4D97-AF65-F5344CB8AC3E}">
        <p14:creationId xmlns:p14="http://schemas.microsoft.com/office/powerpoint/2010/main" val="3270430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a:p>
            <a:pPr eaLnBrk="1" hangingPunct="1">
              <a:spcBef>
                <a:spcPct val="0"/>
              </a:spcBef>
            </a:pPr>
            <a:r>
              <a:rPr lang="en-US" smtClean="0"/>
              <a:t>“Now, we will advance to define both sprains and strains.”</a:t>
            </a:r>
          </a:p>
          <a:p>
            <a:pPr eaLnBrk="1" hangingPunct="1">
              <a:spcBef>
                <a:spcPct val="0"/>
              </a:spcBef>
            </a:pPr>
            <a:endParaRPr lang="en-US" smtClean="0"/>
          </a:p>
          <a:p>
            <a:pPr eaLnBrk="1" hangingPunct="1">
              <a:spcBef>
                <a:spcPct val="0"/>
              </a:spcBef>
            </a:pPr>
            <a:r>
              <a:rPr lang="en-US" smtClean="0"/>
              <a:t>Definitions: (National Institute of Arthritis and Musculoskeletal and Skin Diseases, 2012)</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5F13489-6682-4960-B6F2-75E14BCB7D67}" type="slidenum">
              <a:rPr lang="en-US">
                <a:latin typeface="Calibri" panose="020F0502020204030204" pitchFamily="34" charset="0"/>
              </a:rPr>
              <a:pPr/>
              <a:t>8</a:t>
            </a:fld>
            <a:endParaRPr lang="en-US">
              <a:latin typeface="Calibri" panose="020F0502020204030204" pitchFamily="34" charset="0"/>
            </a:endParaRPr>
          </a:p>
        </p:txBody>
      </p:sp>
    </p:spTree>
    <p:extLst>
      <p:ext uri="{BB962C8B-B14F-4D97-AF65-F5344CB8AC3E}">
        <p14:creationId xmlns:p14="http://schemas.microsoft.com/office/powerpoint/2010/main" val="1356028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Ask the students for the definition of a sprain, then reveal the text.</a:t>
            </a:r>
          </a:p>
          <a:p>
            <a:pPr eaLnBrk="1" hangingPunct="1">
              <a:spcBef>
                <a:spcPct val="0"/>
              </a:spcBef>
            </a:pPr>
            <a:endParaRPr lang="en-US" smtClean="0"/>
          </a:p>
          <a:p>
            <a:pPr eaLnBrk="1" hangingPunct="1">
              <a:spcBef>
                <a:spcPct val="0"/>
              </a:spcBef>
            </a:pPr>
            <a:r>
              <a:rPr lang="en-US" smtClean="0"/>
              <a:t>“What is sprain? </a:t>
            </a:r>
            <a:r>
              <a:rPr lang="el-GR" smtClean="0">
                <a:solidFill>
                  <a:srgbClr val="C00000"/>
                </a:solidFill>
              </a:rPr>
              <a:t>Ω</a:t>
            </a:r>
            <a:endParaRPr lang="en-US" smtClean="0"/>
          </a:p>
          <a:p>
            <a:pPr eaLnBrk="1" hangingPunct="1">
              <a:spcBef>
                <a:spcPct val="0"/>
              </a:spcBef>
              <a:buFontTx/>
              <a:buChar char="•"/>
            </a:pPr>
            <a:r>
              <a:rPr lang="en-US" smtClean="0"/>
              <a:t>Sprains involve injury to ligaments. </a:t>
            </a:r>
          </a:p>
          <a:p>
            <a:pPr eaLnBrk="1" hangingPunct="1">
              <a:spcBef>
                <a:spcPct val="0"/>
              </a:spcBef>
              <a:buFontTx/>
              <a:buChar char="•"/>
            </a:pPr>
            <a:r>
              <a:rPr lang="en-US" smtClean="0"/>
              <a:t>Ligaments connect one bone to another bone. </a:t>
            </a:r>
          </a:p>
          <a:p>
            <a:pPr eaLnBrk="1" hangingPunct="1">
              <a:spcBef>
                <a:spcPct val="0"/>
              </a:spcBef>
              <a:buFontTx/>
              <a:buChar char="•"/>
            </a:pPr>
            <a:r>
              <a:rPr lang="en-US" smtClean="0"/>
              <a:t>Ligaments are in joints. </a:t>
            </a:r>
            <a:r>
              <a:rPr lang="el-GR" smtClean="0">
                <a:solidFill>
                  <a:srgbClr val="C00000"/>
                </a:solidFill>
              </a:rPr>
              <a:t>Ω</a:t>
            </a:r>
            <a:r>
              <a:rPr lang="en-US" smtClean="0">
                <a:solidFill>
                  <a:srgbClr val="C00000"/>
                </a:solidFill>
              </a:rPr>
              <a:t> </a:t>
            </a:r>
            <a:r>
              <a:rPr lang="en-US" smtClean="0"/>
              <a:t>Such as the Anterior talo-fibular ligament connecting the fibula to the talus in the ankle joint.</a:t>
            </a:r>
            <a:r>
              <a:rPr lang="el-GR" smtClean="0">
                <a:solidFill>
                  <a:srgbClr val="C00000"/>
                </a:solidFill>
              </a:rPr>
              <a:t> Ω</a:t>
            </a:r>
            <a:r>
              <a:rPr lang="en-US" smtClean="0">
                <a:solidFill>
                  <a:srgbClr val="C00000"/>
                </a:solidFill>
              </a:rPr>
              <a:t> </a:t>
            </a:r>
            <a:r>
              <a:rPr lang="el-GR" smtClean="0">
                <a:solidFill>
                  <a:srgbClr val="C00000"/>
                </a:solidFill>
              </a:rPr>
              <a:t> Ω</a:t>
            </a:r>
            <a:endParaRPr lang="en-US" smtClean="0"/>
          </a:p>
          <a:p>
            <a:pPr eaLnBrk="1" hangingPunct="1">
              <a:spcBef>
                <a:spcPct val="0"/>
              </a:spcBef>
              <a:buFontTx/>
              <a:buChar char="•"/>
            </a:pPr>
            <a:r>
              <a:rPr lang="en-US" smtClean="0"/>
              <a:t>Sprains may include injury to one or more ligaments.</a:t>
            </a:r>
            <a:r>
              <a:rPr lang="el-GR" smtClean="0">
                <a:solidFill>
                  <a:srgbClr val="C00000"/>
                </a:solidFill>
              </a:rPr>
              <a:t> Ω</a:t>
            </a:r>
            <a:endParaRPr lang="en-US" smtClean="0"/>
          </a:p>
          <a:p>
            <a:pPr eaLnBrk="1" hangingPunct="1">
              <a:spcBef>
                <a:spcPct val="0"/>
              </a:spcBef>
              <a:buFontTx/>
              <a:buChar char="•"/>
            </a:pPr>
            <a:r>
              <a:rPr lang="en-US" smtClean="0"/>
              <a:t>Ligament injury may involve any or all of the following conditions: stretched, torn partially, or torn completely.”</a:t>
            </a:r>
          </a:p>
          <a:p>
            <a:pPr eaLnBrk="1" hangingPunct="1">
              <a:spcBef>
                <a:spcPct val="0"/>
              </a:spcBef>
            </a:pPr>
            <a:endParaRPr lang="en-US" smtClean="0"/>
          </a:p>
          <a:p>
            <a:pPr eaLnBrk="1" hangingPunct="1">
              <a:spcBef>
                <a:spcPct val="0"/>
              </a:spcBef>
            </a:pPr>
            <a:r>
              <a:rPr lang="en-US" smtClean="0"/>
              <a:t>Illustration – Original work by DRM</a:t>
            </a:r>
          </a:p>
          <a:p>
            <a:pPr eaLnBrk="1" hangingPunct="1">
              <a:spcBef>
                <a:spcPct val="0"/>
              </a:spcBef>
            </a:pPr>
            <a:endParaRPr lang="en-US" smtClean="0"/>
          </a:p>
          <a:p>
            <a:pPr eaLnBrk="1" hangingPunct="1">
              <a:spcBef>
                <a:spcPct val="0"/>
              </a:spcBef>
            </a:pPr>
            <a:r>
              <a:rPr lang="en-US" smtClean="0"/>
              <a:t>What is a sprain? – (National Institute of Arthritis and Musculoskeletal and Skin Diseases, 2012)</a:t>
            </a:r>
          </a:p>
          <a:p>
            <a:pPr eaLnBrk="1" hangingPunct="1">
              <a:spcBef>
                <a:spcPct val="0"/>
              </a:spcBef>
            </a:pPr>
            <a:endParaRPr 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1FCAF71-36A6-4F35-85A0-1B50A51CCD1B}" type="slidenum">
              <a:rPr lang="en-US">
                <a:latin typeface="Calibri" panose="020F0502020204030204" pitchFamily="34" charset="0"/>
              </a:rPr>
              <a:pPr/>
              <a:t>9</a:t>
            </a:fld>
            <a:endParaRPr lang="en-US">
              <a:latin typeface="Calibri" panose="020F0502020204030204" pitchFamily="34" charset="0"/>
            </a:endParaRPr>
          </a:p>
        </p:txBody>
      </p:sp>
    </p:spTree>
    <p:extLst>
      <p:ext uri="{BB962C8B-B14F-4D97-AF65-F5344CB8AC3E}">
        <p14:creationId xmlns:p14="http://schemas.microsoft.com/office/powerpoint/2010/main" val="3981458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228600" y="228600"/>
            <a:ext cx="8686800" cy="5854700"/>
          </a:xfrm>
          <a:prstGeom prst="rect">
            <a:avLst/>
          </a:prstGeom>
          <a:noFill/>
          <a:ln w="76200" cmpd="tri">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p>
        </p:txBody>
      </p:sp>
      <p:pic>
        <p:nvPicPr>
          <p:cNvPr id="5" name="Picture 7" descr="9d28d52321894277ba1a1f0347adc96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66700" y="266700"/>
            <a:ext cx="8597900"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2"/>
          <p:cNvSpPr txBox="1">
            <a:spLocks noChangeArrowheads="1"/>
          </p:cNvSpPr>
          <p:nvPr userDrawn="1"/>
        </p:nvSpPr>
        <p:spPr bwMode="auto">
          <a:xfrm>
            <a:off x="241300" y="6261100"/>
            <a:ext cx="7429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1200" i="1"/>
              <a:t>Funding and support for this project has been provided by the State of Washington, Department of Labor &amp; Industries, Safety &amp; Health Investment Projects (SHIP)</a:t>
            </a:r>
          </a:p>
        </p:txBody>
      </p:sp>
      <p:pic>
        <p:nvPicPr>
          <p:cNvPr id="9" name="Picture 13" descr="wfc RED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713663" y="6143625"/>
            <a:ext cx="115093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26"/>
          <p:cNvSpPr>
            <a:spLocks noGrp="1" noChangeArrowheads="1"/>
          </p:cNvSpPr>
          <p:nvPr>
            <p:ph type="title"/>
          </p:nvPr>
        </p:nvSpPr>
        <p:spPr bwMode="auto">
          <a:xfrm>
            <a:off x="698500" y="1816100"/>
            <a:ext cx="7772400" cy="635000"/>
          </a:xfrm>
          <a:prstGeom prst="rect">
            <a:avLst/>
          </a:prstGeom>
          <a:noFill/>
          <a:ln w="9525">
            <a:noFill/>
            <a:miter lim="800000"/>
            <a:headEnd/>
            <a:tailEnd/>
          </a:ln>
        </p:spPr>
        <p:txBody>
          <a:bodyPr/>
          <a:lstStyle/>
          <a:p>
            <a:pPr lvl="0"/>
            <a:r>
              <a:rPr lang="en-US" smtClean="0"/>
              <a:t>Click to edit Master title style</a:t>
            </a:r>
          </a:p>
        </p:txBody>
      </p:sp>
      <p:sp>
        <p:nvSpPr>
          <p:cNvPr id="8" name="Rectangle 1027"/>
          <p:cNvSpPr>
            <a:spLocks noGrp="1" noChangeArrowheads="1"/>
          </p:cNvSpPr>
          <p:nvPr>
            <p:ph idx="1"/>
          </p:nvPr>
        </p:nvSpPr>
        <p:spPr bwMode="auto">
          <a:xfrm>
            <a:off x="685800" y="2590800"/>
            <a:ext cx="7772400" cy="3314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980138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6F5A1BDE-6ECE-48DB-AE56-A9050470A558}" type="datetimeFigureOut">
              <a:rPr lang="en-US"/>
              <a:pPr>
                <a:defRPr/>
              </a:pPr>
              <a:t>10/30/2013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FF0D7F01-97B1-41F6-8636-D4B501E5D79D}" type="slidenum">
              <a:rPr lang="en-US"/>
              <a:pPr>
                <a:defRPr/>
              </a:pPr>
              <a:t>‹#›</a:t>
            </a:fld>
            <a:endParaRPr lang="en-US"/>
          </a:p>
        </p:txBody>
      </p:sp>
    </p:spTree>
    <p:extLst>
      <p:ext uri="{BB962C8B-B14F-4D97-AF65-F5344CB8AC3E}">
        <p14:creationId xmlns:p14="http://schemas.microsoft.com/office/powerpoint/2010/main" val="743654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37855606-8CF3-4497-80F7-9A6BA4420099}" type="datetimeFigureOut">
              <a:rPr lang="en-US"/>
              <a:pPr>
                <a:defRPr/>
              </a:pPr>
              <a:t>10/30/2013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783BF54A-3076-44C2-8A7D-77F2CFC1763F}" type="slidenum">
              <a:rPr lang="en-US"/>
              <a:pPr>
                <a:defRPr/>
              </a:pPr>
              <a:t>‹#›</a:t>
            </a:fld>
            <a:endParaRPr lang="en-US"/>
          </a:p>
        </p:txBody>
      </p:sp>
    </p:spTree>
    <p:extLst>
      <p:ext uri="{BB962C8B-B14F-4D97-AF65-F5344CB8AC3E}">
        <p14:creationId xmlns:p14="http://schemas.microsoft.com/office/powerpoint/2010/main" val="1079850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004"/>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2743200"/>
            <a:ext cx="8229600" cy="3382963"/>
          </a:xfrm>
          <a:prstGeom prst="rect">
            <a:avLst/>
          </a:prstGeom>
        </p:spPr>
        <p:txBody>
          <a:bodyPr/>
          <a:lstStyle>
            <a:lvl1pPr>
              <a:defRPr sz="2400"/>
            </a:lvl1pPr>
            <a:lvl2pPr>
              <a:defRPr sz="2400"/>
            </a:lvl2pPr>
            <a:lvl3pPr>
              <a:defRPr sz="200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D7ABA114-77FD-4D45-BE71-65EAE4BEA571}" type="datetimeFigureOut">
              <a:rPr lang="en-US"/>
              <a:pPr>
                <a:defRPr/>
              </a:pPr>
              <a:t>10/30/2013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9C1A09F5-7C86-453A-95BC-C37D5323E898}" type="slidenum">
              <a:rPr lang="en-US"/>
              <a:pPr>
                <a:defRPr/>
              </a:pPr>
              <a:t>‹#›</a:t>
            </a:fld>
            <a:endParaRPr lang="en-US"/>
          </a:p>
        </p:txBody>
      </p:sp>
    </p:spTree>
    <p:extLst>
      <p:ext uri="{BB962C8B-B14F-4D97-AF65-F5344CB8AC3E}">
        <p14:creationId xmlns:p14="http://schemas.microsoft.com/office/powerpoint/2010/main" val="2187646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261581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857E7C49-D404-41B8-921E-46B3C8293B98}" type="datetimeFigureOut">
              <a:rPr lang="en-US"/>
              <a:pPr>
                <a:defRPr/>
              </a:pPr>
              <a:t>10/30/2013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35F15677-492C-4704-A39A-29AE256FDCC8}" type="slidenum">
              <a:rPr lang="en-US"/>
              <a:pPr>
                <a:defRPr/>
              </a:pPr>
              <a:t>‹#›</a:t>
            </a:fld>
            <a:endParaRPr lang="en-US"/>
          </a:p>
        </p:txBody>
      </p:sp>
    </p:spTree>
    <p:extLst>
      <p:ext uri="{BB962C8B-B14F-4D97-AF65-F5344CB8AC3E}">
        <p14:creationId xmlns:p14="http://schemas.microsoft.com/office/powerpoint/2010/main" val="2939745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46F1D048-D259-473A-8D98-B9CBC0DF5FE6}" type="datetimeFigureOut">
              <a:rPr lang="en-US"/>
              <a:pPr>
                <a:defRPr/>
              </a:pPr>
              <a:t>10/30/2013</a:t>
            </a:fld>
            <a:endParaRPr lang="en-US"/>
          </a:p>
        </p:txBody>
      </p:sp>
      <p:sp>
        <p:nvSpPr>
          <p:cNvPr id="8"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B5B816C0-8647-4086-A305-3EB88109F880}" type="slidenum">
              <a:rPr lang="en-US"/>
              <a:pPr>
                <a:defRPr/>
              </a:pPr>
              <a:t>‹#›</a:t>
            </a:fld>
            <a:endParaRPr lang="en-US"/>
          </a:p>
        </p:txBody>
      </p:sp>
    </p:spTree>
    <p:extLst>
      <p:ext uri="{BB962C8B-B14F-4D97-AF65-F5344CB8AC3E}">
        <p14:creationId xmlns:p14="http://schemas.microsoft.com/office/powerpoint/2010/main" val="2154849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BFE35B18-4445-4E64-A92B-4F5588F100D4}" type="datetimeFigureOut">
              <a:rPr lang="en-US"/>
              <a:pPr>
                <a:defRPr/>
              </a:pPr>
              <a:t>10/30/2013</a:t>
            </a:fld>
            <a:endParaRPr lang="en-US"/>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9E685284-36E4-4098-B10A-CA041D39DCEC}" type="slidenum">
              <a:rPr lang="en-US"/>
              <a:pPr>
                <a:defRPr/>
              </a:pPr>
              <a:t>‹#›</a:t>
            </a:fld>
            <a:endParaRPr lang="en-US"/>
          </a:p>
        </p:txBody>
      </p:sp>
    </p:spTree>
    <p:extLst>
      <p:ext uri="{BB962C8B-B14F-4D97-AF65-F5344CB8AC3E}">
        <p14:creationId xmlns:p14="http://schemas.microsoft.com/office/powerpoint/2010/main" val="198572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23E9E139-B101-465C-A5AB-BFEC00C2A83E}" type="datetimeFigureOut">
              <a:rPr lang="en-US"/>
              <a:pPr>
                <a:defRPr/>
              </a:pPr>
              <a:t>10/30/2013</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D4DD73D5-8471-4FBA-B40E-B73782D8A4F0}" type="slidenum">
              <a:rPr lang="en-US"/>
              <a:pPr>
                <a:defRPr/>
              </a:pPr>
              <a:t>‹#›</a:t>
            </a:fld>
            <a:endParaRPr lang="en-US"/>
          </a:p>
        </p:txBody>
      </p:sp>
    </p:spTree>
    <p:extLst>
      <p:ext uri="{BB962C8B-B14F-4D97-AF65-F5344CB8AC3E}">
        <p14:creationId xmlns:p14="http://schemas.microsoft.com/office/powerpoint/2010/main" val="3831937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4DFF5A1B-8C73-40C6-B230-5543C5B1120E}" type="datetimeFigureOut">
              <a:rPr lang="en-US"/>
              <a:pPr>
                <a:defRPr/>
              </a:pPr>
              <a:t>10/30/2013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E54768E7-FB86-4B23-A079-9CA63AB88CB0}" type="slidenum">
              <a:rPr lang="en-US"/>
              <a:pPr>
                <a:defRPr/>
              </a:pPr>
              <a:t>‹#›</a:t>
            </a:fld>
            <a:endParaRPr lang="en-US"/>
          </a:p>
        </p:txBody>
      </p:sp>
    </p:spTree>
    <p:extLst>
      <p:ext uri="{BB962C8B-B14F-4D97-AF65-F5344CB8AC3E}">
        <p14:creationId xmlns:p14="http://schemas.microsoft.com/office/powerpoint/2010/main" val="4093764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eaLnBrk="1" hangingPunct="1">
              <a:defRPr/>
            </a:lvl1pPr>
          </a:lstStyle>
          <a:p>
            <a:pPr>
              <a:defRPr/>
            </a:pPr>
            <a:fld id="{60E454A5-876A-4618-82C5-587918D7D7E9}" type="datetimeFigureOut">
              <a:rPr lang="en-US"/>
              <a:pPr>
                <a:defRPr/>
              </a:pPr>
              <a:t>10/30/2013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eaLnBrk="1" hangingPunct="1">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eaLnBrk="1" hangingPunct="1">
              <a:defRPr smtClean="0"/>
            </a:lvl1pPr>
          </a:lstStyle>
          <a:p>
            <a:pPr>
              <a:defRPr/>
            </a:pPr>
            <a:fld id="{C0797D47-3F7C-4F3E-8FE8-40327EE0BEBA}" type="slidenum">
              <a:rPr lang="en-US"/>
              <a:pPr>
                <a:defRPr/>
              </a:pPr>
              <a:t>‹#›</a:t>
            </a:fld>
            <a:endParaRPr lang="en-US"/>
          </a:p>
        </p:txBody>
      </p:sp>
    </p:spTree>
    <p:extLst>
      <p:ext uri="{BB962C8B-B14F-4D97-AF65-F5344CB8AC3E}">
        <p14:creationId xmlns:p14="http://schemas.microsoft.com/office/powerpoint/2010/main" val="1169679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026"/>
          <p:cNvSpPr>
            <a:spLocks noGrp="1" noChangeArrowheads="1"/>
          </p:cNvSpPr>
          <p:nvPr>
            <p:ph type="title"/>
          </p:nvPr>
        </p:nvSpPr>
        <p:spPr bwMode="auto">
          <a:xfrm>
            <a:off x="698500" y="1816100"/>
            <a:ext cx="77724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5"/>
          <p:cNvSpPr>
            <a:spLocks noChangeArrowheads="1"/>
          </p:cNvSpPr>
          <p:nvPr userDrawn="1"/>
        </p:nvSpPr>
        <p:spPr bwMode="auto">
          <a:xfrm>
            <a:off x="228600" y="228600"/>
            <a:ext cx="8686800" cy="5854700"/>
          </a:xfrm>
          <a:prstGeom prst="rect">
            <a:avLst/>
          </a:prstGeom>
          <a:noFill/>
          <a:ln w="76200" cmpd="tri">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p>
        </p:txBody>
      </p:sp>
      <p:pic>
        <p:nvPicPr>
          <p:cNvPr id="1028" name="Picture 9" descr="9d28d52321894277ba1a1f0347adc96d"/>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66700" y="266700"/>
            <a:ext cx="8597900"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12"/>
          <p:cNvSpPr txBox="1">
            <a:spLocks noChangeArrowheads="1"/>
          </p:cNvSpPr>
          <p:nvPr userDrawn="1"/>
        </p:nvSpPr>
        <p:spPr bwMode="auto">
          <a:xfrm>
            <a:off x="241300" y="6261100"/>
            <a:ext cx="7429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sz="1200" i="1"/>
              <a:t>Funding and support for this project has been provided by the State of Washington, Department of Labor &amp; Industries, Safety &amp; Health Investment Projects (SHIP)</a:t>
            </a:r>
          </a:p>
        </p:txBody>
      </p:sp>
      <p:pic>
        <p:nvPicPr>
          <p:cNvPr id="1030" name="Picture 13" descr="wfc RED logo"/>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713663" y="6143625"/>
            <a:ext cx="115093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0"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12" Type="http://schemas.openxmlformats.org/officeDocument/2006/relationships/image" Target="../media/image32.gi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control" Target="../activeX/activeX7.xml"/><Relationship Id="rId13" Type="http://schemas.openxmlformats.org/officeDocument/2006/relationships/chart" Target="../charts/chart1.xml"/><Relationship Id="rId18" Type="http://schemas.openxmlformats.org/officeDocument/2006/relationships/image" Target="../media/image45.png"/><Relationship Id="rId3" Type="http://schemas.openxmlformats.org/officeDocument/2006/relationships/control" Target="../activeX/activeX2.xml"/><Relationship Id="rId21" Type="http://schemas.openxmlformats.org/officeDocument/2006/relationships/image" Target="../media/image39.wmf"/><Relationship Id="rId7" Type="http://schemas.openxmlformats.org/officeDocument/2006/relationships/control" Target="../activeX/activeX6.xml"/><Relationship Id="rId12" Type="http://schemas.openxmlformats.org/officeDocument/2006/relationships/image" Target="../media/image40.jpeg"/><Relationship Id="rId17" Type="http://schemas.openxmlformats.org/officeDocument/2006/relationships/image" Target="../media/image44.png"/><Relationship Id="rId2" Type="http://schemas.openxmlformats.org/officeDocument/2006/relationships/control" Target="../activeX/activeX1.xml"/><Relationship Id="rId16" Type="http://schemas.openxmlformats.org/officeDocument/2006/relationships/image" Target="../media/image43.jpeg"/><Relationship Id="rId20" Type="http://schemas.openxmlformats.org/officeDocument/2006/relationships/image" Target="../media/image38.wmf"/><Relationship Id="rId1" Type="http://schemas.openxmlformats.org/officeDocument/2006/relationships/vmlDrawing" Target="../drawings/vmlDrawing3.vml"/><Relationship Id="rId6" Type="http://schemas.openxmlformats.org/officeDocument/2006/relationships/control" Target="../activeX/activeX5.xml"/><Relationship Id="rId11" Type="http://schemas.openxmlformats.org/officeDocument/2006/relationships/notesSlide" Target="../notesSlides/notesSlide19.xml"/><Relationship Id="rId5" Type="http://schemas.openxmlformats.org/officeDocument/2006/relationships/control" Target="../activeX/activeX4.xml"/><Relationship Id="rId15" Type="http://schemas.openxmlformats.org/officeDocument/2006/relationships/image" Target="../media/image42.jpeg"/><Relationship Id="rId10" Type="http://schemas.openxmlformats.org/officeDocument/2006/relationships/slideLayout" Target="../slideLayouts/slideLayout2.xml"/><Relationship Id="rId19" Type="http://schemas.openxmlformats.org/officeDocument/2006/relationships/image" Target="../media/image46.jpeg"/><Relationship Id="rId4" Type="http://schemas.openxmlformats.org/officeDocument/2006/relationships/control" Target="../activeX/activeX3.xml"/><Relationship Id="rId9" Type="http://schemas.openxmlformats.org/officeDocument/2006/relationships/control" Target="../activeX/activeX8.xml"/><Relationship Id="rId1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hyperlink" Target="http://www.performbetter.com/"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www.functionalmovement.com/" TargetMode="External"/><Relationship Id="rId5" Type="http://schemas.openxmlformats.org/officeDocument/2006/relationships/image" Target="../media/image61.jpeg"/><Relationship Id="rId4" Type="http://schemas.openxmlformats.org/officeDocument/2006/relationships/image" Target="../media/image60.jpeg"/></Relationships>
</file>

<file path=ppt/slides/_rels/slide2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_rels/slide3.xml.rels><?xml version="1.0" encoding="UTF-8" standalone="yes"?>
<Relationships xmlns="http://schemas.openxmlformats.org/package/2006/relationships"><Relationship Id="rId8" Type="http://schemas.openxmlformats.org/officeDocument/2006/relationships/hyperlink" Target="http://www.wholearmor.net/" TargetMode="External"/><Relationship Id="rId13"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fire3.org/" TargetMode="External"/><Relationship Id="rId12"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ideafit.com/" TargetMode="External"/><Relationship Id="rId11" Type="http://schemas.openxmlformats.org/officeDocument/2006/relationships/image" Target="../media/image6.png"/><Relationship Id="rId5" Type="http://schemas.openxmlformats.org/officeDocument/2006/relationships/hyperlink" Target="http://foundationtraining.com/" TargetMode="Externa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hyperlink" Target="http://www.medicineyoga.com/" TargetMode="External"/><Relationship Id="rId9" Type="http://schemas.openxmlformats.org/officeDocument/2006/relationships/hyperlink" Target="http://www.hock.k12.wa.us/hockinsonis/" TargetMode="External"/><Relationship Id="rId1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70.jpeg"/></Relationships>
</file>

<file path=ppt/slides/_rels/slide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jpe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35.x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84.png"/><Relationship Id="rId5" Type="http://schemas.openxmlformats.org/officeDocument/2006/relationships/hyperlink" Target="http://foundationtraining.com/" TargetMode="External"/><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86.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87.png"/><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4.wmv"/><Relationship Id="rId1" Type="http://schemas.microsoft.com/office/2007/relationships/media" Target="../media/media4.wmv"/><Relationship Id="rId5" Type="http://schemas.openxmlformats.org/officeDocument/2006/relationships/image" Target="../media/image91.png"/><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hyperlink" Target="http://steadmanhawkinscc.com/sports/injuryprevent/" TargetMode="External"/><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3" Type="http://schemas.openxmlformats.org/officeDocument/2006/relationships/hyperlink" Target="http://watchxhit.com/"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93.png"/></Relationships>
</file>

<file path=ppt/slides/_rels/slide5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wmv"/><Relationship Id="rId1" Type="http://schemas.microsoft.com/office/2007/relationships/media" Target="../media/media5.wmv"/><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hyperlink" Target="http://youtu.be/yEMeoeriz78"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6.wmv"/><Relationship Id="rId1" Type="http://schemas.microsoft.com/office/2007/relationships/media" Target="../media/media6.wmv"/><Relationship Id="rId5" Type="http://schemas.openxmlformats.org/officeDocument/2006/relationships/image" Target="../media/image98.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7.wmv"/><Relationship Id="rId1" Type="http://schemas.microsoft.com/office/2007/relationships/media" Target="../media/media7.wmv"/><Relationship Id="rId5" Type="http://schemas.openxmlformats.org/officeDocument/2006/relationships/image" Target="../media/image99.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3.png"/><Relationship Id="rId4" Type="http://schemas.openxmlformats.org/officeDocument/2006/relationships/oleObject" Target="../embeddings/oleObject2.bin"/></Relationships>
</file>

<file path=ppt/slides/_rels/slide60.xml.rels><?xml version="1.0" encoding="UTF-8" standalone="yes"?>
<Relationships xmlns="http://schemas.openxmlformats.org/package/2006/relationships"><Relationship Id="rId8" Type="http://schemas.openxmlformats.org/officeDocument/2006/relationships/hyperlink" Target="http://lowcarbdiets.about.com/library/blbodyfatcalculator.htm" TargetMode="External"/><Relationship Id="rId13" Type="http://schemas.openxmlformats.org/officeDocument/2006/relationships/hyperlink" Target="http://youtu.be/LKOTtJYbXLc" TargetMode="External"/><Relationship Id="rId18" Type="http://schemas.openxmlformats.org/officeDocument/2006/relationships/hyperlink" Target="http://www.ideafit.com/" TargetMode="External"/><Relationship Id="rId3" Type="http://schemas.openxmlformats.org/officeDocument/2006/relationships/hyperlink" Target="http://www.wsp.wa.gov/fire/accredit.htm" TargetMode="External"/><Relationship Id="rId7" Type="http://schemas.openxmlformats.org/officeDocument/2006/relationships/hyperlink" Target="http://www.fat2fitradio.com/tools/cbbf/" TargetMode="External"/><Relationship Id="rId12" Type="http://schemas.openxmlformats.org/officeDocument/2006/relationships/hyperlink" Target="http://www.nationaltestingnetwork.com/publicsafetyjobs/ntn-test-cpat-video.cfm" TargetMode="External"/><Relationship Id="rId17" Type="http://schemas.openxmlformats.org/officeDocument/2006/relationships/hyperlink" Target="http://foundationtraining.com/home" TargetMode="External"/><Relationship Id="rId2" Type="http://schemas.openxmlformats.org/officeDocument/2006/relationships/notesSlide" Target="../notesSlides/notesSlide60.xml"/><Relationship Id="rId16" Type="http://schemas.openxmlformats.org/officeDocument/2006/relationships/hyperlink" Target="http://www.functionalmovement.com/files/articles/139a_fms%20verbal%20instructions.pdf" TargetMode="External"/><Relationship Id="rId20" Type="http://schemas.openxmlformats.org/officeDocument/2006/relationships/hyperlink" Target="http://steadmanhawkinscc.com/sports/injuryprevent/" TargetMode="External"/><Relationship Id="rId1" Type="http://schemas.openxmlformats.org/officeDocument/2006/relationships/slideLayout" Target="../slideLayouts/slideLayout2.xml"/><Relationship Id="rId6" Type="http://schemas.openxmlformats.org/officeDocument/2006/relationships/hyperlink" Target="http://www.iafc.org/files/progsSleep_SleepDeprivationReport.pdf" TargetMode="External"/><Relationship Id="rId11" Type="http://schemas.openxmlformats.org/officeDocument/2006/relationships/hyperlink" Target="http://youtu.be/kZmzQ7IsUJs" TargetMode="External"/><Relationship Id="rId5" Type="http://schemas.openxmlformats.org/officeDocument/2006/relationships/hyperlink" Target="http://www.dietaryguidelines.gov/" TargetMode="External"/><Relationship Id="rId15" Type="http://schemas.openxmlformats.org/officeDocument/2006/relationships/hyperlink" Target="http://cmetracker.net/AURORA/Files/EventMaterials/6566/Functional%20Movement%20ScreenFMS.pdf" TargetMode="External"/><Relationship Id="rId10" Type="http://schemas.openxmlformats.org/officeDocument/2006/relationships/hyperlink" Target="http://youtu.be/yEMeoeriz78" TargetMode="External"/><Relationship Id="rId19" Type="http://schemas.openxmlformats.org/officeDocument/2006/relationships/hyperlink" Target="http://www.ideafit.com/files/pdf/fitness-library/focus-on-the-lower-body-to-train-balancehow-to-improveproprioception" TargetMode="External"/><Relationship Id="rId4" Type="http://schemas.openxmlformats.org/officeDocument/2006/relationships/hyperlink" Target="http://www.firefighternearmiss.com/index.php/main-resources" TargetMode="External"/><Relationship Id="rId9" Type="http://schemas.openxmlformats.org/officeDocument/2006/relationships/hyperlink" Target="https://actioncertification.org/download-textbook.html" TargetMode="External"/><Relationship Id="rId14" Type="http://schemas.openxmlformats.org/officeDocument/2006/relationships/hyperlink" Target="http://www.advanced-fitness-concepts.com/fms.pdf" TargetMode="External"/></Relationships>
</file>

<file path=ppt/slides/_rels/slide6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hyperlink" Target="http://toddhargrove.wordpress.com/2010/01/17/why-practice-slow-movement/"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685800" y="2130425"/>
            <a:ext cx="7772400" cy="1470025"/>
          </a:xfrm>
          <a:ln/>
        </p:spPr>
        <p:txBody>
          <a:bodyPr/>
          <a:lstStyle/>
          <a:p>
            <a:pPr eaLnBrk="1" hangingPunct="1"/>
            <a:r>
              <a:rPr lang="en-US" smtClean="0"/>
              <a:t>Sprains and Strains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895600" y="2743200"/>
            <a:ext cx="5638800" cy="2895600"/>
          </a:xfrm>
          <a:prstGeom prst="rect">
            <a:avLst/>
          </a:prstGeom>
          <a:blipFill>
            <a:blip r:embed="rId3" cstate="prin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773" name="Title 1"/>
          <p:cNvSpPr>
            <a:spLocks noGrp="1"/>
          </p:cNvSpPr>
          <p:nvPr>
            <p:ph type="title"/>
          </p:nvPr>
        </p:nvSpPr>
        <p:spPr>
          <a:xfrm>
            <a:off x="457200" y="1600200"/>
            <a:ext cx="8229600" cy="1143000"/>
          </a:xfrm>
        </p:spPr>
        <p:txBody>
          <a:bodyPr/>
          <a:lstStyle/>
          <a:p>
            <a:pPr eaLnBrk="1" hangingPunct="1"/>
            <a:r>
              <a:rPr lang="en-US" b="1" smtClean="0"/>
              <a:t>Where Do Sprains Usually Occur?</a:t>
            </a:r>
            <a:endParaRPr lang="en-US" smtClean="0"/>
          </a:p>
        </p:txBody>
      </p:sp>
      <p:sp>
        <p:nvSpPr>
          <p:cNvPr id="3" name="Content Placeholder 2"/>
          <p:cNvSpPr>
            <a:spLocks noGrp="1"/>
          </p:cNvSpPr>
          <p:nvPr>
            <p:ph idx="1"/>
          </p:nvPr>
        </p:nvSpPr>
        <p:spPr bwMode="auto">
          <a:xfrm>
            <a:off x="457200" y="2819400"/>
            <a:ext cx="2286000" cy="281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76200" indent="0" eaLnBrk="1" hangingPunct="1"/>
            <a:r>
              <a:rPr lang="en-US" smtClean="0"/>
              <a:t>Joints:</a:t>
            </a:r>
          </a:p>
          <a:p>
            <a:pPr marL="476250" lvl="1" indent="0" eaLnBrk="1" hangingPunct="1"/>
            <a:r>
              <a:rPr lang="en-US" smtClean="0"/>
              <a:t>Ankle</a:t>
            </a:r>
          </a:p>
          <a:p>
            <a:pPr marL="476250" lvl="1" indent="0" eaLnBrk="1" hangingPunct="1"/>
            <a:r>
              <a:rPr lang="en-US" smtClean="0"/>
              <a:t>Thumb</a:t>
            </a:r>
          </a:p>
          <a:p>
            <a:pPr marL="476250" lvl="1" indent="0" eaLnBrk="1" hangingPunct="1"/>
            <a:r>
              <a:rPr lang="en-US" smtClean="0"/>
              <a:t>Wrist</a:t>
            </a:r>
          </a:p>
          <a:p>
            <a:pPr marL="76200" indent="0" eaLnBrk="1" hangingPunct="1">
              <a:buFont typeface="Arial" panose="020B0604020202020204" pitchFamily="34" charset="0"/>
              <a:buNone/>
            </a:pPr>
            <a:endParaRPr lang="en-US" smtClean="0"/>
          </a:p>
        </p:txBody>
      </p:sp>
      <p:pic>
        <p:nvPicPr>
          <p:cNvPr id="10" name="Picture 3"/>
          <p:cNvPicPr>
            <a:picLocks noChangeAspect="1" noChangeArrowheads="1"/>
          </p:cNvPicPr>
          <p:nvPr/>
        </p:nvPicPr>
        <p:blipFill>
          <a:blip r:embed="rId4" cstate="print"/>
          <a:srcRect l="39500" t="12445" r="39500" b="47556"/>
          <a:stretch>
            <a:fillRect/>
          </a:stretch>
        </p:blipFill>
        <p:spPr bwMode="auto">
          <a:xfrm>
            <a:off x="4158343" y="2590800"/>
            <a:ext cx="3058160" cy="3276600"/>
          </a:xfrm>
          <a:prstGeom prst="rect">
            <a:avLst/>
          </a:prstGeom>
          <a:noFill/>
          <a:ln w="25400">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pic>
      <p:pic>
        <p:nvPicPr>
          <p:cNvPr id="11" name="Picture 3"/>
          <p:cNvPicPr>
            <a:picLocks noChangeAspect="1" noChangeArrowheads="1"/>
          </p:cNvPicPr>
          <p:nvPr/>
        </p:nvPicPr>
        <p:blipFill>
          <a:blip r:embed="rId4" cstate="print"/>
          <a:srcRect l="39500" t="12445" r="39500" b="47556"/>
          <a:stretch>
            <a:fillRect/>
          </a:stretch>
        </p:blipFill>
        <p:spPr bwMode="auto">
          <a:xfrm>
            <a:off x="6096000" y="3089366"/>
            <a:ext cx="1600200" cy="1714500"/>
          </a:xfrm>
          <a:prstGeom prst="rect">
            <a:avLst/>
          </a:prstGeom>
          <a:noFill/>
          <a:ln w="25400">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a:contourClr>
              <a:srgbClr val="FFFFFF"/>
            </a:contourClr>
          </a:sp3d>
        </p:spPr>
      </p:pic>
      <p:sp>
        <p:nvSpPr>
          <p:cNvPr id="14" name="Rectangle 13"/>
          <p:cNvSpPr/>
          <p:nvPr/>
        </p:nvSpPr>
        <p:spPr>
          <a:xfrm>
            <a:off x="3429000" y="3432266"/>
            <a:ext cx="2667000" cy="1371600"/>
          </a:xfrm>
          <a:prstGeom prst="rect">
            <a:avLst/>
          </a:prstGeom>
          <a:blipFill>
            <a:blip r:embed="rId5" cstate="prin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4"/>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 calcmode="lin" valueType="num">
                                      <p:cBhvr>
                                        <p:cTn id="3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1600200"/>
            <a:ext cx="8229600" cy="1143000"/>
          </a:xfrm>
        </p:spPr>
        <p:txBody>
          <a:bodyPr/>
          <a:lstStyle/>
          <a:p>
            <a:pPr eaLnBrk="1" hangingPunct="1"/>
            <a:r>
              <a:rPr lang="en-US" b="1" smtClean="0"/>
              <a:t>Signs and Symptoms of Sprains?</a:t>
            </a:r>
            <a:endParaRPr lang="en-US" smtClean="0"/>
          </a:p>
        </p:txBody>
      </p:sp>
      <p:sp>
        <p:nvSpPr>
          <p:cNvPr id="34819" name="Content Placeholder 2"/>
          <p:cNvSpPr>
            <a:spLocks noGrp="1"/>
          </p:cNvSpPr>
          <p:nvPr>
            <p:ph idx="1"/>
          </p:nvPr>
        </p:nvSpPr>
        <p:spPr bwMode="auto">
          <a:xfrm>
            <a:off x="685800" y="2667000"/>
            <a:ext cx="3962400" cy="3124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Pain</a:t>
            </a:r>
          </a:p>
          <a:p>
            <a:pPr eaLnBrk="1" hangingPunct="1"/>
            <a:r>
              <a:rPr lang="en-US" smtClean="0"/>
              <a:t>Swelling</a:t>
            </a:r>
          </a:p>
          <a:p>
            <a:pPr eaLnBrk="1" hangingPunct="1"/>
            <a:r>
              <a:rPr lang="en-US" smtClean="0"/>
              <a:t>Bruising</a:t>
            </a:r>
          </a:p>
          <a:p>
            <a:pPr eaLnBrk="1" hangingPunct="1"/>
            <a:r>
              <a:rPr lang="en-US" smtClean="0"/>
              <a:t>Limited movement </a:t>
            </a:r>
          </a:p>
          <a:p>
            <a:pPr eaLnBrk="1" hangingPunct="1"/>
            <a:r>
              <a:rPr lang="en-US" smtClean="0"/>
              <a:t>No use of the joint</a:t>
            </a:r>
          </a:p>
          <a:p>
            <a:pPr eaLnBrk="1" hangingPunct="1"/>
            <a:r>
              <a:rPr lang="en-US" smtClean="0"/>
              <a:t>Feel a pop or tear</a:t>
            </a:r>
          </a:p>
        </p:txBody>
      </p:sp>
      <p:sp>
        <p:nvSpPr>
          <p:cNvPr id="9" name="Rounded Rectangle 8"/>
          <p:cNvSpPr/>
          <p:nvPr/>
        </p:nvSpPr>
        <p:spPr>
          <a:xfrm>
            <a:off x="4648200" y="2514600"/>
            <a:ext cx="3940175" cy="3352800"/>
          </a:xfrm>
          <a:prstGeom prst="roundRec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1600200"/>
            <a:ext cx="8229600" cy="1143000"/>
          </a:xfrm>
        </p:spPr>
        <p:txBody>
          <a:bodyPr/>
          <a:lstStyle/>
          <a:p>
            <a:pPr eaLnBrk="1" hangingPunct="1"/>
            <a:r>
              <a:rPr lang="en-US" b="1" smtClean="0"/>
              <a:t>What Is a Strain?</a:t>
            </a:r>
            <a:endParaRPr lang="en-US" smtClean="0"/>
          </a:p>
        </p:txBody>
      </p:sp>
      <p:sp>
        <p:nvSpPr>
          <p:cNvPr id="3" name="Content Placeholder 2"/>
          <p:cNvSpPr>
            <a:spLocks noGrp="1"/>
          </p:cNvSpPr>
          <p:nvPr>
            <p:ph idx="1"/>
          </p:nvPr>
        </p:nvSpPr>
        <p:spPr bwMode="auto">
          <a:xfrm>
            <a:off x="369888" y="2374900"/>
            <a:ext cx="5486400" cy="360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8100" indent="-38100" eaLnBrk="1" hangingPunct="1"/>
            <a:r>
              <a:rPr lang="en-US" smtClean="0"/>
              <a:t>Injured muscle or tendon</a:t>
            </a:r>
          </a:p>
          <a:p>
            <a:pPr marL="438150" lvl="1" indent="-38100" eaLnBrk="1" hangingPunct="1"/>
            <a:r>
              <a:rPr lang="en-US" smtClean="0"/>
              <a:t>Muscle to bone</a:t>
            </a:r>
          </a:p>
          <a:p>
            <a:pPr marL="438150" lvl="1" indent="-38100" eaLnBrk="1" hangingPunct="1"/>
            <a:endParaRPr lang="en-US" smtClean="0"/>
          </a:p>
          <a:p>
            <a:pPr marL="38100" indent="-38100" eaLnBrk="1" hangingPunct="1"/>
            <a:r>
              <a:rPr lang="en-US" smtClean="0"/>
              <a:t>One or more muscles/tendons</a:t>
            </a:r>
          </a:p>
          <a:p>
            <a:pPr marL="438150" lvl="1" indent="-38100" eaLnBrk="1" hangingPunct="1"/>
            <a:r>
              <a:rPr lang="en-US" smtClean="0"/>
              <a:t>Stretched</a:t>
            </a:r>
          </a:p>
          <a:p>
            <a:pPr marL="438150" lvl="1" indent="-38100" eaLnBrk="1" hangingPunct="1"/>
            <a:r>
              <a:rPr lang="en-US" smtClean="0"/>
              <a:t>Torn</a:t>
            </a:r>
          </a:p>
          <a:p>
            <a:pPr marL="838200" lvl="2" indent="-38100" eaLnBrk="1" hangingPunct="1"/>
            <a:r>
              <a:rPr lang="en-US" smtClean="0"/>
              <a:t>Partial</a:t>
            </a:r>
          </a:p>
          <a:p>
            <a:pPr marL="838200" lvl="2" indent="-38100" eaLnBrk="1" hangingPunct="1"/>
            <a:r>
              <a:rPr lang="en-US" smtClean="0"/>
              <a:t>Complete</a:t>
            </a:r>
          </a:p>
        </p:txBody>
      </p:sp>
      <p:pic>
        <p:nvPicPr>
          <p:cNvPr id="83970" name="Picture 2" descr="File:Rotator cuff high.jpg"/>
          <p:cNvPicPr>
            <a:picLocks noChangeAspect="1" noChangeArrowheads="1"/>
          </p:cNvPicPr>
          <p:nvPr/>
        </p:nvPicPr>
        <p:blipFill>
          <a:blip r:embed="rId3" cstate="print"/>
          <a:srcRect/>
          <a:stretch>
            <a:fillRect/>
          </a:stretch>
        </p:blipFill>
        <p:spPr bwMode="auto">
          <a:xfrm>
            <a:off x="5715000" y="2515108"/>
            <a:ext cx="2743200" cy="3659637"/>
          </a:xfrm>
          <a:prstGeom prst="rect">
            <a:avLst/>
          </a:prstGeom>
          <a:noFill/>
          <a:scene3d>
            <a:camera prst="orthographicFront"/>
            <a:lightRig rig="threePt" dir="t"/>
          </a:scene3d>
          <a:sp3d>
            <a:bevelT/>
          </a:sp3d>
        </p:spPr>
      </p:pic>
      <p:cxnSp>
        <p:nvCxnSpPr>
          <p:cNvPr id="7" name="Straight Arrow Connector 6"/>
          <p:cNvCxnSpPr/>
          <p:nvPr/>
        </p:nvCxnSpPr>
        <p:spPr>
          <a:xfrm>
            <a:off x="7010400" y="2374225"/>
            <a:ext cx="457200" cy="838200"/>
          </a:xfrm>
          <a:prstGeom prst="straightConnector1">
            <a:avLst/>
          </a:prstGeom>
          <a:ln w="57150">
            <a:solidFill>
              <a:srgbClr val="FF0000"/>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0" name="TextBox 9"/>
          <p:cNvSpPr txBox="1">
            <a:spLocks noChangeArrowheads="1"/>
          </p:cNvSpPr>
          <p:nvPr/>
        </p:nvSpPr>
        <p:spPr bwMode="auto">
          <a:xfrm>
            <a:off x="6019800" y="6211888"/>
            <a:ext cx="3124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i="1">
                <a:latin typeface="Calibri" panose="020F0502020204030204" pitchFamily="34" charset="0"/>
              </a:rPr>
              <a:t>By Nucleus Communications</a:t>
            </a:r>
          </a:p>
          <a:p>
            <a:pPr eaLnBrk="1" hangingPunct="1"/>
            <a:endParaRPr lang="en-US">
              <a:latin typeface="Calibri" panose="020F0502020204030204" pitchFamily="34" charset="0"/>
            </a:endParaRPr>
          </a:p>
        </p:txBody>
      </p:sp>
      <p:pic>
        <p:nvPicPr>
          <p:cNvPr id="8" name="Picture 2" descr="http://upload.wikimedia.org/wikipedia/commons/2/20/Gastrocnemius_muscle.jpg"/>
          <p:cNvPicPr>
            <a:picLocks noChangeAspect="1" noChangeArrowheads="1"/>
          </p:cNvPicPr>
          <p:nvPr/>
        </p:nvPicPr>
        <p:blipFill>
          <a:blip r:embed="rId4" cstate="print"/>
          <a:srcRect/>
          <a:stretch>
            <a:fillRect/>
          </a:stretch>
        </p:blipFill>
        <p:spPr bwMode="auto">
          <a:xfrm>
            <a:off x="4953000" y="2883887"/>
            <a:ext cx="3505200" cy="2833348"/>
          </a:xfrm>
          <a:prstGeom prst="rect">
            <a:avLst/>
          </a:prstGeom>
          <a:noFill/>
          <a:scene3d>
            <a:camera prst="orthographicFront"/>
            <a:lightRig rig="threePt" dir="t"/>
          </a:scene3d>
          <a:sp3d>
            <a:bevelT/>
          </a:sp3d>
        </p:spPr>
      </p:pic>
      <p:cxnSp>
        <p:nvCxnSpPr>
          <p:cNvPr id="9" name="Straight Arrow Connector 8"/>
          <p:cNvCxnSpPr/>
          <p:nvPr/>
        </p:nvCxnSpPr>
        <p:spPr>
          <a:xfrm flipV="1">
            <a:off x="5856047" y="4940247"/>
            <a:ext cx="2051790" cy="97427"/>
          </a:xfrm>
          <a:prstGeom prst="straightConnector1">
            <a:avLst/>
          </a:prstGeom>
          <a:ln w="57150">
            <a:solidFill>
              <a:srgbClr val="FF0000"/>
            </a:solidFill>
            <a:tailEnd type="arrow"/>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397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b="1" smtClean="0"/>
              <a:t>What Causes Strains?</a:t>
            </a:r>
            <a:endParaRPr lang="en-US" smtClean="0"/>
          </a:p>
        </p:txBody>
      </p:sp>
      <p:sp>
        <p:nvSpPr>
          <p:cNvPr id="3" name="Content Placeholder 2"/>
          <p:cNvSpPr>
            <a:spLocks noGrp="1"/>
          </p:cNvSpPr>
          <p:nvPr>
            <p:ph sz="half" idx="1"/>
          </p:nvPr>
        </p:nvSpPr>
        <p:spPr>
          <a:xfrm>
            <a:off x="533400" y="1874838"/>
            <a:ext cx="4038600" cy="4297362"/>
          </a:xfrm>
        </p:spPr>
        <p:txBody>
          <a:bodyPr rtlCol="0">
            <a:normAutofit fontScale="85000" lnSpcReduction="20000"/>
          </a:bodyPr>
          <a:lstStyle/>
          <a:p>
            <a:pPr marL="38100" indent="-38100" eaLnBrk="1" fontAlgn="auto" hangingPunct="1">
              <a:spcAft>
                <a:spcPts val="0"/>
              </a:spcAft>
              <a:defRPr/>
            </a:pPr>
            <a:r>
              <a:rPr lang="en-US" dirty="0" smtClean="0"/>
              <a:t>Movement:</a:t>
            </a:r>
          </a:p>
          <a:p>
            <a:pPr marL="438150" lvl="1" indent="-38100" eaLnBrk="1" fontAlgn="auto" hangingPunct="1">
              <a:spcAft>
                <a:spcPts val="0"/>
              </a:spcAft>
              <a:defRPr/>
            </a:pPr>
            <a:r>
              <a:rPr lang="en-US" dirty="0" smtClean="0"/>
              <a:t>Twisting</a:t>
            </a:r>
          </a:p>
          <a:p>
            <a:pPr marL="438150" lvl="1" indent="-38100" eaLnBrk="1" fontAlgn="auto" hangingPunct="1">
              <a:spcAft>
                <a:spcPts val="0"/>
              </a:spcAft>
              <a:defRPr/>
            </a:pPr>
            <a:r>
              <a:rPr lang="en-US" dirty="0" smtClean="0"/>
              <a:t>Pulling</a:t>
            </a:r>
          </a:p>
          <a:p>
            <a:pPr marL="438150" lvl="1" indent="-38100" eaLnBrk="1" fontAlgn="auto" hangingPunct="1">
              <a:spcAft>
                <a:spcPts val="0"/>
              </a:spcAft>
              <a:defRPr/>
            </a:pPr>
            <a:r>
              <a:rPr lang="en-US" dirty="0" smtClean="0"/>
              <a:t>Pushing</a:t>
            </a:r>
          </a:p>
          <a:p>
            <a:pPr marL="438150" lvl="1" indent="-38100" eaLnBrk="1" fontAlgn="auto" hangingPunct="1">
              <a:spcAft>
                <a:spcPts val="0"/>
              </a:spcAft>
              <a:defRPr/>
            </a:pPr>
            <a:r>
              <a:rPr lang="en-US" dirty="0" smtClean="0"/>
              <a:t>Lifting</a:t>
            </a:r>
          </a:p>
          <a:p>
            <a:pPr marL="438150" lvl="1" indent="-38100" eaLnBrk="1" fontAlgn="auto" hangingPunct="1">
              <a:spcAft>
                <a:spcPts val="0"/>
              </a:spcAft>
              <a:defRPr/>
            </a:pPr>
            <a:r>
              <a:rPr lang="en-US" dirty="0" smtClean="0"/>
              <a:t>Throwing</a:t>
            </a:r>
          </a:p>
          <a:p>
            <a:pPr marL="38100" indent="-38100" eaLnBrk="1" fontAlgn="auto" hangingPunct="1">
              <a:spcAft>
                <a:spcPts val="0"/>
              </a:spcAft>
              <a:defRPr/>
            </a:pPr>
            <a:r>
              <a:rPr lang="en-US" dirty="0" smtClean="0"/>
              <a:t>Onset</a:t>
            </a:r>
          </a:p>
          <a:p>
            <a:pPr marL="438150" lvl="1" indent="-38100" eaLnBrk="1" fontAlgn="auto" hangingPunct="1">
              <a:spcAft>
                <a:spcPts val="0"/>
              </a:spcAft>
              <a:defRPr/>
            </a:pPr>
            <a:r>
              <a:rPr lang="en-US" dirty="0" smtClean="0"/>
              <a:t>Acute</a:t>
            </a:r>
          </a:p>
          <a:p>
            <a:pPr marL="838200" lvl="2" indent="-38100" eaLnBrk="1" fontAlgn="auto" hangingPunct="1">
              <a:spcAft>
                <a:spcPts val="0"/>
              </a:spcAft>
              <a:defRPr/>
            </a:pPr>
            <a:r>
              <a:rPr lang="en-US" dirty="0" smtClean="0"/>
              <a:t>Recent injury</a:t>
            </a:r>
          </a:p>
          <a:p>
            <a:pPr marL="838200" lvl="2" indent="-38100" eaLnBrk="1" fontAlgn="auto" hangingPunct="1">
              <a:spcAft>
                <a:spcPts val="0"/>
              </a:spcAft>
              <a:defRPr/>
            </a:pPr>
            <a:r>
              <a:rPr lang="en-US" dirty="0" smtClean="0"/>
              <a:t>Improper lifting technique</a:t>
            </a:r>
          </a:p>
          <a:p>
            <a:pPr marL="838200" lvl="2" indent="-38100" eaLnBrk="1" fontAlgn="auto" hangingPunct="1">
              <a:spcAft>
                <a:spcPts val="0"/>
              </a:spcAft>
              <a:defRPr/>
            </a:pPr>
            <a:r>
              <a:rPr lang="en-US" dirty="0" smtClean="0"/>
              <a:t>Overstressing muscles</a:t>
            </a:r>
          </a:p>
          <a:p>
            <a:pPr marL="438150" lvl="1" indent="-38100" eaLnBrk="1" fontAlgn="auto" hangingPunct="1">
              <a:spcAft>
                <a:spcPts val="0"/>
              </a:spcAft>
              <a:defRPr/>
            </a:pPr>
            <a:r>
              <a:rPr lang="en-US" dirty="0" smtClean="0"/>
              <a:t>Chronic</a:t>
            </a:r>
          </a:p>
          <a:p>
            <a:pPr marL="838200" lvl="2" indent="-38100" eaLnBrk="1" fontAlgn="auto" hangingPunct="1">
              <a:spcAft>
                <a:spcPts val="0"/>
              </a:spcAft>
              <a:defRPr/>
            </a:pPr>
            <a:r>
              <a:rPr lang="en-US" dirty="0" smtClean="0"/>
              <a:t>Repetitive movement</a:t>
            </a:r>
          </a:p>
          <a:p>
            <a:pPr marL="838200" lvl="2" indent="-38100" eaLnBrk="1" fontAlgn="auto" hangingPunct="1">
              <a:spcAft>
                <a:spcPts val="0"/>
              </a:spcAft>
              <a:buFont typeface="Arial" panose="020B0604020202020204" pitchFamily="34" charset="0"/>
              <a:buNone/>
              <a:defRPr/>
            </a:pPr>
            <a:endParaRPr lang="en-US" dirty="0" smtClean="0"/>
          </a:p>
          <a:p>
            <a:pPr eaLnBrk="1" fontAlgn="auto" hangingPunct="1">
              <a:spcAft>
                <a:spcPts val="0"/>
              </a:spcAft>
              <a:buFont typeface="Arial" panose="020B0604020202020204" pitchFamily="34" charset="0"/>
              <a:buNone/>
              <a:defRPr/>
            </a:pPr>
            <a:endParaRPr lang="en-US" dirty="0"/>
          </a:p>
        </p:txBody>
      </p:sp>
      <p:sp>
        <p:nvSpPr>
          <p:cNvPr id="4" name="Content Placeholder 3"/>
          <p:cNvSpPr>
            <a:spLocks noGrp="1"/>
          </p:cNvSpPr>
          <p:nvPr>
            <p:ph sz="half" idx="2"/>
          </p:nvPr>
        </p:nvSpPr>
        <p:spPr>
          <a:xfrm>
            <a:off x="4724400" y="1874838"/>
            <a:ext cx="4038600" cy="2667000"/>
          </a:xfrm>
        </p:spPr>
        <p:txBody>
          <a:bodyPr rtlCol="0">
            <a:normAutofit fontScale="85000" lnSpcReduction="20000"/>
          </a:bodyPr>
          <a:lstStyle/>
          <a:p>
            <a:pPr eaLnBrk="1" fontAlgn="auto" hangingPunct="1">
              <a:spcAft>
                <a:spcPts val="0"/>
              </a:spcAft>
              <a:defRPr/>
            </a:pPr>
            <a:r>
              <a:rPr lang="en-US" dirty="0" smtClean="0"/>
              <a:t>Risk Factors</a:t>
            </a:r>
          </a:p>
          <a:p>
            <a:pPr lvl="1" eaLnBrk="1" fontAlgn="auto" hangingPunct="1">
              <a:spcAft>
                <a:spcPts val="0"/>
              </a:spcAft>
              <a:defRPr/>
            </a:pPr>
            <a:r>
              <a:rPr lang="en-US" dirty="0" smtClean="0"/>
              <a:t>Prior injury</a:t>
            </a:r>
          </a:p>
          <a:p>
            <a:pPr lvl="1" eaLnBrk="1" fontAlgn="auto" hangingPunct="1">
              <a:spcAft>
                <a:spcPts val="0"/>
              </a:spcAft>
              <a:defRPr/>
            </a:pPr>
            <a:r>
              <a:rPr lang="en-US" dirty="0" smtClean="0"/>
              <a:t>Lack of flexibility</a:t>
            </a:r>
          </a:p>
          <a:p>
            <a:pPr lvl="1" eaLnBrk="1" fontAlgn="auto" hangingPunct="1">
              <a:spcAft>
                <a:spcPts val="0"/>
              </a:spcAft>
              <a:defRPr/>
            </a:pPr>
            <a:r>
              <a:rPr lang="en-US" dirty="0" smtClean="0"/>
              <a:t>Muscle weakness</a:t>
            </a:r>
          </a:p>
          <a:p>
            <a:pPr lvl="1" eaLnBrk="1" fontAlgn="auto" hangingPunct="1">
              <a:spcAft>
                <a:spcPts val="0"/>
              </a:spcAft>
              <a:defRPr/>
            </a:pPr>
            <a:r>
              <a:rPr lang="en-US" dirty="0" smtClean="0"/>
              <a:t>Fatigue</a:t>
            </a:r>
          </a:p>
          <a:p>
            <a:pPr lvl="1" eaLnBrk="1" fontAlgn="auto" hangingPunct="1">
              <a:spcAft>
                <a:spcPts val="0"/>
              </a:spcAft>
              <a:defRPr/>
            </a:pPr>
            <a:r>
              <a:rPr lang="en-US" dirty="0" smtClean="0"/>
              <a:t>Muscle imbalance</a:t>
            </a:r>
          </a:p>
          <a:p>
            <a:pPr lvl="1" eaLnBrk="1" fontAlgn="auto" hangingPunct="1">
              <a:spcAft>
                <a:spcPts val="0"/>
              </a:spcAft>
              <a:defRPr/>
            </a:pPr>
            <a:r>
              <a:rPr lang="en-US" dirty="0" smtClean="0"/>
              <a:t>Inadequate warm-up</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1600200"/>
            <a:ext cx="8229600" cy="1143000"/>
          </a:xfrm>
        </p:spPr>
        <p:txBody>
          <a:bodyPr/>
          <a:lstStyle/>
          <a:p>
            <a:pPr eaLnBrk="1" hangingPunct="1"/>
            <a:r>
              <a:rPr lang="en-US" b="1" smtClean="0"/>
              <a:t>Where Do Strains Usually Occur?</a:t>
            </a:r>
            <a:endParaRPr lang="en-US" smtClean="0"/>
          </a:p>
        </p:txBody>
      </p:sp>
      <p:sp>
        <p:nvSpPr>
          <p:cNvPr id="3" name="Content Placeholder 2"/>
          <p:cNvSpPr>
            <a:spLocks noGrp="1"/>
          </p:cNvSpPr>
          <p:nvPr>
            <p:ph idx="1"/>
          </p:nvPr>
        </p:nvSpPr>
        <p:spPr>
          <a:xfrm>
            <a:off x="457200" y="2408238"/>
            <a:ext cx="4876800" cy="3840162"/>
          </a:xfrm>
        </p:spPr>
        <p:txBody>
          <a:bodyPr rtlCol="0">
            <a:normAutofit fontScale="85000" lnSpcReduction="10000"/>
          </a:bodyPr>
          <a:lstStyle/>
          <a:p>
            <a:pPr marL="0" indent="0" eaLnBrk="1" fontAlgn="auto" hangingPunct="1">
              <a:spcAft>
                <a:spcPts val="0"/>
              </a:spcAft>
              <a:defRPr/>
            </a:pPr>
            <a:r>
              <a:rPr lang="en-US" dirty="0" smtClean="0"/>
              <a:t>Back</a:t>
            </a:r>
          </a:p>
          <a:p>
            <a:pPr marL="400050" lvl="1" indent="0" eaLnBrk="1" fontAlgn="auto" hangingPunct="1">
              <a:spcAft>
                <a:spcPts val="0"/>
              </a:spcAft>
              <a:defRPr/>
            </a:pPr>
            <a:r>
              <a:rPr lang="en-US" dirty="0" smtClean="0"/>
              <a:t>Improper lifting technique</a:t>
            </a:r>
          </a:p>
          <a:p>
            <a:pPr marL="400050" lvl="1" indent="0" eaLnBrk="1" fontAlgn="auto" hangingPunct="1">
              <a:spcAft>
                <a:spcPts val="0"/>
              </a:spcAft>
              <a:defRPr/>
            </a:pPr>
            <a:r>
              <a:rPr lang="en-US" dirty="0" smtClean="0"/>
              <a:t>Unidentified limits</a:t>
            </a:r>
          </a:p>
          <a:p>
            <a:pPr marL="0" indent="0" eaLnBrk="1" fontAlgn="auto" hangingPunct="1">
              <a:spcAft>
                <a:spcPts val="0"/>
              </a:spcAft>
              <a:defRPr/>
            </a:pPr>
            <a:r>
              <a:rPr lang="en-US" dirty="0" smtClean="0"/>
              <a:t>Hamstrings</a:t>
            </a:r>
          </a:p>
          <a:p>
            <a:pPr marL="565150" lvl="1" indent="-158750" eaLnBrk="1" fontAlgn="auto" hangingPunct="1">
              <a:spcAft>
                <a:spcPts val="0"/>
              </a:spcAft>
              <a:defRPr/>
            </a:pPr>
            <a:r>
              <a:rPr lang="en-US" dirty="0" smtClean="0"/>
              <a:t>Disproportionate muscle development </a:t>
            </a:r>
          </a:p>
          <a:p>
            <a:pPr marL="400050" lvl="1" indent="0" eaLnBrk="1" fontAlgn="auto" hangingPunct="1">
              <a:spcAft>
                <a:spcPts val="0"/>
              </a:spcAft>
              <a:defRPr/>
            </a:pPr>
            <a:r>
              <a:rPr lang="en-US" dirty="0" smtClean="0"/>
              <a:t>Overstretching (kicking, running)</a:t>
            </a:r>
          </a:p>
          <a:p>
            <a:pPr marL="0" indent="0" eaLnBrk="1" fontAlgn="auto" hangingPunct="1">
              <a:spcAft>
                <a:spcPts val="0"/>
              </a:spcAft>
              <a:defRPr/>
            </a:pPr>
            <a:r>
              <a:rPr lang="en-US" dirty="0" smtClean="0"/>
              <a:t>Elbow</a:t>
            </a:r>
          </a:p>
          <a:p>
            <a:pPr marL="400050" lvl="1" indent="0" eaLnBrk="1" fontAlgn="auto" hangingPunct="1">
              <a:spcAft>
                <a:spcPts val="0"/>
              </a:spcAft>
              <a:defRPr/>
            </a:pPr>
            <a:r>
              <a:rPr lang="en-US" dirty="0" smtClean="0"/>
              <a:t>Repetitive motion</a:t>
            </a:r>
          </a:p>
          <a:p>
            <a:pPr marL="800100" lvl="2" indent="0" eaLnBrk="1" fontAlgn="auto" hangingPunct="1">
              <a:spcAft>
                <a:spcPts val="0"/>
              </a:spcAft>
              <a:defRPr/>
            </a:pPr>
            <a:r>
              <a:rPr lang="en-US" dirty="0" smtClean="0"/>
              <a:t>Tennis elbow</a:t>
            </a:r>
          </a:p>
          <a:p>
            <a:pPr marL="800100" lvl="2" indent="0" eaLnBrk="1" fontAlgn="auto" hangingPunct="1">
              <a:spcAft>
                <a:spcPts val="0"/>
              </a:spcAft>
              <a:defRPr/>
            </a:pPr>
            <a:r>
              <a:rPr lang="en-US" dirty="0" smtClean="0"/>
              <a:t>Hammering</a:t>
            </a:r>
          </a:p>
          <a:p>
            <a:pPr marL="800100" lvl="2" indent="0" eaLnBrk="1" fontAlgn="auto" hangingPunct="1">
              <a:spcAft>
                <a:spcPts val="0"/>
              </a:spcAft>
              <a:defRPr/>
            </a:pPr>
            <a:r>
              <a:rPr lang="en-US" dirty="0" smtClean="0"/>
              <a:t>Rowing</a:t>
            </a:r>
          </a:p>
          <a:p>
            <a:pPr marL="0" indent="0" eaLnBrk="1" fontAlgn="auto" hangingPunct="1">
              <a:spcAft>
                <a:spcPts val="0"/>
              </a:spcAft>
              <a:buFont typeface="Arial" panose="020B0604020202020204" pitchFamily="34" charset="0"/>
              <a:buNone/>
              <a:defRPr/>
            </a:pPr>
            <a:endParaRPr lang="en-US" dirty="0" smtClean="0"/>
          </a:p>
        </p:txBody>
      </p:sp>
      <p:sp>
        <p:nvSpPr>
          <p:cNvPr id="7" name="Rounded Rectangle 6"/>
          <p:cNvSpPr/>
          <p:nvPr/>
        </p:nvSpPr>
        <p:spPr>
          <a:xfrm>
            <a:off x="5943600" y="2514404"/>
            <a:ext cx="2362200" cy="3456878"/>
          </a:xfrm>
          <a:prstGeom prst="roundRect">
            <a:avLst/>
          </a:prstGeom>
          <a:blipFill>
            <a:blip r:embed="rId3" cstate="print"/>
            <a:stretch>
              <a:fillRect/>
            </a:stretch>
          </a:blipFill>
          <a:ln>
            <a:noFill/>
          </a:ln>
          <a:effectLst>
            <a:innerShdw blurRad="63500" dist="50800" dir="81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4"/>
          <p:cNvSpPr txBox="1">
            <a:spLocks noChangeArrowheads="1"/>
          </p:cNvSpPr>
          <p:nvPr/>
        </p:nvSpPr>
        <p:spPr bwMode="auto">
          <a:xfrm>
            <a:off x="2895600" y="5694363"/>
            <a:ext cx="3352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a:t>
            </a:r>
            <a:r>
              <a:rPr lang="en-US" sz="1200">
                <a:latin typeface="Calibri" panose="020F0502020204030204" pitchFamily="34" charset="0"/>
              </a:rPr>
              <a:t>: Jabarnes at en.wikipedia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600200"/>
            <a:ext cx="8229600" cy="1143000"/>
          </a:xfrm>
        </p:spPr>
        <p:txBody>
          <a:bodyPr/>
          <a:lstStyle/>
          <a:p>
            <a:pPr eaLnBrk="1" hangingPunct="1"/>
            <a:r>
              <a:rPr lang="en-US" b="1" smtClean="0"/>
              <a:t>Signs and Symptoms of Strains?</a:t>
            </a:r>
            <a:endParaRPr lang="en-US" smtClean="0"/>
          </a:p>
        </p:txBody>
      </p:sp>
      <p:sp>
        <p:nvSpPr>
          <p:cNvPr id="43011"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Pain</a:t>
            </a:r>
          </a:p>
          <a:p>
            <a:pPr eaLnBrk="1" hangingPunct="1"/>
            <a:r>
              <a:rPr lang="en-US" smtClean="0"/>
              <a:t>Muscle spasms</a:t>
            </a:r>
          </a:p>
          <a:p>
            <a:pPr eaLnBrk="1" hangingPunct="1"/>
            <a:r>
              <a:rPr lang="en-US" smtClean="0"/>
              <a:t>Muscle weakness</a:t>
            </a:r>
          </a:p>
          <a:p>
            <a:pPr eaLnBrk="1" hangingPunct="1"/>
            <a:r>
              <a:rPr lang="en-US" smtClean="0"/>
              <a:t>Swelling</a:t>
            </a:r>
          </a:p>
          <a:p>
            <a:pPr eaLnBrk="1" hangingPunct="1"/>
            <a:r>
              <a:rPr lang="en-US" smtClean="0"/>
              <a:t>Cramping</a:t>
            </a:r>
          </a:p>
          <a:p>
            <a:pPr eaLnBrk="1" hangingPunct="1"/>
            <a:r>
              <a:rPr lang="en-US" smtClean="0"/>
              <a:t>Trouble moving the muscle.</a:t>
            </a:r>
          </a:p>
          <a:p>
            <a:pPr eaLnBrk="1" hangingPunct="1">
              <a:buFont typeface="Arial" panose="020B0604020202020204" pitchFamily="34" charset="0"/>
              <a:buNone/>
            </a:pPr>
            <a:endParaRPr lang="en-US" smtClean="0"/>
          </a:p>
        </p:txBody>
      </p:sp>
      <p:sp>
        <p:nvSpPr>
          <p:cNvPr id="43012" name="Rectangle 4"/>
          <p:cNvSpPr>
            <a:spLocks noChangeArrowheads="1"/>
          </p:cNvSpPr>
          <p:nvPr/>
        </p:nvSpPr>
        <p:spPr bwMode="auto">
          <a:xfrm>
            <a:off x="4495800" y="4953000"/>
            <a:ext cx="4572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 By </a:t>
            </a:r>
            <a:r>
              <a:rPr lang="az-Cyrl-AZ" sz="1200" i="1">
                <a:latin typeface="Calibri" panose="020F0502020204030204" pitchFamily="34" charset="0"/>
              </a:rPr>
              <a:t>Яна Питерская (Кид) (</a:t>
            </a:r>
            <a:r>
              <a:rPr lang="en-US" sz="1200" i="1">
                <a:latin typeface="Calibri" panose="020F0502020204030204" pitchFamily="34" charset="0"/>
              </a:rPr>
              <a:t>foto.mail.ru)</a:t>
            </a:r>
          </a:p>
        </p:txBody>
      </p:sp>
      <p:sp>
        <p:nvSpPr>
          <p:cNvPr id="8" name="Rectangle 7"/>
          <p:cNvSpPr/>
          <p:nvPr/>
        </p:nvSpPr>
        <p:spPr>
          <a:xfrm>
            <a:off x="4572000" y="2667000"/>
            <a:ext cx="3810000" cy="2286000"/>
          </a:xfrm>
          <a:prstGeom prst="rect">
            <a:avLst/>
          </a:prstGeom>
          <a:blipFill>
            <a:blip r:embed="rId3" cstate="print"/>
            <a:stretch>
              <a:fillRect/>
            </a:stretch>
          </a:blipFill>
          <a:ln>
            <a:noFill/>
          </a:ln>
          <a:effectLst>
            <a:innerShdw blurRad="63500" dist="50800" dir="13500000">
              <a:prstClr val="black">
                <a:alpha val="50000"/>
              </a:prstClr>
            </a:innerShdw>
          </a:effectLst>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800600" y="2362200"/>
            <a:ext cx="33528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600" b="1">
                <a:latin typeface="Calibri" panose="020F0502020204030204" pitchFamily="34" charset="0"/>
              </a:rPr>
              <a:t>NSAIDs – Side Effects:</a:t>
            </a:r>
          </a:p>
          <a:p>
            <a:pPr eaLnBrk="1" hangingPunct="1">
              <a:buFont typeface="Arial" panose="020B0604020202020204" pitchFamily="34" charset="0"/>
              <a:buChar char="•"/>
            </a:pPr>
            <a:r>
              <a:rPr lang="en-US" sz="1600">
                <a:latin typeface="Calibri" panose="020F0502020204030204" pitchFamily="34" charset="0"/>
              </a:rPr>
              <a:t>Stomach pain</a:t>
            </a:r>
          </a:p>
          <a:p>
            <a:pPr eaLnBrk="1" hangingPunct="1">
              <a:buFont typeface="Arial" panose="020B0604020202020204" pitchFamily="34" charset="0"/>
              <a:buChar char="•"/>
            </a:pPr>
            <a:r>
              <a:rPr lang="en-US" sz="1600">
                <a:latin typeface="Calibri" panose="020F0502020204030204" pitchFamily="34" charset="0"/>
              </a:rPr>
              <a:t>Constipation</a:t>
            </a:r>
          </a:p>
          <a:p>
            <a:pPr eaLnBrk="1" hangingPunct="1">
              <a:buFont typeface="Arial" panose="020B0604020202020204" pitchFamily="34" charset="0"/>
              <a:buChar char="•"/>
            </a:pPr>
            <a:r>
              <a:rPr lang="en-US" sz="1600">
                <a:latin typeface="Calibri" panose="020F0502020204030204" pitchFamily="34" charset="0"/>
              </a:rPr>
              <a:t>Diarrhea</a:t>
            </a:r>
          </a:p>
          <a:p>
            <a:pPr eaLnBrk="1" hangingPunct="1">
              <a:buFont typeface="Arial" panose="020B0604020202020204" pitchFamily="34" charset="0"/>
              <a:buChar char="•"/>
            </a:pPr>
            <a:r>
              <a:rPr lang="en-US" sz="1600">
                <a:latin typeface="Calibri" panose="020F0502020204030204" pitchFamily="34" charset="0"/>
              </a:rPr>
              <a:t>Gas</a:t>
            </a:r>
          </a:p>
          <a:p>
            <a:pPr eaLnBrk="1" hangingPunct="1">
              <a:buFont typeface="Arial" panose="020B0604020202020204" pitchFamily="34" charset="0"/>
              <a:buChar char="•"/>
            </a:pPr>
            <a:r>
              <a:rPr lang="en-US" sz="1600">
                <a:latin typeface="Calibri" panose="020F0502020204030204" pitchFamily="34" charset="0"/>
              </a:rPr>
              <a:t>Nausea</a:t>
            </a:r>
          </a:p>
          <a:p>
            <a:pPr eaLnBrk="1" hangingPunct="1">
              <a:buFont typeface="Arial" panose="020B0604020202020204" pitchFamily="34" charset="0"/>
              <a:buChar char="•"/>
            </a:pPr>
            <a:r>
              <a:rPr lang="en-US" sz="1600">
                <a:latin typeface="Calibri" panose="020F0502020204030204" pitchFamily="34" charset="0"/>
              </a:rPr>
              <a:t>Stomach ulcers</a:t>
            </a:r>
          </a:p>
          <a:p>
            <a:pPr eaLnBrk="1" hangingPunct="1">
              <a:buFont typeface="Arial" panose="020B0604020202020204" pitchFamily="34" charset="0"/>
              <a:buChar char="•"/>
            </a:pPr>
            <a:r>
              <a:rPr lang="en-US" sz="1600">
                <a:latin typeface="Calibri" panose="020F0502020204030204" pitchFamily="34" charset="0"/>
              </a:rPr>
              <a:t>Abnormal kidney function</a:t>
            </a:r>
          </a:p>
          <a:p>
            <a:pPr eaLnBrk="1" hangingPunct="1">
              <a:buFont typeface="Arial" panose="020B0604020202020204" pitchFamily="34" charset="0"/>
              <a:buChar char="•"/>
            </a:pPr>
            <a:r>
              <a:rPr lang="en-US" sz="1600">
                <a:latin typeface="Calibri" panose="020F0502020204030204" pitchFamily="34" charset="0"/>
              </a:rPr>
              <a:t>Anemia</a:t>
            </a:r>
          </a:p>
          <a:p>
            <a:pPr eaLnBrk="1" hangingPunct="1">
              <a:buFont typeface="Arial" panose="020B0604020202020204" pitchFamily="34" charset="0"/>
              <a:buChar char="•"/>
            </a:pPr>
            <a:r>
              <a:rPr lang="en-US" sz="1600">
                <a:latin typeface="Calibri" panose="020F0502020204030204" pitchFamily="34" charset="0"/>
              </a:rPr>
              <a:t>Dizziness</a:t>
            </a:r>
          </a:p>
          <a:p>
            <a:pPr eaLnBrk="1" hangingPunct="1">
              <a:buFont typeface="Arial" panose="020B0604020202020204" pitchFamily="34" charset="0"/>
              <a:buChar char="•"/>
            </a:pPr>
            <a:r>
              <a:rPr lang="en-US" sz="1600">
                <a:latin typeface="Calibri" panose="020F0502020204030204" pitchFamily="34" charset="0"/>
              </a:rPr>
              <a:t>Swelling in the legs</a:t>
            </a:r>
          </a:p>
          <a:p>
            <a:pPr eaLnBrk="1" hangingPunct="1">
              <a:buFont typeface="Arial" panose="020B0604020202020204" pitchFamily="34" charset="0"/>
              <a:buChar char="•"/>
            </a:pPr>
            <a:r>
              <a:rPr lang="en-US" sz="1600" i="1">
                <a:latin typeface="Calibri" panose="020F0502020204030204" pitchFamily="34" charset="0"/>
              </a:rPr>
              <a:t>Abnormal liver tests (blood </a:t>
            </a:r>
            <a:r>
              <a:rPr lang="en-US" sz="1600">
                <a:latin typeface="Calibri" panose="020F0502020204030204" pitchFamily="34" charset="0"/>
              </a:rPr>
              <a:t>tests)</a:t>
            </a:r>
          </a:p>
          <a:p>
            <a:pPr eaLnBrk="1" hangingPunct="1">
              <a:buFont typeface="Arial" panose="020B0604020202020204" pitchFamily="34" charset="0"/>
              <a:buChar char="•"/>
            </a:pPr>
            <a:r>
              <a:rPr lang="en-US" sz="1600">
                <a:latin typeface="Calibri" panose="020F0502020204030204" pitchFamily="34" charset="0"/>
              </a:rPr>
              <a:t>Headaches</a:t>
            </a:r>
          </a:p>
          <a:p>
            <a:pPr eaLnBrk="1" hangingPunct="1">
              <a:buFont typeface="Arial" panose="020B0604020202020204" pitchFamily="34" charset="0"/>
              <a:buChar char="•"/>
            </a:pPr>
            <a:r>
              <a:rPr lang="en-US" sz="1600">
                <a:latin typeface="Calibri" panose="020F0502020204030204" pitchFamily="34" charset="0"/>
              </a:rPr>
              <a:t>Easy bruising</a:t>
            </a:r>
          </a:p>
          <a:p>
            <a:pPr eaLnBrk="1" hangingPunct="1">
              <a:buFont typeface="Arial" panose="020B0604020202020204" pitchFamily="34" charset="0"/>
              <a:buChar char="•"/>
            </a:pPr>
            <a:r>
              <a:rPr lang="en-US" sz="1600">
                <a:latin typeface="Calibri" panose="020F0502020204030204" pitchFamily="34" charset="0"/>
              </a:rPr>
              <a:t>Ringing in the ears</a:t>
            </a:r>
          </a:p>
          <a:p>
            <a:pPr eaLnBrk="1" hangingPunct="1"/>
            <a:endParaRPr lang="en-US">
              <a:latin typeface="Calibri" panose="020F0502020204030204" pitchFamily="34" charset="0"/>
            </a:endParaRPr>
          </a:p>
        </p:txBody>
      </p:sp>
      <p:pic>
        <p:nvPicPr>
          <p:cNvPr id="5" name="Picture 4" descr="100_4102.JPG"/>
          <p:cNvPicPr>
            <a:picLocks noChangeAspect="1"/>
          </p:cNvPicPr>
          <p:nvPr/>
        </p:nvPicPr>
        <p:blipFill>
          <a:blip r:embed="rId3" cstate="print"/>
          <a:srcRect t="4386" b="5945"/>
          <a:stretch>
            <a:fillRect/>
          </a:stretch>
        </p:blipFill>
        <p:spPr>
          <a:xfrm>
            <a:off x="4800600" y="2692400"/>
            <a:ext cx="3474720" cy="2336800"/>
          </a:xfrm>
          <a:prstGeom prst="rect">
            <a:avLst/>
          </a:prstGeom>
          <a:scene3d>
            <a:camera prst="orthographicFront"/>
            <a:lightRig rig="threePt" dir="t"/>
          </a:scene3d>
          <a:sp3d>
            <a:bevelT/>
          </a:sp3d>
        </p:spPr>
      </p:pic>
      <p:sp>
        <p:nvSpPr>
          <p:cNvPr id="45060" name="Title 1"/>
          <p:cNvSpPr>
            <a:spLocks noGrp="1"/>
          </p:cNvSpPr>
          <p:nvPr>
            <p:ph type="title"/>
          </p:nvPr>
        </p:nvSpPr>
        <p:spPr>
          <a:xfrm>
            <a:off x="457200" y="1600200"/>
            <a:ext cx="8229600" cy="1143000"/>
          </a:xfrm>
        </p:spPr>
        <p:txBody>
          <a:bodyPr/>
          <a:lstStyle/>
          <a:p>
            <a:pPr eaLnBrk="1" hangingPunct="1"/>
            <a:r>
              <a:rPr lang="en-US" b="1" smtClean="0"/>
              <a:t>III. Treatment</a:t>
            </a:r>
          </a:p>
        </p:txBody>
      </p:sp>
      <p:sp>
        <p:nvSpPr>
          <p:cNvPr id="3" name="Content Placeholder 2"/>
          <p:cNvSpPr>
            <a:spLocks noGrp="1"/>
          </p:cNvSpPr>
          <p:nvPr>
            <p:ph idx="1"/>
          </p:nvPr>
        </p:nvSpPr>
        <p:spPr bwMode="auto">
          <a:xfrm>
            <a:off x="457200" y="2514600"/>
            <a:ext cx="4267200"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000" b="1" smtClean="0"/>
              <a:t>RICE</a:t>
            </a:r>
          </a:p>
          <a:p>
            <a:pPr lvl="1" eaLnBrk="1" hangingPunct="1"/>
            <a:r>
              <a:rPr lang="en-US" sz="2000" b="1" smtClean="0"/>
              <a:t>R</a:t>
            </a:r>
            <a:r>
              <a:rPr lang="en-US" sz="2000" smtClean="0"/>
              <a:t>est</a:t>
            </a:r>
          </a:p>
          <a:p>
            <a:pPr lvl="1" eaLnBrk="1" hangingPunct="1"/>
            <a:r>
              <a:rPr lang="en-US" sz="2000" b="1" smtClean="0"/>
              <a:t>I</a:t>
            </a:r>
            <a:r>
              <a:rPr lang="en-US" sz="2000" smtClean="0"/>
              <a:t>ce</a:t>
            </a:r>
          </a:p>
          <a:p>
            <a:pPr lvl="1" eaLnBrk="1" hangingPunct="1"/>
            <a:r>
              <a:rPr lang="en-US" sz="2000" b="1" smtClean="0"/>
              <a:t>C</a:t>
            </a:r>
            <a:r>
              <a:rPr lang="en-US" sz="2000" smtClean="0"/>
              <a:t>ompress</a:t>
            </a:r>
          </a:p>
          <a:p>
            <a:pPr lvl="1" eaLnBrk="1" hangingPunct="1"/>
            <a:r>
              <a:rPr lang="en-US" sz="2000" b="1" smtClean="0"/>
              <a:t>E</a:t>
            </a:r>
            <a:r>
              <a:rPr lang="en-US" sz="2000" smtClean="0"/>
              <a:t>levate</a:t>
            </a:r>
          </a:p>
          <a:p>
            <a:pPr eaLnBrk="1" hangingPunct="1"/>
            <a:r>
              <a:rPr lang="en-US" sz="2000" smtClean="0"/>
              <a:t>Doctor Visit</a:t>
            </a:r>
          </a:p>
          <a:p>
            <a:pPr eaLnBrk="1" hangingPunct="1"/>
            <a:r>
              <a:rPr lang="en-US" sz="2000" smtClean="0"/>
              <a:t>NSAIDs*</a:t>
            </a:r>
          </a:p>
          <a:p>
            <a:pPr eaLnBrk="1" hangingPunct="1"/>
            <a:r>
              <a:rPr lang="en-US" sz="2000" smtClean="0"/>
              <a:t>Exercise</a:t>
            </a:r>
          </a:p>
          <a:p>
            <a:pPr eaLnBrk="1" hangingPunct="1"/>
            <a:r>
              <a:rPr lang="en-US" sz="2000" smtClean="0"/>
              <a:t>Physical Therapy</a:t>
            </a:r>
          </a:p>
        </p:txBody>
      </p:sp>
      <p:pic>
        <p:nvPicPr>
          <p:cNvPr id="4" name="Picture 2" descr="File:FEMA - 18666 - Photograph by Greg Henshall taken on 11-08-2005 in Louisiana.jpg"/>
          <p:cNvPicPr>
            <a:picLocks noChangeAspect="1" noChangeArrowheads="1"/>
          </p:cNvPicPr>
          <p:nvPr/>
        </p:nvPicPr>
        <p:blipFill>
          <a:blip r:embed="rId4" cstate="print"/>
          <a:srcRect/>
          <a:stretch>
            <a:fillRect/>
          </a:stretch>
        </p:blipFill>
        <p:spPr bwMode="auto">
          <a:xfrm>
            <a:off x="4800600" y="3076574"/>
            <a:ext cx="3450832" cy="2333626"/>
          </a:xfrm>
          <a:prstGeom prst="rect">
            <a:avLst/>
          </a:prstGeom>
          <a:noFill/>
          <a:scene3d>
            <a:camera prst="orthographicFront"/>
            <a:lightRig rig="threePt" dir="t"/>
          </a:scene3d>
          <a:sp3d>
            <a:bevelT/>
          </a:sp3d>
        </p:spPr>
      </p:pic>
      <p:pic>
        <p:nvPicPr>
          <p:cNvPr id="47106" name="Picture 2" descr="File:Carpal tunnel splint.jpg"/>
          <p:cNvPicPr>
            <a:picLocks noChangeAspect="1" noChangeArrowheads="1"/>
          </p:cNvPicPr>
          <p:nvPr/>
        </p:nvPicPr>
        <p:blipFill>
          <a:blip r:embed="rId5" cstate="print"/>
          <a:srcRect r="1944"/>
          <a:stretch>
            <a:fillRect/>
          </a:stretch>
        </p:blipFill>
        <p:spPr bwMode="auto">
          <a:xfrm>
            <a:off x="4572000" y="2819400"/>
            <a:ext cx="3844462" cy="2362200"/>
          </a:xfrm>
          <a:prstGeom prst="rect">
            <a:avLst/>
          </a:prstGeom>
          <a:noFill/>
          <a:scene3d>
            <a:camera prst="orthographicFront"/>
            <a:lightRig rig="threePt" dir="t"/>
          </a:scene3d>
          <a:sp3d>
            <a:bevelT/>
          </a:sp3d>
        </p:spPr>
      </p:pic>
      <p:pic>
        <p:nvPicPr>
          <p:cNvPr id="8" name="Picture 7" descr="100_4103.JPG"/>
          <p:cNvPicPr>
            <a:picLocks noChangeAspect="1"/>
          </p:cNvPicPr>
          <p:nvPr/>
        </p:nvPicPr>
        <p:blipFill>
          <a:blip r:embed="rId6" cstate="print"/>
          <a:srcRect l="17062" r="26066"/>
          <a:stretch>
            <a:fillRect/>
          </a:stretch>
        </p:blipFill>
        <p:spPr>
          <a:xfrm>
            <a:off x="5410200" y="2727960"/>
            <a:ext cx="2438400" cy="3215640"/>
          </a:xfrm>
          <a:prstGeom prst="rect">
            <a:avLst/>
          </a:prstGeom>
          <a:scene3d>
            <a:camera prst="orthographicFront"/>
            <a:lightRig rig="threePt" dir="t"/>
          </a:scene3d>
          <a:sp3d>
            <a:bevelT/>
          </a:sp3d>
        </p:spPr>
      </p:pic>
      <p:pic>
        <p:nvPicPr>
          <p:cNvPr id="47108" name="Picture 4" descr="File:US Navy 080117-N-0483B-003 Hospital Corpsman 2nd Class Victor Brown demonstrates how to properly apply a splint during the 7th Fleet Specialty Conference at U.S. Naval Hospital (USNH) Yokosuka.jpg"/>
          <p:cNvPicPr>
            <a:picLocks noChangeAspect="1" noChangeArrowheads="1"/>
          </p:cNvPicPr>
          <p:nvPr/>
        </p:nvPicPr>
        <p:blipFill>
          <a:blip r:embed="rId7" cstate="print"/>
          <a:srcRect/>
          <a:stretch>
            <a:fillRect/>
          </a:stretch>
        </p:blipFill>
        <p:spPr bwMode="auto">
          <a:xfrm>
            <a:off x="4724400" y="2743200"/>
            <a:ext cx="3691362" cy="2634710"/>
          </a:xfrm>
          <a:prstGeom prst="rect">
            <a:avLst/>
          </a:prstGeom>
          <a:noFill/>
          <a:scene3d>
            <a:camera prst="orthographicFront"/>
            <a:lightRig rig="threePt" dir="t"/>
          </a:scene3d>
          <a:sp3d>
            <a:bevelT/>
          </a:sp3d>
        </p:spPr>
      </p:pic>
      <p:pic>
        <p:nvPicPr>
          <p:cNvPr id="10" name="Picture 9" descr="100_4108.JPG"/>
          <p:cNvPicPr>
            <a:picLocks noChangeAspect="1"/>
          </p:cNvPicPr>
          <p:nvPr/>
        </p:nvPicPr>
        <p:blipFill>
          <a:blip r:embed="rId8" cstate="print"/>
          <a:srcRect l="10526" t="14912" r="6140" b="29532"/>
          <a:stretch>
            <a:fillRect/>
          </a:stretch>
        </p:blipFill>
        <p:spPr>
          <a:xfrm>
            <a:off x="3733800" y="2895600"/>
            <a:ext cx="5029200" cy="2514600"/>
          </a:xfrm>
          <a:prstGeom prst="rect">
            <a:avLst/>
          </a:prstGeom>
          <a:scene3d>
            <a:camera prst="orthographicFront"/>
            <a:lightRig rig="threePt" dir="t"/>
          </a:scene3d>
          <a:sp3d>
            <a:bevelT/>
          </a:sp3d>
        </p:spPr>
      </p:pic>
      <p:pic>
        <p:nvPicPr>
          <p:cNvPr id="47110" name="Picture 6" descr="File:International Medical Graduates Doctors (IMGs) (5774894486).jpg"/>
          <p:cNvPicPr>
            <a:picLocks noChangeAspect="1" noChangeArrowheads="1"/>
          </p:cNvPicPr>
          <p:nvPr/>
        </p:nvPicPr>
        <p:blipFill>
          <a:blip r:embed="rId9" cstate="print"/>
          <a:srcRect/>
          <a:stretch>
            <a:fillRect/>
          </a:stretch>
        </p:blipFill>
        <p:spPr bwMode="auto">
          <a:xfrm>
            <a:off x="3886200" y="2638485"/>
            <a:ext cx="4689230" cy="3124200"/>
          </a:xfrm>
          <a:prstGeom prst="rect">
            <a:avLst/>
          </a:prstGeom>
          <a:noFill/>
          <a:scene3d>
            <a:camera prst="orthographicFront"/>
            <a:lightRig rig="threePt" dir="t"/>
          </a:scene3d>
          <a:sp3d>
            <a:bevelT/>
          </a:sp3d>
        </p:spPr>
      </p:pic>
      <p:sp>
        <p:nvSpPr>
          <p:cNvPr id="12" name="TextBox 11"/>
          <p:cNvSpPr txBox="1">
            <a:spLocks noChangeArrowheads="1"/>
          </p:cNvSpPr>
          <p:nvPr/>
        </p:nvSpPr>
        <p:spPr bwMode="auto">
          <a:xfrm>
            <a:off x="3886200" y="5838825"/>
            <a:ext cx="48006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 By DIAC images, via Wikimedia Commons</a:t>
            </a:r>
          </a:p>
        </p:txBody>
      </p:sp>
      <p:pic>
        <p:nvPicPr>
          <p:cNvPr id="15" name="Picture 14" descr="100_4110.JPG"/>
          <p:cNvPicPr>
            <a:picLocks noChangeAspect="1"/>
          </p:cNvPicPr>
          <p:nvPr/>
        </p:nvPicPr>
        <p:blipFill>
          <a:blip r:embed="rId10" cstate="print"/>
          <a:srcRect l="10601" r="4594" b="3416"/>
          <a:stretch>
            <a:fillRect/>
          </a:stretch>
        </p:blipFill>
        <p:spPr>
          <a:xfrm>
            <a:off x="4648200" y="2590800"/>
            <a:ext cx="3657600" cy="3124200"/>
          </a:xfrm>
          <a:prstGeom prst="rect">
            <a:avLst/>
          </a:prstGeom>
          <a:scene3d>
            <a:camera prst="orthographicFront"/>
            <a:lightRig rig="threePt" dir="t"/>
          </a:scene3d>
          <a:sp3d>
            <a:bevelT/>
          </a:sp3d>
        </p:spPr>
      </p:pic>
      <p:pic>
        <p:nvPicPr>
          <p:cNvPr id="52226" name="Picture 2" descr="http://upload.wikimedia.org/wikipedia/commons/5/56/Captain_Eric_Kaniut%2C_Commodore_David_Taylor_and_Rear_Admiral_Brian_Prindle_work_out.jpg"/>
          <p:cNvPicPr>
            <a:picLocks noChangeAspect="1" noChangeArrowheads="1"/>
          </p:cNvPicPr>
          <p:nvPr/>
        </p:nvPicPr>
        <p:blipFill>
          <a:blip r:embed="rId11" cstate="print"/>
          <a:srcRect/>
          <a:stretch>
            <a:fillRect/>
          </a:stretch>
        </p:blipFill>
        <p:spPr bwMode="auto">
          <a:xfrm>
            <a:off x="4038600" y="2819400"/>
            <a:ext cx="4530492" cy="2703195"/>
          </a:xfrm>
          <a:prstGeom prst="rect">
            <a:avLst/>
          </a:prstGeom>
          <a:noFill/>
          <a:scene3d>
            <a:camera prst="orthographicFront"/>
            <a:lightRig rig="threePt" dir="t"/>
          </a:scene3d>
          <a:sp3d>
            <a:bevelT/>
          </a:sp3d>
        </p:spPr>
      </p:pic>
      <p:sp>
        <p:nvSpPr>
          <p:cNvPr id="16" name="TextBox 15"/>
          <p:cNvSpPr txBox="1">
            <a:spLocks noChangeArrowheads="1"/>
          </p:cNvSpPr>
          <p:nvPr/>
        </p:nvSpPr>
        <p:spPr bwMode="auto">
          <a:xfrm>
            <a:off x="5105400" y="4876800"/>
            <a:ext cx="243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i="1">
                <a:latin typeface="Calibri" panose="020F0502020204030204" pitchFamily="34" charset="0"/>
              </a:rPr>
              <a:t>Animation: By Nisse WC</a:t>
            </a:r>
          </a:p>
        </p:txBody>
      </p:sp>
      <p:pic>
        <p:nvPicPr>
          <p:cNvPr id="18" name="Picture 17" descr="Rygg_Svank_Hand-Mot-Ben.gif"/>
          <p:cNvPicPr>
            <a:picLocks noChangeAspect="1"/>
          </p:cNvPicPr>
          <p:nvPr/>
        </p:nvPicPr>
        <p:blipFill>
          <a:blip r:embed="rId12" cstate="print"/>
          <a:stretch>
            <a:fillRect/>
          </a:stretch>
        </p:blipFill>
        <p:spPr>
          <a:xfrm>
            <a:off x="3962400" y="2943285"/>
            <a:ext cx="4706472" cy="2667000"/>
          </a:xfrm>
          <a:prstGeom prst="rect">
            <a:avLst/>
          </a:prstGeom>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47108"/>
                                        </p:tgtEl>
                                        <p:attrNameLst>
                                          <p:attrName>style.visibility</p:attrName>
                                        </p:attrNameLst>
                                      </p:cBhvr>
                                      <p:to>
                                        <p:strVal val="visible"/>
                                      </p:to>
                                    </p:set>
                                  </p:childTnLst>
                                  <p:subTnLst>
                                    <p:set>
                                      <p:cBhvr override="childStyle">
                                        <p:cTn dur="1" fill="hold" display="0" masterRel="nextClick" afterEffect="1"/>
                                        <p:tgtEl>
                                          <p:spTgt spid="47108"/>
                                        </p:tgtEl>
                                        <p:attrNameLst>
                                          <p:attrName>style.visibility</p:attrName>
                                        </p:attrNameLst>
                                      </p:cBhvr>
                                      <p:to>
                                        <p:strVal val="hidden"/>
                                      </p:to>
                                    </p:set>
                                  </p:sub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47106"/>
                                        </p:tgtEl>
                                        <p:attrNameLst>
                                          <p:attrName>style.visibility</p:attrName>
                                        </p:attrNameLst>
                                      </p:cBhvr>
                                      <p:to>
                                        <p:strVal val="visible"/>
                                      </p:to>
                                    </p:set>
                                  </p:childTnLst>
                                  <p:subTnLst>
                                    <p:set>
                                      <p:cBhvr override="childStyle">
                                        <p:cTn dur="1" fill="hold" display="0" masterRel="nextClick" afterEffect="1"/>
                                        <p:tgtEl>
                                          <p:spTgt spid="47106"/>
                                        </p:tgtEl>
                                        <p:attrNameLst>
                                          <p:attrName>style.visibility</p:attrName>
                                        </p:attrNameLst>
                                      </p:cBhvr>
                                      <p:to>
                                        <p:strVal val="hidden"/>
                                      </p:to>
                                    </p:set>
                                  </p:sub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par>
                                <p:cTn id="37" presetID="1"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7110"/>
                                        </p:tgtEl>
                                        <p:attrNameLst>
                                          <p:attrName>style.visibility</p:attrName>
                                        </p:attrNameLst>
                                      </p:cBhvr>
                                      <p:to>
                                        <p:strVal val="visible"/>
                                      </p:to>
                                    </p:set>
                                  </p:childTnLst>
                                  <p:subTnLst>
                                    <p:set>
                                      <p:cBhvr override="childStyle">
                                        <p:cTn dur="1" fill="hold" display="0" masterRel="nextClick" afterEffect="1"/>
                                        <p:tgtEl>
                                          <p:spTgt spid="47110"/>
                                        </p:tgtEl>
                                        <p:attrNameLst>
                                          <p:attrName>style.visibility</p:attrName>
                                        </p:attrNameLst>
                                      </p:cBhvr>
                                      <p:to>
                                        <p:strVal val="hidden"/>
                                      </p:to>
                                    </p:set>
                                  </p:sub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2226"/>
                                        </p:tgtEl>
                                        <p:attrNameLst>
                                          <p:attrName>style.visibility</p:attrName>
                                        </p:attrNameLst>
                                      </p:cBhvr>
                                      <p:to>
                                        <p:strVal val="visible"/>
                                      </p:to>
                                    </p:set>
                                  </p:childTnLst>
                                  <p:subTnLst>
                                    <p:set>
                                      <p:cBhvr override="childStyle">
                                        <p:cTn dur="1" fill="hold" display="0" masterRel="nextClick" afterEffect="1"/>
                                        <p:tgtEl>
                                          <p:spTgt spid="52226"/>
                                        </p:tgtEl>
                                        <p:attrNameLst>
                                          <p:attrName>style.visibility</p:attrName>
                                        </p:attrNameLst>
                                      </p:cBhvr>
                                      <p:to>
                                        <p:strVal val="hidden"/>
                                      </p:to>
                                    </p:set>
                                  </p:sub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1600200"/>
            <a:ext cx="8229600" cy="1143000"/>
          </a:xfrm>
        </p:spPr>
        <p:txBody>
          <a:bodyPr/>
          <a:lstStyle/>
          <a:p>
            <a:pPr eaLnBrk="1" hangingPunct="1"/>
            <a:r>
              <a:rPr lang="en-US" b="1" smtClean="0"/>
              <a:t>IV. Mainstream Prevention</a:t>
            </a:r>
            <a:endParaRPr lang="en-US" smtClean="0"/>
          </a:p>
        </p:txBody>
      </p:sp>
      <p:sp>
        <p:nvSpPr>
          <p:cNvPr id="47107"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Mainstream</a:t>
            </a:r>
          </a:p>
          <a:p>
            <a:pPr lvl="1" eaLnBrk="1" hangingPunct="1"/>
            <a:r>
              <a:rPr lang="en-US" smtClean="0"/>
              <a:t>Regulation</a:t>
            </a:r>
          </a:p>
          <a:p>
            <a:pPr lvl="1" eaLnBrk="1" hangingPunct="1"/>
            <a:r>
              <a:rPr lang="en-US" smtClean="0"/>
              <a:t>Personal Responsibility</a:t>
            </a:r>
          </a:p>
          <a:p>
            <a:pPr lvl="1" eaLnBrk="1" hangingPunct="1"/>
            <a:r>
              <a:rPr lang="en-US" smtClean="0"/>
              <a:t>Physical Fitness</a:t>
            </a:r>
          </a:p>
          <a:p>
            <a:pPr lvl="1" eaLnBrk="1" hangingPunct="1"/>
            <a:endParaRPr lang="en-US" smtClean="0"/>
          </a:p>
          <a:p>
            <a:pPr eaLnBrk="1" hangingPunct="1"/>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l="22469" t="12444" r="23700" b="22200"/>
          <a:stretch>
            <a:fillRect/>
          </a:stretch>
        </p:blipFill>
        <p:spPr bwMode="auto">
          <a:xfrm>
            <a:off x="4492625" y="2743200"/>
            <a:ext cx="4575175" cy="31242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49155" name="Title 1"/>
          <p:cNvSpPr>
            <a:spLocks noGrp="1"/>
          </p:cNvSpPr>
          <p:nvPr>
            <p:ph type="title"/>
          </p:nvPr>
        </p:nvSpPr>
        <p:spPr>
          <a:xfrm>
            <a:off x="457200" y="1600200"/>
            <a:ext cx="8229600" cy="1143000"/>
          </a:xfrm>
        </p:spPr>
        <p:txBody>
          <a:bodyPr/>
          <a:lstStyle/>
          <a:p>
            <a:pPr eaLnBrk="1" hangingPunct="1"/>
            <a:r>
              <a:rPr lang="en-US" b="1" smtClean="0"/>
              <a:t>Regulations</a:t>
            </a:r>
            <a:endParaRPr lang="en-US" sz="3200" smtClean="0"/>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defRPr/>
            </a:pPr>
            <a:r>
              <a:rPr lang="en-US" dirty="0" smtClean="0"/>
              <a:t>Safety Standards</a:t>
            </a:r>
          </a:p>
          <a:p>
            <a:pPr lvl="1" eaLnBrk="1" fontAlgn="auto" hangingPunct="1">
              <a:spcAft>
                <a:spcPts val="0"/>
              </a:spcAft>
              <a:defRPr/>
            </a:pPr>
            <a:r>
              <a:rPr lang="en-US" dirty="0" smtClean="0"/>
              <a:t>Laws</a:t>
            </a:r>
          </a:p>
          <a:p>
            <a:pPr lvl="1" eaLnBrk="1" fontAlgn="auto" hangingPunct="1">
              <a:spcAft>
                <a:spcPts val="0"/>
              </a:spcAft>
              <a:defRPr/>
            </a:pPr>
            <a:r>
              <a:rPr lang="en-US" dirty="0" smtClean="0"/>
              <a:t>National Codes</a:t>
            </a:r>
          </a:p>
          <a:p>
            <a:pPr lvl="1" eaLnBrk="1" fontAlgn="auto" hangingPunct="1">
              <a:spcAft>
                <a:spcPts val="0"/>
              </a:spcAft>
              <a:defRPr/>
            </a:pPr>
            <a:r>
              <a:rPr lang="en-US" dirty="0" smtClean="0"/>
              <a:t>Certification Standards</a:t>
            </a:r>
          </a:p>
          <a:p>
            <a:pPr eaLnBrk="1" fontAlgn="auto" hangingPunct="1">
              <a:spcAft>
                <a:spcPts val="0"/>
              </a:spcAft>
              <a:defRPr/>
            </a:pPr>
            <a:r>
              <a:rPr lang="en-US" dirty="0" smtClean="0"/>
              <a:t>Safety Committee</a:t>
            </a:r>
          </a:p>
          <a:p>
            <a:pPr lvl="1" eaLnBrk="1" fontAlgn="auto" hangingPunct="1">
              <a:spcAft>
                <a:spcPts val="0"/>
              </a:spcAft>
              <a:defRPr/>
            </a:pPr>
            <a:r>
              <a:rPr lang="en-US" dirty="0" smtClean="0"/>
              <a:t>Case Reviews</a:t>
            </a:r>
          </a:p>
          <a:p>
            <a:pPr lvl="2" eaLnBrk="1" fontAlgn="auto" hangingPunct="1">
              <a:spcAft>
                <a:spcPts val="0"/>
              </a:spcAft>
              <a:defRPr/>
            </a:pPr>
            <a:r>
              <a:rPr lang="en-US" dirty="0" smtClean="0"/>
              <a:t>Near-Miss Reporting</a:t>
            </a:r>
          </a:p>
          <a:p>
            <a:pPr lvl="1" eaLnBrk="1" fontAlgn="auto" hangingPunct="1">
              <a:spcAft>
                <a:spcPts val="0"/>
              </a:spcAft>
              <a:defRPr/>
            </a:pPr>
            <a:r>
              <a:rPr lang="en-US" dirty="0" smtClean="0"/>
              <a:t>Accident Investigations</a:t>
            </a:r>
          </a:p>
          <a:p>
            <a:pPr lvl="2" eaLnBrk="1" fontAlgn="auto" hangingPunct="1">
              <a:spcAft>
                <a:spcPts val="0"/>
              </a:spcAft>
              <a:defRPr/>
            </a:pPr>
            <a:r>
              <a:rPr lang="en-US" dirty="0" smtClean="0"/>
              <a:t>Preventable/Non-Preventable</a:t>
            </a:r>
          </a:p>
          <a:p>
            <a:pPr lvl="2" eaLnBrk="1" fontAlgn="auto" hangingPunct="1">
              <a:spcAft>
                <a:spcPts val="0"/>
              </a:spcAft>
              <a:defRPr/>
            </a:pPr>
            <a:r>
              <a:rPr lang="en-US" dirty="0" smtClean="0"/>
              <a:t>Immediate Cause/Fundamental Cause</a:t>
            </a:r>
          </a:p>
          <a:p>
            <a:pPr eaLnBrk="1" fontAlgn="auto" hangingPunct="1">
              <a:spcAft>
                <a:spcPts val="0"/>
              </a:spcAft>
              <a:defRPr/>
            </a:pPr>
            <a:endParaRPr lang="en-US" dirty="0"/>
          </a:p>
        </p:txBody>
      </p:sp>
      <p:pic>
        <p:nvPicPr>
          <p:cNvPr id="49153" name="Picture 1"/>
          <p:cNvPicPr>
            <a:picLocks noChangeAspect="1" noChangeArrowheads="1"/>
          </p:cNvPicPr>
          <p:nvPr/>
        </p:nvPicPr>
        <p:blipFill>
          <a:blip r:embed="rId4">
            <a:extLst>
              <a:ext uri="{28A0092B-C50C-407E-A947-70E740481C1C}">
                <a14:useLocalDpi xmlns:a14="http://schemas.microsoft.com/office/drawing/2010/main" val="0"/>
              </a:ext>
            </a:extLst>
          </a:blip>
          <a:srcRect l="19000" t="32001" r="20500" b="52888"/>
          <a:stretch>
            <a:fillRect/>
          </a:stretch>
        </p:blipFill>
        <p:spPr bwMode="auto">
          <a:xfrm>
            <a:off x="3886200" y="2962275"/>
            <a:ext cx="4953000" cy="695325"/>
          </a:xfrm>
          <a:prstGeom prst="rect">
            <a:avLst/>
          </a:prstGeom>
          <a:solidFill>
            <a:srgbClr val="FF0000"/>
          </a:solidFill>
          <a:ln w="28575">
            <a:solidFill>
              <a:srgbClr val="FF0000"/>
            </a:solidFill>
            <a:miter lim="800000"/>
            <a:headEnd/>
            <a:tailEnd/>
          </a:ln>
        </p:spPr>
      </p:pic>
      <p:sp>
        <p:nvSpPr>
          <p:cNvPr id="9" name="Freeform 8"/>
          <p:cNvSpPr/>
          <p:nvPr/>
        </p:nvSpPr>
        <p:spPr>
          <a:xfrm>
            <a:off x="4572000" y="4724400"/>
            <a:ext cx="2438400" cy="762000"/>
          </a:xfrm>
          <a:custGeom>
            <a:avLst/>
            <a:gdLst>
              <a:gd name="connsiteX0" fmla="*/ 294032 w 3011832"/>
              <a:gd name="connsiteY0" fmla="*/ 1197621 h 1451621"/>
              <a:gd name="connsiteX1" fmla="*/ 294032 w 3011832"/>
              <a:gd name="connsiteY1" fmla="*/ 1197621 h 1451621"/>
              <a:gd name="connsiteX2" fmla="*/ 205132 w 3011832"/>
              <a:gd name="connsiteY2" fmla="*/ 1121421 h 1451621"/>
              <a:gd name="connsiteX3" fmla="*/ 116232 w 3011832"/>
              <a:gd name="connsiteY3" fmla="*/ 994421 h 1451621"/>
              <a:gd name="connsiteX4" fmla="*/ 90832 w 3011832"/>
              <a:gd name="connsiteY4" fmla="*/ 956321 h 1451621"/>
              <a:gd name="connsiteX5" fmla="*/ 65432 w 3011832"/>
              <a:gd name="connsiteY5" fmla="*/ 918221 h 1451621"/>
              <a:gd name="connsiteX6" fmla="*/ 27332 w 3011832"/>
              <a:gd name="connsiteY6" fmla="*/ 803921 h 1451621"/>
              <a:gd name="connsiteX7" fmla="*/ 14632 w 3011832"/>
              <a:gd name="connsiteY7" fmla="*/ 765821 h 1451621"/>
              <a:gd name="connsiteX8" fmla="*/ 1932 w 3011832"/>
              <a:gd name="connsiteY8" fmla="*/ 702321 h 1451621"/>
              <a:gd name="connsiteX9" fmla="*/ 14632 w 3011832"/>
              <a:gd name="connsiteY9" fmla="*/ 435621 h 1451621"/>
              <a:gd name="connsiteX10" fmla="*/ 52732 w 3011832"/>
              <a:gd name="connsiteY10" fmla="*/ 397521 h 1451621"/>
              <a:gd name="connsiteX11" fmla="*/ 65432 w 3011832"/>
              <a:gd name="connsiteY11" fmla="*/ 346721 h 1451621"/>
              <a:gd name="connsiteX12" fmla="*/ 154332 w 3011832"/>
              <a:gd name="connsiteY12" fmla="*/ 295921 h 1451621"/>
              <a:gd name="connsiteX13" fmla="*/ 192432 w 3011832"/>
              <a:gd name="connsiteY13" fmla="*/ 270521 h 1451621"/>
              <a:gd name="connsiteX14" fmla="*/ 281332 w 3011832"/>
              <a:gd name="connsiteY14" fmla="*/ 245121 h 1451621"/>
              <a:gd name="connsiteX15" fmla="*/ 357532 w 3011832"/>
              <a:gd name="connsiteY15" fmla="*/ 194321 h 1451621"/>
              <a:gd name="connsiteX16" fmla="*/ 395632 w 3011832"/>
              <a:gd name="connsiteY16" fmla="*/ 181621 h 1451621"/>
              <a:gd name="connsiteX17" fmla="*/ 433732 w 3011832"/>
              <a:gd name="connsiteY17" fmla="*/ 156221 h 1451621"/>
              <a:gd name="connsiteX18" fmla="*/ 509932 w 3011832"/>
              <a:gd name="connsiteY18" fmla="*/ 130821 h 1451621"/>
              <a:gd name="connsiteX19" fmla="*/ 586132 w 3011832"/>
              <a:gd name="connsiteY19" fmla="*/ 92721 h 1451621"/>
              <a:gd name="connsiteX20" fmla="*/ 624232 w 3011832"/>
              <a:gd name="connsiteY20" fmla="*/ 67321 h 1451621"/>
              <a:gd name="connsiteX21" fmla="*/ 763932 w 3011832"/>
              <a:gd name="connsiteY21" fmla="*/ 41921 h 1451621"/>
              <a:gd name="connsiteX22" fmla="*/ 1081432 w 3011832"/>
              <a:gd name="connsiteY22" fmla="*/ 41921 h 1451621"/>
              <a:gd name="connsiteX23" fmla="*/ 1449732 w 3011832"/>
              <a:gd name="connsiteY23" fmla="*/ 67321 h 1451621"/>
              <a:gd name="connsiteX24" fmla="*/ 1652932 w 3011832"/>
              <a:gd name="connsiteY24" fmla="*/ 80021 h 1451621"/>
              <a:gd name="connsiteX25" fmla="*/ 1703732 w 3011832"/>
              <a:gd name="connsiteY25" fmla="*/ 92721 h 1451621"/>
              <a:gd name="connsiteX26" fmla="*/ 1741832 w 3011832"/>
              <a:gd name="connsiteY26" fmla="*/ 105421 h 1451621"/>
              <a:gd name="connsiteX27" fmla="*/ 1830732 w 3011832"/>
              <a:gd name="connsiteY27" fmla="*/ 118121 h 1451621"/>
              <a:gd name="connsiteX28" fmla="*/ 1983132 w 3011832"/>
              <a:gd name="connsiteY28" fmla="*/ 143521 h 1451621"/>
              <a:gd name="connsiteX29" fmla="*/ 2122832 w 3011832"/>
              <a:gd name="connsiteY29" fmla="*/ 168921 h 1451621"/>
              <a:gd name="connsiteX30" fmla="*/ 2338732 w 3011832"/>
              <a:gd name="connsiteY30" fmla="*/ 194321 h 1451621"/>
              <a:gd name="connsiteX31" fmla="*/ 2491132 w 3011832"/>
              <a:gd name="connsiteY31" fmla="*/ 257821 h 1451621"/>
              <a:gd name="connsiteX32" fmla="*/ 2618132 w 3011832"/>
              <a:gd name="connsiteY32" fmla="*/ 334021 h 1451621"/>
              <a:gd name="connsiteX33" fmla="*/ 2668932 w 3011832"/>
              <a:gd name="connsiteY33" fmla="*/ 346721 h 1451621"/>
              <a:gd name="connsiteX34" fmla="*/ 2795932 w 3011832"/>
              <a:gd name="connsiteY34" fmla="*/ 384821 h 1451621"/>
              <a:gd name="connsiteX35" fmla="*/ 2872132 w 3011832"/>
              <a:gd name="connsiteY35" fmla="*/ 461021 h 1451621"/>
              <a:gd name="connsiteX36" fmla="*/ 2910232 w 3011832"/>
              <a:gd name="connsiteY36" fmla="*/ 537221 h 1451621"/>
              <a:gd name="connsiteX37" fmla="*/ 2922932 w 3011832"/>
              <a:gd name="connsiteY37" fmla="*/ 626121 h 1451621"/>
              <a:gd name="connsiteX38" fmla="*/ 2948332 w 3011832"/>
              <a:gd name="connsiteY38" fmla="*/ 664221 h 1451621"/>
              <a:gd name="connsiteX39" fmla="*/ 2961032 w 3011832"/>
              <a:gd name="connsiteY39" fmla="*/ 727721 h 1451621"/>
              <a:gd name="connsiteX40" fmla="*/ 2986432 w 3011832"/>
              <a:gd name="connsiteY40" fmla="*/ 829321 h 1451621"/>
              <a:gd name="connsiteX41" fmla="*/ 2999132 w 3011832"/>
              <a:gd name="connsiteY41" fmla="*/ 880121 h 1451621"/>
              <a:gd name="connsiteX42" fmla="*/ 3011832 w 3011832"/>
              <a:gd name="connsiteY42" fmla="*/ 930921 h 1451621"/>
              <a:gd name="connsiteX43" fmla="*/ 2999132 w 3011832"/>
              <a:gd name="connsiteY43" fmla="*/ 1134121 h 1451621"/>
              <a:gd name="connsiteX44" fmla="*/ 2986432 w 3011832"/>
              <a:gd name="connsiteY44" fmla="*/ 1184921 h 1451621"/>
              <a:gd name="connsiteX45" fmla="*/ 2935632 w 3011832"/>
              <a:gd name="connsiteY45" fmla="*/ 1299221 h 1451621"/>
              <a:gd name="connsiteX46" fmla="*/ 2897532 w 3011832"/>
              <a:gd name="connsiteY46" fmla="*/ 1337321 h 1451621"/>
              <a:gd name="connsiteX47" fmla="*/ 2821332 w 3011832"/>
              <a:gd name="connsiteY47" fmla="*/ 1388121 h 1451621"/>
              <a:gd name="connsiteX48" fmla="*/ 2783232 w 3011832"/>
              <a:gd name="connsiteY48" fmla="*/ 1400821 h 1451621"/>
              <a:gd name="connsiteX49" fmla="*/ 2681632 w 3011832"/>
              <a:gd name="connsiteY49" fmla="*/ 1426221 h 1451621"/>
              <a:gd name="connsiteX50" fmla="*/ 2630832 w 3011832"/>
              <a:gd name="connsiteY50" fmla="*/ 1438921 h 1451621"/>
              <a:gd name="connsiteX51" fmla="*/ 2592732 w 3011832"/>
              <a:gd name="connsiteY51" fmla="*/ 1451621 h 1451621"/>
              <a:gd name="connsiteX52" fmla="*/ 2402232 w 3011832"/>
              <a:gd name="connsiteY52" fmla="*/ 1438921 h 1451621"/>
              <a:gd name="connsiteX53" fmla="*/ 2173632 w 3011832"/>
              <a:gd name="connsiteY53" fmla="*/ 1426221 h 1451621"/>
              <a:gd name="connsiteX54" fmla="*/ 2122832 w 3011832"/>
              <a:gd name="connsiteY54" fmla="*/ 1413521 h 1451621"/>
              <a:gd name="connsiteX55" fmla="*/ 2033932 w 3011832"/>
              <a:gd name="connsiteY55" fmla="*/ 1400821 h 1451621"/>
              <a:gd name="connsiteX56" fmla="*/ 1843432 w 3011832"/>
              <a:gd name="connsiteY56" fmla="*/ 1388121 h 1451621"/>
              <a:gd name="connsiteX57" fmla="*/ 1373532 w 3011832"/>
              <a:gd name="connsiteY57" fmla="*/ 1400821 h 1451621"/>
              <a:gd name="connsiteX58" fmla="*/ 1284632 w 3011832"/>
              <a:gd name="connsiteY58" fmla="*/ 1388121 h 1451621"/>
              <a:gd name="connsiteX59" fmla="*/ 1094132 w 3011832"/>
              <a:gd name="connsiteY59" fmla="*/ 1362721 h 1451621"/>
              <a:gd name="connsiteX60" fmla="*/ 1017932 w 3011832"/>
              <a:gd name="connsiteY60" fmla="*/ 1337321 h 1451621"/>
              <a:gd name="connsiteX61" fmla="*/ 979832 w 3011832"/>
              <a:gd name="connsiteY61" fmla="*/ 1324621 h 1451621"/>
              <a:gd name="connsiteX62" fmla="*/ 763932 w 3011832"/>
              <a:gd name="connsiteY62" fmla="*/ 1299221 h 1451621"/>
              <a:gd name="connsiteX63" fmla="*/ 649632 w 3011832"/>
              <a:gd name="connsiteY63" fmla="*/ 1286521 h 1451621"/>
              <a:gd name="connsiteX64" fmla="*/ 611532 w 3011832"/>
              <a:gd name="connsiteY64" fmla="*/ 1273821 h 1451621"/>
              <a:gd name="connsiteX65" fmla="*/ 484532 w 3011832"/>
              <a:gd name="connsiteY65" fmla="*/ 1261121 h 1451621"/>
              <a:gd name="connsiteX66" fmla="*/ 446432 w 3011832"/>
              <a:gd name="connsiteY66" fmla="*/ 1235721 h 1451621"/>
              <a:gd name="connsiteX67" fmla="*/ 370232 w 3011832"/>
              <a:gd name="connsiteY67" fmla="*/ 1210321 h 1451621"/>
              <a:gd name="connsiteX68" fmla="*/ 294032 w 3011832"/>
              <a:gd name="connsiteY68" fmla="*/ 1197621 h 145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011832" h="1451621">
                <a:moveTo>
                  <a:pt x="294032" y="1197621"/>
                </a:moveTo>
                <a:lnTo>
                  <a:pt x="294032" y="1197621"/>
                </a:lnTo>
                <a:cubicBezTo>
                  <a:pt x="264399" y="1172221"/>
                  <a:pt x="232730" y="1149019"/>
                  <a:pt x="205132" y="1121421"/>
                </a:cubicBezTo>
                <a:cubicBezTo>
                  <a:pt x="186327" y="1102616"/>
                  <a:pt x="124530" y="1006868"/>
                  <a:pt x="116232" y="994421"/>
                </a:cubicBezTo>
                <a:lnTo>
                  <a:pt x="90832" y="956321"/>
                </a:lnTo>
                <a:cubicBezTo>
                  <a:pt x="82365" y="943621"/>
                  <a:pt x="70259" y="932701"/>
                  <a:pt x="65432" y="918221"/>
                </a:cubicBezTo>
                <a:lnTo>
                  <a:pt x="27332" y="803921"/>
                </a:lnTo>
                <a:cubicBezTo>
                  <a:pt x="23099" y="791221"/>
                  <a:pt x="17257" y="778948"/>
                  <a:pt x="14632" y="765821"/>
                </a:cubicBezTo>
                <a:lnTo>
                  <a:pt x="1932" y="702321"/>
                </a:lnTo>
                <a:cubicBezTo>
                  <a:pt x="6165" y="613421"/>
                  <a:pt x="0" y="523411"/>
                  <a:pt x="14632" y="435621"/>
                </a:cubicBezTo>
                <a:cubicBezTo>
                  <a:pt x="17585" y="417905"/>
                  <a:pt x="43821" y="413115"/>
                  <a:pt x="52732" y="397521"/>
                </a:cubicBezTo>
                <a:cubicBezTo>
                  <a:pt x="61392" y="382366"/>
                  <a:pt x="55750" y="361244"/>
                  <a:pt x="65432" y="346721"/>
                </a:cubicBezTo>
                <a:cubicBezTo>
                  <a:pt x="74952" y="332440"/>
                  <a:pt x="144867" y="301330"/>
                  <a:pt x="154332" y="295921"/>
                </a:cubicBezTo>
                <a:cubicBezTo>
                  <a:pt x="167584" y="288348"/>
                  <a:pt x="178780" y="277347"/>
                  <a:pt x="192432" y="270521"/>
                </a:cubicBezTo>
                <a:cubicBezTo>
                  <a:pt x="210652" y="261411"/>
                  <a:pt x="265056" y="249190"/>
                  <a:pt x="281332" y="245121"/>
                </a:cubicBezTo>
                <a:cubicBezTo>
                  <a:pt x="306732" y="228188"/>
                  <a:pt x="328572" y="203974"/>
                  <a:pt x="357532" y="194321"/>
                </a:cubicBezTo>
                <a:cubicBezTo>
                  <a:pt x="370232" y="190088"/>
                  <a:pt x="383658" y="187608"/>
                  <a:pt x="395632" y="181621"/>
                </a:cubicBezTo>
                <a:cubicBezTo>
                  <a:pt x="409284" y="174795"/>
                  <a:pt x="419784" y="162420"/>
                  <a:pt x="433732" y="156221"/>
                </a:cubicBezTo>
                <a:cubicBezTo>
                  <a:pt x="458198" y="145347"/>
                  <a:pt x="487655" y="145673"/>
                  <a:pt x="509932" y="130821"/>
                </a:cubicBezTo>
                <a:cubicBezTo>
                  <a:pt x="619121" y="58028"/>
                  <a:pt x="480972" y="145301"/>
                  <a:pt x="586132" y="92721"/>
                </a:cubicBezTo>
                <a:cubicBezTo>
                  <a:pt x="599784" y="85895"/>
                  <a:pt x="610203" y="73334"/>
                  <a:pt x="624232" y="67321"/>
                </a:cubicBezTo>
                <a:cubicBezTo>
                  <a:pt x="654172" y="54490"/>
                  <a:pt x="743331" y="44864"/>
                  <a:pt x="763932" y="41921"/>
                </a:cubicBezTo>
                <a:cubicBezTo>
                  <a:pt x="889696" y="0"/>
                  <a:pt x="794103" y="26798"/>
                  <a:pt x="1081432" y="41921"/>
                </a:cubicBezTo>
                <a:cubicBezTo>
                  <a:pt x="1323099" y="54640"/>
                  <a:pt x="1230485" y="52200"/>
                  <a:pt x="1449732" y="67321"/>
                </a:cubicBezTo>
                <a:lnTo>
                  <a:pt x="1652932" y="80021"/>
                </a:lnTo>
                <a:cubicBezTo>
                  <a:pt x="1669865" y="84254"/>
                  <a:pt x="1686949" y="87926"/>
                  <a:pt x="1703732" y="92721"/>
                </a:cubicBezTo>
                <a:cubicBezTo>
                  <a:pt x="1716604" y="96399"/>
                  <a:pt x="1728705" y="102796"/>
                  <a:pt x="1741832" y="105421"/>
                </a:cubicBezTo>
                <a:cubicBezTo>
                  <a:pt x="1771185" y="111292"/>
                  <a:pt x="1801164" y="113452"/>
                  <a:pt x="1830732" y="118121"/>
                </a:cubicBezTo>
                <a:cubicBezTo>
                  <a:pt x="1881603" y="126153"/>
                  <a:pt x="1932631" y="133421"/>
                  <a:pt x="1983132" y="143521"/>
                </a:cubicBezTo>
                <a:cubicBezTo>
                  <a:pt x="2037830" y="154461"/>
                  <a:pt x="2065962" y="160797"/>
                  <a:pt x="2122832" y="168921"/>
                </a:cubicBezTo>
                <a:cubicBezTo>
                  <a:pt x="2183924" y="177648"/>
                  <a:pt x="2278733" y="187654"/>
                  <a:pt x="2338732" y="194321"/>
                </a:cubicBezTo>
                <a:cubicBezTo>
                  <a:pt x="2404653" y="210801"/>
                  <a:pt x="2420805" y="210936"/>
                  <a:pt x="2491132" y="257821"/>
                </a:cubicBezTo>
                <a:cubicBezTo>
                  <a:pt x="2529110" y="283140"/>
                  <a:pt x="2573501" y="317284"/>
                  <a:pt x="2618132" y="334021"/>
                </a:cubicBezTo>
                <a:cubicBezTo>
                  <a:pt x="2634475" y="340150"/>
                  <a:pt x="2652214" y="341705"/>
                  <a:pt x="2668932" y="346721"/>
                </a:cubicBezTo>
                <a:cubicBezTo>
                  <a:pt x="2823530" y="393100"/>
                  <a:pt x="2678843" y="355549"/>
                  <a:pt x="2795932" y="384821"/>
                </a:cubicBezTo>
                <a:cubicBezTo>
                  <a:pt x="2821332" y="410221"/>
                  <a:pt x="2860773" y="426943"/>
                  <a:pt x="2872132" y="461021"/>
                </a:cubicBezTo>
                <a:cubicBezTo>
                  <a:pt x="2889659" y="513601"/>
                  <a:pt x="2877406" y="487982"/>
                  <a:pt x="2910232" y="537221"/>
                </a:cubicBezTo>
                <a:cubicBezTo>
                  <a:pt x="2914465" y="566854"/>
                  <a:pt x="2914330" y="597449"/>
                  <a:pt x="2922932" y="626121"/>
                </a:cubicBezTo>
                <a:cubicBezTo>
                  <a:pt x="2927318" y="640741"/>
                  <a:pt x="2942973" y="649929"/>
                  <a:pt x="2948332" y="664221"/>
                </a:cubicBezTo>
                <a:cubicBezTo>
                  <a:pt x="2955911" y="684432"/>
                  <a:pt x="2956178" y="706688"/>
                  <a:pt x="2961032" y="727721"/>
                </a:cubicBezTo>
                <a:cubicBezTo>
                  <a:pt x="2968882" y="761736"/>
                  <a:pt x="2977965" y="795454"/>
                  <a:pt x="2986432" y="829321"/>
                </a:cubicBezTo>
                <a:lnTo>
                  <a:pt x="2999132" y="880121"/>
                </a:lnTo>
                <a:lnTo>
                  <a:pt x="3011832" y="930921"/>
                </a:lnTo>
                <a:cubicBezTo>
                  <a:pt x="3007599" y="998654"/>
                  <a:pt x="3005885" y="1066592"/>
                  <a:pt x="2999132" y="1134121"/>
                </a:cubicBezTo>
                <a:cubicBezTo>
                  <a:pt x="2997395" y="1151489"/>
                  <a:pt x="2991448" y="1168203"/>
                  <a:pt x="2986432" y="1184921"/>
                </a:cubicBezTo>
                <a:cubicBezTo>
                  <a:pt x="2970857" y="1236837"/>
                  <a:pt x="2967531" y="1260943"/>
                  <a:pt x="2935632" y="1299221"/>
                </a:cubicBezTo>
                <a:cubicBezTo>
                  <a:pt x="2924134" y="1313019"/>
                  <a:pt x="2911709" y="1326294"/>
                  <a:pt x="2897532" y="1337321"/>
                </a:cubicBezTo>
                <a:cubicBezTo>
                  <a:pt x="2873435" y="1356063"/>
                  <a:pt x="2850292" y="1378468"/>
                  <a:pt x="2821332" y="1388121"/>
                </a:cubicBezTo>
                <a:cubicBezTo>
                  <a:pt x="2808632" y="1392354"/>
                  <a:pt x="2796147" y="1397299"/>
                  <a:pt x="2783232" y="1400821"/>
                </a:cubicBezTo>
                <a:cubicBezTo>
                  <a:pt x="2749553" y="1410006"/>
                  <a:pt x="2715499" y="1417754"/>
                  <a:pt x="2681632" y="1426221"/>
                </a:cubicBezTo>
                <a:cubicBezTo>
                  <a:pt x="2664699" y="1430454"/>
                  <a:pt x="2647391" y="1433401"/>
                  <a:pt x="2630832" y="1438921"/>
                </a:cubicBezTo>
                <a:lnTo>
                  <a:pt x="2592732" y="1451621"/>
                </a:lnTo>
                <a:lnTo>
                  <a:pt x="2402232" y="1438921"/>
                </a:lnTo>
                <a:cubicBezTo>
                  <a:pt x="2326054" y="1434304"/>
                  <a:pt x="2249636" y="1433130"/>
                  <a:pt x="2173632" y="1426221"/>
                </a:cubicBezTo>
                <a:cubicBezTo>
                  <a:pt x="2156249" y="1424641"/>
                  <a:pt x="2140005" y="1416643"/>
                  <a:pt x="2122832" y="1413521"/>
                </a:cubicBezTo>
                <a:cubicBezTo>
                  <a:pt x="2093381" y="1408166"/>
                  <a:pt x="2063743" y="1403531"/>
                  <a:pt x="2033932" y="1400821"/>
                </a:cubicBezTo>
                <a:cubicBezTo>
                  <a:pt x="1970552" y="1395059"/>
                  <a:pt x="1906932" y="1392354"/>
                  <a:pt x="1843432" y="1388121"/>
                </a:cubicBezTo>
                <a:cubicBezTo>
                  <a:pt x="1686799" y="1392354"/>
                  <a:pt x="1530223" y="1400821"/>
                  <a:pt x="1373532" y="1400821"/>
                </a:cubicBezTo>
                <a:cubicBezTo>
                  <a:pt x="1343598" y="1400821"/>
                  <a:pt x="1314335" y="1391834"/>
                  <a:pt x="1284632" y="1388121"/>
                </a:cubicBezTo>
                <a:cubicBezTo>
                  <a:pt x="1242349" y="1382836"/>
                  <a:pt x="1142577" y="1374832"/>
                  <a:pt x="1094132" y="1362721"/>
                </a:cubicBezTo>
                <a:cubicBezTo>
                  <a:pt x="1068157" y="1356227"/>
                  <a:pt x="1043332" y="1345788"/>
                  <a:pt x="1017932" y="1337321"/>
                </a:cubicBezTo>
                <a:cubicBezTo>
                  <a:pt x="1005232" y="1333088"/>
                  <a:pt x="992959" y="1327246"/>
                  <a:pt x="979832" y="1324621"/>
                </a:cubicBezTo>
                <a:cubicBezTo>
                  <a:pt x="857977" y="1300250"/>
                  <a:pt x="957606" y="1317666"/>
                  <a:pt x="763932" y="1299221"/>
                </a:cubicBezTo>
                <a:cubicBezTo>
                  <a:pt x="725770" y="1295587"/>
                  <a:pt x="687732" y="1290754"/>
                  <a:pt x="649632" y="1286521"/>
                </a:cubicBezTo>
                <a:cubicBezTo>
                  <a:pt x="636932" y="1282288"/>
                  <a:pt x="624763" y="1275857"/>
                  <a:pt x="611532" y="1273821"/>
                </a:cubicBezTo>
                <a:cubicBezTo>
                  <a:pt x="569482" y="1267352"/>
                  <a:pt x="525987" y="1270688"/>
                  <a:pt x="484532" y="1261121"/>
                </a:cubicBezTo>
                <a:cubicBezTo>
                  <a:pt x="469659" y="1257689"/>
                  <a:pt x="460380" y="1241920"/>
                  <a:pt x="446432" y="1235721"/>
                </a:cubicBezTo>
                <a:cubicBezTo>
                  <a:pt x="421966" y="1224847"/>
                  <a:pt x="395632" y="1218788"/>
                  <a:pt x="370232" y="1210321"/>
                </a:cubicBezTo>
                <a:cubicBezTo>
                  <a:pt x="324100" y="1194944"/>
                  <a:pt x="306732" y="1199738"/>
                  <a:pt x="294032" y="1197621"/>
                </a:cubicBezTo>
                <a:close/>
              </a:path>
            </a:pathLst>
          </a:cu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a:spLocks noChangeArrowheads="1"/>
          </p:cNvSpPr>
          <p:nvPr/>
        </p:nvSpPr>
        <p:spPr bwMode="auto">
          <a:xfrm>
            <a:off x="5105400" y="2514600"/>
            <a:ext cx="3657600" cy="2032000"/>
          </a:xfrm>
          <a:prstGeom prst="rect">
            <a:avLst/>
          </a:prstGeom>
          <a:noFill/>
          <a:ln w="38100">
            <a:solidFill>
              <a:srgbClr val="00CC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Violation</a:t>
            </a:r>
            <a:r>
              <a:rPr lang="en-US">
                <a:latin typeface="Calibri" panose="020F0502020204030204" pitchFamily="34" charset="0"/>
              </a:rPr>
              <a:t>: policy, procedure, common practice</a:t>
            </a:r>
          </a:p>
          <a:p>
            <a:pPr eaLnBrk="1" hangingPunct="1"/>
            <a:r>
              <a:rPr lang="en-US" b="1">
                <a:latin typeface="Calibri" panose="020F0502020204030204" pitchFamily="34" charset="0"/>
              </a:rPr>
              <a:t>Training</a:t>
            </a:r>
            <a:r>
              <a:rPr lang="en-US">
                <a:latin typeface="Calibri" panose="020F0502020204030204" pitchFamily="34" charset="0"/>
              </a:rPr>
              <a:t>: lack of, inadequate, non-existent</a:t>
            </a:r>
          </a:p>
          <a:p>
            <a:pPr eaLnBrk="1" hangingPunct="1"/>
            <a:r>
              <a:rPr lang="en-US" b="1">
                <a:latin typeface="Calibri" panose="020F0502020204030204" pitchFamily="34" charset="0"/>
              </a:rPr>
              <a:t>Equipment</a:t>
            </a:r>
            <a:r>
              <a:rPr lang="en-US">
                <a:latin typeface="Calibri" panose="020F0502020204030204" pitchFamily="34" charset="0"/>
              </a:rPr>
              <a:t>: defective, layout, design</a:t>
            </a:r>
          </a:p>
          <a:p>
            <a:pPr eaLnBrk="1" hangingPunct="1"/>
            <a:r>
              <a:rPr lang="en-US" b="1">
                <a:latin typeface="Calibri" panose="020F0502020204030204" pitchFamily="34" charset="0"/>
              </a:rPr>
              <a:t>Attitude</a:t>
            </a:r>
            <a:r>
              <a:rPr lang="en-US">
                <a:latin typeface="Calibri" panose="020F0502020204030204" pitchFamily="34" charset="0"/>
              </a:rPr>
              <a:t>: macho, apathetic, casual, harried, ...</a:t>
            </a:r>
          </a:p>
        </p:txBody>
      </p:sp>
      <p:pic>
        <p:nvPicPr>
          <p:cNvPr id="24578" name="Picture 2" descr="https://encrypted-tbn3.gstatic.com/images?q=tbn:ANd9GcS0hbVgdfNJJ-kSWsUbScTrxcpdHwOiLuApjxeLPzwROzG9g-Mcn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2676525"/>
            <a:ext cx="21526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National Fire Fighter Near-Miss Reporting Syste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2971800"/>
            <a:ext cx="276225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5867400" y="3276600"/>
            <a:ext cx="2895600" cy="923925"/>
          </a:xfrm>
          <a:prstGeom prst="rect">
            <a:avLst/>
          </a:prstGeom>
          <a:noFill/>
          <a:ln w="28575">
            <a:solidFill>
              <a:srgbClr val="00CC00"/>
            </a:solidFill>
          </a:ln>
        </p:spPr>
        <p:txBody>
          <a:bodyPr>
            <a:spAutoFit/>
          </a:bodyPr>
          <a:lstStyle/>
          <a:p>
            <a:pPr eaLnBrk="1" fontAlgn="auto" hangingPunct="1">
              <a:spcBef>
                <a:spcPts val="0"/>
              </a:spcBef>
              <a:spcAft>
                <a:spcPts val="0"/>
              </a:spcAft>
              <a:defRPr/>
            </a:pPr>
            <a:r>
              <a:rPr lang="en-US" b="1" dirty="0">
                <a:effectLst>
                  <a:outerShdw blurRad="38100" dist="38100" dir="2700000" algn="tl">
                    <a:srgbClr val="000000">
                      <a:alpha val="43137"/>
                    </a:srgbClr>
                  </a:outerShdw>
                </a:effectLst>
                <a:latin typeface="+mn-lt"/>
                <a:cs typeface="+mn-cs"/>
              </a:rPr>
              <a:t>Near-Miss Reporting System</a:t>
            </a:r>
            <a:endParaRPr lang="en-US" dirty="0">
              <a:effectLst>
                <a:outerShdw blurRad="38100" dist="38100" dir="2700000" algn="tl">
                  <a:srgbClr val="000000">
                    <a:alpha val="43137"/>
                  </a:srgbClr>
                </a:outerShdw>
              </a:effectLst>
              <a:latin typeface="+mn-lt"/>
              <a:cs typeface="+mn-cs"/>
            </a:endParaRPr>
          </a:p>
          <a:p>
            <a:pPr eaLnBrk="1" fontAlgn="auto" hangingPunct="1">
              <a:spcBef>
                <a:spcPts val="0"/>
              </a:spcBef>
              <a:spcAft>
                <a:spcPts val="0"/>
              </a:spcAft>
              <a:defRPr/>
            </a:pPr>
            <a:r>
              <a:rPr lang="en-US" b="1" dirty="0">
                <a:effectLst>
                  <a:outerShdw blurRad="38100" dist="38100" dir="2700000" algn="tl">
                    <a:srgbClr val="000000">
                      <a:alpha val="43137"/>
                    </a:srgbClr>
                  </a:outerShdw>
                </a:effectLst>
                <a:latin typeface="+mn-lt"/>
                <a:cs typeface="+mn-cs"/>
              </a:rPr>
              <a:t>Analysis Worksheet</a:t>
            </a:r>
            <a:endParaRPr lang="en-US" dirty="0">
              <a:effectLst>
                <a:outerShdw blurRad="38100" dist="38100" dir="2700000" algn="tl">
                  <a:srgbClr val="000000">
                    <a:alpha val="43137"/>
                  </a:srgbClr>
                </a:outerShdw>
              </a:effectLst>
              <a:latin typeface="+mn-lt"/>
              <a:cs typeface="+mn-cs"/>
            </a:endParaRPr>
          </a:p>
          <a:p>
            <a:pPr eaLnBrk="1" fontAlgn="auto" hangingPunct="1">
              <a:spcBef>
                <a:spcPts val="0"/>
              </a:spcBef>
              <a:spcAft>
                <a:spcPts val="0"/>
              </a:spcAft>
              <a:defRPr/>
            </a:pPr>
            <a:endParaRPr lang="en-US" dirty="0">
              <a:latin typeface="+mn-lt"/>
              <a:cs typeface="+mn-cs"/>
            </a:endParaRPr>
          </a:p>
        </p:txBody>
      </p:sp>
      <p:pic>
        <p:nvPicPr>
          <p:cNvPr id="12" name="Picture 11" descr="Mop.jpg"/>
          <p:cNvPicPr>
            <a:picLocks noChangeAspect="1"/>
          </p:cNvPicPr>
          <p:nvPr/>
        </p:nvPicPr>
        <p:blipFill>
          <a:blip r:embed="rId7" cstate="print">
            <a:extLst>
              <a:ext uri="{28A0092B-C50C-407E-A947-70E740481C1C}">
                <a14:useLocalDpi xmlns:a14="http://schemas.microsoft.com/office/drawing/2010/main" val="0"/>
              </a:ext>
            </a:extLst>
          </a:blip>
          <a:srcRect l="17738" t="10001" b="8333"/>
          <a:stretch>
            <a:fillRect/>
          </a:stretch>
        </p:blipFill>
        <p:spPr bwMode="auto">
          <a:xfrm>
            <a:off x="6629400" y="2819400"/>
            <a:ext cx="1689100" cy="29718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9153"/>
                                        </p:tgtEl>
                                        <p:attrNameLst>
                                          <p:attrName>style.visibility</p:attrName>
                                        </p:attrNameLst>
                                      </p:cBhvr>
                                      <p:to>
                                        <p:strVal val="visible"/>
                                      </p:to>
                                    </p:set>
                                  </p:childTnLst>
                                  <p:subTnLst>
                                    <p:set>
                                      <p:cBhvr override="childStyle">
                                        <p:cTn dur="1" fill="hold" display="0" masterRel="nextClick" afterEffect="1"/>
                                        <p:tgtEl>
                                          <p:spTgt spid="49153"/>
                                        </p:tgtEl>
                                        <p:attrNameLst>
                                          <p:attrName>style.visibility</p:attrName>
                                        </p:attrNameLst>
                                      </p:cBhvr>
                                      <p:to>
                                        <p:strVal val="hidden"/>
                                      </p:to>
                                    </p:set>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4578"/>
                                        </p:tgtEl>
                                        <p:attrNameLst>
                                          <p:attrName>style.visibility</p:attrName>
                                        </p:attrNameLst>
                                      </p:cBhvr>
                                      <p:to>
                                        <p:strVal val="visible"/>
                                      </p:to>
                                    </p:set>
                                  </p:childTnLst>
                                  <p:subTnLst>
                                    <p:set>
                                      <p:cBhvr override="childStyle">
                                        <p:cTn dur="1" fill="hold" display="0" masterRel="nextClick" afterEffect="1"/>
                                        <p:tgtEl>
                                          <p:spTgt spid="2457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9154"/>
                                        </p:tgtEl>
                                        <p:attrNameLst>
                                          <p:attrName>style.visibility</p:attrName>
                                        </p:attrNameLst>
                                      </p:cBhvr>
                                      <p:to>
                                        <p:strVal val="visible"/>
                                      </p:to>
                                    </p:set>
                                  </p:childTnLst>
                                  <p:subTnLst>
                                    <p:set>
                                      <p:cBhvr override="childStyle">
                                        <p:cTn dur="1" fill="hold" display="0" masterRel="nextClick" afterEffect="1"/>
                                        <p:tgtEl>
                                          <p:spTgt spid="49154"/>
                                        </p:tgtEl>
                                        <p:attrNameLst>
                                          <p:attrName>style.visibility</p:attrName>
                                        </p:attrNameLst>
                                      </p:cBhvr>
                                      <p:to>
                                        <p:strVal val="hidden"/>
                                      </p:to>
                                    </p:set>
                                  </p:sub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4580"/>
                                        </p:tgtEl>
                                        <p:attrNameLst>
                                          <p:attrName>style.visibility</p:attrName>
                                        </p:attrNameLst>
                                      </p:cBhvr>
                                      <p:to>
                                        <p:strVal val="visible"/>
                                      </p:to>
                                    </p:set>
                                  </p:childTnLst>
                                  <p:subTnLst>
                                    <p:set>
                                      <p:cBhvr override="childStyle">
                                        <p:cTn dur="1" fill="hold" display="0" masterRel="nextClick" afterEffect="1"/>
                                        <p:tgtEl>
                                          <p:spTgt spid="24580"/>
                                        </p:tgtEl>
                                        <p:attrNameLst>
                                          <p:attrName>style.visibility</p:attrName>
                                        </p:attrNameLst>
                                      </p:cBhvr>
                                      <p:to>
                                        <p:strVal val="hidden"/>
                                      </p:to>
                                    </p:set>
                                  </p:sub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File:Field sobriety test (3834505031).jpg"/>
          <p:cNvPicPr>
            <a:picLocks noChangeAspect="1" noChangeArrowheads="1"/>
          </p:cNvPicPr>
          <p:nvPr/>
        </p:nvPicPr>
        <p:blipFill>
          <a:blip r:embed="rId12" cstate="print"/>
          <a:srcRect/>
          <a:stretch>
            <a:fillRect/>
          </a:stretch>
        </p:blipFill>
        <p:spPr bwMode="auto">
          <a:xfrm>
            <a:off x="4495800" y="2971800"/>
            <a:ext cx="4267200" cy="2859024"/>
          </a:xfrm>
          <a:prstGeom prst="rect">
            <a:avLst/>
          </a:prstGeom>
          <a:noFill/>
          <a:scene3d>
            <a:camera prst="orthographicFront"/>
            <a:lightRig rig="threePt" dir="t"/>
          </a:scene3d>
          <a:sp3d>
            <a:bevelT/>
          </a:sp3d>
        </p:spPr>
      </p:pic>
      <p:graphicFrame>
        <p:nvGraphicFramePr>
          <p:cNvPr id="21" name="Chart 20"/>
          <p:cNvGraphicFramePr/>
          <p:nvPr/>
        </p:nvGraphicFramePr>
        <p:xfrm>
          <a:off x="3657600" y="2923401"/>
          <a:ext cx="5105400" cy="2743200"/>
        </p:xfrm>
        <a:graphic>
          <a:graphicData uri="http://schemas.openxmlformats.org/drawingml/2006/chart">
            <c:chart xmlns:c="http://schemas.openxmlformats.org/drawingml/2006/chart" xmlns:r="http://schemas.openxmlformats.org/officeDocument/2006/relationships" r:id="rId13"/>
          </a:graphicData>
        </a:graphic>
      </p:graphicFrame>
      <p:pic>
        <p:nvPicPr>
          <p:cNvPr id="34820" name="Picture 4"/>
          <p:cNvPicPr>
            <a:picLocks noChangeAspect="1" noChangeArrowheads="1"/>
          </p:cNvPicPr>
          <p:nvPr/>
        </p:nvPicPr>
        <p:blipFill>
          <a:blip r:embed="rId14">
            <a:extLst>
              <a:ext uri="{28A0092B-C50C-407E-A947-70E740481C1C}">
                <a14:useLocalDpi xmlns:a14="http://schemas.microsoft.com/office/drawing/2010/main" val="0"/>
              </a:ext>
            </a:extLst>
          </a:blip>
          <a:srcRect l="30754" t="8179" r="31854" b="4356"/>
          <a:stretch>
            <a:fillRect/>
          </a:stretch>
        </p:blipFill>
        <p:spPr bwMode="auto">
          <a:xfrm>
            <a:off x="6096000" y="3140075"/>
            <a:ext cx="2100263" cy="276383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descr="100_4278.JPG"/>
          <p:cNvPicPr>
            <a:picLocks noChangeAspect="1"/>
          </p:cNvPicPr>
          <p:nvPr/>
        </p:nvPicPr>
        <p:blipFill>
          <a:blip r:embed="rId15" cstate="print"/>
          <a:srcRect l="14583" r="12500"/>
          <a:stretch>
            <a:fillRect/>
          </a:stretch>
        </p:blipFill>
        <p:spPr>
          <a:xfrm>
            <a:off x="4953001" y="2775119"/>
            <a:ext cx="2570350" cy="2643789"/>
          </a:xfrm>
          <a:prstGeom prst="rect">
            <a:avLst/>
          </a:prstGeom>
          <a:scene3d>
            <a:camera prst="orthographicFront"/>
            <a:lightRig rig="threePt" dir="t"/>
          </a:scene3d>
          <a:sp3d>
            <a:bevelT/>
          </a:sp3d>
        </p:spPr>
      </p:pic>
      <p:pic>
        <p:nvPicPr>
          <p:cNvPr id="20" name="Picture 19" descr="100_4277.JPG"/>
          <p:cNvPicPr>
            <a:picLocks noChangeAspect="1"/>
          </p:cNvPicPr>
          <p:nvPr/>
        </p:nvPicPr>
        <p:blipFill>
          <a:blip r:embed="rId16" cstate="print"/>
          <a:stretch>
            <a:fillRect/>
          </a:stretch>
        </p:blipFill>
        <p:spPr>
          <a:xfrm>
            <a:off x="4572000" y="2971800"/>
            <a:ext cx="3962400" cy="2971800"/>
          </a:xfrm>
          <a:prstGeom prst="rect">
            <a:avLst/>
          </a:prstGeom>
          <a:scene3d>
            <a:camera prst="orthographicFront"/>
            <a:lightRig rig="threePt" dir="t"/>
          </a:scene3d>
          <a:sp3d>
            <a:bevelT/>
          </a:sp3d>
        </p:spPr>
      </p:pic>
      <p:pic>
        <p:nvPicPr>
          <p:cNvPr id="1026" name="Picture 2"/>
          <p:cNvPicPr>
            <a:picLocks noChangeAspect="1" noChangeArrowheads="1"/>
          </p:cNvPicPr>
          <p:nvPr/>
        </p:nvPicPr>
        <p:blipFill>
          <a:blip r:embed="rId17" cstate="print"/>
          <a:srcRect l="17813" t="10000" r="49375" b="23333"/>
          <a:stretch>
            <a:fillRect/>
          </a:stretch>
        </p:blipFill>
        <p:spPr bwMode="auto">
          <a:xfrm>
            <a:off x="5464418" y="2743200"/>
            <a:ext cx="2765181" cy="3160207"/>
          </a:xfrm>
          <a:prstGeom prst="rect">
            <a:avLst/>
          </a:prstGeom>
          <a:noFill/>
          <a:ln w="9525">
            <a:noFill/>
            <a:miter lim="800000"/>
            <a:headEnd/>
            <a:tailEnd/>
          </a:ln>
          <a:scene3d>
            <a:camera prst="orthographicFront"/>
            <a:lightRig rig="threePt" dir="t"/>
          </a:scene3d>
          <a:sp3d>
            <a:bevelT/>
          </a:sp3d>
        </p:spPr>
      </p:pic>
      <p:pic>
        <p:nvPicPr>
          <p:cNvPr id="15" name="Picture 1"/>
          <p:cNvPicPr>
            <a:picLocks noChangeAspect="1" noChangeArrowheads="1"/>
          </p:cNvPicPr>
          <p:nvPr/>
        </p:nvPicPr>
        <p:blipFill>
          <a:blip r:embed="rId18" cstate="print"/>
          <a:srcRect l="19000" t="50667" r="67500" b="23555"/>
          <a:stretch>
            <a:fillRect/>
          </a:stretch>
        </p:blipFill>
        <p:spPr bwMode="auto">
          <a:xfrm>
            <a:off x="5408668" y="2908066"/>
            <a:ext cx="2897132" cy="3111734"/>
          </a:xfrm>
          <a:prstGeom prst="rect">
            <a:avLst/>
          </a:prstGeom>
          <a:noFill/>
          <a:ln w="9525">
            <a:noFill/>
            <a:miter lim="800000"/>
            <a:headEnd/>
            <a:tailEnd/>
          </a:ln>
          <a:scene3d>
            <a:camera prst="orthographicFront"/>
            <a:lightRig rig="threePt" dir="t"/>
          </a:scene3d>
          <a:sp3d>
            <a:bevelT/>
          </a:sp3d>
        </p:spPr>
      </p:pic>
      <p:pic>
        <p:nvPicPr>
          <p:cNvPr id="1037" name="Picture 13" descr="The Effects of Sleep Deprivation on Fire Fighters and EMS Responders cover"/>
          <p:cNvPicPr>
            <a:picLocks noChangeAspect="1" noChangeArrowheads="1"/>
          </p:cNvPicPr>
          <p:nvPr/>
        </p:nvPicPr>
        <p:blipFill>
          <a:blip r:embed="rId19" cstate="print"/>
          <a:srcRect/>
          <a:stretch>
            <a:fillRect/>
          </a:stretch>
        </p:blipFill>
        <p:spPr bwMode="auto">
          <a:xfrm>
            <a:off x="6096000" y="2894076"/>
            <a:ext cx="2436868" cy="3033903"/>
          </a:xfrm>
          <a:prstGeom prst="rect">
            <a:avLst/>
          </a:prstGeom>
          <a:noFill/>
          <a:scene3d>
            <a:camera prst="orthographicFront"/>
            <a:lightRig rig="threePt" dir="t"/>
          </a:scene3d>
          <a:sp3d>
            <a:bevelT/>
          </a:sp3d>
        </p:spPr>
      </p:pic>
      <p:sp>
        <p:nvSpPr>
          <p:cNvPr id="51210" name="Title 1"/>
          <p:cNvSpPr>
            <a:spLocks noGrp="1"/>
          </p:cNvSpPr>
          <p:nvPr>
            <p:ph type="title"/>
          </p:nvPr>
        </p:nvSpPr>
        <p:spPr>
          <a:xfrm>
            <a:off x="457200" y="1600200"/>
            <a:ext cx="8229600" cy="1143000"/>
          </a:xfrm>
        </p:spPr>
        <p:txBody>
          <a:bodyPr/>
          <a:lstStyle/>
          <a:p>
            <a:pPr eaLnBrk="1" hangingPunct="1"/>
            <a:r>
              <a:rPr lang="en-US" b="1" smtClean="0"/>
              <a:t>Personal Responsibility</a:t>
            </a:r>
            <a:endParaRPr lang="en-US" sz="3200" smtClean="0"/>
          </a:p>
        </p:txBody>
      </p:sp>
      <p:sp>
        <p:nvSpPr>
          <p:cNvPr id="3" name="Content Placeholder 2"/>
          <p:cNvSpPr>
            <a:spLocks noGrp="1"/>
          </p:cNvSpPr>
          <p:nvPr>
            <p:ph idx="1"/>
          </p:nvPr>
        </p:nvSpPr>
        <p:spPr bwMode="auto">
          <a:xfrm>
            <a:off x="457200" y="2438400"/>
            <a:ext cx="6629400" cy="3535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buFont typeface="Arial" panose="020B0604020202020204" pitchFamily="34" charset="0"/>
              <a:buNone/>
            </a:pPr>
            <a:r>
              <a:rPr lang="en-US" sz="2200" smtClean="0"/>
              <a:t>To help prevent sprains and strains, you need to:</a:t>
            </a:r>
          </a:p>
          <a:p>
            <a:pPr eaLnBrk="1" hangingPunct="1">
              <a:lnSpc>
                <a:spcPct val="80000"/>
              </a:lnSpc>
            </a:pPr>
            <a:r>
              <a:rPr lang="en-US" sz="2200" smtClean="0"/>
              <a:t>Get sleep</a:t>
            </a:r>
          </a:p>
          <a:p>
            <a:pPr eaLnBrk="1" hangingPunct="1">
              <a:lnSpc>
                <a:spcPct val="80000"/>
              </a:lnSpc>
            </a:pPr>
            <a:r>
              <a:rPr lang="en-US" sz="2200" smtClean="0"/>
              <a:t>Eat nutritious foods</a:t>
            </a:r>
          </a:p>
          <a:p>
            <a:pPr eaLnBrk="1" hangingPunct="1">
              <a:lnSpc>
                <a:spcPct val="80000"/>
              </a:lnSpc>
            </a:pPr>
            <a:r>
              <a:rPr lang="en-US" sz="2200" smtClean="0"/>
              <a:t>Reduce body fat</a:t>
            </a:r>
          </a:p>
          <a:p>
            <a:pPr eaLnBrk="1" hangingPunct="1">
              <a:lnSpc>
                <a:spcPct val="80000"/>
              </a:lnSpc>
            </a:pPr>
            <a:r>
              <a:rPr lang="en-US" sz="2200" smtClean="0"/>
              <a:t>Choose  the right shoes</a:t>
            </a:r>
          </a:p>
          <a:p>
            <a:pPr eaLnBrk="1" hangingPunct="1">
              <a:lnSpc>
                <a:spcPct val="80000"/>
              </a:lnSpc>
            </a:pPr>
            <a:r>
              <a:rPr lang="en-US" sz="2200" smtClean="0"/>
              <a:t>Replace worn shoes</a:t>
            </a:r>
          </a:p>
          <a:p>
            <a:pPr eaLnBrk="1" hangingPunct="1">
              <a:lnSpc>
                <a:spcPct val="80000"/>
              </a:lnSpc>
            </a:pPr>
            <a:r>
              <a:rPr lang="en-US" sz="2200" smtClean="0"/>
              <a:t>Physical fitness</a:t>
            </a:r>
          </a:p>
          <a:p>
            <a:pPr eaLnBrk="1" hangingPunct="1">
              <a:lnSpc>
                <a:spcPct val="80000"/>
              </a:lnSpc>
            </a:pPr>
            <a:endParaRPr lang="en-US" sz="2200" smtClean="0"/>
          </a:p>
        </p:txBody>
      </p:sp>
      <p:sp>
        <p:nvSpPr>
          <p:cNvPr id="51212" name="AutoShape 11" descr="Z"/>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51213" name="AutoShape 13" descr="Z"/>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51214" name="AutoShape 15" descr="Z"/>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51215" name="AutoShape 17" descr="Z"/>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8" name="TextBox 17"/>
          <p:cNvSpPr txBox="1">
            <a:spLocks noChangeArrowheads="1"/>
          </p:cNvSpPr>
          <p:nvPr/>
        </p:nvSpPr>
        <p:spPr bwMode="auto">
          <a:xfrm>
            <a:off x="3810000" y="5667375"/>
            <a:ext cx="3657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Based on NIH/WHO BMI Guidelines</a:t>
            </a:r>
            <a:endParaRPr lang="en-US" sz="1200">
              <a:latin typeface="Calibri" panose="020F0502020204030204" pitchFamily="34" charset="0"/>
            </a:endParaRPr>
          </a:p>
        </p:txBody>
      </p:sp>
    </p:spTree>
    <p:controls>
      <mc:AlternateContent xmlns:mc="http://schemas.openxmlformats.org/markup-compatibility/2006">
        <mc:Choice xmlns:v="urn:schemas-microsoft-com:vml" Requires="v">
          <p:control spid="3082" name="DefaultOcx" r:id="rId2" imgW="257040" imgH="304920"/>
        </mc:Choice>
        <mc:Fallback>
          <p:control name="DefaultOcx" r:id="rId2" imgW="257040" imgH="304920">
            <p:pic>
              <p:nvPicPr>
                <p:cNvPr id="51217" name="DefaultOcx"/>
                <p:cNvPicPr preferRelativeResize="0">
                  <a:picLocks noChangeArrowheads="1" noChangeShapeType="1"/>
                </p:cNvPicPr>
                <p:nvPr/>
              </p:nvPicPr>
              <p:blipFill>
                <a:blip r:embed="rId20"/>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3" name="HTMLOption1" r:id="rId3" imgW="257040" imgH="304920"/>
        </mc:Choice>
        <mc:Fallback>
          <p:control name="HTMLOption1" r:id="rId3" imgW="257040" imgH="304920">
            <p:pic>
              <p:nvPicPr>
                <p:cNvPr id="51218" name="HTMLOption1"/>
                <p:cNvPicPr preferRelativeResize="0">
                  <a:picLocks noChangeArrowheads="1" noChangeShapeType="1"/>
                </p:cNvPicPr>
                <p:nvPr/>
              </p:nvPicPr>
              <p:blipFill>
                <a:blip r:embed="rId20"/>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4" name="HTMLOption2" r:id="rId4" imgW="257040" imgH="304920"/>
        </mc:Choice>
        <mc:Fallback>
          <p:control name="HTMLOption2" r:id="rId4" imgW="257040" imgH="304920">
            <p:pic>
              <p:nvPicPr>
                <p:cNvPr id="51219" name="HTMLOption2"/>
                <p:cNvPicPr preferRelativeResize="0">
                  <a:picLocks noChangeArrowheads="1" noChangeShapeType="1"/>
                </p:cNvPicPr>
                <p:nvPr/>
              </p:nvPicPr>
              <p:blipFill>
                <a:blip r:embed="rId20"/>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5" name="HTMLOption3" r:id="rId5" imgW="257040" imgH="304920"/>
        </mc:Choice>
        <mc:Fallback>
          <p:control name="HTMLOption3" r:id="rId5" imgW="257040" imgH="304920">
            <p:pic>
              <p:nvPicPr>
                <p:cNvPr id="51220" name="HTMLOption3"/>
                <p:cNvPicPr preferRelativeResize="0">
                  <a:picLocks noChangeArrowheads="1" noChangeShapeType="1"/>
                </p:cNvPicPr>
                <p:nvPr/>
              </p:nvPicPr>
              <p:blipFill>
                <a:blip r:embed="rId20"/>
                <a:srcRect/>
                <a:stretch>
                  <a:fillRect/>
                </a:stretch>
              </p:blipFill>
              <p:spPr bwMode="auto">
                <a:xfrm>
                  <a:off x="0" y="0"/>
                  <a:ext cx="1371600" cy="30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6" name="HTMLText1" r:id="rId6" imgW="609480" imgH="228600"/>
        </mc:Choice>
        <mc:Fallback>
          <p:control name="HTMLText1" r:id="rId6" imgW="609480" imgH="228600">
            <p:pic>
              <p:nvPicPr>
                <p:cNvPr id="51221" name="HTMLText1"/>
                <p:cNvPicPr preferRelativeResize="0">
                  <a:picLocks noChangeArrowheads="1" noChangeShapeType="1"/>
                </p:cNvPicPr>
                <p:nvPr/>
              </p:nvPicPr>
              <p:blipFill>
                <a:blip r:embed="rId21"/>
                <a:srcRect/>
                <a:stretch>
                  <a:fillRect/>
                </a:stretch>
              </p:blipFill>
              <p:spPr bwMode="auto">
                <a:xfrm>
                  <a:off x="0" y="0"/>
                  <a:ext cx="6096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7" name="HTMLText2" r:id="rId7" imgW="609480" imgH="228600"/>
        </mc:Choice>
        <mc:Fallback>
          <p:control name="HTMLText2" r:id="rId7" imgW="609480" imgH="228600">
            <p:pic>
              <p:nvPicPr>
                <p:cNvPr id="51222" name="HTMLText2"/>
                <p:cNvPicPr preferRelativeResize="0">
                  <a:picLocks noChangeArrowheads="1" noChangeShapeType="1"/>
                </p:cNvPicPr>
                <p:nvPr/>
              </p:nvPicPr>
              <p:blipFill>
                <a:blip r:embed="rId21"/>
                <a:srcRect/>
                <a:stretch>
                  <a:fillRect/>
                </a:stretch>
              </p:blipFill>
              <p:spPr bwMode="auto">
                <a:xfrm>
                  <a:off x="0" y="0"/>
                  <a:ext cx="6096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8" name="HTMLText3" r:id="rId8" imgW="609480" imgH="228600"/>
        </mc:Choice>
        <mc:Fallback>
          <p:control name="HTMLText3" r:id="rId8" imgW="609480" imgH="228600">
            <p:pic>
              <p:nvPicPr>
                <p:cNvPr id="51223" name="HTMLText3"/>
                <p:cNvPicPr preferRelativeResize="0">
                  <a:picLocks noChangeArrowheads="1" noChangeShapeType="1"/>
                </p:cNvPicPr>
                <p:nvPr/>
              </p:nvPicPr>
              <p:blipFill>
                <a:blip r:embed="rId21"/>
                <a:srcRect/>
                <a:stretch>
                  <a:fillRect/>
                </a:stretch>
              </p:blipFill>
              <p:spPr bwMode="auto">
                <a:xfrm>
                  <a:off x="0" y="0"/>
                  <a:ext cx="6096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3089" name="HTMLText4" r:id="rId9" imgW="609480" imgH="228600"/>
        </mc:Choice>
        <mc:Fallback>
          <p:control name="HTMLText4" r:id="rId9" imgW="609480" imgH="228600">
            <p:pic>
              <p:nvPicPr>
                <p:cNvPr id="51224" name="HTMLText4"/>
                <p:cNvPicPr preferRelativeResize="0">
                  <a:picLocks noChangeArrowheads="1" noChangeShapeType="1"/>
                </p:cNvPicPr>
                <p:nvPr/>
              </p:nvPicPr>
              <p:blipFill>
                <a:blip r:embed="rId21"/>
                <a:srcRect/>
                <a:stretch>
                  <a:fillRect/>
                </a:stretch>
              </p:blipFill>
              <p:spPr bwMode="auto">
                <a:xfrm>
                  <a:off x="0" y="0"/>
                  <a:ext cx="609600" cy="22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2"/>
                                        </p:tgtEl>
                                        <p:attrNameLst>
                                          <p:attrName>style.visibility</p:attrName>
                                        </p:attrNameLst>
                                      </p:cBhvr>
                                      <p:to>
                                        <p:strVal val="visible"/>
                                      </p:to>
                                    </p:set>
                                  </p:childTnLst>
                                  <p:subTnLst>
                                    <p:set>
                                      <p:cBhvr override="childStyle">
                                        <p:cTn dur="1" fill="hold" display="0" masterRel="nextClick" afterEffect="1"/>
                                        <p:tgtEl>
                                          <p:spTgt spid="35842"/>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37"/>
                                        </p:tgtEl>
                                        <p:attrNameLst>
                                          <p:attrName>style.visibility</p:attrName>
                                        </p:attrNameLst>
                                      </p:cBhvr>
                                      <p:to>
                                        <p:strVal val="visible"/>
                                      </p:to>
                                    </p:set>
                                  </p:childTnLst>
                                  <p:subTnLst>
                                    <p:set>
                                      <p:cBhvr override="childStyle">
                                        <p:cTn dur="1" fill="hold" display="0" masterRel="nextClick" afterEffect="1"/>
                                        <p:tgtEl>
                                          <p:spTgt spid="1037"/>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820"/>
                                        </p:tgtEl>
                                        <p:attrNameLst>
                                          <p:attrName>style.visibility</p:attrName>
                                        </p:attrNameLst>
                                      </p:cBhvr>
                                      <p:to>
                                        <p:strVal val="visible"/>
                                      </p:to>
                                    </p:set>
                                  </p:childTnLst>
                                  <p:subTnLst>
                                    <p:set>
                                      <p:cBhvr override="childStyle">
                                        <p:cTn dur="1" fill="hold" display="0" masterRel="nextClick" afterEffect="1"/>
                                        <p:tgtEl>
                                          <p:spTgt spid="34820"/>
                                        </p:tgtEl>
                                        <p:attrNameLst>
                                          <p:attrName>style.visibility</p:attrName>
                                        </p:attrNameLst>
                                      </p:cBhvr>
                                      <p:to>
                                        <p:strVal val="hidden"/>
                                      </p:to>
                                    </p:set>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1600200"/>
            <a:ext cx="8229600" cy="1143000"/>
          </a:xfrm>
        </p:spPr>
        <p:txBody>
          <a:bodyPr/>
          <a:lstStyle/>
          <a:p>
            <a:pPr eaLnBrk="1" hangingPunct="1"/>
            <a:r>
              <a:rPr lang="en-US" smtClean="0"/>
              <a:t>Groundwork</a:t>
            </a:r>
          </a:p>
        </p:txBody>
      </p:sp>
      <p:sp>
        <p:nvSpPr>
          <p:cNvPr id="16387"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Who am I?</a:t>
            </a:r>
          </a:p>
          <a:p>
            <a:pPr eaLnBrk="1" hangingPunct="1"/>
            <a:r>
              <a:rPr lang="en-US" smtClean="0"/>
              <a:t>Who are you?</a:t>
            </a:r>
          </a:p>
          <a:p>
            <a:pPr eaLnBrk="1" hangingPunct="1"/>
            <a:r>
              <a:rPr lang="en-US" smtClean="0"/>
              <a:t>Expectations!</a:t>
            </a:r>
          </a:p>
          <a:p>
            <a:pPr eaLnBrk="1" hangingPunct="1">
              <a:buFont typeface="Arial" panose="020B0604020202020204" pitchFamily="34" charset="0"/>
              <a:buNone/>
            </a:pPr>
            <a:endParaRPr lang="en-US" smtClean="0"/>
          </a:p>
        </p:txBody>
      </p:sp>
      <p:pic>
        <p:nvPicPr>
          <p:cNvPr id="4" name="Picture 2"/>
          <p:cNvPicPr>
            <a:picLocks noChangeAspect="1" noChangeArrowheads="1"/>
          </p:cNvPicPr>
          <p:nvPr/>
        </p:nvPicPr>
        <p:blipFill>
          <a:blip r:embed="rId3" cstate="print"/>
          <a:srcRect l="23936" r="10638"/>
          <a:stretch>
            <a:fillRect/>
          </a:stretch>
        </p:blipFill>
        <p:spPr bwMode="auto">
          <a:xfrm>
            <a:off x="5410200" y="2514600"/>
            <a:ext cx="2971799" cy="3429196"/>
          </a:xfrm>
          <a:prstGeom prst="rect">
            <a:avLst/>
          </a:prstGeom>
          <a:noFill/>
          <a:ln w="9525">
            <a:noFill/>
            <a:miter lim="800000"/>
            <a:headEnd/>
            <a:tailEnd/>
          </a:ln>
          <a:scene3d>
            <a:camera prst="orthographicFront"/>
            <a:lightRig rig="threePt" dir="t"/>
          </a:scene3d>
          <a:sp3d>
            <a:bevelT/>
          </a:sp3d>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1600200"/>
            <a:ext cx="8229600" cy="1143000"/>
          </a:xfrm>
        </p:spPr>
        <p:txBody>
          <a:bodyPr/>
          <a:lstStyle/>
          <a:p>
            <a:pPr eaLnBrk="1" hangingPunct="1"/>
            <a:r>
              <a:rPr lang="en-US" b="1" smtClean="0"/>
              <a:t>Physical Fitness</a:t>
            </a:r>
            <a:endParaRPr lang="en-US" sz="3200" smtClean="0"/>
          </a:p>
        </p:txBody>
      </p:sp>
      <p:sp>
        <p:nvSpPr>
          <p:cNvPr id="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pPr>
            <a:r>
              <a:rPr lang="en-US" smtClean="0"/>
              <a:t>Physical Fitness</a:t>
            </a:r>
          </a:p>
          <a:p>
            <a:pPr lvl="1" eaLnBrk="1" hangingPunct="1">
              <a:lnSpc>
                <a:spcPct val="80000"/>
              </a:lnSpc>
            </a:pPr>
            <a:r>
              <a:rPr lang="en-US" smtClean="0"/>
              <a:t>Sedentary</a:t>
            </a:r>
          </a:p>
          <a:p>
            <a:pPr lvl="1" eaLnBrk="1" hangingPunct="1">
              <a:lnSpc>
                <a:spcPct val="80000"/>
              </a:lnSpc>
            </a:pPr>
            <a:r>
              <a:rPr lang="en-US" smtClean="0"/>
              <a:t>Active</a:t>
            </a:r>
          </a:p>
          <a:p>
            <a:pPr lvl="1" eaLnBrk="1" hangingPunct="1">
              <a:lnSpc>
                <a:spcPct val="80000"/>
              </a:lnSpc>
            </a:pPr>
            <a:r>
              <a:rPr lang="en-US" smtClean="0"/>
              <a:t>Exercising</a:t>
            </a:r>
          </a:p>
          <a:p>
            <a:pPr lvl="1" eaLnBrk="1" hangingPunct="1">
              <a:lnSpc>
                <a:spcPct val="80000"/>
              </a:lnSpc>
            </a:pPr>
            <a:r>
              <a:rPr lang="en-US" smtClean="0"/>
              <a:t>Working out</a:t>
            </a:r>
          </a:p>
          <a:p>
            <a:pPr lvl="1" eaLnBrk="1" hangingPunct="1">
              <a:lnSpc>
                <a:spcPct val="80000"/>
              </a:lnSpc>
            </a:pPr>
            <a:r>
              <a:rPr lang="en-US" smtClean="0"/>
              <a:t>Testing</a:t>
            </a:r>
          </a:p>
          <a:p>
            <a:pPr eaLnBrk="1" hangingPunct="1"/>
            <a:r>
              <a:rPr lang="en-US" smtClean="0"/>
              <a:t>Are you fit? </a:t>
            </a:r>
          </a:p>
          <a:p>
            <a:pPr eaLnBrk="1" hangingPunct="1"/>
            <a:r>
              <a:rPr lang="en-US" smtClean="0"/>
              <a:t>How do you know if you’re fit?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57200" y="1600200"/>
            <a:ext cx="8229600" cy="1143000"/>
          </a:xfrm>
        </p:spPr>
        <p:txBody>
          <a:bodyPr/>
          <a:lstStyle/>
          <a:p>
            <a:pPr eaLnBrk="1" hangingPunct="1"/>
            <a:r>
              <a:rPr lang="en-US" b="1" smtClean="0"/>
              <a:t>V. Testing</a:t>
            </a:r>
            <a:endParaRPr lang="en-US" sz="3200" smtClean="0"/>
          </a:p>
        </p:txBody>
      </p:sp>
      <p:sp>
        <p:nvSpPr>
          <p:cNvPr id="55299" name="Content Placeholder 2"/>
          <p:cNvSpPr>
            <a:spLocks noGrp="1"/>
          </p:cNvSpPr>
          <p:nvPr>
            <p:ph idx="1"/>
          </p:nvPr>
        </p:nvSpPr>
        <p:spPr bwMode="auto">
          <a:xfrm>
            <a:off x="457200" y="2667000"/>
            <a:ext cx="3352800" cy="3459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pPr>
            <a:r>
              <a:rPr lang="en-US" smtClean="0"/>
              <a:t>Entry Level</a:t>
            </a:r>
          </a:p>
          <a:p>
            <a:pPr eaLnBrk="1" hangingPunct="1">
              <a:lnSpc>
                <a:spcPct val="80000"/>
              </a:lnSpc>
            </a:pPr>
            <a:r>
              <a:rPr lang="en-US" smtClean="0"/>
              <a:t>New Tests</a:t>
            </a:r>
          </a:p>
        </p:txBody>
      </p:sp>
      <p:pic>
        <p:nvPicPr>
          <p:cNvPr id="125954" name="Picture 2" descr="https://sites.google.com/a/fire3.org/test---delete-3/_/rsrc/1364913651556/about-us/special-features/recruittraining/Vent%20Prop.jpg?height=131&amp;width=200"/>
          <p:cNvPicPr>
            <a:picLocks noChangeAspect="1" noChangeArrowheads="1"/>
          </p:cNvPicPr>
          <p:nvPr/>
        </p:nvPicPr>
        <p:blipFill>
          <a:blip r:embed="rId3" cstate="print"/>
          <a:srcRect/>
          <a:stretch>
            <a:fillRect/>
          </a:stretch>
        </p:blipFill>
        <p:spPr bwMode="auto">
          <a:xfrm>
            <a:off x="4267200" y="2667000"/>
            <a:ext cx="4167151" cy="2743200"/>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1600200"/>
            <a:ext cx="8229600" cy="1143000"/>
          </a:xfrm>
        </p:spPr>
        <p:txBody>
          <a:bodyPr/>
          <a:lstStyle/>
          <a:p>
            <a:pPr eaLnBrk="1" hangingPunct="1"/>
            <a:r>
              <a:rPr lang="en-US" b="1" smtClean="0"/>
              <a:t>Entry-Level Testing</a:t>
            </a:r>
            <a:endParaRPr lang="en-US" sz="3200" smtClean="0"/>
          </a:p>
        </p:txBody>
      </p:sp>
      <p:sp>
        <p:nvSpPr>
          <p:cNvPr id="3" name="Content Placeholder 2"/>
          <p:cNvSpPr>
            <a:spLocks noGrp="1"/>
          </p:cNvSpPr>
          <p:nvPr>
            <p:ph idx="1"/>
          </p:nvPr>
        </p:nvSpPr>
        <p:spPr bwMode="auto">
          <a:xfrm>
            <a:off x="457200" y="24384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pPr>
            <a:r>
              <a:rPr lang="en-US" smtClean="0"/>
              <a:t>Fire Service Traditional</a:t>
            </a:r>
          </a:p>
          <a:p>
            <a:pPr eaLnBrk="1" hangingPunct="1">
              <a:lnSpc>
                <a:spcPct val="80000"/>
              </a:lnSpc>
            </a:pPr>
            <a:r>
              <a:rPr lang="en-US" smtClean="0"/>
              <a:t>Candidate Physical Ability Test (CPAT)</a:t>
            </a:r>
          </a:p>
        </p:txBody>
      </p:sp>
      <p:pic>
        <p:nvPicPr>
          <p:cNvPr id="109570" name="Picture 2"/>
          <p:cNvPicPr>
            <a:picLocks noChangeAspect="1" noChangeArrowheads="1"/>
          </p:cNvPicPr>
          <p:nvPr/>
        </p:nvPicPr>
        <p:blipFill>
          <a:blip r:embed="rId3" cstate="print"/>
          <a:srcRect l="14000" t="16889" r="46000" b="28000"/>
          <a:stretch>
            <a:fillRect/>
          </a:stretch>
        </p:blipFill>
        <p:spPr bwMode="auto">
          <a:xfrm>
            <a:off x="5029200" y="3276600"/>
            <a:ext cx="3539613" cy="2743200"/>
          </a:xfrm>
          <a:prstGeom prst="rect">
            <a:avLst/>
          </a:prstGeom>
          <a:noFill/>
          <a:ln w="9525">
            <a:noFill/>
            <a:miter lim="800000"/>
            <a:headEnd/>
            <a:tailEnd/>
          </a:ln>
          <a:scene3d>
            <a:camera prst="orthographicFront"/>
            <a:lightRig rig="threePt" dir="t"/>
          </a:scene3d>
          <a:sp3d>
            <a:bevelT/>
          </a:sp3d>
        </p:spPr>
      </p:pic>
      <p:pic>
        <p:nvPicPr>
          <p:cNvPr id="109571" name="Picture 3"/>
          <p:cNvPicPr>
            <a:picLocks noChangeAspect="1" noChangeArrowheads="1"/>
          </p:cNvPicPr>
          <p:nvPr/>
        </p:nvPicPr>
        <p:blipFill>
          <a:blip r:embed="rId4" cstate="print"/>
          <a:srcRect l="40500" t="33778" r="21000" b="14667"/>
          <a:stretch>
            <a:fillRect/>
          </a:stretch>
        </p:blipFill>
        <p:spPr bwMode="auto">
          <a:xfrm>
            <a:off x="5031830" y="3276600"/>
            <a:ext cx="3540670" cy="2666999"/>
          </a:xfrm>
          <a:prstGeom prst="rect">
            <a:avLst/>
          </a:prstGeom>
          <a:noFill/>
          <a:ln w="9525">
            <a:noFill/>
            <a:miter lim="800000"/>
            <a:headEnd/>
            <a:tailEnd/>
          </a:ln>
          <a:scene3d>
            <a:camera prst="orthographicFront"/>
            <a:lightRig rig="threePt" dir="t"/>
          </a:scene3d>
          <a:sp3d>
            <a:bevelT/>
          </a:sp3d>
        </p:spPr>
      </p:pic>
      <p:sp>
        <p:nvSpPr>
          <p:cNvPr id="57350" name="Content Placeholder 2"/>
          <p:cNvSpPr txBox="1">
            <a:spLocks/>
          </p:cNvSpPr>
          <p:nvPr/>
        </p:nvSpPr>
        <p:spPr bwMode="auto">
          <a:xfrm>
            <a:off x="457200" y="2941638"/>
            <a:ext cx="4343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 typeface="Arial" panose="020B0604020202020204" pitchFamily="34" charset="0"/>
              <a:buChar char="•"/>
            </a:pPr>
            <a:endParaRPr lang="en-US" sz="2800">
              <a:latin typeface="Calibri" panose="020F0502020204030204" pitchFamily="34" charset="0"/>
            </a:endParaRPr>
          </a:p>
        </p:txBody>
      </p:sp>
      <p:sp>
        <p:nvSpPr>
          <p:cNvPr id="8" name="TextBox 7"/>
          <p:cNvSpPr txBox="1"/>
          <p:nvPr/>
        </p:nvSpPr>
        <p:spPr>
          <a:xfrm>
            <a:off x="914400" y="3434477"/>
            <a:ext cx="3962400" cy="2585323"/>
          </a:xfrm>
          <a:prstGeom prst="rect">
            <a:avLst/>
          </a:prstGeom>
          <a:noFill/>
        </p:spPr>
        <p:txBody>
          <a:bodyPr numCol="2">
            <a:spAutoFit/>
          </a:bodyPr>
          <a:lstStyle/>
          <a:p>
            <a:pPr eaLnBrk="1" fontAlgn="auto" hangingPunct="1">
              <a:spcBef>
                <a:spcPts val="0"/>
              </a:spcBef>
              <a:spcAft>
                <a:spcPts val="0"/>
              </a:spcAft>
              <a:buFont typeface="Arial" pitchFamily="34" charset="0"/>
              <a:buChar char="•"/>
              <a:defRPr/>
            </a:pPr>
            <a:r>
              <a:rPr lang="en-US" dirty="0">
                <a:latin typeface="+mn-lt"/>
                <a:cs typeface="+mn-cs"/>
              </a:rPr>
              <a:t>Chest</a:t>
            </a:r>
          </a:p>
          <a:p>
            <a:pPr eaLnBrk="1" fontAlgn="auto" hangingPunct="1">
              <a:spcBef>
                <a:spcPts val="0"/>
              </a:spcBef>
              <a:spcAft>
                <a:spcPts val="0"/>
              </a:spcAft>
              <a:buFont typeface="Arial" pitchFamily="34" charset="0"/>
              <a:buChar char="•"/>
              <a:defRPr/>
            </a:pPr>
            <a:r>
              <a:rPr lang="en-US" dirty="0">
                <a:latin typeface="+mn-lt"/>
                <a:cs typeface="+mn-cs"/>
              </a:rPr>
              <a:t>Back</a:t>
            </a:r>
          </a:p>
          <a:p>
            <a:pPr eaLnBrk="1" fontAlgn="auto" hangingPunct="1">
              <a:spcBef>
                <a:spcPts val="0"/>
              </a:spcBef>
              <a:spcAft>
                <a:spcPts val="0"/>
              </a:spcAft>
              <a:buFont typeface="Arial" pitchFamily="34" charset="0"/>
              <a:buChar char="•"/>
              <a:defRPr/>
            </a:pPr>
            <a:r>
              <a:rPr lang="en-US" dirty="0" err="1">
                <a:latin typeface="+mn-lt"/>
                <a:cs typeface="+mn-cs"/>
              </a:rPr>
              <a:t>Lats</a:t>
            </a:r>
            <a:endParaRPr lang="en-US" dirty="0">
              <a:latin typeface="+mn-lt"/>
              <a:cs typeface="+mn-cs"/>
            </a:endParaRPr>
          </a:p>
          <a:p>
            <a:pPr eaLnBrk="1" fontAlgn="auto" hangingPunct="1">
              <a:spcBef>
                <a:spcPts val="0"/>
              </a:spcBef>
              <a:spcAft>
                <a:spcPts val="0"/>
              </a:spcAft>
              <a:buFont typeface="Arial" pitchFamily="34" charset="0"/>
              <a:buChar char="•"/>
              <a:defRPr/>
            </a:pPr>
            <a:r>
              <a:rPr lang="en-US" dirty="0">
                <a:latin typeface="+mn-lt"/>
                <a:cs typeface="+mn-cs"/>
              </a:rPr>
              <a:t>Shoulders</a:t>
            </a:r>
          </a:p>
          <a:p>
            <a:pPr eaLnBrk="1" fontAlgn="auto" hangingPunct="1">
              <a:spcBef>
                <a:spcPts val="0"/>
              </a:spcBef>
              <a:spcAft>
                <a:spcPts val="0"/>
              </a:spcAft>
              <a:buFont typeface="Arial" pitchFamily="34" charset="0"/>
              <a:buChar char="•"/>
              <a:defRPr/>
            </a:pPr>
            <a:r>
              <a:rPr lang="en-US" dirty="0">
                <a:latin typeface="+mn-lt"/>
                <a:cs typeface="+mn-cs"/>
              </a:rPr>
              <a:t>Traps</a:t>
            </a:r>
          </a:p>
          <a:p>
            <a:pPr eaLnBrk="1" fontAlgn="auto" hangingPunct="1">
              <a:spcBef>
                <a:spcPts val="0"/>
              </a:spcBef>
              <a:spcAft>
                <a:spcPts val="0"/>
              </a:spcAft>
              <a:buFont typeface="Arial" pitchFamily="34" charset="0"/>
              <a:buChar char="•"/>
              <a:defRPr/>
            </a:pPr>
            <a:r>
              <a:rPr lang="en-US" dirty="0">
                <a:latin typeface="+mn-lt"/>
                <a:cs typeface="+mn-cs"/>
              </a:rPr>
              <a:t>Deltoids</a:t>
            </a:r>
          </a:p>
          <a:p>
            <a:pPr eaLnBrk="1" fontAlgn="auto" hangingPunct="1">
              <a:spcBef>
                <a:spcPts val="0"/>
              </a:spcBef>
              <a:spcAft>
                <a:spcPts val="0"/>
              </a:spcAft>
              <a:buFont typeface="Arial" pitchFamily="34" charset="0"/>
              <a:buChar char="•"/>
              <a:defRPr/>
            </a:pPr>
            <a:r>
              <a:rPr lang="en-US" dirty="0">
                <a:latin typeface="+mn-lt"/>
                <a:cs typeface="+mn-cs"/>
              </a:rPr>
              <a:t>Biceps</a:t>
            </a:r>
          </a:p>
          <a:p>
            <a:pPr eaLnBrk="1" fontAlgn="auto" hangingPunct="1">
              <a:spcBef>
                <a:spcPts val="0"/>
              </a:spcBef>
              <a:spcAft>
                <a:spcPts val="0"/>
              </a:spcAft>
              <a:buFont typeface="Arial" pitchFamily="34" charset="0"/>
              <a:buChar char="•"/>
              <a:defRPr/>
            </a:pPr>
            <a:r>
              <a:rPr lang="en-US" dirty="0">
                <a:latin typeface="+mn-lt"/>
                <a:cs typeface="+mn-cs"/>
              </a:rPr>
              <a:t>Triceps</a:t>
            </a:r>
          </a:p>
          <a:p>
            <a:pPr eaLnBrk="1" fontAlgn="auto" hangingPunct="1">
              <a:spcBef>
                <a:spcPts val="0"/>
              </a:spcBef>
              <a:spcAft>
                <a:spcPts val="0"/>
              </a:spcAft>
              <a:buFont typeface="Arial" pitchFamily="34" charset="0"/>
              <a:buChar char="•"/>
              <a:defRPr/>
            </a:pPr>
            <a:r>
              <a:rPr lang="en-US" dirty="0">
                <a:latin typeface="+mn-lt"/>
                <a:cs typeface="+mn-cs"/>
              </a:rPr>
              <a:t>Abdominals</a:t>
            </a:r>
          </a:p>
          <a:p>
            <a:pPr eaLnBrk="1" fontAlgn="auto" hangingPunct="1">
              <a:spcBef>
                <a:spcPts val="0"/>
              </a:spcBef>
              <a:spcAft>
                <a:spcPts val="0"/>
              </a:spcAft>
              <a:buFont typeface="Arial" pitchFamily="34" charset="0"/>
              <a:buChar char="•"/>
              <a:defRPr/>
            </a:pPr>
            <a:r>
              <a:rPr lang="en-US" dirty="0">
                <a:latin typeface="+mn-lt"/>
                <a:cs typeface="+mn-cs"/>
              </a:rPr>
              <a:t>Lower back stabilizers</a:t>
            </a:r>
          </a:p>
          <a:p>
            <a:pPr eaLnBrk="1" fontAlgn="auto" hangingPunct="1">
              <a:spcBef>
                <a:spcPts val="0"/>
              </a:spcBef>
              <a:spcAft>
                <a:spcPts val="0"/>
              </a:spcAft>
              <a:buFont typeface="Arial" pitchFamily="34" charset="0"/>
              <a:buChar char="•"/>
              <a:defRPr/>
            </a:pPr>
            <a:r>
              <a:rPr lang="en-US" dirty="0">
                <a:latin typeface="+mn-lt"/>
                <a:cs typeface="+mn-cs"/>
              </a:rPr>
              <a:t>Torso rotators</a:t>
            </a:r>
          </a:p>
          <a:p>
            <a:pPr eaLnBrk="1" fontAlgn="auto" hangingPunct="1">
              <a:spcBef>
                <a:spcPts val="0"/>
              </a:spcBef>
              <a:spcAft>
                <a:spcPts val="0"/>
              </a:spcAft>
              <a:buFont typeface="Arial" pitchFamily="34" charset="0"/>
              <a:buChar char="•"/>
              <a:defRPr/>
            </a:pPr>
            <a:r>
              <a:rPr lang="en-US" dirty="0">
                <a:latin typeface="+mn-lt"/>
                <a:cs typeface="+mn-cs"/>
              </a:rPr>
              <a:t>Forearms</a:t>
            </a:r>
          </a:p>
          <a:p>
            <a:pPr eaLnBrk="1" fontAlgn="auto" hangingPunct="1">
              <a:spcBef>
                <a:spcPts val="0"/>
              </a:spcBef>
              <a:spcAft>
                <a:spcPts val="0"/>
              </a:spcAft>
              <a:buFont typeface="Arial" pitchFamily="34" charset="0"/>
              <a:buChar char="•"/>
              <a:defRPr/>
            </a:pPr>
            <a:r>
              <a:rPr lang="en-US" dirty="0">
                <a:latin typeface="+mn-lt"/>
                <a:cs typeface="+mn-cs"/>
              </a:rPr>
              <a:t>Hands</a:t>
            </a:r>
          </a:p>
          <a:p>
            <a:pPr eaLnBrk="1" fontAlgn="auto" hangingPunct="1">
              <a:spcBef>
                <a:spcPts val="0"/>
              </a:spcBef>
              <a:spcAft>
                <a:spcPts val="0"/>
              </a:spcAft>
              <a:buFont typeface="Arial" pitchFamily="34" charset="0"/>
              <a:buChar char="•"/>
              <a:defRPr/>
            </a:pPr>
            <a:r>
              <a:rPr lang="en-US" dirty="0">
                <a:latin typeface="+mn-lt"/>
                <a:cs typeface="+mn-cs"/>
              </a:rPr>
              <a:t>Quadriceps</a:t>
            </a:r>
          </a:p>
          <a:p>
            <a:pPr eaLnBrk="1" fontAlgn="auto" hangingPunct="1">
              <a:spcBef>
                <a:spcPts val="0"/>
              </a:spcBef>
              <a:spcAft>
                <a:spcPts val="0"/>
              </a:spcAft>
              <a:buFont typeface="Arial" pitchFamily="34" charset="0"/>
              <a:buChar char="•"/>
              <a:defRPr/>
            </a:pPr>
            <a:r>
              <a:rPr lang="en-US" dirty="0" err="1">
                <a:latin typeface="+mn-lt"/>
                <a:cs typeface="+mn-cs"/>
              </a:rPr>
              <a:t>Glutes</a:t>
            </a:r>
            <a:endParaRPr lang="en-US" dirty="0">
              <a:latin typeface="+mn-lt"/>
              <a:cs typeface="+mn-cs"/>
            </a:endParaRPr>
          </a:p>
          <a:p>
            <a:pPr eaLnBrk="1" fontAlgn="auto" hangingPunct="1">
              <a:spcBef>
                <a:spcPts val="0"/>
              </a:spcBef>
              <a:spcAft>
                <a:spcPts val="0"/>
              </a:spcAft>
              <a:buFont typeface="Arial" pitchFamily="34" charset="0"/>
              <a:buChar char="•"/>
              <a:defRPr/>
            </a:pPr>
            <a:r>
              <a:rPr lang="en-US" dirty="0">
                <a:latin typeface="+mn-lt"/>
                <a:cs typeface="+mn-cs"/>
              </a:rPr>
              <a:t>Hamstrings</a:t>
            </a:r>
          </a:p>
          <a:p>
            <a:pPr eaLnBrk="1" fontAlgn="auto" hangingPunct="1">
              <a:spcBef>
                <a:spcPts val="0"/>
              </a:spcBef>
              <a:spcAft>
                <a:spcPts val="0"/>
              </a:spcAft>
              <a:buFont typeface="Arial" pitchFamily="34" charset="0"/>
              <a:buChar char="•"/>
              <a:defRPr/>
            </a:pPr>
            <a:r>
              <a:rPr lang="en-US" dirty="0">
                <a:latin typeface="+mn-lt"/>
                <a:cs typeface="+mn-cs"/>
              </a:rPr>
              <a:t>Calves</a:t>
            </a:r>
          </a:p>
        </p:txBody>
      </p:sp>
      <p:sp>
        <p:nvSpPr>
          <p:cNvPr id="9" name="TextBox 8"/>
          <p:cNvSpPr txBox="1">
            <a:spLocks noChangeArrowheads="1"/>
          </p:cNvSpPr>
          <p:nvPr/>
        </p:nvSpPr>
        <p:spPr bwMode="auto">
          <a:xfrm>
            <a:off x="838200" y="3128963"/>
            <a:ext cx="3429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Muscle Groups Listed/Evaluated:</a:t>
            </a:r>
          </a:p>
        </p:txBody>
      </p:sp>
      <p:pic>
        <p:nvPicPr>
          <p:cNvPr id="10" name="Picture 3"/>
          <p:cNvPicPr>
            <a:picLocks noChangeAspect="1" noChangeArrowheads="1"/>
          </p:cNvPicPr>
          <p:nvPr/>
        </p:nvPicPr>
        <p:blipFill>
          <a:blip r:embed="rId5" cstate="print"/>
          <a:srcRect l="40500" t="33778" r="21000" b="14667"/>
          <a:stretch>
            <a:fillRect/>
          </a:stretch>
        </p:blipFill>
        <p:spPr bwMode="auto">
          <a:xfrm>
            <a:off x="6845300" y="4648200"/>
            <a:ext cx="1676400" cy="1262743"/>
          </a:xfrm>
          <a:prstGeom prst="rect">
            <a:avLst/>
          </a:prstGeom>
          <a:noFill/>
          <a:ln w="9525">
            <a:noFill/>
            <a:miter lim="800000"/>
            <a:headEnd/>
            <a:tailEnd/>
          </a:ln>
          <a:scene3d>
            <a:camera prst="orthographicFront"/>
            <a:lightRig rig="threePt" dir="t"/>
          </a:scene3d>
          <a:sp3d>
            <a:bevelT/>
          </a:sp3d>
        </p:spPr>
      </p:pic>
      <p:pic>
        <p:nvPicPr>
          <p:cNvPr id="11" name="Picture 2"/>
          <p:cNvPicPr>
            <a:picLocks noChangeAspect="1" noChangeArrowheads="1"/>
          </p:cNvPicPr>
          <p:nvPr/>
        </p:nvPicPr>
        <p:blipFill>
          <a:blip r:embed="rId6" cstate="print"/>
          <a:srcRect l="14000" t="16889" r="46000" b="28000"/>
          <a:stretch>
            <a:fillRect/>
          </a:stretch>
        </p:blipFill>
        <p:spPr bwMode="auto">
          <a:xfrm>
            <a:off x="5134487" y="3302000"/>
            <a:ext cx="1710813" cy="1325880"/>
          </a:xfrm>
          <a:prstGeom prst="rect">
            <a:avLst/>
          </a:prstGeom>
          <a:noFill/>
          <a:ln w="9525">
            <a:noFill/>
            <a:miter lim="800000"/>
            <a:headEnd/>
            <a:tailEnd/>
          </a:ln>
          <a:scene3d>
            <a:camera prst="orthographicFront"/>
            <a:lightRig rig="threePt" dir="t"/>
          </a:scene3d>
          <a:sp3d>
            <a:bevelT/>
          </a:sp3d>
        </p:spPr>
      </p:pic>
      <p:pic>
        <p:nvPicPr>
          <p:cNvPr id="111618" name="Picture 2"/>
          <p:cNvPicPr>
            <a:picLocks noChangeAspect="1" noChangeArrowheads="1"/>
          </p:cNvPicPr>
          <p:nvPr/>
        </p:nvPicPr>
        <p:blipFill>
          <a:blip r:embed="rId7" cstate="print"/>
          <a:srcRect l="40500" t="33778" r="21000" b="14667"/>
          <a:stretch>
            <a:fillRect/>
          </a:stretch>
        </p:blipFill>
        <p:spPr bwMode="auto">
          <a:xfrm>
            <a:off x="6858000" y="4648200"/>
            <a:ext cx="1635672" cy="1232064"/>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570"/>
                                        </p:tgtEl>
                                        <p:attrNameLst>
                                          <p:attrName>style.visibility</p:attrName>
                                        </p:attrNameLst>
                                      </p:cBhvr>
                                      <p:to>
                                        <p:strVal val="visible"/>
                                      </p:to>
                                    </p:set>
                                  </p:childTnLst>
                                  <p:subTnLst>
                                    <p:set>
                                      <p:cBhvr override="childStyle">
                                        <p:cTn dur="1" fill="hold" display="0" masterRel="nextClick" afterEffect="1"/>
                                        <p:tgtEl>
                                          <p:spTgt spid="109570"/>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9571"/>
                                        </p:tgtEl>
                                        <p:attrNameLst>
                                          <p:attrName>style.visibility</p:attrName>
                                        </p:attrNameLst>
                                      </p:cBhvr>
                                      <p:to>
                                        <p:strVal val="visible"/>
                                      </p:to>
                                    </p:set>
                                  </p:childTnLst>
                                  <p:subTnLst>
                                    <p:set>
                                      <p:cBhvr override="childStyle">
                                        <p:cTn dur="1" fill="hold" display="0" masterRel="nextClick" afterEffect="1"/>
                                        <p:tgtEl>
                                          <p:spTgt spid="109571"/>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par>
                          <p:cTn id="25" fill="hold" nodeType="afterGroup">
                            <p:stCondLst>
                              <p:cond delay="0"/>
                            </p:stCondLst>
                            <p:childTnLst>
                              <p:par>
                                <p:cTn id="26" presetID="9" presetClass="entr" presetSubtype="0" fill="hold" nodeType="afterEffect">
                                  <p:stCondLst>
                                    <p:cond delay="0"/>
                                  </p:stCondLst>
                                  <p:childTnLst>
                                    <p:set>
                                      <p:cBhvr>
                                        <p:cTn id="27" dur="1" fill="hold">
                                          <p:stCondLst>
                                            <p:cond delay="0"/>
                                          </p:stCondLst>
                                        </p:cTn>
                                        <p:tgtEl>
                                          <p:spTgt spid="111618"/>
                                        </p:tgtEl>
                                        <p:attrNameLst>
                                          <p:attrName>style.visibility</p:attrName>
                                        </p:attrNameLst>
                                      </p:cBhvr>
                                      <p:to>
                                        <p:strVal val="visible"/>
                                      </p:to>
                                    </p:set>
                                    <p:animEffect transition="in" filter="dissolve">
                                      <p:cBhvr>
                                        <p:cTn id="28" dur="500"/>
                                        <p:tgtEl>
                                          <p:spTgt spid="111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0200"/>
            <a:ext cx="8229600" cy="1143000"/>
          </a:xfrm>
        </p:spPr>
        <p:txBody>
          <a:bodyPr rtlCol="0">
            <a:normAutofit fontScale="90000"/>
          </a:bodyPr>
          <a:lstStyle/>
          <a:p>
            <a:pPr eaLnBrk="1" fontAlgn="auto" hangingPunct="1">
              <a:lnSpc>
                <a:spcPct val="80000"/>
              </a:lnSpc>
              <a:spcAft>
                <a:spcPts val="0"/>
              </a:spcAft>
              <a:defRPr/>
            </a:pPr>
            <a:r>
              <a:rPr lang="en-US" dirty="0" smtClean="0"/>
              <a:t>Annual/Periodic Fitness Assessments</a:t>
            </a:r>
          </a:p>
        </p:txBody>
      </p:sp>
      <p:sp>
        <p:nvSpPr>
          <p:cNvPr id="3" name="Content Placeholder 2"/>
          <p:cNvSpPr>
            <a:spLocks noGrp="1"/>
          </p:cNvSpPr>
          <p:nvPr>
            <p:ph idx="1"/>
          </p:nvPr>
        </p:nvSpPr>
        <p:spPr bwMode="auto">
          <a:xfrm>
            <a:off x="457200" y="2743200"/>
            <a:ext cx="4267200" cy="3382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pPr>
            <a:r>
              <a:rPr lang="en-US" smtClean="0"/>
              <a:t>Doing the job</a:t>
            </a:r>
          </a:p>
          <a:p>
            <a:pPr eaLnBrk="1" hangingPunct="1">
              <a:lnSpc>
                <a:spcPct val="80000"/>
              </a:lnSpc>
            </a:pPr>
            <a:r>
              <a:rPr lang="en-US" smtClean="0"/>
              <a:t>Medical/Physical</a:t>
            </a:r>
          </a:p>
          <a:p>
            <a:pPr eaLnBrk="1" hangingPunct="1">
              <a:lnSpc>
                <a:spcPct val="80000"/>
              </a:lnSpc>
            </a:pPr>
            <a:r>
              <a:rPr lang="en-US" smtClean="0"/>
              <a:t>YMCA</a:t>
            </a:r>
          </a:p>
          <a:p>
            <a:pPr eaLnBrk="1" hangingPunct="1">
              <a:lnSpc>
                <a:spcPct val="80000"/>
              </a:lnSpc>
            </a:pPr>
            <a:r>
              <a:rPr lang="en-US" smtClean="0"/>
              <a:t>Entry-Level Test</a:t>
            </a:r>
          </a:p>
        </p:txBody>
      </p:sp>
      <p:pic>
        <p:nvPicPr>
          <p:cNvPr id="109572" name="Picture 4"/>
          <p:cNvPicPr>
            <a:picLocks noChangeAspect="1" noChangeArrowheads="1"/>
          </p:cNvPicPr>
          <p:nvPr/>
        </p:nvPicPr>
        <p:blipFill>
          <a:blip r:embed="rId3" cstate="print"/>
          <a:srcRect/>
          <a:stretch>
            <a:fillRect/>
          </a:stretch>
        </p:blipFill>
        <p:spPr bwMode="auto">
          <a:xfrm>
            <a:off x="5118100" y="2819400"/>
            <a:ext cx="3175000" cy="2381250"/>
          </a:xfrm>
          <a:prstGeom prst="rect">
            <a:avLst/>
          </a:prstGeom>
          <a:noFill/>
          <a:ln w="9525">
            <a:noFill/>
            <a:miter lim="800000"/>
            <a:headEnd/>
            <a:tailEnd/>
          </a:ln>
          <a:scene3d>
            <a:camera prst="orthographicFront"/>
            <a:lightRig rig="threePt" dir="t"/>
          </a:scene3d>
          <a:sp3d>
            <a:bevelT/>
          </a:sp3d>
        </p:spPr>
      </p:pic>
      <p:pic>
        <p:nvPicPr>
          <p:cNvPr id="109574" name="Picture 6" descr="File:Automatische bloeddrukmeter (0).jpg"/>
          <p:cNvPicPr>
            <a:picLocks noChangeAspect="1" noChangeArrowheads="1"/>
          </p:cNvPicPr>
          <p:nvPr/>
        </p:nvPicPr>
        <p:blipFill>
          <a:blip r:embed="rId4" cstate="print"/>
          <a:srcRect/>
          <a:stretch>
            <a:fillRect/>
          </a:stretch>
        </p:blipFill>
        <p:spPr bwMode="auto">
          <a:xfrm>
            <a:off x="5118100" y="2819400"/>
            <a:ext cx="3149600" cy="2362200"/>
          </a:xfrm>
          <a:prstGeom prst="rect">
            <a:avLst/>
          </a:prstGeom>
          <a:noFill/>
          <a:scene3d>
            <a:camera prst="orthographicFront"/>
            <a:lightRig rig="threePt" dir="t"/>
          </a:scene3d>
          <a:sp3d>
            <a:bevelT/>
          </a:sp3d>
        </p:spPr>
      </p:pic>
      <p:sp>
        <p:nvSpPr>
          <p:cNvPr id="8" name="TextBox 7"/>
          <p:cNvSpPr txBox="1"/>
          <p:nvPr/>
        </p:nvSpPr>
        <p:spPr>
          <a:xfrm>
            <a:off x="4876800" y="2832100"/>
            <a:ext cx="3505200" cy="2308324"/>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eaLnBrk="1" fontAlgn="auto" hangingPunct="1">
              <a:spcBef>
                <a:spcPts val="0"/>
              </a:spcBef>
              <a:spcAft>
                <a:spcPts val="0"/>
              </a:spcAft>
              <a:defRPr/>
            </a:pPr>
            <a:r>
              <a:rPr lang="en-US" dirty="0"/>
              <a:t>Standard measurements:</a:t>
            </a:r>
          </a:p>
          <a:p>
            <a:pPr lvl="1" eaLnBrk="1" fontAlgn="auto" hangingPunct="1">
              <a:spcBef>
                <a:spcPts val="0"/>
              </a:spcBef>
              <a:spcAft>
                <a:spcPts val="0"/>
              </a:spcAft>
              <a:buFont typeface="Arial" pitchFamily="34" charset="0"/>
              <a:buChar char="•"/>
              <a:defRPr/>
            </a:pPr>
            <a:r>
              <a:rPr lang="en-US" dirty="0"/>
              <a:t>Height, weight, RHR, RBP</a:t>
            </a:r>
          </a:p>
          <a:p>
            <a:pPr eaLnBrk="1" fontAlgn="auto" hangingPunct="1">
              <a:spcBef>
                <a:spcPts val="0"/>
              </a:spcBef>
              <a:spcAft>
                <a:spcPts val="0"/>
              </a:spcAft>
              <a:defRPr/>
            </a:pPr>
            <a:r>
              <a:rPr lang="en-US" dirty="0"/>
              <a:t>Body composition – Skin-fold test</a:t>
            </a:r>
          </a:p>
          <a:p>
            <a:pPr eaLnBrk="1" fontAlgn="auto" hangingPunct="1">
              <a:spcBef>
                <a:spcPts val="0"/>
              </a:spcBef>
              <a:spcAft>
                <a:spcPts val="0"/>
              </a:spcAft>
              <a:defRPr/>
            </a:pPr>
            <a:r>
              <a:rPr lang="en-US" dirty="0"/>
              <a:t>Cardiovascular – 3-minute step test</a:t>
            </a:r>
          </a:p>
          <a:p>
            <a:pPr eaLnBrk="1" fontAlgn="auto" hangingPunct="1">
              <a:spcBef>
                <a:spcPts val="0"/>
              </a:spcBef>
              <a:spcAft>
                <a:spcPts val="0"/>
              </a:spcAft>
              <a:defRPr/>
            </a:pPr>
            <a:r>
              <a:rPr lang="en-US" dirty="0"/>
              <a:t>Flexibility – Sit &amp; reach</a:t>
            </a:r>
          </a:p>
          <a:p>
            <a:pPr eaLnBrk="1" fontAlgn="auto" hangingPunct="1">
              <a:spcBef>
                <a:spcPts val="0"/>
              </a:spcBef>
              <a:spcAft>
                <a:spcPts val="0"/>
              </a:spcAft>
              <a:defRPr/>
            </a:pPr>
            <a:r>
              <a:rPr lang="en-US" dirty="0"/>
              <a:t>Muscular strength &amp; endurance:</a:t>
            </a:r>
          </a:p>
          <a:p>
            <a:pPr lvl="1" eaLnBrk="1" fontAlgn="auto" hangingPunct="1">
              <a:spcBef>
                <a:spcPts val="0"/>
              </a:spcBef>
              <a:spcAft>
                <a:spcPts val="0"/>
              </a:spcAft>
              <a:buFont typeface="Arial" pitchFamily="34" charset="0"/>
              <a:buChar char="•"/>
              <a:defRPr/>
            </a:pPr>
            <a:r>
              <a:rPr lang="en-US" dirty="0"/>
              <a:t>Bench press</a:t>
            </a:r>
          </a:p>
          <a:p>
            <a:pPr lvl="1" eaLnBrk="1" fontAlgn="auto" hangingPunct="1">
              <a:spcBef>
                <a:spcPts val="0"/>
              </a:spcBef>
              <a:spcAft>
                <a:spcPts val="0"/>
              </a:spcAft>
              <a:buFont typeface="Arial" pitchFamily="34" charset="0"/>
              <a:buChar char="•"/>
              <a:defRPr/>
            </a:pPr>
            <a:r>
              <a:rPr lang="en-US" dirty="0"/>
              <a:t>Half sit-ups</a:t>
            </a:r>
          </a:p>
        </p:txBody>
      </p:sp>
      <p:pic>
        <p:nvPicPr>
          <p:cNvPr id="9" name="Picture 2"/>
          <p:cNvPicPr>
            <a:picLocks noChangeAspect="1" noChangeArrowheads="1"/>
          </p:cNvPicPr>
          <p:nvPr/>
        </p:nvPicPr>
        <p:blipFill>
          <a:blip r:embed="rId5" cstate="print"/>
          <a:srcRect l="14000" t="16889" r="46000" b="28000"/>
          <a:stretch>
            <a:fillRect/>
          </a:stretch>
        </p:blipFill>
        <p:spPr bwMode="auto">
          <a:xfrm>
            <a:off x="4931287" y="2819400"/>
            <a:ext cx="1710813" cy="1325880"/>
          </a:xfrm>
          <a:prstGeom prst="rect">
            <a:avLst/>
          </a:prstGeom>
          <a:noFill/>
          <a:ln w="9525">
            <a:noFill/>
            <a:miter lim="800000"/>
            <a:headEnd/>
            <a:tailEnd/>
          </a:ln>
          <a:scene3d>
            <a:camera prst="orthographicFront"/>
            <a:lightRig rig="threePt" dir="t"/>
          </a:scene3d>
          <a:sp3d>
            <a:bevelT/>
          </a:sp3d>
        </p:spPr>
      </p:pic>
      <p:pic>
        <p:nvPicPr>
          <p:cNvPr id="10" name="Picture 2"/>
          <p:cNvPicPr>
            <a:picLocks noChangeAspect="1" noChangeArrowheads="1"/>
          </p:cNvPicPr>
          <p:nvPr/>
        </p:nvPicPr>
        <p:blipFill>
          <a:blip r:embed="rId6" cstate="print"/>
          <a:srcRect l="40500" t="33778" r="21000" b="14667"/>
          <a:stretch>
            <a:fillRect/>
          </a:stretch>
        </p:blipFill>
        <p:spPr bwMode="auto">
          <a:xfrm>
            <a:off x="6642100" y="4101936"/>
            <a:ext cx="1635672" cy="1232064"/>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572"/>
                                        </p:tgtEl>
                                        <p:attrNameLst>
                                          <p:attrName>style.visibility</p:attrName>
                                        </p:attrNameLst>
                                      </p:cBhvr>
                                      <p:to>
                                        <p:strVal val="visible"/>
                                      </p:to>
                                    </p:set>
                                  </p:childTnLst>
                                  <p:subTnLst>
                                    <p:set>
                                      <p:cBhvr override="childStyle">
                                        <p:cTn dur="1" fill="hold" display="0" masterRel="nextClick" afterEffect="1"/>
                                        <p:tgtEl>
                                          <p:spTgt spid="109572"/>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9574"/>
                                        </p:tgtEl>
                                        <p:attrNameLst>
                                          <p:attrName>style.visibility</p:attrName>
                                        </p:attrNameLst>
                                      </p:cBhvr>
                                      <p:to>
                                        <p:strVal val="visible"/>
                                      </p:to>
                                    </p:set>
                                  </p:childTnLst>
                                  <p:subTnLst>
                                    <p:set>
                                      <p:cBhvr override="childStyle">
                                        <p:cTn dur="1" fill="hold" display="0" masterRel="nextClick" afterEffect="1"/>
                                        <p:tgtEl>
                                          <p:spTgt spid="109574"/>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57200" y="1600200"/>
            <a:ext cx="8229600" cy="1143000"/>
          </a:xfrm>
        </p:spPr>
        <p:txBody>
          <a:bodyPr/>
          <a:lstStyle/>
          <a:p>
            <a:pPr eaLnBrk="1" hangingPunct="1"/>
            <a:r>
              <a:rPr lang="en-US" b="1" smtClean="0"/>
              <a:t>What’s missing?</a:t>
            </a:r>
            <a:endParaRPr lang="en-US" sz="3200" smtClean="0"/>
          </a:p>
        </p:txBody>
      </p:sp>
      <p:sp>
        <p:nvSpPr>
          <p:cNvPr id="61443" name="Content Placeholder 2"/>
          <p:cNvSpPr txBox="1">
            <a:spLocks/>
          </p:cNvSpPr>
          <p:nvPr/>
        </p:nvSpPr>
        <p:spPr bwMode="auto">
          <a:xfrm>
            <a:off x="457200" y="2941638"/>
            <a:ext cx="4343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 typeface="Arial" panose="020B0604020202020204" pitchFamily="34" charset="0"/>
              <a:buChar char="•"/>
            </a:pPr>
            <a:endParaRPr lang="en-US" sz="2800">
              <a:latin typeface="Calibri" panose="020F0502020204030204" pitchFamily="34" charset="0"/>
            </a:endParaRPr>
          </a:p>
        </p:txBody>
      </p:sp>
      <p:sp>
        <p:nvSpPr>
          <p:cNvPr id="9" name="TextBox 8"/>
          <p:cNvSpPr txBox="1">
            <a:spLocks noChangeArrowheads="1"/>
          </p:cNvSpPr>
          <p:nvPr/>
        </p:nvSpPr>
        <p:spPr bwMode="auto">
          <a:xfrm>
            <a:off x="533400" y="2671763"/>
            <a:ext cx="3352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Muscle Groups Listed/Evaluated:</a:t>
            </a:r>
          </a:p>
        </p:txBody>
      </p:sp>
      <p:sp>
        <p:nvSpPr>
          <p:cNvPr id="13" name="Oval 12"/>
          <p:cNvSpPr/>
          <p:nvPr/>
        </p:nvSpPr>
        <p:spPr>
          <a:xfrm>
            <a:off x="7366000" y="2590800"/>
            <a:ext cx="457200" cy="587375"/>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Oval 14"/>
          <p:cNvSpPr/>
          <p:nvPr/>
        </p:nvSpPr>
        <p:spPr>
          <a:xfrm>
            <a:off x="5257800" y="4191000"/>
            <a:ext cx="457200" cy="787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Oval 16"/>
          <p:cNvSpPr/>
          <p:nvPr/>
        </p:nvSpPr>
        <p:spPr>
          <a:xfrm>
            <a:off x="5715000" y="4191000"/>
            <a:ext cx="457200" cy="762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7"/>
          <p:cNvSpPr/>
          <p:nvPr/>
        </p:nvSpPr>
        <p:spPr>
          <a:xfrm>
            <a:off x="7696200" y="4076700"/>
            <a:ext cx="381000" cy="8747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Oval 18"/>
          <p:cNvSpPr/>
          <p:nvPr/>
        </p:nvSpPr>
        <p:spPr>
          <a:xfrm>
            <a:off x="7162800" y="4076700"/>
            <a:ext cx="381000" cy="889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0"/>
          <p:cNvSpPr/>
          <p:nvPr/>
        </p:nvSpPr>
        <p:spPr>
          <a:xfrm>
            <a:off x="7086600" y="3200400"/>
            <a:ext cx="1066800" cy="7493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21"/>
          <p:cNvSpPr/>
          <p:nvPr/>
        </p:nvSpPr>
        <p:spPr>
          <a:xfrm>
            <a:off x="7696200" y="48387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Oval 22"/>
          <p:cNvSpPr/>
          <p:nvPr/>
        </p:nvSpPr>
        <p:spPr>
          <a:xfrm>
            <a:off x="7239000" y="48387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3"/>
          <p:cNvSpPr/>
          <p:nvPr/>
        </p:nvSpPr>
        <p:spPr>
          <a:xfrm rot="11580000">
            <a:off x="4964113" y="3243263"/>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4"/>
          <p:cNvSpPr/>
          <p:nvPr/>
        </p:nvSpPr>
        <p:spPr>
          <a:xfrm>
            <a:off x="7162800" y="4191000"/>
            <a:ext cx="4572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Oval 25"/>
          <p:cNvSpPr/>
          <p:nvPr/>
        </p:nvSpPr>
        <p:spPr>
          <a:xfrm>
            <a:off x="5181600" y="3154363"/>
            <a:ext cx="990600" cy="7937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Oval 26"/>
          <p:cNvSpPr/>
          <p:nvPr/>
        </p:nvSpPr>
        <p:spPr>
          <a:xfrm>
            <a:off x="4800600" y="4572000"/>
            <a:ext cx="3429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Oval 27"/>
          <p:cNvSpPr/>
          <p:nvPr/>
        </p:nvSpPr>
        <p:spPr>
          <a:xfrm>
            <a:off x="6248400" y="4572000"/>
            <a:ext cx="3175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Oval 28"/>
          <p:cNvSpPr/>
          <p:nvPr/>
        </p:nvSpPr>
        <p:spPr>
          <a:xfrm>
            <a:off x="8077200" y="4572000"/>
            <a:ext cx="3810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 name="Oval 29"/>
          <p:cNvSpPr/>
          <p:nvPr/>
        </p:nvSpPr>
        <p:spPr>
          <a:xfrm>
            <a:off x="6781800" y="4559300"/>
            <a:ext cx="3810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Oval 30"/>
          <p:cNvSpPr/>
          <p:nvPr/>
        </p:nvSpPr>
        <p:spPr>
          <a:xfrm rot="10980000">
            <a:off x="4892675" y="4013200"/>
            <a:ext cx="212725" cy="6413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Oval 31"/>
          <p:cNvSpPr/>
          <p:nvPr/>
        </p:nvSpPr>
        <p:spPr>
          <a:xfrm rot="10080000">
            <a:off x="6153150" y="324802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Oval 32"/>
          <p:cNvSpPr/>
          <p:nvPr/>
        </p:nvSpPr>
        <p:spPr>
          <a:xfrm rot="11580000">
            <a:off x="6880225" y="328612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Oval 33"/>
          <p:cNvSpPr/>
          <p:nvPr/>
        </p:nvSpPr>
        <p:spPr>
          <a:xfrm rot="10080000">
            <a:off x="7985125" y="332422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Oval 34"/>
          <p:cNvSpPr/>
          <p:nvPr/>
        </p:nvSpPr>
        <p:spPr>
          <a:xfrm rot="10620000">
            <a:off x="6289675" y="4043363"/>
            <a:ext cx="209550" cy="61118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Oval 36"/>
          <p:cNvSpPr/>
          <p:nvPr/>
        </p:nvSpPr>
        <p:spPr>
          <a:xfrm rot="10800000">
            <a:off x="6865938" y="4049713"/>
            <a:ext cx="211137" cy="63976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Oval 37"/>
          <p:cNvSpPr/>
          <p:nvPr/>
        </p:nvSpPr>
        <p:spPr>
          <a:xfrm rot="10620000">
            <a:off x="8140700" y="4067175"/>
            <a:ext cx="207963" cy="635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Oval 40"/>
          <p:cNvSpPr/>
          <p:nvPr/>
        </p:nvSpPr>
        <p:spPr>
          <a:xfrm>
            <a:off x="7620000" y="4191000"/>
            <a:ext cx="4572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Oval 38"/>
          <p:cNvSpPr/>
          <p:nvPr/>
        </p:nvSpPr>
        <p:spPr>
          <a:xfrm>
            <a:off x="7175500" y="3860800"/>
            <a:ext cx="838200" cy="4889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 name="Oval 39"/>
          <p:cNvSpPr/>
          <p:nvPr/>
        </p:nvSpPr>
        <p:spPr>
          <a:xfrm>
            <a:off x="5295900" y="3846513"/>
            <a:ext cx="838200" cy="57308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Oval 42"/>
          <p:cNvSpPr/>
          <p:nvPr/>
        </p:nvSpPr>
        <p:spPr>
          <a:xfrm>
            <a:off x="5880100" y="38100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 name="Oval 43"/>
          <p:cNvSpPr/>
          <p:nvPr/>
        </p:nvSpPr>
        <p:spPr>
          <a:xfrm>
            <a:off x="7924800" y="32131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Oval 44"/>
          <p:cNvSpPr/>
          <p:nvPr/>
        </p:nvSpPr>
        <p:spPr>
          <a:xfrm>
            <a:off x="5118100" y="3124200"/>
            <a:ext cx="3683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Oval 45"/>
          <p:cNvSpPr/>
          <p:nvPr/>
        </p:nvSpPr>
        <p:spPr>
          <a:xfrm>
            <a:off x="7696200" y="3124200"/>
            <a:ext cx="381000" cy="152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7" name="Oval 46"/>
          <p:cNvSpPr/>
          <p:nvPr/>
        </p:nvSpPr>
        <p:spPr>
          <a:xfrm>
            <a:off x="7086600" y="3124200"/>
            <a:ext cx="381000" cy="152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8" name="Oval 47"/>
          <p:cNvSpPr/>
          <p:nvPr/>
        </p:nvSpPr>
        <p:spPr>
          <a:xfrm>
            <a:off x="7010400" y="32004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9" name="Oval 48"/>
          <p:cNvSpPr/>
          <p:nvPr/>
        </p:nvSpPr>
        <p:spPr>
          <a:xfrm>
            <a:off x="5334000" y="38100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0" name="Oval 49"/>
          <p:cNvSpPr/>
          <p:nvPr/>
        </p:nvSpPr>
        <p:spPr>
          <a:xfrm>
            <a:off x="7213600" y="37592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1" name="Oval 50"/>
          <p:cNvSpPr/>
          <p:nvPr/>
        </p:nvSpPr>
        <p:spPr>
          <a:xfrm>
            <a:off x="7797800" y="37846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2" name="Oval 51"/>
          <p:cNvSpPr/>
          <p:nvPr/>
        </p:nvSpPr>
        <p:spPr>
          <a:xfrm>
            <a:off x="5918200" y="3149600"/>
            <a:ext cx="3683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Oval 53"/>
          <p:cNvSpPr/>
          <p:nvPr/>
        </p:nvSpPr>
        <p:spPr>
          <a:xfrm>
            <a:off x="7289800" y="52197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5" name="Oval 54"/>
          <p:cNvSpPr/>
          <p:nvPr/>
        </p:nvSpPr>
        <p:spPr>
          <a:xfrm>
            <a:off x="7734300" y="52197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Oval 55"/>
          <p:cNvSpPr/>
          <p:nvPr/>
        </p:nvSpPr>
        <p:spPr>
          <a:xfrm rot="1500000">
            <a:off x="5267325" y="5456238"/>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7" name="Oval 56"/>
          <p:cNvSpPr/>
          <p:nvPr/>
        </p:nvSpPr>
        <p:spPr>
          <a:xfrm rot="20700000">
            <a:off x="5884863" y="5478463"/>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Oval 57"/>
          <p:cNvSpPr/>
          <p:nvPr/>
        </p:nvSpPr>
        <p:spPr>
          <a:xfrm>
            <a:off x="7305675" y="5607050"/>
            <a:ext cx="187325" cy="24765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9" name="Oval 58"/>
          <p:cNvSpPr/>
          <p:nvPr/>
        </p:nvSpPr>
        <p:spPr>
          <a:xfrm>
            <a:off x="7747000" y="5600700"/>
            <a:ext cx="187325" cy="24765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98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0" y="2540000"/>
            <a:ext cx="504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Oval 60"/>
          <p:cNvSpPr/>
          <p:nvPr/>
        </p:nvSpPr>
        <p:spPr>
          <a:xfrm>
            <a:off x="5600700" y="3086100"/>
            <a:ext cx="219075" cy="201613"/>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2" name="Oval 61"/>
          <p:cNvSpPr/>
          <p:nvPr/>
        </p:nvSpPr>
        <p:spPr>
          <a:xfrm>
            <a:off x="7477125" y="3128963"/>
            <a:ext cx="219075" cy="201612"/>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4" name="Oval 63"/>
          <p:cNvSpPr/>
          <p:nvPr/>
        </p:nvSpPr>
        <p:spPr>
          <a:xfrm>
            <a:off x="7162800" y="3276600"/>
            <a:ext cx="3048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5" name="Oval 64"/>
          <p:cNvSpPr/>
          <p:nvPr/>
        </p:nvSpPr>
        <p:spPr>
          <a:xfrm>
            <a:off x="7696200" y="3276600"/>
            <a:ext cx="3048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TextBox 65"/>
          <p:cNvSpPr txBox="1"/>
          <p:nvPr/>
        </p:nvSpPr>
        <p:spPr>
          <a:xfrm>
            <a:off x="546100" y="3053477"/>
            <a:ext cx="3962400" cy="2585323"/>
          </a:xfrm>
          <a:prstGeom prst="rect">
            <a:avLst/>
          </a:prstGeom>
          <a:noFill/>
        </p:spPr>
        <p:txBody>
          <a:bodyPr numCol="2">
            <a:spAutoFit/>
          </a:bodyPr>
          <a:lstStyle/>
          <a:p>
            <a:pPr eaLnBrk="1" fontAlgn="auto" hangingPunct="1">
              <a:spcBef>
                <a:spcPts val="0"/>
              </a:spcBef>
              <a:spcAft>
                <a:spcPts val="0"/>
              </a:spcAft>
              <a:buFont typeface="Arial" pitchFamily="34" charset="0"/>
              <a:buChar char="•"/>
              <a:defRPr/>
            </a:pPr>
            <a:r>
              <a:rPr lang="en-US" dirty="0">
                <a:latin typeface="+mn-lt"/>
                <a:cs typeface="+mn-cs"/>
              </a:rPr>
              <a:t>Chest</a:t>
            </a:r>
          </a:p>
          <a:p>
            <a:pPr eaLnBrk="1" fontAlgn="auto" hangingPunct="1">
              <a:spcBef>
                <a:spcPts val="0"/>
              </a:spcBef>
              <a:spcAft>
                <a:spcPts val="0"/>
              </a:spcAft>
              <a:buFont typeface="Arial" pitchFamily="34" charset="0"/>
              <a:buChar char="•"/>
              <a:defRPr/>
            </a:pPr>
            <a:r>
              <a:rPr lang="en-US" dirty="0">
                <a:latin typeface="+mn-lt"/>
                <a:cs typeface="+mn-cs"/>
              </a:rPr>
              <a:t>Back</a:t>
            </a:r>
          </a:p>
          <a:p>
            <a:pPr eaLnBrk="1" fontAlgn="auto" hangingPunct="1">
              <a:spcBef>
                <a:spcPts val="0"/>
              </a:spcBef>
              <a:spcAft>
                <a:spcPts val="0"/>
              </a:spcAft>
              <a:buFont typeface="Arial" pitchFamily="34" charset="0"/>
              <a:buChar char="•"/>
              <a:defRPr/>
            </a:pPr>
            <a:r>
              <a:rPr lang="en-US" dirty="0" err="1">
                <a:latin typeface="+mn-lt"/>
                <a:cs typeface="+mn-cs"/>
              </a:rPr>
              <a:t>Lats</a:t>
            </a:r>
            <a:endParaRPr lang="en-US" dirty="0">
              <a:latin typeface="+mn-lt"/>
              <a:cs typeface="+mn-cs"/>
            </a:endParaRPr>
          </a:p>
          <a:p>
            <a:pPr eaLnBrk="1" fontAlgn="auto" hangingPunct="1">
              <a:spcBef>
                <a:spcPts val="0"/>
              </a:spcBef>
              <a:spcAft>
                <a:spcPts val="0"/>
              </a:spcAft>
              <a:buFont typeface="Arial" pitchFamily="34" charset="0"/>
              <a:buChar char="•"/>
              <a:defRPr/>
            </a:pPr>
            <a:r>
              <a:rPr lang="en-US" dirty="0">
                <a:latin typeface="+mn-lt"/>
                <a:cs typeface="+mn-cs"/>
              </a:rPr>
              <a:t>Shoulders</a:t>
            </a:r>
          </a:p>
          <a:p>
            <a:pPr eaLnBrk="1" fontAlgn="auto" hangingPunct="1">
              <a:spcBef>
                <a:spcPts val="0"/>
              </a:spcBef>
              <a:spcAft>
                <a:spcPts val="0"/>
              </a:spcAft>
              <a:buFont typeface="Arial" pitchFamily="34" charset="0"/>
              <a:buChar char="•"/>
              <a:defRPr/>
            </a:pPr>
            <a:r>
              <a:rPr lang="en-US" dirty="0">
                <a:latin typeface="+mn-lt"/>
                <a:cs typeface="+mn-cs"/>
              </a:rPr>
              <a:t>Traps</a:t>
            </a:r>
          </a:p>
          <a:p>
            <a:pPr eaLnBrk="1" fontAlgn="auto" hangingPunct="1">
              <a:spcBef>
                <a:spcPts val="0"/>
              </a:spcBef>
              <a:spcAft>
                <a:spcPts val="0"/>
              </a:spcAft>
              <a:buFont typeface="Arial" pitchFamily="34" charset="0"/>
              <a:buChar char="•"/>
              <a:defRPr/>
            </a:pPr>
            <a:r>
              <a:rPr lang="en-US" dirty="0">
                <a:latin typeface="+mn-lt"/>
                <a:cs typeface="+mn-cs"/>
              </a:rPr>
              <a:t>Deltoids</a:t>
            </a:r>
          </a:p>
          <a:p>
            <a:pPr eaLnBrk="1" fontAlgn="auto" hangingPunct="1">
              <a:spcBef>
                <a:spcPts val="0"/>
              </a:spcBef>
              <a:spcAft>
                <a:spcPts val="0"/>
              </a:spcAft>
              <a:buFont typeface="Arial" pitchFamily="34" charset="0"/>
              <a:buChar char="•"/>
              <a:defRPr/>
            </a:pPr>
            <a:r>
              <a:rPr lang="en-US" dirty="0">
                <a:latin typeface="+mn-lt"/>
                <a:cs typeface="+mn-cs"/>
              </a:rPr>
              <a:t>Biceps</a:t>
            </a:r>
          </a:p>
          <a:p>
            <a:pPr eaLnBrk="1" fontAlgn="auto" hangingPunct="1">
              <a:spcBef>
                <a:spcPts val="0"/>
              </a:spcBef>
              <a:spcAft>
                <a:spcPts val="0"/>
              </a:spcAft>
              <a:buFont typeface="Arial" pitchFamily="34" charset="0"/>
              <a:buChar char="•"/>
              <a:defRPr/>
            </a:pPr>
            <a:r>
              <a:rPr lang="en-US" dirty="0">
                <a:latin typeface="+mn-lt"/>
                <a:cs typeface="+mn-cs"/>
              </a:rPr>
              <a:t>Triceps</a:t>
            </a:r>
          </a:p>
          <a:p>
            <a:pPr eaLnBrk="1" fontAlgn="auto" hangingPunct="1">
              <a:spcBef>
                <a:spcPts val="0"/>
              </a:spcBef>
              <a:spcAft>
                <a:spcPts val="0"/>
              </a:spcAft>
              <a:buFont typeface="Arial" pitchFamily="34" charset="0"/>
              <a:buChar char="•"/>
              <a:defRPr/>
            </a:pPr>
            <a:r>
              <a:rPr lang="en-US" dirty="0">
                <a:latin typeface="+mn-lt"/>
                <a:cs typeface="+mn-cs"/>
              </a:rPr>
              <a:t>Abdominals</a:t>
            </a:r>
          </a:p>
          <a:p>
            <a:pPr eaLnBrk="1" fontAlgn="auto" hangingPunct="1">
              <a:spcBef>
                <a:spcPts val="0"/>
              </a:spcBef>
              <a:spcAft>
                <a:spcPts val="0"/>
              </a:spcAft>
              <a:buFont typeface="Arial" pitchFamily="34" charset="0"/>
              <a:buChar char="•"/>
              <a:defRPr/>
            </a:pPr>
            <a:r>
              <a:rPr lang="en-US" dirty="0">
                <a:latin typeface="+mn-lt"/>
                <a:cs typeface="+mn-cs"/>
              </a:rPr>
              <a:t>Lower back stabilizers</a:t>
            </a:r>
          </a:p>
          <a:p>
            <a:pPr eaLnBrk="1" fontAlgn="auto" hangingPunct="1">
              <a:spcBef>
                <a:spcPts val="0"/>
              </a:spcBef>
              <a:spcAft>
                <a:spcPts val="0"/>
              </a:spcAft>
              <a:buFont typeface="Arial" pitchFamily="34" charset="0"/>
              <a:buChar char="•"/>
              <a:defRPr/>
            </a:pPr>
            <a:r>
              <a:rPr lang="en-US" dirty="0">
                <a:latin typeface="+mn-lt"/>
                <a:cs typeface="+mn-cs"/>
              </a:rPr>
              <a:t>Torso rotators</a:t>
            </a:r>
          </a:p>
          <a:p>
            <a:pPr eaLnBrk="1" fontAlgn="auto" hangingPunct="1">
              <a:spcBef>
                <a:spcPts val="0"/>
              </a:spcBef>
              <a:spcAft>
                <a:spcPts val="0"/>
              </a:spcAft>
              <a:buFont typeface="Arial" pitchFamily="34" charset="0"/>
              <a:buChar char="•"/>
              <a:defRPr/>
            </a:pPr>
            <a:r>
              <a:rPr lang="en-US" dirty="0">
                <a:latin typeface="+mn-lt"/>
                <a:cs typeface="+mn-cs"/>
              </a:rPr>
              <a:t>Forearms</a:t>
            </a:r>
          </a:p>
          <a:p>
            <a:pPr eaLnBrk="1" fontAlgn="auto" hangingPunct="1">
              <a:spcBef>
                <a:spcPts val="0"/>
              </a:spcBef>
              <a:spcAft>
                <a:spcPts val="0"/>
              </a:spcAft>
              <a:buFont typeface="Arial" pitchFamily="34" charset="0"/>
              <a:buChar char="•"/>
              <a:defRPr/>
            </a:pPr>
            <a:r>
              <a:rPr lang="en-US" dirty="0">
                <a:latin typeface="+mn-lt"/>
                <a:cs typeface="+mn-cs"/>
              </a:rPr>
              <a:t>Hands</a:t>
            </a:r>
          </a:p>
          <a:p>
            <a:pPr eaLnBrk="1" fontAlgn="auto" hangingPunct="1">
              <a:spcBef>
                <a:spcPts val="0"/>
              </a:spcBef>
              <a:spcAft>
                <a:spcPts val="0"/>
              </a:spcAft>
              <a:buFont typeface="Arial" pitchFamily="34" charset="0"/>
              <a:buChar char="•"/>
              <a:defRPr/>
            </a:pPr>
            <a:r>
              <a:rPr lang="en-US" dirty="0">
                <a:latin typeface="+mn-lt"/>
                <a:cs typeface="+mn-cs"/>
              </a:rPr>
              <a:t>Quadriceps</a:t>
            </a:r>
          </a:p>
          <a:p>
            <a:pPr eaLnBrk="1" fontAlgn="auto" hangingPunct="1">
              <a:spcBef>
                <a:spcPts val="0"/>
              </a:spcBef>
              <a:spcAft>
                <a:spcPts val="0"/>
              </a:spcAft>
              <a:buFont typeface="Arial" pitchFamily="34" charset="0"/>
              <a:buChar char="•"/>
              <a:defRPr/>
            </a:pPr>
            <a:r>
              <a:rPr lang="en-US" dirty="0" err="1">
                <a:latin typeface="+mn-lt"/>
                <a:cs typeface="+mn-cs"/>
              </a:rPr>
              <a:t>Glutes</a:t>
            </a:r>
            <a:endParaRPr lang="en-US" dirty="0">
              <a:latin typeface="+mn-lt"/>
              <a:cs typeface="+mn-cs"/>
            </a:endParaRPr>
          </a:p>
          <a:p>
            <a:pPr eaLnBrk="1" fontAlgn="auto" hangingPunct="1">
              <a:spcBef>
                <a:spcPts val="0"/>
              </a:spcBef>
              <a:spcAft>
                <a:spcPts val="0"/>
              </a:spcAft>
              <a:buFont typeface="Arial" pitchFamily="34" charset="0"/>
              <a:buChar char="•"/>
              <a:defRPr/>
            </a:pPr>
            <a:r>
              <a:rPr lang="en-US" dirty="0">
                <a:latin typeface="+mn-lt"/>
                <a:cs typeface="+mn-cs"/>
              </a:rPr>
              <a:t>Hamstrings</a:t>
            </a:r>
          </a:p>
          <a:p>
            <a:pPr eaLnBrk="1" fontAlgn="auto" hangingPunct="1">
              <a:spcBef>
                <a:spcPts val="0"/>
              </a:spcBef>
              <a:spcAft>
                <a:spcPts val="0"/>
              </a:spcAft>
              <a:buFont typeface="Arial" pitchFamily="34" charset="0"/>
              <a:buChar char="•"/>
              <a:defRPr/>
            </a:pPr>
            <a:r>
              <a:rPr lang="en-US" dirty="0">
                <a:latin typeface="+mn-lt"/>
                <a:cs typeface="+mn-cs"/>
              </a:rPr>
              <a:t>Calves</a:t>
            </a:r>
          </a:p>
        </p:txBody>
      </p:sp>
      <p:sp>
        <p:nvSpPr>
          <p:cNvPr id="67" name="Oval 66"/>
          <p:cNvSpPr/>
          <p:nvPr/>
        </p:nvSpPr>
        <p:spPr>
          <a:xfrm>
            <a:off x="5334000" y="48006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8" name="Oval 67"/>
          <p:cNvSpPr/>
          <p:nvPr/>
        </p:nvSpPr>
        <p:spPr>
          <a:xfrm>
            <a:off x="5791200" y="48006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9" name="Oval 68"/>
          <p:cNvSpPr/>
          <p:nvPr/>
        </p:nvSpPr>
        <p:spPr>
          <a:xfrm>
            <a:off x="5334000" y="51816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0" name="Oval 69"/>
          <p:cNvSpPr/>
          <p:nvPr/>
        </p:nvSpPr>
        <p:spPr>
          <a:xfrm>
            <a:off x="5829300" y="51816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98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withGroup">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25"/>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41"/>
                                        </p:tgtEl>
                                        <p:attrNameLst>
                                          <p:attrName>style.visibility</p:attrName>
                                        </p:attrNameLst>
                                      </p:cBhvr>
                                      <p:to>
                                        <p:strVal val="visible"/>
                                      </p:to>
                                    </p:se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19"/>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8"/>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23"/>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67"/>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68"/>
                                        </p:tgtEl>
                                        <p:attrNameLst>
                                          <p:attrName>style.visibility</p:attrName>
                                        </p:attrNameLst>
                                      </p:cBhvr>
                                      <p:to>
                                        <p:strVal val="visible"/>
                                      </p:to>
                                    </p:se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61"/>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62"/>
                                        </p:tgtEl>
                                        <p:attrNameLst>
                                          <p:attrName>style.visibility</p:attrName>
                                        </p:attrNameLst>
                                      </p:cBhvr>
                                      <p:to>
                                        <p:strVal val="visible"/>
                                      </p:to>
                                    </p:se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69"/>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70"/>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54"/>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55"/>
                                        </p:tgtEl>
                                        <p:attrNameLst>
                                          <p:attrName>style.visibility</p:attrName>
                                        </p:attrNameLst>
                                      </p:cBhvr>
                                      <p:to>
                                        <p:strVal val="visible"/>
                                      </p:to>
                                    </p:se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1" presetClass="entr" presetSubtype="0" fill="hold" grpId="0" nodeType="clickEffect">
                                  <p:stCondLst>
                                    <p:cond delay="0"/>
                                  </p:stCondLst>
                                  <p:childTnLst>
                                    <p:set>
                                      <p:cBhvr>
                                        <p:cTn id="144" dur="1" fill="hold">
                                          <p:stCondLst>
                                            <p:cond delay="0"/>
                                          </p:stCondLst>
                                        </p:cTn>
                                        <p:tgtEl>
                                          <p:spTgt spid="56"/>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57"/>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58"/>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5" grpId="0" animBg="1"/>
      <p:bldP spid="17" grpId="0" animBg="1"/>
      <p:bldP spid="18" grpId="0" animBg="1"/>
      <p:bldP spid="19"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41" grpId="0" animBg="1"/>
      <p:bldP spid="39" grpId="0" animBg="1"/>
      <p:bldP spid="40"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4" grpId="0" animBg="1"/>
      <p:bldP spid="55" grpId="0" animBg="1"/>
      <p:bldP spid="56" grpId="0" animBg="1"/>
      <p:bldP spid="57" grpId="0" animBg="1"/>
      <p:bldP spid="58" grpId="0" animBg="1"/>
      <p:bldP spid="59" grpId="0" animBg="1"/>
      <p:bldP spid="61" grpId="0" animBg="1"/>
      <p:bldP spid="62" grpId="0" animBg="1"/>
      <p:bldP spid="64" grpId="0" animBg="1"/>
      <p:bldP spid="65" grpId="0" animBg="1"/>
      <p:bldP spid="67" grpId="0" animBg="1"/>
      <p:bldP spid="68" grpId="0" animBg="1"/>
      <p:bldP spid="69" grpId="0" animBg="1"/>
      <p:bldP spid="7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1600200"/>
            <a:ext cx="8229600" cy="1143000"/>
          </a:xfrm>
        </p:spPr>
        <p:txBody>
          <a:bodyPr/>
          <a:lstStyle/>
          <a:p>
            <a:pPr eaLnBrk="1" hangingPunct="1"/>
            <a:r>
              <a:rPr lang="en-US" b="1" smtClean="0"/>
              <a:t>What’s missing?</a:t>
            </a:r>
            <a:endParaRPr lang="en-US" sz="3200" smtClean="0"/>
          </a:p>
        </p:txBody>
      </p:sp>
      <p:sp>
        <p:nvSpPr>
          <p:cNvPr id="63491" name="Content Placeholder 2"/>
          <p:cNvSpPr txBox="1">
            <a:spLocks/>
          </p:cNvSpPr>
          <p:nvPr/>
        </p:nvSpPr>
        <p:spPr bwMode="auto">
          <a:xfrm>
            <a:off x="457200" y="2941638"/>
            <a:ext cx="4343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 typeface="Arial" panose="020B0604020202020204" pitchFamily="34" charset="0"/>
              <a:buChar char="•"/>
            </a:pPr>
            <a:endParaRPr lang="en-US" sz="2800">
              <a:latin typeface="Calibri" panose="020F0502020204030204" pitchFamily="34" charset="0"/>
            </a:endParaRPr>
          </a:p>
        </p:txBody>
      </p:sp>
      <p:sp>
        <p:nvSpPr>
          <p:cNvPr id="63492" name="TextBox 8"/>
          <p:cNvSpPr txBox="1">
            <a:spLocks noChangeArrowheads="1"/>
          </p:cNvSpPr>
          <p:nvPr/>
        </p:nvSpPr>
        <p:spPr bwMode="auto">
          <a:xfrm>
            <a:off x="533400" y="2667000"/>
            <a:ext cx="3352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Muscle Groups Listed/Evaluated:</a:t>
            </a:r>
          </a:p>
        </p:txBody>
      </p:sp>
      <p:sp>
        <p:nvSpPr>
          <p:cNvPr id="66" name="TextBox 65"/>
          <p:cNvSpPr txBox="1"/>
          <p:nvPr/>
        </p:nvSpPr>
        <p:spPr>
          <a:xfrm>
            <a:off x="546100" y="3048000"/>
            <a:ext cx="3962400" cy="2590800"/>
          </a:xfrm>
          <a:prstGeom prst="rect">
            <a:avLst/>
          </a:prstGeom>
          <a:noFill/>
        </p:spPr>
        <p:txBody>
          <a:bodyPr numCol="2">
            <a:spAutoFit/>
          </a:bodyPr>
          <a:lstStyle/>
          <a:p>
            <a:pPr eaLnBrk="1" fontAlgn="auto" hangingPunct="1">
              <a:spcBef>
                <a:spcPts val="0"/>
              </a:spcBef>
              <a:spcAft>
                <a:spcPts val="0"/>
              </a:spcAft>
              <a:buFont typeface="Arial" pitchFamily="34" charset="0"/>
              <a:buChar char="•"/>
              <a:defRPr/>
            </a:pPr>
            <a:r>
              <a:rPr lang="en-US" dirty="0">
                <a:latin typeface="+mn-lt"/>
                <a:cs typeface="+mn-cs"/>
              </a:rPr>
              <a:t>Chest</a:t>
            </a:r>
          </a:p>
          <a:p>
            <a:pPr eaLnBrk="1" fontAlgn="auto" hangingPunct="1">
              <a:spcBef>
                <a:spcPts val="0"/>
              </a:spcBef>
              <a:spcAft>
                <a:spcPts val="0"/>
              </a:spcAft>
              <a:buFont typeface="Arial" pitchFamily="34" charset="0"/>
              <a:buChar char="•"/>
              <a:defRPr/>
            </a:pPr>
            <a:r>
              <a:rPr lang="en-US" dirty="0">
                <a:latin typeface="+mn-lt"/>
                <a:cs typeface="+mn-cs"/>
              </a:rPr>
              <a:t>Back</a:t>
            </a:r>
          </a:p>
          <a:p>
            <a:pPr eaLnBrk="1" fontAlgn="auto" hangingPunct="1">
              <a:spcBef>
                <a:spcPts val="0"/>
              </a:spcBef>
              <a:spcAft>
                <a:spcPts val="0"/>
              </a:spcAft>
              <a:buFont typeface="Arial" pitchFamily="34" charset="0"/>
              <a:buChar char="•"/>
              <a:defRPr/>
            </a:pPr>
            <a:r>
              <a:rPr lang="en-US" dirty="0" err="1">
                <a:latin typeface="+mn-lt"/>
                <a:cs typeface="+mn-cs"/>
              </a:rPr>
              <a:t>Lats</a:t>
            </a:r>
            <a:endParaRPr lang="en-US" dirty="0">
              <a:latin typeface="+mn-lt"/>
              <a:cs typeface="+mn-cs"/>
            </a:endParaRPr>
          </a:p>
          <a:p>
            <a:pPr eaLnBrk="1" fontAlgn="auto" hangingPunct="1">
              <a:spcBef>
                <a:spcPts val="0"/>
              </a:spcBef>
              <a:spcAft>
                <a:spcPts val="0"/>
              </a:spcAft>
              <a:buFont typeface="Arial" pitchFamily="34" charset="0"/>
              <a:buChar char="•"/>
              <a:defRPr/>
            </a:pPr>
            <a:r>
              <a:rPr lang="en-US" dirty="0">
                <a:latin typeface="+mn-lt"/>
                <a:cs typeface="+mn-cs"/>
              </a:rPr>
              <a:t>Shoulders</a:t>
            </a:r>
          </a:p>
          <a:p>
            <a:pPr eaLnBrk="1" fontAlgn="auto" hangingPunct="1">
              <a:spcBef>
                <a:spcPts val="0"/>
              </a:spcBef>
              <a:spcAft>
                <a:spcPts val="0"/>
              </a:spcAft>
              <a:buFont typeface="Arial" pitchFamily="34" charset="0"/>
              <a:buChar char="•"/>
              <a:defRPr/>
            </a:pPr>
            <a:r>
              <a:rPr lang="en-US" dirty="0">
                <a:latin typeface="+mn-lt"/>
                <a:cs typeface="+mn-cs"/>
              </a:rPr>
              <a:t>Traps</a:t>
            </a:r>
          </a:p>
          <a:p>
            <a:pPr eaLnBrk="1" fontAlgn="auto" hangingPunct="1">
              <a:spcBef>
                <a:spcPts val="0"/>
              </a:spcBef>
              <a:spcAft>
                <a:spcPts val="0"/>
              </a:spcAft>
              <a:buFont typeface="Arial" pitchFamily="34" charset="0"/>
              <a:buChar char="•"/>
              <a:defRPr/>
            </a:pPr>
            <a:r>
              <a:rPr lang="en-US" dirty="0">
                <a:latin typeface="+mn-lt"/>
                <a:cs typeface="+mn-cs"/>
              </a:rPr>
              <a:t>Deltoids</a:t>
            </a:r>
          </a:p>
          <a:p>
            <a:pPr eaLnBrk="1" fontAlgn="auto" hangingPunct="1">
              <a:spcBef>
                <a:spcPts val="0"/>
              </a:spcBef>
              <a:spcAft>
                <a:spcPts val="0"/>
              </a:spcAft>
              <a:buFont typeface="Arial" pitchFamily="34" charset="0"/>
              <a:buChar char="•"/>
              <a:defRPr/>
            </a:pPr>
            <a:r>
              <a:rPr lang="en-US" dirty="0">
                <a:latin typeface="+mn-lt"/>
                <a:cs typeface="+mn-cs"/>
              </a:rPr>
              <a:t>Biceps</a:t>
            </a:r>
          </a:p>
          <a:p>
            <a:pPr eaLnBrk="1" fontAlgn="auto" hangingPunct="1">
              <a:spcBef>
                <a:spcPts val="0"/>
              </a:spcBef>
              <a:spcAft>
                <a:spcPts val="0"/>
              </a:spcAft>
              <a:buFont typeface="Arial" pitchFamily="34" charset="0"/>
              <a:buChar char="•"/>
              <a:defRPr/>
            </a:pPr>
            <a:r>
              <a:rPr lang="en-US" dirty="0">
                <a:latin typeface="+mn-lt"/>
                <a:cs typeface="+mn-cs"/>
              </a:rPr>
              <a:t>Triceps</a:t>
            </a:r>
          </a:p>
          <a:p>
            <a:pPr eaLnBrk="1" fontAlgn="auto" hangingPunct="1">
              <a:spcBef>
                <a:spcPts val="0"/>
              </a:spcBef>
              <a:spcAft>
                <a:spcPts val="0"/>
              </a:spcAft>
              <a:buFont typeface="Arial" pitchFamily="34" charset="0"/>
              <a:buChar char="•"/>
              <a:defRPr/>
            </a:pPr>
            <a:r>
              <a:rPr lang="en-US" dirty="0">
                <a:latin typeface="+mn-lt"/>
                <a:cs typeface="+mn-cs"/>
              </a:rPr>
              <a:t>Abdominals</a:t>
            </a:r>
          </a:p>
          <a:p>
            <a:pPr eaLnBrk="1" fontAlgn="auto" hangingPunct="1">
              <a:spcBef>
                <a:spcPts val="0"/>
              </a:spcBef>
              <a:spcAft>
                <a:spcPts val="0"/>
              </a:spcAft>
              <a:buFont typeface="Arial" pitchFamily="34" charset="0"/>
              <a:buChar char="•"/>
              <a:defRPr/>
            </a:pPr>
            <a:r>
              <a:rPr lang="en-US" dirty="0">
                <a:latin typeface="+mn-lt"/>
                <a:cs typeface="+mn-cs"/>
              </a:rPr>
              <a:t>Lower back stabilizers</a:t>
            </a:r>
          </a:p>
          <a:p>
            <a:pPr eaLnBrk="1" fontAlgn="auto" hangingPunct="1">
              <a:spcBef>
                <a:spcPts val="0"/>
              </a:spcBef>
              <a:spcAft>
                <a:spcPts val="0"/>
              </a:spcAft>
              <a:buFont typeface="Arial" pitchFamily="34" charset="0"/>
              <a:buChar char="•"/>
              <a:defRPr/>
            </a:pPr>
            <a:r>
              <a:rPr lang="en-US" dirty="0">
                <a:latin typeface="+mn-lt"/>
                <a:cs typeface="+mn-cs"/>
              </a:rPr>
              <a:t>Torso rotators</a:t>
            </a:r>
          </a:p>
          <a:p>
            <a:pPr eaLnBrk="1" fontAlgn="auto" hangingPunct="1">
              <a:spcBef>
                <a:spcPts val="0"/>
              </a:spcBef>
              <a:spcAft>
                <a:spcPts val="0"/>
              </a:spcAft>
              <a:buFont typeface="Arial" pitchFamily="34" charset="0"/>
              <a:buChar char="•"/>
              <a:defRPr/>
            </a:pPr>
            <a:r>
              <a:rPr lang="en-US" dirty="0">
                <a:latin typeface="+mn-lt"/>
                <a:cs typeface="+mn-cs"/>
              </a:rPr>
              <a:t>Forearms</a:t>
            </a:r>
          </a:p>
          <a:p>
            <a:pPr eaLnBrk="1" fontAlgn="auto" hangingPunct="1">
              <a:spcBef>
                <a:spcPts val="0"/>
              </a:spcBef>
              <a:spcAft>
                <a:spcPts val="0"/>
              </a:spcAft>
              <a:buFont typeface="Arial" pitchFamily="34" charset="0"/>
              <a:buChar char="•"/>
              <a:defRPr/>
            </a:pPr>
            <a:r>
              <a:rPr lang="en-US" dirty="0">
                <a:latin typeface="+mn-lt"/>
                <a:cs typeface="+mn-cs"/>
              </a:rPr>
              <a:t>Hands</a:t>
            </a:r>
          </a:p>
          <a:p>
            <a:pPr eaLnBrk="1" fontAlgn="auto" hangingPunct="1">
              <a:spcBef>
                <a:spcPts val="0"/>
              </a:spcBef>
              <a:spcAft>
                <a:spcPts val="0"/>
              </a:spcAft>
              <a:buFont typeface="Arial" pitchFamily="34" charset="0"/>
              <a:buChar char="•"/>
              <a:defRPr/>
            </a:pPr>
            <a:r>
              <a:rPr lang="en-US" dirty="0">
                <a:latin typeface="+mn-lt"/>
                <a:cs typeface="+mn-cs"/>
              </a:rPr>
              <a:t>Quadriceps</a:t>
            </a:r>
          </a:p>
          <a:p>
            <a:pPr eaLnBrk="1" fontAlgn="auto" hangingPunct="1">
              <a:spcBef>
                <a:spcPts val="0"/>
              </a:spcBef>
              <a:spcAft>
                <a:spcPts val="0"/>
              </a:spcAft>
              <a:buFont typeface="Arial" pitchFamily="34" charset="0"/>
              <a:buChar char="•"/>
              <a:defRPr/>
            </a:pPr>
            <a:r>
              <a:rPr lang="en-US" dirty="0" err="1">
                <a:latin typeface="+mn-lt"/>
                <a:cs typeface="+mn-cs"/>
              </a:rPr>
              <a:t>Glutes</a:t>
            </a:r>
            <a:endParaRPr lang="en-US" dirty="0">
              <a:latin typeface="+mn-lt"/>
              <a:cs typeface="+mn-cs"/>
            </a:endParaRPr>
          </a:p>
          <a:p>
            <a:pPr eaLnBrk="1" fontAlgn="auto" hangingPunct="1">
              <a:spcBef>
                <a:spcPts val="0"/>
              </a:spcBef>
              <a:spcAft>
                <a:spcPts val="0"/>
              </a:spcAft>
              <a:buFont typeface="Arial" pitchFamily="34" charset="0"/>
              <a:buChar char="•"/>
              <a:defRPr/>
            </a:pPr>
            <a:r>
              <a:rPr lang="en-US" dirty="0">
                <a:latin typeface="+mn-lt"/>
                <a:cs typeface="+mn-cs"/>
              </a:rPr>
              <a:t>Hamstrings</a:t>
            </a:r>
          </a:p>
          <a:p>
            <a:pPr eaLnBrk="1" fontAlgn="auto" hangingPunct="1">
              <a:spcBef>
                <a:spcPts val="0"/>
              </a:spcBef>
              <a:spcAft>
                <a:spcPts val="0"/>
              </a:spcAft>
              <a:buFont typeface="Arial" pitchFamily="34" charset="0"/>
              <a:buChar char="•"/>
              <a:defRPr/>
            </a:pPr>
            <a:r>
              <a:rPr lang="en-US" dirty="0">
                <a:latin typeface="+mn-lt"/>
                <a:cs typeface="+mn-cs"/>
              </a:rPr>
              <a:t>Calves</a:t>
            </a:r>
          </a:p>
        </p:txBody>
      </p:sp>
      <p:sp>
        <p:nvSpPr>
          <p:cNvPr id="71" name="TextBox 70"/>
          <p:cNvSpPr txBox="1"/>
          <p:nvPr/>
        </p:nvSpPr>
        <p:spPr>
          <a:xfrm>
            <a:off x="546100" y="3048000"/>
            <a:ext cx="3962400" cy="2585323"/>
          </a:xfrm>
          <a:prstGeom prst="rect">
            <a:avLst/>
          </a:prstGeom>
          <a:noFill/>
        </p:spPr>
        <p:txBody>
          <a:bodyPr numCol="2">
            <a:spAutoFit/>
          </a:bodyPr>
          <a:lstStyle/>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Chest</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Back</a:t>
            </a:r>
          </a:p>
          <a:p>
            <a:pPr eaLnBrk="1" fontAlgn="auto" hangingPunct="1">
              <a:spcBef>
                <a:spcPts val="0"/>
              </a:spcBef>
              <a:spcAft>
                <a:spcPts val="0"/>
              </a:spcAft>
              <a:buFont typeface="Arial" pitchFamily="34" charset="0"/>
              <a:buChar char="•"/>
              <a:defRPr/>
            </a:pPr>
            <a:r>
              <a:rPr lang="en-US" dirty="0" err="1">
                <a:solidFill>
                  <a:srgbClr val="C00000"/>
                </a:solidFill>
                <a:latin typeface="+mn-lt"/>
                <a:cs typeface="+mn-cs"/>
              </a:rPr>
              <a:t>Lats</a:t>
            </a:r>
            <a:endParaRPr lang="en-US" dirty="0">
              <a:solidFill>
                <a:srgbClr val="C00000"/>
              </a:solidFill>
              <a:latin typeface="+mn-lt"/>
              <a:cs typeface="+mn-cs"/>
            </a:endParaRP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Shoulders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Traps</a:t>
            </a:r>
          </a:p>
          <a:p>
            <a:pPr eaLnBrk="1" fontAlgn="auto" hangingPunct="1">
              <a:spcBef>
                <a:spcPts val="0"/>
              </a:spcBef>
              <a:spcAft>
                <a:spcPts val="0"/>
              </a:spcAft>
              <a:buFont typeface="Arial" pitchFamily="34" charset="0"/>
              <a:buChar char="•"/>
              <a:defRPr/>
            </a:pPr>
            <a:r>
              <a:rPr lang="en-US" dirty="0">
                <a:latin typeface="+mn-lt"/>
                <a:cs typeface="+mn-cs"/>
              </a:rPr>
              <a:t>Deltoids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Biceps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Triceps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Abdominals</a:t>
            </a:r>
          </a:p>
          <a:p>
            <a:pPr eaLnBrk="1" fontAlgn="auto" hangingPunct="1">
              <a:spcBef>
                <a:spcPts val="0"/>
              </a:spcBef>
              <a:spcAft>
                <a:spcPts val="0"/>
              </a:spcAft>
              <a:buFont typeface="Arial" pitchFamily="34" charset="0"/>
              <a:buChar char="•"/>
              <a:defRPr/>
            </a:pPr>
            <a:r>
              <a:rPr lang="en-US" dirty="0">
                <a:latin typeface="+mn-lt"/>
                <a:cs typeface="+mn-cs"/>
              </a:rPr>
              <a:t>Lower back stabilizers</a:t>
            </a:r>
          </a:p>
          <a:p>
            <a:pPr eaLnBrk="1" fontAlgn="auto" hangingPunct="1">
              <a:spcBef>
                <a:spcPts val="0"/>
              </a:spcBef>
              <a:spcAft>
                <a:spcPts val="0"/>
              </a:spcAft>
              <a:buFont typeface="Arial" pitchFamily="34" charset="0"/>
              <a:buChar char="•"/>
              <a:defRPr/>
            </a:pPr>
            <a:r>
              <a:rPr lang="en-US" dirty="0">
                <a:latin typeface="+mn-lt"/>
                <a:cs typeface="+mn-cs"/>
              </a:rPr>
              <a:t>Torso rotators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Forearms</a:t>
            </a:r>
          </a:p>
          <a:p>
            <a:pPr eaLnBrk="1" fontAlgn="auto" hangingPunct="1">
              <a:spcBef>
                <a:spcPts val="0"/>
              </a:spcBef>
              <a:spcAft>
                <a:spcPts val="0"/>
              </a:spcAft>
              <a:buFont typeface="Arial" pitchFamily="34" charset="0"/>
              <a:buChar char="•"/>
              <a:defRPr/>
            </a:pPr>
            <a:r>
              <a:rPr lang="en-US" dirty="0">
                <a:latin typeface="+mn-lt"/>
                <a:cs typeface="+mn-cs"/>
              </a:rPr>
              <a:t>Hands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Quadriceps</a:t>
            </a:r>
          </a:p>
          <a:p>
            <a:pPr eaLnBrk="1" fontAlgn="auto" hangingPunct="1">
              <a:spcBef>
                <a:spcPts val="0"/>
              </a:spcBef>
              <a:spcAft>
                <a:spcPts val="0"/>
              </a:spcAft>
              <a:buFont typeface="Arial" pitchFamily="34" charset="0"/>
              <a:buChar char="•"/>
              <a:defRPr/>
            </a:pPr>
            <a:r>
              <a:rPr lang="en-US" dirty="0" err="1">
                <a:solidFill>
                  <a:srgbClr val="C00000"/>
                </a:solidFill>
                <a:latin typeface="+mn-lt"/>
                <a:cs typeface="+mn-cs"/>
              </a:rPr>
              <a:t>Glutes</a:t>
            </a:r>
            <a:endParaRPr lang="en-US" dirty="0">
              <a:solidFill>
                <a:srgbClr val="C00000"/>
              </a:solidFill>
              <a:latin typeface="+mn-lt"/>
              <a:cs typeface="+mn-cs"/>
            </a:endParaRP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Hamstrings</a:t>
            </a:r>
          </a:p>
          <a:p>
            <a:pPr eaLnBrk="1" fontAlgn="auto" hangingPunct="1">
              <a:spcBef>
                <a:spcPts val="0"/>
              </a:spcBef>
              <a:spcAft>
                <a:spcPts val="0"/>
              </a:spcAft>
              <a:buFont typeface="Arial" pitchFamily="34" charset="0"/>
              <a:buChar char="•"/>
              <a:defRPr/>
            </a:pPr>
            <a:r>
              <a:rPr lang="en-US" dirty="0">
                <a:solidFill>
                  <a:srgbClr val="C00000"/>
                </a:solidFill>
                <a:latin typeface="+mn-lt"/>
                <a:cs typeface="+mn-cs"/>
              </a:rPr>
              <a:t>Calves</a:t>
            </a:r>
          </a:p>
        </p:txBody>
      </p:sp>
      <p:sp>
        <p:nvSpPr>
          <p:cNvPr id="72" name="TextBox 71"/>
          <p:cNvSpPr txBox="1">
            <a:spLocks noChangeArrowheads="1"/>
          </p:cNvSpPr>
          <p:nvPr/>
        </p:nvSpPr>
        <p:spPr bwMode="auto">
          <a:xfrm>
            <a:off x="533400" y="5562600"/>
            <a:ext cx="3352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pPr>
            <a:r>
              <a:rPr lang="en-US">
                <a:latin typeface="Calibri" panose="020F0502020204030204" pitchFamily="34" charset="0"/>
              </a:rPr>
              <a:t>Neck</a:t>
            </a:r>
          </a:p>
        </p:txBody>
      </p:sp>
      <p:sp>
        <p:nvSpPr>
          <p:cNvPr id="73" name="TextBox 72"/>
          <p:cNvSpPr txBox="1">
            <a:spLocks noChangeArrowheads="1"/>
          </p:cNvSpPr>
          <p:nvPr/>
        </p:nvSpPr>
        <p:spPr bwMode="auto">
          <a:xfrm>
            <a:off x="533400" y="5562600"/>
            <a:ext cx="3352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pPr>
            <a:r>
              <a:rPr lang="en-US">
                <a:solidFill>
                  <a:srgbClr val="C00000"/>
                </a:solidFill>
                <a:latin typeface="Calibri" panose="020F0502020204030204" pitchFamily="34" charset="0"/>
              </a:rPr>
              <a:t>Neck</a:t>
            </a:r>
          </a:p>
        </p:txBody>
      </p:sp>
      <p:sp>
        <p:nvSpPr>
          <p:cNvPr id="63" name="Oval 62"/>
          <p:cNvSpPr/>
          <p:nvPr/>
        </p:nvSpPr>
        <p:spPr>
          <a:xfrm>
            <a:off x="7366000" y="2590800"/>
            <a:ext cx="457200" cy="587375"/>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6" name="Oval 75"/>
          <p:cNvSpPr/>
          <p:nvPr/>
        </p:nvSpPr>
        <p:spPr>
          <a:xfrm>
            <a:off x="5257800" y="4191000"/>
            <a:ext cx="457200" cy="787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7" name="Oval 76"/>
          <p:cNvSpPr/>
          <p:nvPr/>
        </p:nvSpPr>
        <p:spPr>
          <a:xfrm>
            <a:off x="5715000" y="4191000"/>
            <a:ext cx="457200" cy="762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8" name="Oval 77"/>
          <p:cNvSpPr/>
          <p:nvPr/>
        </p:nvSpPr>
        <p:spPr>
          <a:xfrm>
            <a:off x="7696200" y="4076700"/>
            <a:ext cx="381000" cy="8747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9" name="Oval 78"/>
          <p:cNvSpPr/>
          <p:nvPr/>
        </p:nvSpPr>
        <p:spPr>
          <a:xfrm>
            <a:off x="7162800" y="4076700"/>
            <a:ext cx="381000" cy="889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0" name="Oval 79"/>
          <p:cNvSpPr/>
          <p:nvPr/>
        </p:nvSpPr>
        <p:spPr>
          <a:xfrm>
            <a:off x="7086600" y="3200400"/>
            <a:ext cx="1066800" cy="7493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1" name="Oval 80"/>
          <p:cNvSpPr/>
          <p:nvPr/>
        </p:nvSpPr>
        <p:spPr>
          <a:xfrm>
            <a:off x="7696200" y="48387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2" name="Oval 81"/>
          <p:cNvSpPr/>
          <p:nvPr/>
        </p:nvSpPr>
        <p:spPr>
          <a:xfrm>
            <a:off x="7239000" y="48387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3" name="Oval 82"/>
          <p:cNvSpPr/>
          <p:nvPr/>
        </p:nvSpPr>
        <p:spPr>
          <a:xfrm rot="11580000">
            <a:off x="4964113" y="3243263"/>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4" name="Oval 83"/>
          <p:cNvSpPr/>
          <p:nvPr/>
        </p:nvSpPr>
        <p:spPr>
          <a:xfrm>
            <a:off x="7162800" y="4191000"/>
            <a:ext cx="4572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5" name="Oval 84"/>
          <p:cNvSpPr/>
          <p:nvPr/>
        </p:nvSpPr>
        <p:spPr>
          <a:xfrm>
            <a:off x="5181600" y="3154363"/>
            <a:ext cx="990600" cy="7937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6" name="Oval 85"/>
          <p:cNvSpPr/>
          <p:nvPr/>
        </p:nvSpPr>
        <p:spPr>
          <a:xfrm>
            <a:off x="4800600" y="4572000"/>
            <a:ext cx="3429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7" name="Oval 86"/>
          <p:cNvSpPr/>
          <p:nvPr/>
        </p:nvSpPr>
        <p:spPr>
          <a:xfrm>
            <a:off x="6248400" y="4572000"/>
            <a:ext cx="3175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8" name="Oval 87"/>
          <p:cNvSpPr/>
          <p:nvPr/>
        </p:nvSpPr>
        <p:spPr>
          <a:xfrm>
            <a:off x="8077200" y="4572000"/>
            <a:ext cx="3810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9" name="Oval 88"/>
          <p:cNvSpPr/>
          <p:nvPr/>
        </p:nvSpPr>
        <p:spPr>
          <a:xfrm>
            <a:off x="6781800" y="4559300"/>
            <a:ext cx="3810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0" name="Oval 89"/>
          <p:cNvSpPr/>
          <p:nvPr/>
        </p:nvSpPr>
        <p:spPr>
          <a:xfrm rot="10980000">
            <a:off x="4892675" y="4013200"/>
            <a:ext cx="212725" cy="6413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1" name="Oval 90"/>
          <p:cNvSpPr/>
          <p:nvPr/>
        </p:nvSpPr>
        <p:spPr>
          <a:xfrm rot="10080000">
            <a:off x="6153150" y="324802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2" name="Oval 91"/>
          <p:cNvSpPr/>
          <p:nvPr/>
        </p:nvSpPr>
        <p:spPr>
          <a:xfrm rot="11580000">
            <a:off x="6880225" y="328612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3" name="Oval 92"/>
          <p:cNvSpPr/>
          <p:nvPr/>
        </p:nvSpPr>
        <p:spPr>
          <a:xfrm rot="10080000">
            <a:off x="7985125" y="332422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4" name="Oval 93"/>
          <p:cNvSpPr/>
          <p:nvPr/>
        </p:nvSpPr>
        <p:spPr>
          <a:xfrm rot="10620000">
            <a:off x="6289675" y="4043363"/>
            <a:ext cx="209550" cy="61118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5" name="Oval 94"/>
          <p:cNvSpPr/>
          <p:nvPr/>
        </p:nvSpPr>
        <p:spPr>
          <a:xfrm rot="10800000">
            <a:off x="6865938" y="4049713"/>
            <a:ext cx="211137" cy="63976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6" name="Oval 95"/>
          <p:cNvSpPr/>
          <p:nvPr/>
        </p:nvSpPr>
        <p:spPr>
          <a:xfrm rot="10620000">
            <a:off x="8140700" y="4067175"/>
            <a:ext cx="207963" cy="635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7" name="Oval 96"/>
          <p:cNvSpPr/>
          <p:nvPr/>
        </p:nvSpPr>
        <p:spPr>
          <a:xfrm>
            <a:off x="7620000" y="4191000"/>
            <a:ext cx="4572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8" name="Oval 97"/>
          <p:cNvSpPr/>
          <p:nvPr/>
        </p:nvSpPr>
        <p:spPr>
          <a:xfrm>
            <a:off x="7175500" y="3860800"/>
            <a:ext cx="838200" cy="4889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9" name="Oval 98"/>
          <p:cNvSpPr/>
          <p:nvPr/>
        </p:nvSpPr>
        <p:spPr>
          <a:xfrm>
            <a:off x="5295900" y="3846513"/>
            <a:ext cx="838200" cy="57308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0" name="Oval 99"/>
          <p:cNvSpPr/>
          <p:nvPr/>
        </p:nvSpPr>
        <p:spPr>
          <a:xfrm>
            <a:off x="5880100" y="38100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1" name="Oval 100"/>
          <p:cNvSpPr/>
          <p:nvPr/>
        </p:nvSpPr>
        <p:spPr>
          <a:xfrm>
            <a:off x="7924800" y="32131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2" name="Oval 101"/>
          <p:cNvSpPr/>
          <p:nvPr/>
        </p:nvSpPr>
        <p:spPr>
          <a:xfrm>
            <a:off x="5118100" y="3124200"/>
            <a:ext cx="3683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3" name="Oval 102"/>
          <p:cNvSpPr/>
          <p:nvPr/>
        </p:nvSpPr>
        <p:spPr>
          <a:xfrm>
            <a:off x="7696200" y="3124200"/>
            <a:ext cx="381000" cy="152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4" name="Oval 103"/>
          <p:cNvSpPr/>
          <p:nvPr/>
        </p:nvSpPr>
        <p:spPr>
          <a:xfrm>
            <a:off x="7086600" y="3124200"/>
            <a:ext cx="381000" cy="152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5" name="Oval 104"/>
          <p:cNvSpPr/>
          <p:nvPr/>
        </p:nvSpPr>
        <p:spPr>
          <a:xfrm>
            <a:off x="7010400" y="32004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6" name="Oval 105"/>
          <p:cNvSpPr/>
          <p:nvPr/>
        </p:nvSpPr>
        <p:spPr>
          <a:xfrm>
            <a:off x="5334000" y="38100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7" name="Oval 106"/>
          <p:cNvSpPr/>
          <p:nvPr/>
        </p:nvSpPr>
        <p:spPr>
          <a:xfrm>
            <a:off x="7213600" y="37592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8" name="Oval 107"/>
          <p:cNvSpPr/>
          <p:nvPr/>
        </p:nvSpPr>
        <p:spPr>
          <a:xfrm>
            <a:off x="7797800" y="3784600"/>
            <a:ext cx="1524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9" name="Oval 108"/>
          <p:cNvSpPr/>
          <p:nvPr/>
        </p:nvSpPr>
        <p:spPr>
          <a:xfrm>
            <a:off x="5918200" y="3149600"/>
            <a:ext cx="3683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0" name="Oval 109"/>
          <p:cNvSpPr/>
          <p:nvPr/>
        </p:nvSpPr>
        <p:spPr>
          <a:xfrm>
            <a:off x="7289800" y="52197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1" name="Oval 110"/>
          <p:cNvSpPr/>
          <p:nvPr/>
        </p:nvSpPr>
        <p:spPr>
          <a:xfrm>
            <a:off x="7734300" y="52197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2" name="Oval 111"/>
          <p:cNvSpPr/>
          <p:nvPr/>
        </p:nvSpPr>
        <p:spPr>
          <a:xfrm rot="1500000">
            <a:off x="5267325" y="5456238"/>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3" name="Oval 112"/>
          <p:cNvSpPr/>
          <p:nvPr/>
        </p:nvSpPr>
        <p:spPr>
          <a:xfrm rot="20700000">
            <a:off x="5884863" y="5478463"/>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4" name="Oval 113"/>
          <p:cNvSpPr/>
          <p:nvPr/>
        </p:nvSpPr>
        <p:spPr>
          <a:xfrm>
            <a:off x="7305675" y="5607050"/>
            <a:ext cx="187325" cy="24765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5" name="Oval 114"/>
          <p:cNvSpPr/>
          <p:nvPr/>
        </p:nvSpPr>
        <p:spPr>
          <a:xfrm>
            <a:off x="7747000" y="5600700"/>
            <a:ext cx="187325" cy="24765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0" y="2540000"/>
            <a:ext cx="504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Oval 116"/>
          <p:cNvSpPr/>
          <p:nvPr/>
        </p:nvSpPr>
        <p:spPr>
          <a:xfrm>
            <a:off x="5600700" y="3086100"/>
            <a:ext cx="219075" cy="201613"/>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8" name="Oval 117"/>
          <p:cNvSpPr/>
          <p:nvPr/>
        </p:nvSpPr>
        <p:spPr>
          <a:xfrm>
            <a:off x="7477125" y="3128963"/>
            <a:ext cx="219075" cy="201612"/>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9" name="Oval 118"/>
          <p:cNvSpPr/>
          <p:nvPr/>
        </p:nvSpPr>
        <p:spPr>
          <a:xfrm>
            <a:off x="7162800" y="3276600"/>
            <a:ext cx="3048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0" name="Oval 119"/>
          <p:cNvSpPr/>
          <p:nvPr/>
        </p:nvSpPr>
        <p:spPr>
          <a:xfrm>
            <a:off x="7696200" y="3276600"/>
            <a:ext cx="3048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1" name="Oval 120"/>
          <p:cNvSpPr/>
          <p:nvPr/>
        </p:nvSpPr>
        <p:spPr>
          <a:xfrm>
            <a:off x="5334000" y="48006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2" name="Oval 121"/>
          <p:cNvSpPr/>
          <p:nvPr/>
        </p:nvSpPr>
        <p:spPr>
          <a:xfrm>
            <a:off x="5791200" y="48006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3" name="Oval 122"/>
          <p:cNvSpPr/>
          <p:nvPr/>
        </p:nvSpPr>
        <p:spPr>
          <a:xfrm>
            <a:off x="5334000" y="51816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4" name="Oval 123"/>
          <p:cNvSpPr/>
          <p:nvPr/>
        </p:nvSpPr>
        <p:spPr>
          <a:xfrm>
            <a:off x="5829300" y="51816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3"/>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1"/>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9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3"/>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99"/>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98"/>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0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0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0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9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9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9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8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8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8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88"/>
                                        </p:tgtEl>
                                        <p:attrNameLst>
                                          <p:attrName>style.visibility</p:attrName>
                                        </p:attrNameLst>
                                      </p:cBhvr>
                                      <p:to>
                                        <p:strVal val="visible"/>
                                      </p:to>
                                    </p:se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8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97"/>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76"/>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77"/>
                                        </p:tgtEl>
                                        <p:attrNameLst>
                                          <p:attrName>style.visibility</p:attrName>
                                        </p:attrNameLst>
                                      </p:cBhvr>
                                      <p:to>
                                        <p:strVal val="visible"/>
                                      </p:to>
                                    </p:se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79"/>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78"/>
                                        </p:tgtEl>
                                        <p:attrNameLst>
                                          <p:attrName>style.visibility</p:attrName>
                                        </p:attrNameLst>
                                      </p:cBhvr>
                                      <p:to>
                                        <p:strVal val="visible"/>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82"/>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81"/>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21"/>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22"/>
                                        </p:tgtEl>
                                        <p:attrNameLst>
                                          <p:attrName>style.visibility</p:attrName>
                                        </p:attrNameLst>
                                      </p:cBhvr>
                                      <p:to>
                                        <p:strVal val="visible"/>
                                      </p:to>
                                    </p:se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117"/>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18"/>
                                        </p:tgtEl>
                                        <p:attrNameLst>
                                          <p:attrName>style.visibility</p:attrName>
                                        </p:attrNameLst>
                                      </p:cBhvr>
                                      <p:to>
                                        <p:strVal val="visible"/>
                                      </p:to>
                                    </p:se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123"/>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110"/>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111"/>
                                        </p:tgtEl>
                                        <p:attrNameLst>
                                          <p:attrName>style.visibility</p:attrName>
                                        </p:attrNameLst>
                                      </p:cBhvr>
                                      <p:to>
                                        <p:strVal val="visible"/>
                                      </p:to>
                                    </p:se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112"/>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113"/>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114"/>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63"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7" grpId="0" animBg="1"/>
      <p:bldP spid="118" grpId="0" animBg="1"/>
      <p:bldP spid="119" grpId="0" animBg="1"/>
      <p:bldP spid="120" grpId="0" animBg="1"/>
      <p:bldP spid="121" grpId="0" animBg="1"/>
      <p:bldP spid="122" grpId="0" animBg="1"/>
      <p:bldP spid="123" grpId="0" animBg="1"/>
      <p:bldP spid="1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1752600"/>
            <a:ext cx="8229600" cy="1143000"/>
          </a:xfrm>
        </p:spPr>
        <p:txBody>
          <a:bodyPr/>
          <a:lstStyle/>
          <a:p>
            <a:pPr eaLnBrk="1" hangingPunct="1"/>
            <a:r>
              <a:rPr lang="en-US" b="1" smtClean="0"/>
              <a:t>The Foot</a:t>
            </a:r>
          </a:p>
        </p:txBody>
      </p:sp>
      <p:sp>
        <p:nvSpPr>
          <p:cNvPr id="3" name="Content Placeholder 2"/>
          <p:cNvSpPr>
            <a:spLocks noGrp="1"/>
          </p:cNvSpPr>
          <p:nvPr>
            <p:ph sz="half" idx="1"/>
          </p:nvPr>
        </p:nvSpPr>
        <p:spPr bwMode="auto">
          <a:xfrm>
            <a:off x="457200" y="2438400"/>
            <a:ext cx="4038600" cy="3687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400" smtClean="0"/>
              <a:t>26 bones</a:t>
            </a:r>
          </a:p>
          <a:p>
            <a:pPr eaLnBrk="1" hangingPunct="1"/>
            <a:r>
              <a:rPr lang="en-US" sz="2400" smtClean="0"/>
              <a:t>33 joints</a:t>
            </a:r>
          </a:p>
          <a:p>
            <a:pPr eaLnBrk="1" hangingPunct="1"/>
            <a:r>
              <a:rPr lang="en-US" sz="2400" smtClean="0"/>
              <a:t>100+ ligaments</a:t>
            </a:r>
          </a:p>
          <a:p>
            <a:pPr eaLnBrk="1" hangingPunct="1"/>
            <a:r>
              <a:rPr lang="en-US" sz="2400" smtClean="0"/>
              <a:t>20 muscles &amp; tendons</a:t>
            </a:r>
          </a:p>
          <a:p>
            <a:pPr eaLnBrk="1" hangingPunct="1"/>
            <a:r>
              <a:rPr lang="en-US" sz="2400" smtClean="0"/>
              <a:t>Vast network of nerves</a:t>
            </a:r>
          </a:p>
        </p:txBody>
      </p:sp>
      <p:pic>
        <p:nvPicPr>
          <p:cNvPr id="6" name="Content Placeholder 5" descr="footinmotion.jpg"/>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562600" y="3027363"/>
            <a:ext cx="2438400" cy="2770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5257800" y="2635250"/>
            <a:ext cx="3048000" cy="3294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5060" name="Picture 4" descr="http://upload.wikimedia.org/wikipedia/commons/0/0d/Gray44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03913" y="2819400"/>
            <a:ext cx="12382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nodeType="afterGroup">
                            <p:stCondLst>
                              <p:cond delay="500"/>
                            </p:stCondLst>
                            <p:childTnLst>
                              <p:par>
                                <p:cTn id="13" presetID="1" presetClass="entr" presetSubtype="0" fill="hold" nodeType="afterEffect">
                                  <p:stCondLst>
                                    <p:cond delay="500"/>
                                  </p:stCondLst>
                                  <p:childTnLst>
                                    <p:set>
                                      <p:cBhvr>
                                        <p:cTn id="14" dur="1" fill="hold">
                                          <p:stCondLst>
                                            <p:cond delay="0"/>
                                          </p:stCondLst>
                                        </p:cTn>
                                        <p:tgtEl>
                                          <p:spTgt spid="450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152400" y="1790700"/>
            <a:ext cx="8229600" cy="1143000"/>
          </a:xfrm>
        </p:spPr>
        <p:txBody>
          <a:bodyPr/>
          <a:lstStyle/>
          <a:p>
            <a:pPr eaLnBrk="1" hangingPunct="1"/>
            <a:r>
              <a:rPr lang="en-US" b="1" smtClean="0"/>
              <a:t>New Tests</a:t>
            </a:r>
            <a:endParaRPr lang="en-US" smtClean="0"/>
          </a:p>
        </p:txBody>
      </p:sp>
      <p:sp>
        <p:nvSpPr>
          <p:cNvPr id="67587" name="Content Placeholder 2"/>
          <p:cNvSpPr>
            <a:spLocks noGrp="1"/>
          </p:cNvSpPr>
          <p:nvPr>
            <p:ph sz="half" idx="1"/>
          </p:nvPr>
        </p:nvSpPr>
        <p:spPr bwMode="auto">
          <a:xfrm>
            <a:off x="457200" y="2819400"/>
            <a:ext cx="4038600" cy="3306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Functional Movement</a:t>
            </a:r>
          </a:p>
          <a:p>
            <a:pPr eaLnBrk="1" hangingPunct="1"/>
            <a:r>
              <a:rPr lang="en-US" smtClean="0"/>
              <a:t>Single-Leg Balance</a:t>
            </a:r>
          </a:p>
          <a:p>
            <a:pPr eaLnBrk="1" hangingPunct="1"/>
            <a:endParaRPr lang="en-US" smtClean="0"/>
          </a:p>
        </p:txBody>
      </p:sp>
      <p:pic>
        <p:nvPicPr>
          <p:cNvPr id="15362" name="Picture 2"/>
          <p:cNvPicPr>
            <a:picLocks noGrp="1" noChangeAspect="1" noChangeArrowheads="1"/>
          </p:cNvPicPr>
          <p:nvPr>
            <p:ph sz="half" idx="2"/>
          </p:nvPr>
        </p:nvPicPr>
        <p:blipFill>
          <a:blip r:embed="rId3" cstate="print"/>
          <a:srcRect/>
          <a:stretch>
            <a:fillRect/>
          </a:stretch>
        </p:blipFill>
        <p:spPr>
          <a:xfrm>
            <a:off x="4572000" y="2914650"/>
            <a:ext cx="4038600" cy="3028950"/>
          </a:xfrm>
          <a:ln>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33388" y="1768475"/>
            <a:ext cx="8229600" cy="1143000"/>
          </a:xfrm>
        </p:spPr>
        <p:txBody>
          <a:bodyPr/>
          <a:lstStyle/>
          <a:p>
            <a:pPr eaLnBrk="1" hangingPunct="1"/>
            <a:r>
              <a:rPr lang="en-US" sz="3600" b="1" smtClean="0"/>
              <a:t>Functional Movement Screening (FMS™)</a:t>
            </a:r>
          </a:p>
        </p:txBody>
      </p:sp>
      <p:sp>
        <p:nvSpPr>
          <p:cNvPr id="3" name="Content Placeholder 2"/>
          <p:cNvSpPr>
            <a:spLocks noGrp="1"/>
          </p:cNvSpPr>
          <p:nvPr>
            <p:ph sz="half" idx="1"/>
          </p:nvPr>
        </p:nvSpPr>
        <p:spPr bwMode="auto">
          <a:xfrm>
            <a:off x="457200" y="2743200"/>
            <a:ext cx="4038600" cy="3382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&lt;15 = 11x injury rate</a:t>
            </a:r>
          </a:p>
          <a:p>
            <a:pPr eaLnBrk="1" hangingPunct="1"/>
            <a:r>
              <a:rPr lang="en-US" smtClean="0"/>
              <a:t>≤14 = 4x injury rate</a:t>
            </a:r>
          </a:p>
          <a:p>
            <a:pPr eaLnBrk="1" hangingPunct="1"/>
            <a:r>
              <a:rPr lang="en-US" smtClean="0"/>
              <a:t>433 FFs tested, corrective exercises:</a:t>
            </a:r>
          </a:p>
          <a:p>
            <a:pPr lvl="1" eaLnBrk="1" hangingPunct="1"/>
            <a:r>
              <a:rPr lang="en-US" smtClean="0"/>
              <a:t>44% decrease in injuries</a:t>
            </a:r>
          </a:p>
          <a:p>
            <a:pPr lvl="1" eaLnBrk="1" hangingPunct="1"/>
            <a:r>
              <a:rPr lang="en-US" smtClean="0"/>
              <a:t>62% decrease in time lost</a:t>
            </a:r>
          </a:p>
          <a:p>
            <a:pPr eaLnBrk="1" hangingPunct="1"/>
            <a:endParaRPr lang="en-US" smtClean="0"/>
          </a:p>
        </p:txBody>
      </p:sp>
      <p:sp>
        <p:nvSpPr>
          <p:cNvPr id="69636" name="AutoShape 2" descr="File:Wikiproject NFL logo.sv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69637" name="AutoShape 4" descr="http://upload.wikimedia.org/wikipedia/commons/thumb/8/8f/Wikiproject_NFL_logo.svg/1000px-Wikiproject_NFL_logo.svg.pn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pic>
        <p:nvPicPr>
          <p:cNvPr id="10" name="Picture 2" descr="File:Larry Fitzgerald catches TD at 2009 Pro Bowl.jpg"/>
          <p:cNvPicPr>
            <a:picLocks noGrp="1" noChangeAspect="1" noChangeArrowheads="1"/>
          </p:cNvPicPr>
          <p:nvPr>
            <p:ph sz="half" idx="2"/>
          </p:nvPr>
        </p:nvPicPr>
        <p:blipFill>
          <a:blip r:embed="rId3" cstate="print"/>
          <a:srcRect/>
          <a:stretch>
            <a:fillRect/>
          </a:stretch>
        </p:blipFill>
        <p:spPr>
          <a:xfrm>
            <a:off x="5486400" y="2743200"/>
            <a:ext cx="2262051" cy="3165814"/>
          </a:xfrm>
          <a:scene3d>
            <a:camera prst="orthographicFront"/>
            <a:lightRig rig="threePt" dir="t"/>
          </a:scene3d>
          <a:sp3d>
            <a:bevelT/>
          </a:sp3d>
        </p:spPr>
      </p:pic>
      <p:pic>
        <p:nvPicPr>
          <p:cNvPr id="144386" name="Picture 2" descr="File:Firetruck in Tucson Arizona.JPG"/>
          <p:cNvPicPr>
            <a:picLocks noChangeAspect="1" noChangeArrowheads="1"/>
          </p:cNvPicPr>
          <p:nvPr/>
        </p:nvPicPr>
        <p:blipFill>
          <a:blip r:embed="rId4" cstate="print"/>
          <a:srcRect l="29268" t="34146" r="15854" b="12195"/>
          <a:stretch>
            <a:fillRect/>
          </a:stretch>
        </p:blipFill>
        <p:spPr bwMode="auto">
          <a:xfrm>
            <a:off x="4800600" y="3037840"/>
            <a:ext cx="3962400" cy="2905760"/>
          </a:xfrm>
          <a:prstGeom prst="rect">
            <a:avLst/>
          </a:prstGeom>
          <a:noFill/>
          <a:scene3d>
            <a:camera prst="orthographicFront"/>
            <a:lightRig rig="threePt" dir="t"/>
          </a:scene3d>
          <a:sp3d>
            <a:bevelT/>
          </a:sp3d>
        </p:spPr>
      </p:pic>
      <p:pic>
        <p:nvPicPr>
          <p:cNvPr id="90114" name="Picture 2" descr="File:Volleyball game.jpg"/>
          <p:cNvPicPr>
            <a:picLocks noChangeAspect="1" noChangeArrowheads="1"/>
          </p:cNvPicPr>
          <p:nvPr/>
        </p:nvPicPr>
        <p:blipFill>
          <a:blip r:embed="rId5" cstate="print"/>
          <a:srcRect/>
          <a:stretch>
            <a:fillRect/>
          </a:stretch>
        </p:blipFill>
        <p:spPr bwMode="auto">
          <a:xfrm>
            <a:off x="4800600" y="2743200"/>
            <a:ext cx="3924300" cy="3139440"/>
          </a:xfrm>
          <a:prstGeom prst="rect">
            <a:avLst/>
          </a:prstGeom>
          <a:noFill/>
          <a:scene3d>
            <a:camera prst="orthographicFront"/>
            <a:lightRig rig="threePt" dir="t"/>
          </a:scene3d>
          <a:sp3d>
            <a:bevelT/>
          </a:sp3d>
        </p:spPr>
      </p:pic>
      <p:sp>
        <p:nvSpPr>
          <p:cNvPr id="9" name="TextBox 8"/>
          <p:cNvSpPr txBox="1">
            <a:spLocks noChangeArrowheads="1"/>
          </p:cNvSpPr>
          <p:nvPr/>
        </p:nvSpPr>
        <p:spPr bwMode="auto">
          <a:xfrm>
            <a:off x="4800600" y="5932488"/>
            <a:ext cx="2133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 By Simeon87</a:t>
            </a:r>
          </a:p>
        </p:txBody>
      </p:sp>
      <p:sp>
        <p:nvSpPr>
          <p:cNvPr id="69642" name="TextBox 10"/>
          <p:cNvSpPr txBox="1">
            <a:spLocks noChangeArrowheads="1"/>
          </p:cNvSpPr>
          <p:nvPr/>
        </p:nvSpPr>
        <p:spPr bwMode="auto">
          <a:xfrm>
            <a:off x="2157413" y="5510213"/>
            <a:ext cx="27432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a:latin typeface="Calibri" panose="020F0502020204030204" pitchFamily="34" charset="0"/>
                <a:hlinkClick r:id="rId6"/>
              </a:rPr>
              <a:t>Functionalmovement.com</a:t>
            </a:r>
            <a:endParaRPr lang="en-US" sz="1200">
              <a:latin typeface="Calibri" panose="020F0502020204030204" pitchFamily="34" charset="0"/>
            </a:endParaRPr>
          </a:p>
          <a:p>
            <a:pPr eaLnBrk="1" hangingPunct="1"/>
            <a:r>
              <a:rPr lang="en-US" sz="1200">
                <a:latin typeface="Calibri" panose="020F0502020204030204" pitchFamily="34" charset="0"/>
                <a:hlinkClick r:id="rId7"/>
              </a:rPr>
              <a:t>Performbetter.com</a:t>
            </a:r>
            <a:endParaRPr lang="en-US" sz="1200">
              <a:latin typeface="Calibri" panose="020F0502020204030204" pitchFamily="34" charset="0"/>
            </a:endParaRPr>
          </a:p>
          <a:p>
            <a:pPr eaLnBrk="1" hangingPunct="1"/>
            <a:endParaRPr lang="en-US">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0114"/>
                                        </p:tgtEl>
                                        <p:attrNameLst>
                                          <p:attrName>style.visibility</p:attrName>
                                        </p:attrNameLst>
                                      </p:cBhvr>
                                      <p:to>
                                        <p:strVal val="visible"/>
                                      </p:to>
                                    </p:set>
                                  </p:childTnLst>
                                  <p:subTnLst>
                                    <p:set>
                                      <p:cBhvr override="childStyle">
                                        <p:cTn dur="1" fill="hold" display="0" masterRel="nextClick" afterEffect="1"/>
                                        <p:tgtEl>
                                          <p:spTgt spid="90114"/>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438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9563" y="2590800"/>
            <a:ext cx="2535237"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8375" y="3116263"/>
            <a:ext cx="3984625"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6"/>
          <p:cNvPicPr>
            <a:picLocks noChangeAspect="1" noChangeArrowheads="1"/>
          </p:cNvPicPr>
          <p:nvPr/>
        </p:nvPicPr>
        <p:blipFill>
          <a:blip r:embed="rId5" cstate="print"/>
          <a:srcRect/>
          <a:stretch>
            <a:fillRect/>
          </a:stretch>
        </p:blipFill>
        <p:spPr bwMode="auto">
          <a:xfrm>
            <a:off x="5334001" y="2667000"/>
            <a:ext cx="2743200" cy="3288535"/>
          </a:xfrm>
          <a:prstGeom prst="rect">
            <a:avLst/>
          </a:prstGeom>
          <a:noFill/>
          <a:ln w="9525">
            <a:noFill/>
            <a:miter lim="800000"/>
            <a:headEnd/>
            <a:tailEnd/>
          </a:ln>
          <a:scene3d>
            <a:camera prst="orthographicFront"/>
            <a:lightRig rig="threePt" dir="t"/>
          </a:scene3d>
          <a:sp3d>
            <a:bevelT/>
          </a:sp3d>
        </p:spPr>
      </p:pic>
      <p:pic>
        <p:nvPicPr>
          <p:cNvPr id="23559" name="Picture 7"/>
          <p:cNvPicPr>
            <a:picLocks noChangeAspect="1" noChangeArrowheads="1"/>
          </p:cNvPicPr>
          <p:nvPr/>
        </p:nvPicPr>
        <p:blipFill>
          <a:blip r:embed="rId6">
            <a:extLst>
              <a:ext uri="{28A0092B-C50C-407E-A947-70E740481C1C}">
                <a14:useLocalDpi xmlns:a14="http://schemas.microsoft.com/office/drawing/2010/main" val="0"/>
              </a:ext>
            </a:extLst>
          </a:blip>
          <a:srcRect l="9419"/>
          <a:stretch>
            <a:fillRect/>
          </a:stretch>
        </p:blipFill>
        <p:spPr bwMode="auto">
          <a:xfrm>
            <a:off x="4953000" y="2657475"/>
            <a:ext cx="3784600"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6" name="Title 1"/>
          <p:cNvSpPr>
            <a:spLocks noGrp="1"/>
          </p:cNvSpPr>
          <p:nvPr>
            <p:ph type="title"/>
          </p:nvPr>
        </p:nvSpPr>
        <p:spPr>
          <a:xfrm>
            <a:off x="457200" y="1727200"/>
            <a:ext cx="8229600" cy="1143000"/>
          </a:xfrm>
        </p:spPr>
        <p:txBody>
          <a:bodyPr/>
          <a:lstStyle/>
          <a:p>
            <a:pPr eaLnBrk="1" hangingPunct="1"/>
            <a:r>
              <a:rPr lang="en-US" sz="3600" b="1" smtClean="0"/>
              <a:t>Functional Movement Screening (FMS™)</a:t>
            </a:r>
            <a:endParaRPr lang="en-US" sz="3600" smtClean="0"/>
          </a:p>
        </p:txBody>
      </p:sp>
      <p:sp>
        <p:nvSpPr>
          <p:cNvPr id="3" name="Content Placeholder 2"/>
          <p:cNvSpPr>
            <a:spLocks noGrp="1"/>
          </p:cNvSpPr>
          <p:nvPr>
            <p:ph sz="half" idx="1"/>
          </p:nvPr>
        </p:nvSpPr>
        <p:spPr>
          <a:xfrm>
            <a:off x="457200" y="2438400"/>
            <a:ext cx="4038600" cy="3287713"/>
          </a:xfrm>
        </p:spPr>
        <p:txBody>
          <a:bodyPr rtlCol="0">
            <a:normAutofit/>
          </a:bodyPr>
          <a:lstStyle/>
          <a:p>
            <a:pPr marL="685800" lvl="1" indent="-457200" eaLnBrk="1" fontAlgn="auto" hangingPunct="1">
              <a:spcAft>
                <a:spcPts val="0"/>
              </a:spcAft>
              <a:buFont typeface="+mj-lt"/>
              <a:buAutoNum type="arabicPeriod"/>
              <a:defRPr/>
            </a:pPr>
            <a:r>
              <a:rPr lang="en-US" dirty="0" smtClean="0"/>
              <a:t>Deep Squat</a:t>
            </a:r>
          </a:p>
          <a:p>
            <a:pPr marL="685800" lvl="1" indent="-457200" eaLnBrk="1" fontAlgn="auto" hangingPunct="1">
              <a:spcAft>
                <a:spcPts val="0"/>
              </a:spcAft>
              <a:buFont typeface="+mj-lt"/>
              <a:buAutoNum type="arabicPeriod"/>
              <a:defRPr/>
            </a:pPr>
            <a:r>
              <a:rPr lang="en-US" dirty="0" smtClean="0"/>
              <a:t>Hurdle Step</a:t>
            </a:r>
          </a:p>
          <a:p>
            <a:pPr marL="685800" lvl="1" indent="-457200" eaLnBrk="1" fontAlgn="auto" hangingPunct="1">
              <a:spcAft>
                <a:spcPts val="0"/>
              </a:spcAft>
              <a:buFont typeface="+mj-lt"/>
              <a:buAutoNum type="arabicPeriod"/>
              <a:defRPr/>
            </a:pPr>
            <a:r>
              <a:rPr lang="en-US" dirty="0" smtClean="0"/>
              <a:t>In-Line Lunge</a:t>
            </a:r>
          </a:p>
          <a:p>
            <a:pPr marL="685800" lvl="1" indent="-457200" eaLnBrk="1" fontAlgn="auto" hangingPunct="1">
              <a:spcAft>
                <a:spcPts val="0"/>
              </a:spcAft>
              <a:buFont typeface="+mj-lt"/>
              <a:buAutoNum type="arabicPeriod"/>
              <a:defRPr/>
            </a:pPr>
            <a:r>
              <a:rPr lang="en-US" dirty="0" smtClean="0"/>
              <a:t>Shoulder Mobility</a:t>
            </a:r>
          </a:p>
          <a:p>
            <a:pPr marL="685800" lvl="1" indent="-457200" eaLnBrk="1" fontAlgn="auto" hangingPunct="1">
              <a:spcAft>
                <a:spcPts val="0"/>
              </a:spcAft>
              <a:buFont typeface="+mj-lt"/>
              <a:buAutoNum type="arabicPeriod"/>
              <a:defRPr/>
            </a:pPr>
            <a:r>
              <a:rPr lang="en-US" dirty="0" smtClean="0"/>
              <a:t>Active Straight-Leg Raise</a:t>
            </a:r>
          </a:p>
          <a:p>
            <a:pPr marL="685800" lvl="1" indent="-457200" eaLnBrk="1" fontAlgn="auto" hangingPunct="1">
              <a:spcAft>
                <a:spcPts val="0"/>
              </a:spcAft>
              <a:buFont typeface="+mj-lt"/>
              <a:buAutoNum type="arabicPeriod"/>
              <a:defRPr/>
            </a:pPr>
            <a:r>
              <a:rPr lang="en-US" dirty="0" smtClean="0"/>
              <a:t>Trunk Stability Push-up</a:t>
            </a:r>
          </a:p>
          <a:p>
            <a:pPr marL="685800" lvl="1" indent="-457200" eaLnBrk="1" fontAlgn="auto" hangingPunct="1">
              <a:spcAft>
                <a:spcPts val="0"/>
              </a:spcAft>
              <a:buFont typeface="+mj-lt"/>
              <a:buAutoNum type="arabicPeriod"/>
              <a:defRPr/>
            </a:pPr>
            <a:r>
              <a:rPr lang="en-US" dirty="0" smtClean="0"/>
              <a:t>Rotary Stability</a:t>
            </a:r>
          </a:p>
          <a:p>
            <a:pPr lvl="1" eaLnBrk="1" fontAlgn="auto" hangingPunct="1">
              <a:spcAft>
                <a:spcPts val="0"/>
              </a:spcAft>
              <a:defRPr/>
            </a:pPr>
            <a:endParaRPr lang="en-US" dirty="0" smtClean="0"/>
          </a:p>
        </p:txBody>
      </p:sp>
      <p:pic>
        <p:nvPicPr>
          <p:cNvPr id="7" name="Picture 2"/>
          <p:cNvPicPr>
            <a:picLocks noGrp="1" noChangeAspect="1" noChangeArrowheads="1"/>
          </p:cNvPicPr>
          <p:nvPr>
            <p:ph sz="half" idx="2"/>
          </p:nvPr>
        </p:nvPicPr>
        <p:blipFill>
          <a:blip r:embed="rId7">
            <a:extLst>
              <a:ext uri="{28A0092B-C50C-407E-A947-70E740481C1C}">
                <a14:useLocalDpi xmlns:a14="http://schemas.microsoft.com/office/drawing/2010/main" val="0"/>
              </a:ext>
            </a:extLst>
          </a:blip>
          <a:srcRect/>
          <a:stretch>
            <a:fillRect/>
          </a:stretch>
        </p:blipFill>
        <p:spPr bwMode="auto">
          <a:xfrm>
            <a:off x="6149975" y="2403475"/>
            <a:ext cx="1362075" cy="3463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21375" y="2657475"/>
            <a:ext cx="2384425"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49975" y="2438400"/>
            <a:ext cx="1228725"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a:spLocks noChangeArrowheads="1"/>
          </p:cNvSpPr>
          <p:nvPr/>
        </p:nvSpPr>
        <p:spPr bwMode="auto">
          <a:xfrm>
            <a:off x="288925" y="5681663"/>
            <a:ext cx="38100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Source: Performbetter.com</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554"/>
                                        </p:tgtEl>
                                        <p:attrNameLst>
                                          <p:attrName>style.visibility</p:attrName>
                                        </p:attrNameLst>
                                      </p:cBhvr>
                                      <p:to>
                                        <p:strVal val="visible"/>
                                      </p:to>
                                    </p:set>
                                  </p:childTnLst>
                                  <p:subTnLst>
                                    <p:set>
                                      <p:cBhvr override="childStyle">
                                        <p:cTn dur="1" fill="hold" display="0" masterRel="nextClick" afterEffect="1"/>
                                        <p:tgtEl>
                                          <p:spTgt spid="23554"/>
                                        </p:tgtEl>
                                        <p:attrNameLst>
                                          <p:attrName>style.visibility</p:attrName>
                                        </p:attrNameLst>
                                      </p:cBhvr>
                                      <p:to>
                                        <p:strVal val="hidden"/>
                                      </p:to>
                                    </p:set>
                                  </p:sub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555"/>
                                        </p:tgtEl>
                                        <p:attrNameLst>
                                          <p:attrName>style.visibility</p:attrName>
                                        </p:attrNameLst>
                                      </p:cBhvr>
                                      <p:to>
                                        <p:strVal val="visible"/>
                                      </p:to>
                                    </p:set>
                                  </p:childTnLst>
                                  <p:subTnLst>
                                    <p:set>
                                      <p:cBhvr override="childStyle">
                                        <p:cTn dur="1" fill="hold" display="0" masterRel="nextClick" afterEffect="1"/>
                                        <p:tgtEl>
                                          <p:spTgt spid="23555"/>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558"/>
                                        </p:tgtEl>
                                        <p:attrNameLst>
                                          <p:attrName>style.visibility</p:attrName>
                                        </p:attrNameLst>
                                      </p:cBhvr>
                                      <p:to>
                                        <p:strVal val="visible"/>
                                      </p:to>
                                    </p:set>
                                  </p:childTnLst>
                                  <p:subTnLst>
                                    <p:set>
                                      <p:cBhvr override="childStyle">
                                        <p:cTn dur="1" fill="hold" display="0" masterRel="nextClick" afterEffect="1"/>
                                        <p:tgtEl>
                                          <p:spTgt spid="23558"/>
                                        </p:tgtEl>
                                        <p:attrNameLst>
                                          <p:attrName>style.visibility</p:attrName>
                                        </p:attrNameLst>
                                      </p:cBhvr>
                                      <p:to>
                                        <p:strVal val="hidden"/>
                                      </p:to>
                                    </p:set>
                                  </p:sub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556"/>
                                        </p:tgtEl>
                                        <p:attrNameLst>
                                          <p:attrName>style.visibility</p:attrName>
                                        </p:attrNameLst>
                                      </p:cBhvr>
                                      <p:to>
                                        <p:strVal val="visible"/>
                                      </p:to>
                                    </p:set>
                                  </p:childTnLst>
                                  <p:subTnLst>
                                    <p:set>
                                      <p:cBhvr override="childStyle">
                                        <p:cTn dur="1" fill="hold" display="0" masterRel="nextClick" afterEffect="1"/>
                                        <p:tgtEl>
                                          <p:spTgt spid="23556"/>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557"/>
                                        </p:tgtEl>
                                        <p:attrNameLst>
                                          <p:attrName>style.visibility</p:attrName>
                                        </p:attrNameLst>
                                      </p:cBhvr>
                                      <p:to>
                                        <p:strVal val="visible"/>
                                      </p:to>
                                    </p:set>
                                  </p:childTnLst>
                                  <p:subTnLst>
                                    <p:set>
                                      <p:cBhvr override="childStyle">
                                        <p:cTn dur="1" fill="hold" display="0" masterRel="nextClick" afterEffect="1"/>
                                        <p:tgtEl>
                                          <p:spTgt spid="23557"/>
                                        </p:tgtEl>
                                        <p:attrNameLst>
                                          <p:attrName>style.visibility</p:attrName>
                                        </p:attrNameLst>
                                      </p:cBhvr>
                                      <p:to>
                                        <p:strVal val="hidden"/>
                                      </p:to>
                                    </p:set>
                                  </p:sub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35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3" descr="http://www.hock.k12.wa.us/files/user/146/image/INT%20School%20Pics/IntSchool_Horn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38" y="5257800"/>
            <a:ext cx="5794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1"/>
          <p:cNvSpPr>
            <a:spLocks noGrp="1"/>
          </p:cNvSpPr>
          <p:nvPr>
            <p:ph type="title"/>
          </p:nvPr>
        </p:nvSpPr>
        <p:spPr>
          <a:xfrm>
            <a:off x="457200" y="1600200"/>
            <a:ext cx="8229600" cy="1143000"/>
          </a:xfrm>
        </p:spPr>
        <p:txBody>
          <a:bodyPr/>
          <a:lstStyle/>
          <a:p>
            <a:pPr eaLnBrk="1" hangingPunct="1"/>
            <a:r>
              <a:rPr lang="en-US" b="1" smtClean="0"/>
              <a:t>Acknowledgements</a:t>
            </a:r>
          </a:p>
        </p:txBody>
      </p:sp>
      <p:sp>
        <p:nvSpPr>
          <p:cNvPr id="3" name="Content Placeholder 2"/>
          <p:cNvSpPr>
            <a:spLocks noGrp="1"/>
          </p:cNvSpPr>
          <p:nvPr>
            <p:ph idx="1"/>
          </p:nvPr>
        </p:nvSpPr>
        <p:spPr>
          <a:xfrm>
            <a:off x="762000" y="2362200"/>
            <a:ext cx="8229600" cy="4191000"/>
          </a:xfrm>
        </p:spPr>
        <p:txBody>
          <a:bodyPr rtlCol="0">
            <a:normAutofit/>
          </a:bodyPr>
          <a:lstStyle/>
          <a:p>
            <a:pPr marL="1092200" indent="0" eaLnBrk="1" fontAlgn="auto" hangingPunct="1">
              <a:lnSpc>
                <a:spcPct val="150000"/>
              </a:lnSpc>
              <a:spcAft>
                <a:spcPts val="0"/>
              </a:spcAft>
              <a:buFont typeface="Arial" panose="020B0604020202020204" pitchFamily="34" charset="0"/>
              <a:buNone/>
              <a:defRPr/>
            </a:pPr>
            <a:r>
              <a:rPr lang="en-US" sz="2000" dirty="0" smtClean="0"/>
              <a:t>Medicine Yoga. </a:t>
            </a:r>
            <a:r>
              <a:rPr lang="en-US" sz="2000" dirty="0" smtClean="0">
                <a:hlinkClick r:id="rId4"/>
              </a:rPr>
              <a:t>http://www.medicineyoga.com/</a:t>
            </a:r>
            <a:endParaRPr lang="en-US" sz="2000" dirty="0" smtClean="0"/>
          </a:p>
          <a:p>
            <a:pPr marL="1092200" indent="0" eaLnBrk="1" fontAlgn="auto" hangingPunct="1">
              <a:lnSpc>
                <a:spcPct val="150000"/>
              </a:lnSpc>
              <a:spcAft>
                <a:spcPts val="0"/>
              </a:spcAft>
              <a:buFont typeface="Arial" panose="020B0604020202020204" pitchFamily="34" charset="0"/>
              <a:buNone/>
              <a:defRPr/>
            </a:pPr>
            <a:r>
              <a:rPr lang="en-US" sz="2000" dirty="0" smtClean="0"/>
              <a:t>Foundation Training. </a:t>
            </a:r>
            <a:r>
              <a:rPr lang="en-US" sz="2000" dirty="0" smtClean="0">
                <a:hlinkClick r:id="rId5"/>
              </a:rPr>
              <a:t>http://foundationtraining.com/</a:t>
            </a:r>
            <a:endParaRPr lang="en-US" sz="2000" dirty="0" smtClean="0"/>
          </a:p>
          <a:p>
            <a:pPr marL="1092200" indent="0" eaLnBrk="1" fontAlgn="auto" hangingPunct="1">
              <a:lnSpc>
                <a:spcPct val="150000"/>
              </a:lnSpc>
              <a:spcAft>
                <a:spcPts val="0"/>
              </a:spcAft>
              <a:buFont typeface="Arial" panose="020B0604020202020204" pitchFamily="34" charset="0"/>
              <a:buNone/>
              <a:defRPr/>
            </a:pPr>
            <a:r>
              <a:rPr lang="en-US" sz="2000" dirty="0" smtClean="0"/>
              <a:t>IDEA Health &amp; Fitness Association. </a:t>
            </a:r>
            <a:r>
              <a:rPr lang="en-US" sz="2000" dirty="0" smtClean="0">
                <a:hlinkClick r:id="rId6"/>
              </a:rPr>
              <a:t>www.ideafit.com</a:t>
            </a:r>
            <a:endParaRPr lang="en-US" sz="2000" dirty="0" smtClean="0"/>
          </a:p>
          <a:p>
            <a:pPr marL="1092200" indent="0" eaLnBrk="1" fontAlgn="auto" hangingPunct="1">
              <a:spcAft>
                <a:spcPts val="0"/>
              </a:spcAft>
              <a:buFont typeface="Arial" panose="020B0604020202020204" pitchFamily="34" charset="0"/>
              <a:buNone/>
              <a:defRPr/>
            </a:pPr>
            <a:r>
              <a:rPr lang="en-US" sz="2000" dirty="0" smtClean="0"/>
              <a:t>Perform Better! www.performbetter.com</a:t>
            </a:r>
          </a:p>
          <a:p>
            <a:pPr marL="1092200" indent="0" eaLnBrk="1" fontAlgn="auto" hangingPunct="1">
              <a:lnSpc>
                <a:spcPct val="150000"/>
              </a:lnSpc>
              <a:spcAft>
                <a:spcPts val="0"/>
              </a:spcAft>
              <a:buFont typeface="Arial" panose="020B0604020202020204" pitchFamily="34" charset="0"/>
              <a:buNone/>
              <a:defRPr/>
            </a:pPr>
            <a:r>
              <a:rPr lang="en-US" sz="2000" dirty="0" smtClean="0"/>
              <a:t>Fire District 3. </a:t>
            </a:r>
            <a:r>
              <a:rPr lang="en-US" sz="2000" dirty="0" smtClean="0">
                <a:hlinkClick r:id="rId7"/>
              </a:rPr>
              <a:t>http://fire3.org</a:t>
            </a:r>
            <a:endParaRPr lang="en-US" sz="2000" dirty="0" smtClean="0"/>
          </a:p>
          <a:p>
            <a:pPr marL="1092200" indent="0" eaLnBrk="1" fontAlgn="auto" hangingPunct="1">
              <a:spcAft>
                <a:spcPts val="0"/>
              </a:spcAft>
              <a:buFont typeface="Arial" panose="020B0604020202020204" pitchFamily="34" charset="0"/>
              <a:buNone/>
              <a:defRPr/>
            </a:pPr>
            <a:r>
              <a:rPr lang="en-US" sz="2000" dirty="0" smtClean="0"/>
              <a:t>Whole Armor Martial Arts. </a:t>
            </a:r>
            <a:r>
              <a:rPr lang="en-US" sz="2000" dirty="0" smtClean="0">
                <a:hlinkClick r:id="rId8"/>
              </a:rPr>
              <a:t>http://www.wholearmor.net/</a:t>
            </a:r>
            <a:endParaRPr lang="en-US" sz="2000" dirty="0" smtClean="0"/>
          </a:p>
          <a:p>
            <a:pPr marL="1092200" indent="0" eaLnBrk="1" fontAlgn="auto" hangingPunct="1">
              <a:spcAft>
                <a:spcPts val="0"/>
              </a:spcAft>
              <a:buFont typeface="Arial" panose="020B0604020202020204" pitchFamily="34" charset="0"/>
              <a:buNone/>
              <a:defRPr/>
            </a:pPr>
            <a:r>
              <a:rPr lang="en-US" sz="2000" dirty="0" err="1" smtClean="0"/>
              <a:t>Hockinson</a:t>
            </a:r>
            <a:r>
              <a:rPr lang="en-US" sz="2000" dirty="0" smtClean="0"/>
              <a:t> Intermediate School. </a:t>
            </a:r>
            <a:r>
              <a:rPr lang="en-US" sz="2000" dirty="0" smtClean="0">
                <a:hlinkClick r:id="rId9"/>
              </a:rPr>
              <a:t>http://www.hock.k12.wa.us/hockinsonis/</a:t>
            </a:r>
            <a:endParaRPr lang="en-US" sz="2000" dirty="0" smtClean="0"/>
          </a:p>
          <a:p>
            <a:pPr marL="1092200" indent="0" eaLnBrk="1" fontAlgn="auto" hangingPunct="1">
              <a:spcAft>
                <a:spcPts val="0"/>
              </a:spcAft>
              <a:buFont typeface="Arial" panose="020B0604020202020204" pitchFamily="34" charset="0"/>
              <a:buNone/>
              <a:defRPr/>
            </a:pPr>
            <a:endParaRPr lang="en-US" dirty="0" smtClean="0"/>
          </a:p>
          <a:p>
            <a:pPr marL="635000" indent="0" eaLnBrk="1" fontAlgn="auto" hangingPunct="1">
              <a:spcAft>
                <a:spcPts val="0"/>
              </a:spcAft>
              <a:buFont typeface="Arial" panose="020B0604020202020204" pitchFamily="34" charset="0"/>
              <a:buNone/>
              <a:defRPr/>
            </a:pPr>
            <a:endParaRPr lang="en-US" dirty="0" smtClean="0"/>
          </a:p>
          <a:p>
            <a:pPr marL="635000" indent="0" eaLnBrk="1" fontAlgn="auto" hangingPunct="1">
              <a:spcAft>
                <a:spcPts val="0"/>
              </a:spcAft>
              <a:buFont typeface="Arial" panose="020B0604020202020204" pitchFamily="34" charset="0"/>
              <a:buNone/>
              <a:defRPr/>
            </a:pPr>
            <a:endParaRPr lang="en-US" sz="2800" dirty="0" smtClean="0"/>
          </a:p>
          <a:p>
            <a:pPr marL="635000" indent="0" eaLnBrk="1" fontAlgn="auto" hangingPunct="1">
              <a:spcAft>
                <a:spcPts val="0"/>
              </a:spcAft>
              <a:buFont typeface="Arial" panose="020B0604020202020204" pitchFamily="34" charset="0"/>
              <a:buNone/>
              <a:defRPr/>
            </a:pPr>
            <a:endParaRPr lang="en-US" sz="2800" dirty="0"/>
          </a:p>
        </p:txBody>
      </p:sp>
      <p:pic>
        <p:nvPicPr>
          <p:cNvPr id="18437"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l="31641" t="27084" r="56641" b="54166"/>
          <a:stretch>
            <a:fillRect/>
          </a:stretch>
        </p:blipFill>
        <p:spPr bwMode="auto">
          <a:xfrm>
            <a:off x="655638" y="2413000"/>
            <a:ext cx="506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4"/>
          <p:cNvPicPr>
            <a:picLocks noChangeAspect="1" noChangeArrowheads="1"/>
          </p:cNvPicPr>
          <p:nvPr/>
        </p:nvPicPr>
        <p:blipFill>
          <a:blip r:embed="rId11">
            <a:extLst>
              <a:ext uri="{28A0092B-C50C-407E-A947-70E740481C1C}">
                <a14:useLocalDpi xmlns:a14="http://schemas.microsoft.com/office/drawing/2010/main" val="0"/>
              </a:ext>
            </a:extLst>
          </a:blip>
          <a:srcRect l="35205" t="15884" r="60808" b="75000"/>
          <a:stretch>
            <a:fillRect/>
          </a:stretch>
        </p:blipFill>
        <p:spPr bwMode="auto">
          <a:xfrm>
            <a:off x="623888" y="2887663"/>
            <a:ext cx="37782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6" descr="health fitnes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5638" y="3457575"/>
            <a:ext cx="601662"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9" descr="Logo"/>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27063" y="4495800"/>
            <a:ext cx="11414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11" descr="http://www.wholearmor.net/GIFS/STAR14.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3888" y="4800600"/>
            <a:ext cx="7080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2"/>
          <p:cNvPicPr>
            <a:picLocks noChangeAspect="1" noChangeArrowheads="1"/>
          </p:cNvPicPr>
          <p:nvPr/>
        </p:nvPicPr>
        <p:blipFill>
          <a:blip r:embed="rId15">
            <a:extLst>
              <a:ext uri="{28A0092B-C50C-407E-A947-70E740481C1C}">
                <a14:useLocalDpi xmlns:a14="http://schemas.microsoft.com/office/drawing/2010/main" val="0"/>
              </a:ext>
            </a:extLst>
          </a:blip>
          <a:srcRect l="20313" t="11806" r="67188" b="78471"/>
          <a:stretch>
            <a:fillRect/>
          </a:stretch>
        </p:blipFill>
        <p:spPr bwMode="auto">
          <a:xfrm>
            <a:off x="623888" y="4003675"/>
            <a:ext cx="100806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1752600"/>
            <a:ext cx="8229600" cy="1143000"/>
          </a:xfrm>
        </p:spPr>
        <p:txBody>
          <a:bodyPr/>
          <a:lstStyle/>
          <a:p>
            <a:pPr eaLnBrk="1" hangingPunct="1"/>
            <a:r>
              <a:rPr lang="en-US" b="1" smtClean="0"/>
              <a:t>Single-Leg Balance Test</a:t>
            </a:r>
            <a:endParaRPr lang="en-US" smtClean="0"/>
          </a:p>
        </p:txBody>
      </p:sp>
      <p:sp>
        <p:nvSpPr>
          <p:cNvPr id="3" name="Content Placeholder 2"/>
          <p:cNvSpPr>
            <a:spLocks noGrp="1"/>
          </p:cNvSpPr>
          <p:nvPr>
            <p:ph sz="half" idx="1"/>
          </p:nvPr>
        </p:nvSpPr>
        <p:spPr bwMode="auto">
          <a:xfrm>
            <a:off x="457200" y="2895600"/>
            <a:ext cx="4038600" cy="243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Functional Movement Screening (FMS ™)</a:t>
            </a:r>
          </a:p>
          <a:p>
            <a:pPr eaLnBrk="1" hangingPunct="1"/>
            <a:r>
              <a:rPr lang="en-US" smtClean="0"/>
              <a:t>Single-Leg Balance</a:t>
            </a:r>
          </a:p>
          <a:p>
            <a:pPr lvl="1" eaLnBrk="1" hangingPunct="1"/>
            <a:r>
              <a:rPr lang="en-US" smtClean="0"/>
              <a:t>2.54 x injury rate</a:t>
            </a:r>
          </a:p>
          <a:p>
            <a:pPr eaLnBrk="1" hangingPunct="1"/>
            <a:endParaRPr lang="en-US" smtClean="0"/>
          </a:p>
        </p:txBody>
      </p:sp>
      <p:sp>
        <p:nvSpPr>
          <p:cNvPr id="73732" name="AutoShape 2" descr="File:Wikiproject NFL logo.sv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73733" name="AutoShape 4" descr="http://upload.wikimedia.org/wikipedia/commons/thumb/8/8f/Wikiproject_NFL_logo.svg/1000px-Wikiproject_NFL_logo.svg.pn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pic>
        <p:nvPicPr>
          <p:cNvPr id="88066" name="Picture 2" descr="File:WSU and Grambling.jpg"/>
          <p:cNvPicPr>
            <a:picLocks noChangeAspect="1" noChangeArrowheads="1"/>
          </p:cNvPicPr>
          <p:nvPr/>
        </p:nvPicPr>
        <p:blipFill>
          <a:blip r:embed="rId3" cstate="print"/>
          <a:srcRect/>
          <a:stretch>
            <a:fillRect/>
          </a:stretch>
        </p:blipFill>
        <p:spPr bwMode="auto">
          <a:xfrm>
            <a:off x="4648200" y="2999601"/>
            <a:ext cx="4041547" cy="2743200"/>
          </a:xfrm>
          <a:prstGeom prst="rect">
            <a:avLst/>
          </a:prstGeom>
          <a:noFill/>
          <a:scene3d>
            <a:camera prst="orthographicFront"/>
            <a:lightRig rig="threePt" dir="t"/>
          </a:scene3d>
          <a:sp3d>
            <a:bevelT/>
          </a:sp3d>
        </p:spPr>
      </p:pic>
      <p:pic>
        <p:nvPicPr>
          <p:cNvPr id="88068" name="Picture 4" descr="File:UCSD Women's soccer Players fighting over ball.jpg"/>
          <p:cNvPicPr>
            <a:picLocks noChangeAspect="1" noChangeArrowheads="1"/>
          </p:cNvPicPr>
          <p:nvPr/>
        </p:nvPicPr>
        <p:blipFill>
          <a:blip r:embed="rId4" cstate="print"/>
          <a:srcRect/>
          <a:stretch>
            <a:fillRect/>
          </a:stretch>
        </p:blipFill>
        <p:spPr bwMode="auto">
          <a:xfrm>
            <a:off x="5410200" y="2825636"/>
            <a:ext cx="2819400" cy="3010035"/>
          </a:xfrm>
          <a:prstGeom prst="rect">
            <a:avLst/>
          </a:prstGeom>
          <a:noFill/>
          <a:scene3d>
            <a:camera prst="orthographicFront"/>
            <a:lightRig rig="threePt" dir="t"/>
          </a:scene3d>
          <a:sp3d>
            <a:bevelT/>
          </a:sp3d>
        </p:spPr>
      </p:pic>
      <p:sp>
        <p:nvSpPr>
          <p:cNvPr id="11" name="TextBox 10"/>
          <p:cNvSpPr txBox="1">
            <a:spLocks noChangeArrowheads="1"/>
          </p:cNvSpPr>
          <p:nvPr/>
        </p:nvSpPr>
        <p:spPr bwMode="auto">
          <a:xfrm>
            <a:off x="5389563" y="5819775"/>
            <a:ext cx="220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 by Dirk Hanson</a:t>
            </a:r>
          </a:p>
        </p:txBody>
      </p:sp>
      <p:sp>
        <p:nvSpPr>
          <p:cNvPr id="12" name="TextBox 11"/>
          <p:cNvSpPr txBox="1">
            <a:spLocks noChangeArrowheads="1"/>
          </p:cNvSpPr>
          <p:nvPr/>
        </p:nvSpPr>
        <p:spPr bwMode="auto">
          <a:xfrm>
            <a:off x="4597400" y="5743575"/>
            <a:ext cx="220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 by chad050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3">
                                            <p:txEl>
                                              <p:pRg st="0" end="0"/>
                                            </p:txEl>
                                          </p:spTgt>
                                        </p:tgtEl>
                                        <p:attrNameLst>
                                          <p:attrName>style.color</p:attrName>
                                        </p:attrNameLst>
                                      </p:cBhvr>
                                      <p:to>
                                        <a:srgbClr val="CFCAA9"/>
                                      </p:to>
                                    </p:animClr>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8066"/>
                                        </p:tgtEl>
                                        <p:attrNameLst>
                                          <p:attrName>style.visibility</p:attrName>
                                        </p:attrNameLst>
                                      </p:cBhvr>
                                      <p:to>
                                        <p:strVal val="visible"/>
                                      </p:to>
                                    </p:set>
                                  </p:childTnLst>
                                  <p:subTnLst>
                                    <p:set>
                                      <p:cBhvr override="childStyle">
                                        <p:cTn dur="1" fill="hold" display="0" masterRel="nextClick" afterEffect="1"/>
                                        <p:tgtEl>
                                          <p:spTgt spid="88066"/>
                                        </p:tgtEl>
                                        <p:attrNameLst>
                                          <p:attrName>style.visibility</p:attrName>
                                        </p:attrNameLst>
                                      </p:cBhvr>
                                      <p:to>
                                        <p:strVal val="hidden"/>
                                      </p:to>
                                    </p:set>
                                  </p:sub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8806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431800" y="1752600"/>
            <a:ext cx="8229600" cy="1143000"/>
          </a:xfrm>
        </p:spPr>
        <p:txBody>
          <a:bodyPr/>
          <a:lstStyle/>
          <a:p>
            <a:pPr eaLnBrk="1" hangingPunct="1"/>
            <a:r>
              <a:rPr lang="en-US" b="1" smtClean="0"/>
              <a:t>Single-Leg Balance Test</a:t>
            </a:r>
            <a:endParaRPr lang="en-US" smtClean="0"/>
          </a:p>
        </p:txBody>
      </p:sp>
      <p:sp>
        <p:nvSpPr>
          <p:cNvPr id="3" name="Content Placeholder 2"/>
          <p:cNvSpPr>
            <a:spLocks noGrp="1"/>
          </p:cNvSpPr>
          <p:nvPr>
            <p:ph sz="half" idx="1"/>
          </p:nvPr>
        </p:nvSpPr>
        <p:spPr>
          <a:xfrm>
            <a:off x="457200" y="2636838"/>
            <a:ext cx="4343400" cy="3687762"/>
          </a:xfrm>
        </p:spPr>
        <p:txBody>
          <a:bodyPr rtlCol="0">
            <a:normAutofit/>
          </a:bodyPr>
          <a:lstStyle/>
          <a:p>
            <a:pPr marL="514350" indent="-514350" eaLnBrk="1" fontAlgn="auto" hangingPunct="1">
              <a:spcAft>
                <a:spcPts val="0"/>
              </a:spcAft>
              <a:buFont typeface="+mj-lt"/>
              <a:buAutoNum type="arabicPeriod"/>
              <a:defRPr/>
            </a:pPr>
            <a:r>
              <a:rPr lang="en-US" dirty="0" smtClean="0"/>
              <a:t>No shoes</a:t>
            </a:r>
          </a:p>
          <a:p>
            <a:pPr marL="514350" indent="-514350" eaLnBrk="1" fontAlgn="auto" hangingPunct="1">
              <a:spcAft>
                <a:spcPts val="0"/>
              </a:spcAft>
              <a:buFont typeface="+mj-lt"/>
              <a:buAutoNum type="arabicPeriod"/>
              <a:defRPr/>
            </a:pPr>
            <a:r>
              <a:rPr lang="en-US" dirty="0" smtClean="0"/>
              <a:t>Stand on one foot</a:t>
            </a:r>
          </a:p>
          <a:p>
            <a:pPr marL="514350" indent="-514350" eaLnBrk="1" fontAlgn="auto" hangingPunct="1">
              <a:spcAft>
                <a:spcPts val="0"/>
              </a:spcAft>
              <a:buFont typeface="+mj-lt"/>
              <a:buAutoNum type="arabicPeriod"/>
              <a:defRPr/>
            </a:pPr>
            <a:r>
              <a:rPr lang="en-US" dirty="0" err="1" smtClean="0"/>
              <a:t>Contralateral</a:t>
            </a:r>
            <a:r>
              <a:rPr lang="en-US" dirty="0" smtClean="0"/>
              <a:t> knee bent</a:t>
            </a:r>
          </a:p>
          <a:p>
            <a:pPr marL="514350" indent="-514350" eaLnBrk="1" fontAlgn="auto" hangingPunct="1">
              <a:spcAft>
                <a:spcPts val="0"/>
              </a:spcAft>
              <a:buFont typeface="+mj-lt"/>
              <a:buAutoNum type="arabicPeriod"/>
              <a:defRPr/>
            </a:pPr>
            <a:r>
              <a:rPr lang="en-US" dirty="0" smtClean="0"/>
              <a:t>Hips level</a:t>
            </a:r>
          </a:p>
          <a:p>
            <a:pPr marL="514350" indent="-514350" eaLnBrk="1" fontAlgn="auto" hangingPunct="1">
              <a:spcAft>
                <a:spcPts val="0"/>
              </a:spcAft>
              <a:buFont typeface="+mj-lt"/>
              <a:buAutoNum type="arabicPeriod"/>
              <a:defRPr/>
            </a:pPr>
            <a:r>
              <a:rPr lang="en-US" dirty="0" smtClean="0"/>
              <a:t>Eyes open &amp; fixed</a:t>
            </a:r>
          </a:p>
          <a:p>
            <a:pPr marL="514350" indent="-514350" eaLnBrk="1" fontAlgn="auto" hangingPunct="1">
              <a:spcAft>
                <a:spcPts val="0"/>
              </a:spcAft>
              <a:buFont typeface="+mj-lt"/>
              <a:buAutoNum type="arabicPeriod"/>
              <a:defRPr/>
            </a:pPr>
            <a:r>
              <a:rPr lang="en-US" dirty="0" smtClean="0"/>
              <a:t>Eyes closed – 10 seconds</a:t>
            </a:r>
          </a:p>
          <a:p>
            <a:pPr marL="514350" indent="-514350" eaLnBrk="1" fontAlgn="auto" hangingPunct="1">
              <a:spcAft>
                <a:spcPts val="0"/>
              </a:spcAft>
              <a:buFont typeface="+mj-lt"/>
              <a:buAutoNum type="arabicPeriod"/>
              <a:defRPr/>
            </a:pPr>
            <a:endParaRPr lang="en-US" dirty="0" smtClean="0"/>
          </a:p>
          <a:p>
            <a:pPr marL="514350" indent="-514350" eaLnBrk="1" fontAlgn="auto" hangingPunct="1">
              <a:spcAft>
                <a:spcPts val="0"/>
              </a:spcAft>
              <a:buFont typeface="+mj-lt"/>
              <a:buAutoNum type="arabicPeriod"/>
              <a:defRPr/>
            </a:pPr>
            <a:endParaRPr lang="en-US" dirty="0" smtClean="0"/>
          </a:p>
          <a:p>
            <a:pPr eaLnBrk="1" fontAlgn="auto" hangingPunct="1">
              <a:spcAft>
                <a:spcPts val="0"/>
              </a:spcAft>
              <a:defRPr/>
            </a:pPr>
            <a:endParaRPr lang="en-US" dirty="0" smtClean="0"/>
          </a:p>
        </p:txBody>
      </p:sp>
      <p:sp>
        <p:nvSpPr>
          <p:cNvPr id="75780" name="AutoShape 2" descr="File:Wikiproject NFL logo.sv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75781" name="AutoShape 4" descr="http://upload.wikimedia.org/wikipedia/commons/thumb/8/8f/Wikiproject_NFL_logo.svg/1000px-Wikiproject_NFL_logo.svg.pn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pic>
        <p:nvPicPr>
          <p:cNvPr id="13" name="Content Placeholder 12" descr="100_4247.JPG"/>
          <p:cNvPicPr>
            <a:picLocks noGrp="1" noChangeAspect="1"/>
          </p:cNvPicPr>
          <p:nvPr>
            <p:ph sz="half" idx="2"/>
          </p:nvPr>
        </p:nvPicPr>
        <p:blipFill>
          <a:blip r:embed="rId3" cstate="print"/>
          <a:srcRect l="26429" t="13469" r="33164" b="4034"/>
          <a:stretch>
            <a:fillRect/>
          </a:stretch>
        </p:blipFill>
        <p:spPr>
          <a:xfrm>
            <a:off x="6195526" y="2679171"/>
            <a:ext cx="1272074" cy="3264429"/>
          </a:xfrm>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476250" y="1714500"/>
            <a:ext cx="8229600" cy="1143000"/>
          </a:xfrm>
        </p:spPr>
        <p:txBody>
          <a:bodyPr/>
          <a:lstStyle/>
          <a:p>
            <a:pPr eaLnBrk="1" hangingPunct="1"/>
            <a:r>
              <a:rPr lang="en-US" b="1" smtClean="0"/>
              <a:t>Single-Leg Balance Test</a:t>
            </a:r>
            <a:endParaRPr lang="en-US" smtClean="0"/>
          </a:p>
        </p:txBody>
      </p:sp>
      <p:sp>
        <p:nvSpPr>
          <p:cNvPr id="77827" name="AutoShape 2" descr="File:Wikiproject NFL logo.sv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77828" name="AutoShape 4" descr="http://upload.wikimedia.org/wikipedia/commons/thumb/8/8f/Wikiproject_NFL_logo.svg/1000px-Wikiproject_NFL_logo.svg.pn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pic>
        <p:nvPicPr>
          <p:cNvPr id="77829" name="Picture 2"/>
          <p:cNvPicPr>
            <a:picLocks noChangeAspect="1" noChangeArrowheads="1"/>
          </p:cNvPicPr>
          <p:nvPr/>
        </p:nvPicPr>
        <p:blipFill>
          <a:blip r:embed="rId3">
            <a:extLst>
              <a:ext uri="{28A0092B-C50C-407E-A947-70E740481C1C}">
                <a14:useLocalDpi xmlns:a14="http://schemas.microsoft.com/office/drawing/2010/main" val="0"/>
              </a:ext>
            </a:extLst>
          </a:blip>
          <a:srcRect l="50391" t="25000" r="17969" b="4167"/>
          <a:stretch>
            <a:fillRect/>
          </a:stretch>
        </p:blipFill>
        <p:spPr bwMode="auto">
          <a:xfrm>
            <a:off x="5105400" y="2573338"/>
            <a:ext cx="2667000"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p:cNvSpPr>
            <a:spLocks noGrp="1"/>
          </p:cNvSpPr>
          <p:nvPr>
            <p:ph sz="half" idx="1"/>
          </p:nvPr>
        </p:nvSpPr>
        <p:spPr bwMode="auto">
          <a:xfrm>
            <a:off x="457200" y="2667000"/>
            <a:ext cx="4343400" cy="3459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Feet</a:t>
            </a:r>
          </a:p>
          <a:p>
            <a:pPr eaLnBrk="1" hangingPunct="1"/>
            <a:r>
              <a:rPr lang="en-US" smtClean="0"/>
              <a:t>Proprioception</a:t>
            </a:r>
          </a:p>
          <a:p>
            <a:pPr eaLnBrk="1" hangingPunct="1">
              <a:buFont typeface="Arial" panose="020B0604020202020204" pitchFamily="34" charset="0"/>
              <a:buNone/>
            </a:pP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457200" y="1600200"/>
            <a:ext cx="8229600" cy="1143000"/>
          </a:xfrm>
        </p:spPr>
        <p:txBody>
          <a:bodyPr/>
          <a:lstStyle/>
          <a:p>
            <a:pPr eaLnBrk="1" hangingPunct="1"/>
            <a:r>
              <a:rPr lang="en-US" b="1" smtClean="0"/>
              <a:t>VI. Outside-the-Box Prevention</a:t>
            </a:r>
            <a:endParaRPr lang="en-US" sz="3200" smtClean="0"/>
          </a:p>
        </p:txBody>
      </p:sp>
      <p:sp>
        <p:nvSpPr>
          <p:cNvPr id="79875" name="Content Placeholder 2"/>
          <p:cNvSpPr>
            <a:spLocks noGrp="1"/>
          </p:cNvSpPr>
          <p:nvPr>
            <p:ph idx="1"/>
          </p:nvPr>
        </p:nvSpPr>
        <p:spPr bwMode="auto">
          <a:xfrm>
            <a:off x="457200" y="2743200"/>
            <a:ext cx="3352800" cy="3382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80000"/>
              </a:lnSpc>
            </a:pPr>
            <a:r>
              <a:rPr lang="en-US" smtClean="0"/>
              <a:t>What works?</a:t>
            </a:r>
          </a:p>
          <a:p>
            <a:pPr lvl="1" eaLnBrk="1" hangingPunct="1">
              <a:lnSpc>
                <a:spcPct val="80000"/>
              </a:lnSpc>
            </a:pPr>
            <a:r>
              <a:rPr lang="en-US" smtClean="0"/>
              <a:t>Experts</a:t>
            </a:r>
          </a:p>
          <a:p>
            <a:pPr lvl="1" eaLnBrk="1" hangingPunct="1">
              <a:lnSpc>
                <a:spcPct val="80000"/>
              </a:lnSpc>
            </a:pPr>
            <a:endParaRPr lang="en-US" smtClean="0"/>
          </a:p>
        </p:txBody>
      </p:sp>
      <p:pic>
        <p:nvPicPr>
          <p:cNvPr id="79876" name="Picture 2" descr="C:\Documents and Settings\Owner\Local Settings\Temporary Internet Files\Content.IE5\AW08Z56T\MC910217009[1].png"/>
          <p:cNvPicPr>
            <a:picLocks noChangeAspect="1" noChangeArrowheads="1"/>
          </p:cNvPicPr>
          <p:nvPr/>
        </p:nvPicPr>
        <p:blipFill>
          <a:blip r:embed="rId3">
            <a:extLst>
              <a:ext uri="{28A0092B-C50C-407E-A947-70E740481C1C}">
                <a14:useLocalDpi xmlns:a14="http://schemas.microsoft.com/office/drawing/2010/main" val="0"/>
              </a:ext>
            </a:extLst>
          </a:blip>
          <a:srcRect b="12727"/>
          <a:stretch>
            <a:fillRect/>
          </a:stretch>
        </p:blipFill>
        <p:spPr bwMode="auto">
          <a:xfrm>
            <a:off x="4572000" y="2438400"/>
            <a:ext cx="3810000" cy="343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cstate="print"/>
          <a:srcRect l="4609"/>
          <a:stretch>
            <a:fillRect/>
          </a:stretch>
        </p:blipFill>
        <p:spPr bwMode="auto">
          <a:xfrm>
            <a:off x="4366260" y="2780917"/>
            <a:ext cx="3581400" cy="2504689"/>
          </a:xfrm>
          <a:prstGeom prst="rect">
            <a:avLst/>
          </a:prstGeom>
          <a:noFill/>
          <a:ln w="9525">
            <a:noFill/>
            <a:miter lim="800000"/>
            <a:headEnd/>
            <a:tailEnd/>
          </a:ln>
          <a:scene3d>
            <a:camera prst="orthographicFront"/>
            <a:lightRig rig="threePt" dir="t"/>
          </a:scene3d>
          <a:sp3d>
            <a:bevelT/>
          </a:sp3d>
        </p:spPr>
      </p:pic>
      <p:pic>
        <p:nvPicPr>
          <p:cNvPr id="15364" name="Picture 4" descr="File:Surfer on waves.jpg"/>
          <p:cNvPicPr>
            <a:picLocks noChangeAspect="1" noChangeArrowheads="1"/>
          </p:cNvPicPr>
          <p:nvPr/>
        </p:nvPicPr>
        <p:blipFill>
          <a:blip r:embed="rId4" cstate="print"/>
          <a:srcRect/>
          <a:stretch>
            <a:fillRect/>
          </a:stretch>
        </p:blipFill>
        <p:spPr bwMode="auto">
          <a:xfrm>
            <a:off x="4441717" y="3011573"/>
            <a:ext cx="3587115" cy="2690336"/>
          </a:xfrm>
          <a:prstGeom prst="rect">
            <a:avLst/>
          </a:prstGeom>
          <a:noFill/>
          <a:scene3d>
            <a:camera prst="orthographicFront"/>
            <a:lightRig rig="threePt" dir="t"/>
          </a:scene3d>
          <a:sp3d>
            <a:bevelT/>
          </a:sp3d>
        </p:spPr>
      </p:pic>
      <p:sp>
        <p:nvSpPr>
          <p:cNvPr id="81924" name="Title 1"/>
          <p:cNvSpPr>
            <a:spLocks noGrp="1"/>
          </p:cNvSpPr>
          <p:nvPr>
            <p:ph type="title"/>
          </p:nvPr>
        </p:nvSpPr>
        <p:spPr>
          <a:xfrm>
            <a:off x="409575" y="1765300"/>
            <a:ext cx="8229600" cy="1143000"/>
          </a:xfrm>
        </p:spPr>
        <p:txBody>
          <a:bodyPr/>
          <a:lstStyle/>
          <a:p>
            <a:pPr eaLnBrk="1" hangingPunct="1"/>
            <a:r>
              <a:rPr lang="en-US" b="1" smtClean="0"/>
              <a:t>Experts</a:t>
            </a:r>
            <a:endParaRPr lang="en-US" smtClean="0"/>
          </a:p>
        </p:txBody>
      </p:sp>
      <p:sp>
        <p:nvSpPr>
          <p:cNvPr id="3" name="Content Placeholder 2"/>
          <p:cNvSpPr>
            <a:spLocks noGrp="1"/>
          </p:cNvSpPr>
          <p:nvPr>
            <p:ph sz="half" idx="1"/>
          </p:nvPr>
        </p:nvSpPr>
        <p:spPr bwMode="auto">
          <a:xfrm>
            <a:off x="457200" y="2514600"/>
            <a:ext cx="4343400" cy="3306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smtClean="0"/>
              <a:t>Attributes:</a:t>
            </a:r>
          </a:p>
          <a:p>
            <a:pPr eaLnBrk="1" hangingPunct="1"/>
            <a:r>
              <a:rPr lang="en-US" smtClean="0"/>
              <a:t>Bare feet</a:t>
            </a:r>
          </a:p>
          <a:p>
            <a:pPr eaLnBrk="1" hangingPunct="1"/>
            <a:r>
              <a:rPr lang="en-US" smtClean="0"/>
              <a:t>Minimally shod</a:t>
            </a:r>
          </a:p>
          <a:p>
            <a:pPr eaLnBrk="1" hangingPunct="1"/>
            <a:r>
              <a:rPr lang="en-US" smtClean="0"/>
              <a:t>Balance</a:t>
            </a:r>
          </a:p>
          <a:p>
            <a:pPr eaLnBrk="1" hangingPunct="1"/>
            <a:r>
              <a:rPr lang="en-US" smtClean="0"/>
              <a:t>Posture</a:t>
            </a:r>
          </a:p>
          <a:p>
            <a:pPr eaLnBrk="1" hangingPunct="1"/>
            <a:r>
              <a:rPr lang="en-US" smtClean="0"/>
              <a:t>Physically fit</a:t>
            </a:r>
          </a:p>
          <a:p>
            <a:pPr eaLnBrk="1" hangingPunct="1">
              <a:buFont typeface="Arial" panose="020B0604020202020204" pitchFamily="34" charset="0"/>
              <a:buNone/>
            </a:pPr>
            <a:endParaRPr lang="en-US" smtClean="0"/>
          </a:p>
        </p:txBody>
      </p:sp>
      <p:sp>
        <p:nvSpPr>
          <p:cNvPr id="81926" name="AutoShape 2" descr="File:Wikiproject NFL logo.sv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81927" name="AutoShape 4" descr="http://upload.wikimedia.org/wikipedia/commons/thumb/8/8f/Wikiproject_NFL_logo.svg/1000px-Wikiproject_NFL_logo.svg.png"/>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pic>
        <p:nvPicPr>
          <p:cNvPr id="15367" name="Picture 7" descr="File:Pas de deux (Saint-Pétersbourg) (2782571860).jpg"/>
          <p:cNvPicPr>
            <a:picLocks noChangeAspect="1" noChangeArrowheads="1"/>
          </p:cNvPicPr>
          <p:nvPr/>
        </p:nvPicPr>
        <p:blipFill>
          <a:blip r:embed="rId5" cstate="print"/>
          <a:srcRect/>
          <a:stretch>
            <a:fillRect/>
          </a:stretch>
        </p:blipFill>
        <p:spPr bwMode="auto">
          <a:xfrm>
            <a:off x="4993005" y="2637397"/>
            <a:ext cx="2336844" cy="3348731"/>
          </a:xfrm>
          <a:prstGeom prst="rect">
            <a:avLst/>
          </a:prstGeom>
          <a:noFill/>
          <a:scene3d>
            <a:camera prst="orthographicFront"/>
            <a:lightRig rig="threePt" dir="t"/>
          </a:scene3d>
          <a:sp3d>
            <a:bevelT/>
          </a:sp3d>
        </p:spPr>
      </p:pic>
      <p:pic>
        <p:nvPicPr>
          <p:cNvPr id="15371" name="Picture 11" descr="File:RIAN archive 497574 Soviet gymnast Nelli Kim.jpg"/>
          <p:cNvPicPr>
            <a:picLocks noChangeAspect="1" noChangeArrowheads="1"/>
          </p:cNvPicPr>
          <p:nvPr/>
        </p:nvPicPr>
        <p:blipFill>
          <a:blip r:embed="rId6" cstate="print"/>
          <a:srcRect/>
          <a:stretch>
            <a:fillRect/>
          </a:stretch>
        </p:blipFill>
        <p:spPr bwMode="auto">
          <a:xfrm>
            <a:off x="4935041" y="2575190"/>
            <a:ext cx="2266950" cy="3317488"/>
          </a:xfrm>
          <a:prstGeom prst="rect">
            <a:avLst/>
          </a:prstGeom>
          <a:noFill/>
          <a:scene3d>
            <a:camera prst="orthographicFront"/>
            <a:lightRig rig="threePt" dir="t"/>
          </a:scene3d>
          <a:sp3d>
            <a:bevelT/>
          </a:sp3d>
        </p:spPr>
      </p:pic>
      <p:sp>
        <p:nvSpPr>
          <p:cNvPr id="16" name="TextBox 15"/>
          <p:cNvSpPr txBox="1">
            <a:spLocks noChangeArrowheads="1"/>
          </p:cNvSpPr>
          <p:nvPr/>
        </p:nvSpPr>
        <p:spPr bwMode="auto">
          <a:xfrm>
            <a:off x="290513" y="5537200"/>
            <a:ext cx="29718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By dalbera from Paris, France</a:t>
            </a:r>
          </a:p>
        </p:txBody>
      </p:sp>
      <p:sp>
        <p:nvSpPr>
          <p:cNvPr id="17" name="TextBox 16"/>
          <p:cNvSpPr txBox="1">
            <a:spLocks noChangeArrowheads="1"/>
          </p:cNvSpPr>
          <p:nvPr/>
        </p:nvSpPr>
        <p:spPr bwMode="auto">
          <a:xfrm>
            <a:off x="268288" y="5557838"/>
            <a:ext cx="3505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RIA Novosti archive, image #497574 / Vladimir Fedorenko / CC-BY-SA 3.0</a:t>
            </a:r>
          </a:p>
        </p:txBody>
      </p:sp>
      <p:pic>
        <p:nvPicPr>
          <p:cNvPr id="15373" name="Picture 13" descr="File:Bar bending.jpg"/>
          <p:cNvPicPr>
            <a:picLocks noChangeAspect="1" noChangeArrowheads="1"/>
          </p:cNvPicPr>
          <p:nvPr/>
        </p:nvPicPr>
        <p:blipFill>
          <a:blip r:embed="rId7" cstate="print"/>
          <a:srcRect/>
          <a:stretch>
            <a:fillRect/>
          </a:stretch>
        </p:blipFill>
        <p:spPr bwMode="auto">
          <a:xfrm>
            <a:off x="4336692" y="2971800"/>
            <a:ext cx="3991154" cy="2908554"/>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subTnLst>
                                    <p:set>
                                      <p:cBhvr override="childStyle">
                                        <p:cTn dur="1" fill="hold" display="0" masterRel="nextClick" afterEffect="1"/>
                                        <p:tgtEl>
                                          <p:spTgt spid="15364"/>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73"/>
                                        </p:tgtEl>
                                        <p:attrNameLst>
                                          <p:attrName>style.visibility</p:attrName>
                                        </p:attrNameLst>
                                      </p:cBhvr>
                                      <p:to>
                                        <p:strVal val="visible"/>
                                      </p:to>
                                    </p:set>
                                  </p:childTnLst>
                                  <p:subTnLst>
                                    <p:set>
                                      <p:cBhvr override="childStyle">
                                        <p:cTn dur="1" fill="hold" display="0" masterRel="nextClick" afterEffect="1"/>
                                        <p:tgtEl>
                                          <p:spTgt spid="15373"/>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367"/>
                                        </p:tgtEl>
                                        <p:attrNameLst>
                                          <p:attrName>style.visibility</p:attrName>
                                        </p:attrNameLst>
                                      </p:cBhvr>
                                      <p:to>
                                        <p:strVal val="visible"/>
                                      </p:to>
                                    </p:set>
                                  </p:childTnLst>
                                  <p:subTnLst>
                                    <p:set>
                                      <p:cBhvr override="childStyle">
                                        <p:cTn dur="1" fill="hold" display="0" masterRel="nextClick" afterEffect="1"/>
                                        <p:tgtEl>
                                          <p:spTgt spid="15367"/>
                                        </p:tgtEl>
                                        <p:attrNameLst>
                                          <p:attrName>style.visibility</p:attrName>
                                        </p:attrNameLst>
                                      </p:cBhvr>
                                      <p:to>
                                        <p:strVal val="hidden"/>
                                      </p:to>
                                    </p:set>
                                  </p:sub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childTnLst>
                                  <p:subTnLst>
                                    <p:set>
                                      <p:cBhvr override="childStyle">
                                        <p:cTn dur="1" fill="hold" display="0" masterRel="nextClick" afterEffect="1"/>
                                        <p:tgtEl>
                                          <p:spTgt spid="16">
                                            <p:txEl>
                                              <p:pRg st="0" end="0"/>
                                            </p:txEl>
                                          </p:spTgt>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par>
                                <p:cTn id="27" presetID="1"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537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457200" y="1676400"/>
            <a:ext cx="8229600" cy="1143000"/>
          </a:xfrm>
        </p:spPr>
        <p:txBody>
          <a:bodyPr/>
          <a:lstStyle/>
          <a:p>
            <a:pPr eaLnBrk="1" hangingPunct="1"/>
            <a:r>
              <a:rPr lang="en-US" b="1" smtClean="0"/>
              <a:t>Action</a:t>
            </a:r>
            <a:endParaRPr lang="en-US" smtClean="0"/>
          </a:p>
        </p:txBody>
      </p:sp>
      <p:sp>
        <p:nvSpPr>
          <p:cNvPr id="83971" name="Content Placeholder 2"/>
          <p:cNvSpPr>
            <a:spLocks noGrp="1"/>
          </p:cNvSpPr>
          <p:nvPr>
            <p:ph sz="half" idx="1"/>
          </p:nvPr>
        </p:nvSpPr>
        <p:spPr bwMode="auto">
          <a:xfrm>
            <a:off x="457200" y="2514600"/>
            <a:ext cx="4038600" cy="3611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sz="2000" smtClean="0"/>
              <a:t>Weak Links:</a:t>
            </a:r>
          </a:p>
          <a:p>
            <a:pPr eaLnBrk="1" hangingPunct="1"/>
            <a:r>
              <a:rPr lang="en-US" sz="2000" smtClean="0"/>
              <a:t>Compensation movements</a:t>
            </a:r>
          </a:p>
          <a:p>
            <a:pPr eaLnBrk="1" hangingPunct="1"/>
            <a:r>
              <a:rPr lang="en-US" sz="2000" smtClean="0"/>
              <a:t>Weak ankles &amp; feet</a:t>
            </a:r>
          </a:p>
          <a:p>
            <a:pPr eaLnBrk="1" hangingPunct="1"/>
            <a:r>
              <a:rPr lang="en-US" sz="2000" smtClean="0"/>
              <a:t>Poor balance</a:t>
            </a:r>
          </a:p>
        </p:txBody>
      </p:sp>
      <p:sp>
        <p:nvSpPr>
          <p:cNvPr id="83972" name="Content Placeholder 4"/>
          <p:cNvSpPr>
            <a:spLocks noGrp="1"/>
          </p:cNvSpPr>
          <p:nvPr>
            <p:ph sz="half" idx="2"/>
          </p:nvPr>
        </p:nvSpPr>
        <p:spPr bwMode="auto">
          <a:xfrm>
            <a:off x="4648200" y="2514600"/>
            <a:ext cx="4038600" cy="3611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sz="2000" smtClean="0"/>
              <a:t>Corrective Actions:</a:t>
            </a:r>
          </a:p>
          <a:p>
            <a:pPr eaLnBrk="1" hangingPunct="1"/>
            <a:r>
              <a:rPr lang="en-US" sz="2000" smtClean="0"/>
              <a:t>Posture &amp; form</a:t>
            </a:r>
          </a:p>
          <a:p>
            <a:pPr eaLnBrk="1" hangingPunct="1"/>
            <a:r>
              <a:rPr lang="en-US" sz="2000" smtClean="0"/>
              <a:t>Muscle balance</a:t>
            </a:r>
          </a:p>
          <a:p>
            <a:pPr eaLnBrk="1" hangingPunct="1"/>
            <a:r>
              <a:rPr lang="en-US" sz="2000" smtClean="0"/>
              <a:t>Bare feet training</a:t>
            </a:r>
          </a:p>
          <a:p>
            <a:pPr lvl="1" eaLnBrk="1" hangingPunct="1"/>
            <a:r>
              <a:rPr lang="en-US" sz="1800" smtClean="0"/>
              <a:t>Progressive</a:t>
            </a:r>
          </a:p>
          <a:p>
            <a:pPr lvl="1" eaLnBrk="1" hangingPunct="1"/>
            <a:r>
              <a:rPr lang="en-US" sz="1800" smtClean="0"/>
              <a:t>Varied</a:t>
            </a:r>
          </a:p>
          <a:p>
            <a:pPr lvl="1" eaLnBrk="1" hangingPunct="1"/>
            <a:r>
              <a:rPr lang="en-US" sz="1800" smtClean="0"/>
              <a:t>Within Reason</a:t>
            </a:r>
          </a:p>
          <a:p>
            <a:pPr eaLnBrk="1" hangingPunct="1"/>
            <a:r>
              <a:rPr lang="en-US" sz="2000" smtClean="0"/>
              <a:t>Balance training</a:t>
            </a:r>
          </a:p>
          <a:p>
            <a:pPr lvl="1" eaLnBrk="1" hangingPunct="1"/>
            <a:r>
              <a:rPr lang="en-US" sz="1800" smtClean="0"/>
              <a:t>Single-leg </a:t>
            </a:r>
          </a:p>
          <a:p>
            <a:pPr lvl="1" eaLnBrk="1" hangingPunct="1"/>
            <a:r>
              <a:rPr lang="en-US" sz="1800" smtClean="0"/>
              <a:t>Proprioception </a:t>
            </a:r>
          </a:p>
          <a:p>
            <a:pPr lvl="1" eaLnBrk="1" hangingPunct="1"/>
            <a:endParaRPr lang="en-US" smtClean="0"/>
          </a:p>
        </p:txBody>
      </p:sp>
      <p:pic>
        <p:nvPicPr>
          <p:cNvPr id="87041" name="Picture 1" descr="C:\Documents and Settings\Owner\Local Settings\Temporary Internet Files\Content.IE5\U01R2V4V\MC900323680[1].wmf"/>
          <p:cNvPicPr>
            <a:picLocks noChangeAspect="1" noChangeArrowheads="1"/>
          </p:cNvPicPr>
          <p:nvPr/>
        </p:nvPicPr>
        <p:blipFill>
          <a:blip r:embed="rId3" cstate="print"/>
          <a:srcRect/>
          <a:stretch>
            <a:fillRect/>
          </a:stretch>
        </p:blipFill>
        <p:spPr bwMode="auto">
          <a:xfrm>
            <a:off x="609600" y="4114800"/>
            <a:ext cx="1752600" cy="1754893"/>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457200" y="1752600"/>
            <a:ext cx="8229600" cy="1143000"/>
          </a:xfrm>
        </p:spPr>
        <p:txBody>
          <a:bodyPr/>
          <a:lstStyle/>
          <a:p>
            <a:pPr eaLnBrk="1" hangingPunct="1"/>
            <a:r>
              <a:rPr lang="en-US" b="1" smtClean="0"/>
              <a:t>Posture &amp; Form</a:t>
            </a:r>
            <a:endParaRPr lang="en-US" smtClean="0"/>
          </a:p>
        </p:txBody>
      </p:sp>
      <p:sp>
        <p:nvSpPr>
          <p:cNvPr id="86019" name="Content Placeholder 2"/>
          <p:cNvSpPr>
            <a:spLocks noGrp="1"/>
          </p:cNvSpPr>
          <p:nvPr>
            <p:ph sz="half" idx="1"/>
          </p:nvPr>
        </p:nvSpPr>
        <p:spPr bwMode="auto">
          <a:xfrm>
            <a:off x="457200" y="2667000"/>
            <a:ext cx="4038600" cy="3459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Bare feet</a:t>
            </a:r>
          </a:p>
          <a:p>
            <a:pPr eaLnBrk="1" hangingPunct="1"/>
            <a:r>
              <a:rPr lang="en-US" smtClean="0"/>
              <a:t>Shoes/Heels</a:t>
            </a:r>
          </a:p>
          <a:p>
            <a:pPr eaLnBrk="1" hangingPunct="1"/>
            <a:r>
              <a:rPr lang="en-US" smtClean="0"/>
              <a:t>Remember the athletes?</a:t>
            </a:r>
          </a:p>
          <a:p>
            <a:pPr eaLnBrk="1" hangingPunct="1"/>
            <a:r>
              <a:rPr lang="en-US" smtClean="0"/>
              <a:t>Form</a:t>
            </a:r>
          </a:p>
        </p:txBody>
      </p:sp>
      <p:pic>
        <p:nvPicPr>
          <p:cNvPr id="86020" name="Picture 2" descr="File:Posture types (vertebral column).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181600" y="2774950"/>
            <a:ext cx="3276600" cy="2836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457200" y="1752600"/>
            <a:ext cx="8229600" cy="1143000"/>
          </a:xfrm>
        </p:spPr>
        <p:txBody>
          <a:bodyPr/>
          <a:lstStyle/>
          <a:p>
            <a:pPr eaLnBrk="1" hangingPunct="1"/>
            <a:r>
              <a:rPr lang="en-US" b="1" smtClean="0"/>
              <a:t>Shoes</a:t>
            </a:r>
            <a:endParaRPr lang="en-US" smtClean="0"/>
          </a:p>
        </p:txBody>
      </p:sp>
      <p:sp>
        <p:nvSpPr>
          <p:cNvPr id="88067" name="Content Placeholder 2"/>
          <p:cNvSpPr>
            <a:spLocks noGrp="1"/>
          </p:cNvSpPr>
          <p:nvPr>
            <p:ph sz="half" idx="1"/>
          </p:nvPr>
        </p:nvSpPr>
        <p:spPr bwMode="auto">
          <a:xfrm>
            <a:off x="457200" y="2687638"/>
            <a:ext cx="4038600" cy="3438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000" smtClean="0"/>
              <a:t>Uneven weight distribution</a:t>
            </a:r>
          </a:p>
          <a:p>
            <a:pPr eaLnBrk="1" hangingPunct="1"/>
            <a:r>
              <a:rPr lang="en-US" sz="2000" smtClean="0"/>
              <a:t>Cramped toes</a:t>
            </a:r>
          </a:p>
          <a:p>
            <a:pPr eaLnBrk="1" hangingPunct="1"/>
            <a:r>
              <a:rPr lang="en-US" sz="2000" smtClean="0"/>
              <a:t>Shortened Achilles</a:t>
            </a:r>
          </a:p>
          <a:p>
            <a:pPr eaLnBrk="1" hangingPunct="1"/>
            <a:r>
              <a:rPr lang="en-US" sz="2000" smtClean="0"/>
              <a:t>Limited or no flexion</a:t>
            </a:r>
          </a:p>
          <a:p>
            <a:pPr eaLnBrk="1" hangingPunct="1"/>
            <a:r>
              <a:rPr lang="en-US" sz="2000" smtClean="0"/>
              <a:t>Incorrect flexion point</a:t>
            </a:r>
          </a:p>
          <a:p>
            <a:pPr eaLnBrk="1" hangingPunct="1"/>
            <a:r>
              <a:rPr lang="en-US" sz="2000" smtClean="0"/>
              <a:t>Depressed sensory stimulation</a:t>
            </a:r>
          </a:p>
          <a:p>
            <a:pPr eaLnBrk="1" hangingPunct="1"/>
            <a:r>
              <a:rPr lang="en-US" sz="2000" smtClean="0"/>
              <a:t>Unnatural gait</a:t>
            </a:r>
          </a:p>
          <a:p>
            <a:pPr eaLnBrk="1" hangingPunct="1"/>
            <a:r>
              <a:rPr lang="en-US" sz="2000" smtClean="0"/>
              <a:t>Spinal &amp; pelvic shift</a:t>
            </a:r>
          </a:p>
          <a:p>
            <a:pPr eaLnBrk="1" hangingPunct="1"/>
            <a:endParaRPr lang="en-US" smtClean="0"/>
          </a:p>
        </p:txBody>
      </p:sp>
      <p:pic>
        <p:nvPicPr>
          <p:cNvPr id="5" name="Picture 2" descr="File:Dreidimensionales Modell der Anatomie eines menschlichen Fusses im Schuh.JPG"/>
          <p:cNvPicPr>
            <a:picLocks noGrp="1" noChangeAspect="1" noChangeArrowheads="1"/>
          </p:cNvPicPr>
          <p:nvPr>
            <p:ph sz="half" idx="2"/>
          </p:nvPr>
        </p:nvPicPr>
        <p:blipFill>
          <a:blip r:embed="rId3" cstate="print"/>
          <a:srcRect l="8000"/>
          <a:stretch>
            <a:fillRect/>
          </a:stretch>
        </p:blipFill>
        <p:spPr>
          <a:xfrm>
            <a:off x="4800600" y="2819400"/>
            <a:ext cx="3733800" cy="2911337"/>
          </a:xfrm>
          <a:scene3d>
            <a:camera prst="orthographicFront"/>
            <a:lightRig rig="threePt" dir="t"/>
          </a:scene3d>
          <a:sp3d>
            <a:bevelT/>
          </a:sp3d>
        </p:spPr>
      </p:pic>
      <p:sp>
        <p:nvSpPr>
          <p:cNvPr id="88069" name="TextBox 5"/>
          <p:cNvSpPr txBox="1">
            <a:spLocks noChangeArrowheads="1"/>
          </p:cNvSpPr>
          <p:nvPr/>
        </p:nvSpPr>
        <p:spPr bwMode="auto">
          <a:xfrm>
            <a:off x="4648200" y="5715000"/>
            <a:ext cx="1676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Photo: Mattes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457200" y="1524000"/>
            <a:ext cx="8229600" cy="1143000"/>
          </a:xfrm>
        </p:spPr>
        <p:txBody>
          <a:bodyPr/>
          <a:lstStyle/>
          <a:p>
            <a:pPr eaLnBrk="1" hangingPunct="1"/>
            <a:r>
              <a:rPr lang="en-US" b="1" smtClean="0"/>
              <a:t>Shoes – Posture &amp; Form</a:t>
            </a:r>
            <a:endParaRPr lang="en-US" sz="3200" smtClean="0"/>
          </a:p>
        </p:txBody>
      </p:sp>
      <p:sp>
        <p:nvSpPr>
          <p:cNvPr id="90115" name="Content Placeholder 2"/>
          <p:cNvSpPr txBox="1">
            <a:spLocks/>
          </p:cNvSpPr>
          <p:nvPr/>
        </p:nvSpPr>
        <p:spPr bwMode="auto">
          <a:xfrm>
            <a:off x="457200" y="2941638"/>
            <a:ext cx="4343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 typeface="Arial" panose="020B0604020202020204" pitchFamily="34" charset="0"/>
              <a:buChar char="•"/>
            </a:pPr>
            <a:endParaRPr lang="en-US" sz="2800">
              <a:latin typeface="Calibri" panose="020F0502020204030204" pitchFamily="34" charset="0"/>
            </a:endParaRPr>
          </a:p>
        </p:txBody>
      </p:sp>
      <p:sp>
        <p:nvSpPr>
          <p:cNvPr id="18" name="Oval 17"/>
          <p:cNvSpPr/>
          <p:nvPr/>
        </p:nvSpPr>
        <p:spPr>
          <a:xfrm>
            <a:off x="7112000" y="4432300"/>
            <a:ext cx="381000" cy="8255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0"/>
          <p:cNvSpPr/>
          <p:nvPr/>
        </p:nvSpPr>
        <p:spPr>
          <a:xfrm>
            <a:off x="6934200" y="3092450"/>
            <a:ext cx="711200" cy="65405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21"/>
          <p:cNvSpPr/>
          <p:nvPr/>
        </p:nvSpPr>
        <p:spPr>
          <a:xfrm>
            <a:off x="7150100" y="49530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Oval 28"/>
          <p:cNvSpPr/>
          <p:nvPr/>
        </p:nvSpPr>
        <p:spPr>
          <a:xfrm>
            <a:off x="7061200" y="4051300"/>
            <a:ext cx="495300" cy="381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Oval 38"/>
          <p:cNvSpPr/>
          <p:nvPr/>
        </p:nvSpPr>
        <p:spPr>
          <a:xfrm>
            <a:off x="7112000" y="3670300"/>
            <a:ext cx="381000" cy="533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Oval 40"/>
          <p:cNvSpPr/>
          <p:nvPr/>
        </p:nvSpPr>
        <p:spPr>
          <a:xfrm>
            <a:off x="7061200" y="44323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 name="Oval 43"/>
          <p:cNvSpPr/>
          <p:nvPr/>
        </p:nvSpPr>
        <p:spPr>
          <a:xfrm>
            <a:off x="7162800" y="2967038"/>
            <a:ext cx="228600" cy="23336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5" name="Oval 54"/>
          <p:cNvSpPr/>
          <p:nvPr/>
        </p:nvSpPr>
        <p:spPr>
          <a:xfrm>
            <a:off x="7188200" y="53340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Oval 55"/>
          <p:cNvSpPr/>
          <p:nvPr/>
        </p:nvSpPr>
        <p:spPr>
          <a:xfrm rot="5400000">
            <a:off x="7061200" y="55372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Oval 37"/>
          <p:cNvSpPr/>
          <p:nvPr/>
        </p:nvSpPr>
        <p:spPr>
          <a:xfrm rot="11280000">
            <a:off x="7200900" y="3749675"/>
            <a:ext cx="211138" cy="81121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7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8325" y="2370138"/>
            <a:ext cx="638175"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Oval 61"/>
          <p:cNvSpPr/>
          <p:nvPr/>
        </p:nvSpPr>
        <p:spPr>
          <a:xfrm>
            <a:off x="7210425" y="2971800"/>
            <a:ext cx="219075" cy="201613"/>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Oval 33"/>
          <p:cNvSpPr/>
          <p:nvPr/>
        </p:nvSpPr>
        <p:spPr>
          <a:xfrm rot="10560000">
            <a:off x="7200900" y="3125788"/>
            <a:ext cx="280988" cy="74453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7" name="Straight Connector 16"/>
          <p:cNvCxnSpPr/>
          <p:nvPr/>
        </p:nvCxnSpPr>
        <p:spPr>
          <a:xfrm>
            <a:off x="7319963" y="2552700"/>
            <a:ext cx="17462" cy="323850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90130" name="Content Placeholder 2"/>
          <p:cNvSpPr>
            <a:spLocks noGrp="1"/>
          </p:cNvSpPr>
          <p:nvPr>
            <p:ph sz="half" idx="1"/>
          </p:nvPr>
        </p:nvSpPr>
        <p:spPr bwMode="auto">
          <a:xfrm>
            <a:off x="457200" y="2552700"/>
            <a:ext cx="4038600" cy="3573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000" smtClean="0"/>
              <a:t>Uneven weight distribution</a:t>
            </a:r>
          </a:p>
          <a:p>
            <a:pPr eaLnBrk="1" hangingPunct="1"/>
            <a:r>
              <a:rPr lang="en-US" sz="2000" smtClean="0"/>
              <a:t>Cramped toes</a:t>
            </a:r>
          </a:p>
          <a:p>
            <a:pPr eaLnBrk="1" hangingPunct="1"/>
            <a:r>
              <a:rPr lang="en-US" sz="2000" smtClean="0"/>
              <a:t>Shortened Achilles</a:t>
            </a:r>
          </a:p>
          <a:p>
            <a:pPr eaLnBrk="1" hangingPunct="1"/>
            <a:r>
              <a:rPr lang="en-US" sz="2000" smtClean="0"/>
              <a:t>Limited or no flexion</a:t>
            </a:r>
          </a:p>
          <a:p>
            <a:pPr eaLnBrk="1" hangingPunct="1"/>
            <a:r>
              <a:rPr lang="en-US" sz="2000" smtClean="0"/>
              <a:t>Incorrect flexion point</a:t>
            </a:r>
          </a:p>
          <a:p>
            <a:pPr eaLnBrk="1" hangingPunct="1"/>
            <a:r>
              <a:rPr lang="en-US" sz="2000" smtClean="0"/>
              <a:t>Depressed sensory stimulation</a:t>
            </a:r>
          </a:p>
          <a:p>
            <a:pPr eaLnBrk="1" hangingPunct="1"/>
            <a:r>
              <a:rPr lang="en-US" sz="2000" smtClean="0"/>
              <a:t>Unnatural gait</a:t>
            </a:r>
          </a:p>
          <a:p>
            <a:pPr eaLnBrk="1" hangingPunct="1"/>
            <a:r>
              <a:rPr lang="en-US" sz="2000" smtClean="0"/>
              <a:t>Spinal &amp; pelvic shift</a:t>
            </a:r>
          </a:p>
          <a:p>
            <a:pPr eaLnBrk="1" hangingPunct="1"/>
            <a:endParaRPr lang="en-US" smtClean="0"/>
          </a:p>
        </p:txBody>
      </p:sp>
      <p:cxnSp>
        <p:nvCxnSpPr>
          <p:cNvPr id="20" name="Straight Connector 19"/>
          <p:cNvCxnSpPr/>
          <p:nvPr/>
        </p:nvCxnSpPr>
        <p:spPr>
          <a:xfrm>
            <a:off x="7010400" y="5791200"/>
            <a:ext cx="30956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79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37"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900" decel="100000" fill="hold"/>
                                        <p:tgtEl>
                                          <p:spTgt spid="1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900" decel="100000" fill="hold"/>
                                        <p:tgtEl>
                                          <p:spTgt spid="2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2" grpId="0" animBg="1"/>
      <p:bldP spid="29" grpId="0" animBg="1"/>
      <p:bldP spid="39" grpId="0" animBg="1"/>
      <p:bldP spid="41" grpId="0" animBg="1"/>
      <p:bldP spid="44" grpId="0" animBg="1"/>
      <p:bldP spid="55" grpId="0" animBg="1"/>
      <p:bldP spid="56" grpId="0" animBg="1"/>
      <p:bldP spid="38" grpId="0" animBg="1"/>
      <p:bldP spid="62" grpId="0" animBg="1"/>
      <p:bldP spid="3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457200" y="1600200"/>
            <a:ext cx="8229600" cy="1143000"/>
          </a:xfrm>
        </p:spPr>
        <p:txBody>
          <a:bodyPr/>
          <a:lstStyle/>
          <a:p>
            <a:pPr eaLnBrk="1" hangingPunct="1"/>
            <a:r>
              <a:rPr lang="en-US" b="1" smtClean="0"/>
              <a:t>Shoes – Posture &amp; Form</a:t>
            </a:r>
            <a:endParaRPr lang="en-US" sz="3200" smtClean="0"/>
          </a:p>
        </p:txBody>
      </p:sp>
      <p:sp>
        <p:nvSpPr>
          <p:cNvPr id="92163" name="Content Placeholder 2"/>
          <p:cNvSpPr txBox="1">
            <a:spLocks/>
          </p:cNvSpPr>
          <p:nvPr/>
        </p:nvSpPr>
        <p:spPr bwMode="auto">
          <a:xfrm>
            <a:off x="457200" y="2941638"/>
            <a:ext cx="43434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spcBef>
                <a:spcPct val="20000"/>
              </a:spcBef>
              <a:buFont typeface="Arial" panose="020B0604020202020204" pitchFamily="34" charset="0"/>
              <a:buChar char="•"/>
            </a:pPr>
            <a:endParaRPr lang="en-US" sz="2800">
              <a:latin typeface="Calibri" panose="020F0502020204030204" pitchFamily="34" charset="0"/>
            </a:endParaRPr>
          </a:p>
        </p:txBody>
      </p:sp>
      <p:sp>
        <p:nvSpPr>
          <p:cNvPr id="18" name="Oval 17"/>
          <p:cNvSpPr/>
          <p:nvPr/>
        </p:nvSpPr>
        <p:spPr>
          <a:xfrm rot="21480000">
            <a:off x="7940675" y="4184650"/>
            <a:ext cx="381000" cy="915988"/>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0"/>
          <p:cNvSpPr/>
          <p:nvPr/>
        </p:nvSpPr>
        <p:spPr>
          <a:xfrm>
            <a:off x="7772400" y="2611438"/>
            <a:ext cx="719138" cy="89376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21"/>
          <p:cNvSpPr/>
          <p:nvPr/>
        </p:nvSpPr>
        <p:spPr>
          <a:xfrm rot="21480000">
            <a:off x="8039100" y="4978400"/>
            <a:ext cx="3048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Oval 28"/>
          <p:cNvSpPr/>
          <p:nvPr/>
        </p:nvSpPr>
        <p:spPr>
          <a:xfrm rot="120000">
            <a:off x="7975600" y="3817938"/>
            <a:ext cx="495300" cy="457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Oval 38"/>
          <p:cNvSpPr/>
          <p:nvPr/>
        </p:nvSpPr>
        <p:spPr>
          <a:xfrm rot="120000">
            <a:off x="7935913" y="3359150"/>
            <a:ext cx="381000" cy="609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Oval 40"/>
          <p:cNvSpPr/>
          <p:nvPr/>
        </p:nvSpPr>
        <p:spPr>
          <a:xfrm>
            <a:off x="7924800" y="40386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 name="Oval 43"/>
          <p:cNvSpPr/>
          <p:nvPr/>
        </p:nvSpPr>
        <p:spPr>
          <a:xfrm>
            <a:off x="8178800" y="258445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5" name="Oval 54"/>
          <p:cNvSpPr/>
          <p:nvPr/>
        </p:nvSpPr>
        <p:spPr>
          <a:xfrm rot="21480000">
            <a:off x="8102600" y="53594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Oval 55"/>
          <p:cNvSpPr/>
          <p:nvPr/>
        </p:nvSpPr>
        <p:spPr>
          <a:xfrm rot="4800000">
            <a:off x="7975600" y="5562600"/>
            <a:ext cx="228600" cy="457200"/>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Oval 37"/>
          <p:cNvSpPr/>
          <p:nvPr/>
        </p:nvSpPr>
        <p:spPr>
          <a:xfrm rot="11820000">
            <a:off x="8153400" y="3427413"/>
            <a:ext cx="211138" cy="81121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00000">
            <a:off x="7788275" y="1982788"/>
            <a:ext cx="638175"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Oval 61"/>
          <p:cNvSpPr/>
          <p:nvPr/>
        </p:nvSpPr>
        <p:spPr>
          <a:xfrm>
            <a:off x="8086725" y="2465388"/>
            <a:ext cx="219075" cy="201612"/>
          </a:xfrm>
          <a:prstGeom prst="ellipse">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Oval 33"/>
          <p:cNvSpPr/>
          <p:nvPr/>
        </p:nvSpPr>
        <p:spPr>
          <a:xfrm rot="10560000">
            <a:off x="8197850" y="2632075"/>
            <a:ext cx="304800" cy="9144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2177" name="Content Placeholder 2"/>
          <p:cNvSpPr>
            <a:spLocks noGrp="1"/>
          </p:cNvSpPr>
          <p:nvPr>
            <p:ph sz="half" idx="1"/>
          </p:nvPr>
        </p:nvSpPr>
        <p:spPr bwMode="auto">
          <a:xfrm>
            <a:off x="457200" y="2584450"/>
            <a:ext cx="4038600" cy="3541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000" smtClean="0"/>
              <a:t>Uneven weight distribution</a:t>
            </a:r>
          </a:p>
          <a:p>
            <a:pPr eaLnBrk="1" hangingPunct="1"/>
            <a:r>
              <a:rPr lang="en-US" sz="2000" smtClean="0"/>
              <a:t>Cramped toes</a:t>
            </a:r>
          </a:p>
          <a:p>
            <a:pPr eaLnBrk="1" hangingPunct="1"/>
            <a:r>
              <a:rPr lang="en-US" sz="2000" smtClean="0"/>
              <a:t>Shortened Achilles</a:t>
            </a:r>
          </a:p>
          <a:p>
            <a:pPr eaLnBrk="1" hangingPunct="1"/>
            <a:r>
              <a:rPr lang="en-US" sz="2000" smtClean="0"/>
              <a:t>Limited or no flexion</a:t>
            </a:r>
          </a:p>
          <a:p>
            <a:pPr eaLnBrk="1" hangingPunct="1"/>
            <a:r>
              <a:rPr lang="en-US" sz="2000" smtClean="0"/>
              <a:t>Incorrect flexion point</a:t>
            </a:r>
          </a:p>
          <a:p>
            <a:pPr eaLnBrk="1" hangingPunct="1"/>
            <a:r>
              <a:rPr lang="en-US" sz="2000" smtClean="0"/>
              <a:t>Depressed sensory stimulation</a:t>
            </a:r>
          </a:p>
          <a:p>
            <a:pPr eaLnBrk="1" hangingPunct="1"/>
            <a:r>
              <a:rPr lang="en-US" sz="2000" smtClean="0"/>
              <a:t>Unnatural gait</a:t>
            </a:r>
          </a:p>
          <a:p>
            <a:pPr eaLnBrk="1" hangingPunct="1"/>
            <a:r>
              <a:rPr lang="en-US" sz="2000" smtClean="0"/>
              <a:t>Spinal &amp; pelvic shift</a:t>
            </a:r>
          </a:p>
          <a:p>
            <a:pPr eaLnBrk="1" hangingPunct="1"/>
            <a:endParaRPr lang="en-US" smtClean="0"/>
          </a:p>
        </p:txBody>
      </p:sp>
      <p:cxnSp>
        <p:nvCxnSpPr>
          <p:cNvPr id="25" name="Straight Connector 24"/>
          <p:cNvCxnSpPr/>
          <p:nvPr/>
        </p:nvCxnSpPr>
        <p:spPr>
          <a:xfrm>
            <a:off x="8102600" y="4086225"/>
            <a:ext cx="0" cy="327025"/>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108950" y="4391025"/>
            <a:ext cx="57150" cy="790575"/>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20000">
            <a:off x="8153400" y="4979988"/>
            <a:ext cx="109538" cy="862012"/>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62" idx="0"/>
          </p:cNvCxnSpPr>
          <p:nvPr/>
        </p:nvCxnSpPr>
        <p:spPr>
          <a:xfrm>
            <a:off x="8196263" y="2465388"/>
            <a:ext cx="33337" cy="277812"/>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44" idx="1"/>
          </p:cNvCxnSpPr>
          <p:nvPr/>
        </p:nvCxnSpPr>
        <p:spPr>
          <a:xfrm flipH="1">
            <a:off x="8077200" y="2617788"/>
            <a:ext cx="134938" cy="1412875"/>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20820000">
            <a:off x="7924800" y="5845175"/>
            <a:ext cx="30956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endCxn id="92174" idx="0"/>
          </p:cNvCxnSpPr>
          <p:nvPr/>
        </p:nvCxnSpPr>
        <p:spPr>
          <a:xfrm flipH="1" flipV="1">
            <a:off x="8080375" y="1984375"/>
            <a:ext cx="101600" cy="530225"/>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1600200"/>
            <a:ext cx="8229600" cy="1143000"/>
          </a:xfrm>
        </p:spPr>
        <p:txBody>
          <a:bodyPr/>
          <a:lstStyle/>
          <a:p>
            <a:pPr eaLnBrk="1" hangingPunct="1"/>
            <a:r>
              <a:rPr lang="en-US" smtClean="0"/>
              <a:t>Overview</a:t>
            </a:r>
          </a:p>
        </p:txBody>
      </p:sp>
      <p:sp>
        <p:nvSpPr>
          <p:cNvPr id="2048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71500" indent="-571500" eaLnBrk="1" hangingPunct="1">
              <a:buFont typeface="Calibri" panose="020F0502020204030204" pitchFamily="34" charset="0"/>
              <a:buAutoNum type="romanUcPeriod"/>
            </a:pPr>
            <a:r>
              <a:rPr lang="en-US" smtClean="0"/>
              <a:t>The Problem</a:t>
            </a:r>
          </a:p>
          <a:p>
            <a:pPr marL="571500" indent="-571500" eaLnBrk="1" hangingPunct="1">
              <a:buFont typeface="Calibri" panose="020F0502020204030204" pitchFamily="34" charset="0"/>
              <a:buAutoNum type="romanUcPeriod"/>
            </a:pPr>
            <a:r>
              <a:rPr lang="en-US" smtClean="0"/>
              <a:t>Definitions</a:t>
            </a:r>
          </a:p>
          <a:p>
            <a:pPr marL="571500" indent="-571500" eaLnBrk="1" hangingPunct="1">
              <a:buFont typeface="Calibri" panose="020F0502020204030204" pitchFamily="34" charset="0"/>
              <a:buAutoNum type="romanUcPeriod"/>
            </a:pPr>
            <a:r>
              <a:rPr lang="en-US" smtClean="0"/>
              <a:t>Treatment</a:t>
            </a:r>
          </a:p>
          <a:p>
            <a:pPr marL="571500" indent="-571500" eaLnBrk="1" hangingPunct="1">
              <a:buFont typeface="Calibri" panose="020F0502020204030204" pitchFamily="34" charset="0"/>
              <a:buAutoNum type="romanUcPeriod"/>
            </a:pPr>
            <a:r>
              <a:rPr lang="en-US" smtClean="0"/>
              <a:t>Mainstream Prevention</a:t>
            </a:r>
          </a:p>
          <a:p>
            <a:pPr marL="571500" indent="-571500" eaLnBrk="1" hangingPunct="1">
              <a:buFont typeface="Calibri" panose="020F0502020204030204" pitchFamily="34" charset="0"/>
              <a:buAutoNum type="romanUcPeriod"/>
            </a:pPr>
            <a:r>
              <a:rPr lang="en-US" smtClean="0"/>
              <a:t>Testing</a:t>
            </a:r>
          </a:p>
          <a:p>
            <a:pPr marL="571500" indent="-571500" eaLnBrk="1" hangingPunct="1">
              <a:buFont typeface="Calibri" panose="020F0502020204030204" pitchFamily="34" charset="0"/>
              <a:buAutoNum type="romanUcPeriod"/>
            </a:pPr>
            <a:r>
              <a:rPr lang="en-US" smtClean="0"/>
              <a:t>Out-of-the Box Prevention</a:t>
            </a:r>
          </a:p>
        </p:txBody>
      </p:sp>
      <p:pic>
        <p:nvPicPr>
          <p:cNvPr id="4" name="Picture 2"/>
          <p:cNvPicPr>
            <a:picLocks noChangeAspect="1" noChangeArrowheads="1"/>
          </p:cNvPicPr>
          <p:nvPr/>
        </p:nvPicPr>
        <p:blipFill>
          <a:blip r:embed="rId3" cstate="print"/>
          <a:srcRect/>
          <a:stretch>
            <a:fillRect/>
          </a:stretch>
        </p:blipFill>
        <p:spPr bwMode="auto">
          <a:xfrm>
            <a:off x="5562600" y="2943645"/>
            <a:ext cx="3023732" cy="1704555"/>
          </a:xfrm>
          <a:prstGeom prst="rect">
            <a:avLst/>
          </a:prstGeom>
          <a:noFill/>
          <a:ln w="9525">
            <a:noFill/>
            <a:miter lim="800000"/>
            <a:headEnd/>
            <a:tailEnd/>
          </a:ln>
          <a:scene3d>
            <a:camera prst="orthographicFront"/>
            <a:lightRig rig="threePt" dir="t"/>
          </a:scene3d>
          <a:sp3d>
            <a:bevelT/>
          </a:sp3d>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476250" y="1790700"/>
            <a:ext cx="8229600" cy="1143000"/>
          </a:xfrm>
        </p:spPr>
        <p:txBody>
          <a:bodyPr/>
          <a:lstStyle/>
          <a:p>
            <a:pPr eaLnBrk="1" hangingPunct="1"/>
            <a:r>
              <a:rPr lang="en-US" b="1" smtClean="0"/>
              <a:t>Foundation Training</a:t>
            </a:r>
            <a:endParaRPr lang="en-US" smtClean="0"/>
          </a:p>
        </p:txBody>
      </p:sp>
      <p:sp>
        <p:nvSpPr>
          <p:cNvPr id="94211" name="Content Placeholder 2"/>
          <p:cNvSpPr>
            <a:spLocks noGrp="1"/>
          </p:cNvSpPr>
          <p:nvPr>
            <p:ph sz="half" idx="1"/>
          </p:nvPr>
        </p:nvSpPr>
        <p:spPr bwMode="auto">
          <a:xfrm>
            <a:off x="457200" y="2667000"/>
            <a:ext cx="4038600" cy="3459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sz="1800" smtClean="0"/>
              <a:t>Testing</a:t>
            </a:r>
          </a:p>
          <a:p>
            <a:pPr eaLnBrk="1" hangingPunct="1">
              <a:buFont typeface="Arial" panose="020B0604020202020204" pitchFamily="34" charset="0"/>
              <a:buNone/>
            </a:pPr>
            <a:r>
              <a:rPr lang="en-US" sz="1800" smtClean="0"/>
              <a:t>Critical Eye</a:t>
            </a:r>
          </a:p>
          <a:p>
            <a:pPr eaLnBrk="1" hangingPunct="1">
              <a:buFont typeface="Arial" panose="020B0604020202020204" pitchFamily="34" charset="0"/>
              <a:buNone/>
            </a:pPr>
            <a:r>
              <a:rPr lang="en-US" sz="1800" smtClean="0"/>
              <a:t>Posterior Chain Muscles</a:t>
            </a:r>
          </a:p>
          <a:p>
            <a:pPr eaLnBrk="1" hangingPunct="1">
              <a:buFont typeface="Arial" panose="020B0604020202020204" pitchFamily="34" charset="0"/>
              <a:buNone/>
            </a:pPr>
            <a:r>
              <a:rPr lang="en-US" sz="1800" smtClean="0"/>
              <a:t>Spine Stabilization</a:t>
            </a:r>
          </a:p>
          <a:p>
            <a:pPr eaLnBrk="1" hangingPunct="1">
              <a:buFont typeface="Arial" panose="020B0604020202020204" pitchFamily="34" charset="0"/>
              <a:buNone/>
            </a:pPr>
            <a:r>
              <a:rPr lang="en-US" sz="1800" smtClean="0"/>
              <a:t>Muscle Imbalance</a:t>
            </a:r>
          </a:p>
          <a:p>
            <a:pPr eaLnBrk="1" hangingPunct="1">
              <a:buFont typeface="Arial" panose="020B0604020202020204" pitchFamily="34" charset="0"/>
              <a:buNone/>
            </a:pPr>
            <a:r>
              <a:rPr lang="en-US" sz="1800" smtClean="0"/>
              <a:t>Chronic Pain</a:t>
            </a:r>
          </a:p>
          <a:p>
            <a:pPr eaLnBrk="1" hangingPunct="1">
              <a:buFont typeface="Arial" panose="020B0604020202020204" pitchFamily="34" charset="0"/>
              <a:buNone/>
            </a:pPr>
            <a:r>
              <a:rPr lang="en-US" sz="1800" smtClean="0"/>
              <a:t>Natural Movement</a:t>
            </a:r>
          </a:p>
          <a:p>
            <a:pPr eaLnBrk="1" hangingPunct="1">
              <a:buFont typeface="Arial" panose="020B0604020202020204" pitchFamily="34" charset="0"/>
              <a:buNone/>
            </a:pPr>
            <a:r>
              <a:rPr lang="en-US" sz="1800" smtClean="0"/>
              <a:t>Engage More Muscles</a:t>
            </a:r>
          </a:p>
          <a:p>
            <a:pPr eaLnBrk="1" hangingPunct="1">
              <a:buFont typeface="Arial" panose="020B0604020202020204" pitchFamily="34" charset="0"/>
              <a:buNone/>
            </a:pPr>
            <a:r>
              <a:rPr lang="en-US" sz="1800" smtClean="0"/>
              <a:t>Improve Control</a:t>
            </a:r>
          </a:p>
          <a:p>
            <a:pPr eaLnBrk="1" hangingPunct="1">
              <a:buFont typeface="Arial" panose="020B0604020202020204" pitchFamily="34" charset="0"/>
              <a:buNone/>
            </a:pPr>
            <a:r>
              <a:rPr lang="en-US" sz="1800" smtClean="0"/>
              <a:t>No Equipment</a:t>
            </a:r>
          </a:p>
          <a:p>
            <a:pPr eaLnBrk="1" hangingPunct="1">
              <a:buFont typeface="Arial" panose="020B0604020202020204" pitchFamily="34" charset="0"/>
              <a:buNone/>
            </a:pPr>
            <a:endParaRPr lang="en-US" smtClean="0"/>
          </a:p>
          <a:p>
            <a:pPr eaLnBrk="1" hangingPunct="1">
              <a:buFont typeface="Arial" panose="020B0604020202020204" pitchFamily="34" charset="0"/>
              <a:buNone/>
            </a:pPr>
            <a:endParaRPr lang="en-US" smtClean="0"/>
          </a:p>
        </p:txBody>
      </p:sp>
      <p:pic>
        <p:nvPicPr>
          <p:cNvPr id="94212" name="Picture 3"/>
          <p:cNvPicPr>
            <a:picLocks noChangeAspect="1" noChangeArrowheads="1"/>
          </p:cNvPicPr>
          <p:nvPr/>
        </p:nvPicPr>
        <p:blipFill>
          <a:blip r:embed="rId3">
            <a:extLst>
              <a:ext uri="{28A0092B-C50C-407E-A947-70E740481C1C}">
                <a14:useLocalDpi xmlns:a14="http://schemas.microsoft.com/office/drawing/2010/main" val="0"/>
              </a:ext>
            </a:extLst>
          </a:blip>
          <a:srcRect l="38438" t="26666" r="53125" b="6667"/>
          <a:stretch>
            <a:fillRect/>
          </a:stretch>
        </p:blipFill>
        <p:spPr bwMode="auto">
          <a:xfrm>
            <a:off x="7634288" y="2057400"/>
            <a:ext cx="1046162"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457200" y="1752600"/>
            <a:ext cx="8229600" cy="1143000"/>
          </a:xfrm>
        </p:spPr>
        <p:txBody>
          <a:bodyPr/>
          <a:lstStyle/>
          <a:p>
            <a:pPr eaLnBrk="1" hangingPunct="1"/>
            <a:r>
              <a:rPr lang="en-US" b="1" smtClean="0"/>
              <a:t>Foundation Training</a:t>
            </a:r>
            <a:endParaRPr lang="en-US" smtClean="0"/>
          </a:p>
        </p:txBody>
      </p:sp>
      <p:sp>
        <p:nvSpPr>
          <p:cNvPr id="3" name="Content Placeholder 2"/>
          <p:cNvSpPr>
            <a:spLocks noGrp="1"/>
          </p:cNvSpPr>
          <p:nvPr>
            <p:ph sz="half" idx="1"/>
          </p:nvPr>
        </p:nvSpPr>
        <p:spPr>
          <a:xfrm>
            <a:off x="457200" y="5061745"/>
            <a:ext cx="8305800" cy="1186656"/>
          </a:xfrm>
        </p:spPr>
        <p:txBody>
          <a:bodyPr numCol="3" rtlCol="0">
            <a:normAutofit fontScale="32500" lnSpcReduction="20000"/>
          </a:bodyPr>
          <a:lstStyle/>
          <a:p>
            <a:pPr eaLnBrk="1" fontAlgn="auto" hangingPunct="1">
              <a:spcAft>
                <a:spcPts val="0"/>
              </a:spcAft>
              <a:defRPr/>
            </a:pPr>
            <a:r>
              <a:rPr lang="en-US" sz="4900" dirty="0" smtClean="0"/>
              <a:t>Testing</a:t>
            </a:r>
          </a:p>
          <a:p>
            <a:pPr eaLnBrk="1" fontAlgn="auto" hangingPunct="1">
              <a:spcAft>
                <a:spcPts val="0"/>
              </a:spcAft>
              <a:defRPr/>
            </a:pPr>
            <a:r>
              <a:rPr lang="en-US" sz="4900" dirty="0" smtClean="0"/>
              <a:t>Critical Eye</a:t>
            </a:r>
          </a:p>
          <a:p>
            <a:pPr eaLnBrk="1" fontAlgn="auto" hangingPunct="1">
              <a:spcAft>
                <a:spcPts val="0"/>
              </a:spcAft>
              <a:defRPr/>
            </a:pPr>
            <a:r>
              <a:rPr lang="en-US" sz="4900" dirty="0" smtClean="0"/>
              <a:t>Posterior Chain Muscles</a:t>
            </a:r>
          </a:p>
          <a:p>
            <a:pPr eaLnBrk="1" fontAlgn="auto" hangingPunct="1">
              <a:spcAft>
                <a:spcPts val="0"/>
              </a:spcAft>
              <a:defRPr/>
            </a:pPr>
            <a:r>
              <a:rPr lang="en-US" sz="4900" dirty="0" smtClean="0"/>
              <a:t>Spine Stabilization</a:t>
            </a:r>
          </a:p>
          <a:p>
            <a:pPr eaLnBrk="1" fontAlgn="auto" hangingPunct="1">
              <a:spcAft>
                <a:spcPts val="0"/>
              </a:spcAft>
              <a:defRPr/>
            </a:pPr>
            <a:r>
              <a:rPr lang="en-US" sz="4900" dirty="0" smtClean="0"/>
              <a:t>Muscle Imbalance</a:t>
            </a:r>
          </a:p>
          <a:p>
            <a:pPr eaLnBrk="1" fontAlgn="auto" hangingPunct="1">
              <a:spcAft>
                <a:spcPts val="0"/>
              </a:spcAft>
              <a:defRPr/>
            </a:pPr>
            <a:r>
              <a:rPr lang="en-US" sz="4900" dirty="0" smtClean="0"/>
              <a:t>Chronic Pain</a:t>
            </a:r>
          </a:p>
          <a:p>
            <a:pPr eaLnBrk="1" fontAlgn="auto" hangingPunct="1">
              <a:spcAft>
                <a:spcPts val="0"/>
              </a:spcAft>
              <a:defRPr/>
            </a:pPr>
            <a:r>
              <a:rPr lang="en-US" sz="4900" dirty="0" smtClean="0"/>
              <a:t>Natural Movement</a:t>
            </a:r>
          </a:p>
          <a:p>
            <a:pPr eaLnBrk="1" fontAlgn="auto" hangingPunct="1">
              <a:spcAft>
                <a:spcPts val="0"/>
              </a:spcAft>
              <a:defRPr/>
            </a:pPr>
            <a:r>
              <a:rPr lang="en-US" sz="4900" dirty="0" smtClean="0"/>
              <a:t>Engage More Muscles</a:t>
            </a:r>
          </a:p>
          <a:p>
            <a:pPr eaLnBrk="1" fontAlgn="auto" hangingPunct="1">
              <a:spcAft>
                <a:spcPts val="0"/>
              </a:spcAft>
              <a:defRPr/>
            </a:pPr>
            <a:r>
              <a:rPr lang="en-US" sz="4900" dirty="0" smtClean="0"/>
              <a:t>Improve Control</a:t>
            </a:r>
          </a:p>
          <a:p>
            <a:pPr eaLnBrk="1" fontAlgn="auto" hangingPunct="1">
              <a:spcAft>
                <a:spcPts val="0"/>
              </a:spcAft>
              <a:defRPr/>
            </a:pPr>
            <a:r>
              <a:rPr lang="en-US" sz="4900" dirty="0" smtClean="0"/>
              <a:t>No Equipment</a:t>
            </a:r>
          </a:p>
          <a:p>
            <a:pPr eaLnBrk="1" fontAlgn="auto" hangingPunct="1">
              <a:spcAft>
                <a:spcPts val="0"/>
              </a:spcAft>
              <a:buFont typeface="Arial" panose="020B0604020202020204" pitchFamily="34" charset="0"/>
              <a:buNone/>
              <a:defRPr/>
            </a:pPr>
            <a:endParaRPr lang="en-US" dirty="0" smtClean="0"/>
          </a:p>
          <a:p>
            <a:pPr eaLnBrk="1" fontAlgn="auto" hangingPunct="1">
              <a:spcAft>
                <a:spcPts val="0"/>
              </a:spcAft>
              <a:buFont typeface="Arial" panose="020B0604020202020204" pitchFamily="34" charset="0"/>
              <a:buNone/>
              <a:defRPr/>
            </a:pPr>
            <a:endParaRPr lang="en-US" dirty="0" smtClean="0"/>
          </a:p>
        </p:txBody>
      </p:sp>
      <p:sp>
        <p:nvSpPr>
          <p:cNvPr id="96261" name="TextBox 4"/>
          <p:cNvSpPr txBox="1">
            <a:spLocks noChangeArrowheads="1"/>
          </p:cNvSpPr>
          <p:nvPr/>
        </p:nvSpPr>
        <p:spPr bwMode="auto">
          <a:xfrm>
            <a:off x="5867400" y="5819775"/>
            <a:ext cx="312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a:latin typeface="Calibri" panose="020F0502020204030204" pitchFamily="34" charset="0"/>
                <a:hlinkClick r:id="rId5"/>
              </a:rPr>
              <a:t>http://foundationtraining.com/</a:t>
            </a:r>
            <a:endParaRPr lang="en-US" sz="1200">
              <a:latin typeface="Calibri" panose="020F0502020204030204" pitchFamily="34" charset="0"/>
            </a:endParaRPr>
          </a:p>
        </p:txBody>
      </p:sp>
      <p:pic>
        <p:nvPicPr>
          <p:cNvPr id="5" name="Foundation Training  Better Posture in 4 minutes  3 Basic Foundation Exercises - YouTub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52700" y="2623186"/>
            <a:ext cx="4114800" cy="236601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a:xfrm>
            <a:off x="427038" y="1676400"/>
            <a:ext cx="8229600" cy="1143000"/>
          </a:xfrm>
        </p:spPr>
        <p:txBody>
          <a:bodyPr/>
          <a:lstStyle/>
          <a:p>
            <a:pPr eaLnBrk="1" hangingPunct="1"/>
            <a:r>
              <a:rPr lang="en-US" smtClean="0"/>
              <a:t>Posture</a:t>
            </a:r>
          </a:p>
        </p:txBody>
      </p:sp>
      <p:sp>
        <p:nvSpPr>
          <p:cNvPr id="98307" name="Content Placeholder 2"/>
          <p:cNvSpPr>
            <a:spLocks noGrp="1"/>
          </p:cNvSpPr>
          <p:nvPr>
            <p:ph sz="half" idx="1"/>
          </p:nvPr>
        </p:nvSpPr>
        <p:spPr bwMode="auto">
          <a:xfrm>
            <a:off x="457200" y="2392363"/>
            <a:ext cx="4038600" cy="3733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000" smtClean="0"/>
              <a:t>HIT</a:t>
            </a:r>
          </a:p>
          <a:p>
            <a:pPr eaLnBrk="1" hangingPunct="1"/>
            <a:r>
              <a:rPr lang="en-US" sz="2000" smtClean="0"/>
              <a:t>Vitamin D and K2</a:t>
            </a:r>
          </a:p>
          <a:p>
            <a:pPr eaLnBrk="1" hangingPunct="1"/>
            <a:r>
              <a:rPr lang="en-US" sz="2000" smtClean="0"/>
              <a:t>Conscious Awareness</a:t>
            </a:r>
          </a:p>
          <a:p>
            <a:pPr eaLnBrk="1" hangingPunct="1"/>
            <a:r>
              <a:rPr lang="en-US" sz="2000" smtClean="0"/>
              <a:t>Massage</a:t>
            </a:r>
          </a:p>
          <a:p>
            <a:pPr eaLnBrk="1" hangingPunct="1"/>
            <a:r>
              <a:rPr lang="en-US" sz="2000" smtClean="0"/>
              <a:t>Stand and Sit</a:t>
            </a:r>
          </a:p>
          <a:p>
            <a:pPr eaLnBrk="1" hangingPunct="1"/>
            <a:r>
              <a:rPr lang="en-US" sz="2000" smtClean="0"/>
              <a:t>Tighten Core &amp; Align Spine</a:t>
            </a:r>
          </a:p>
          <a:p>
            <a:pPr eaLnBrk="1" hangingPunct="1"/>
            <a:r>
              <a:rPr lang="en-US" sz="2000" smtClean="0"/>
              <a:t>Sleep on your side</a:t>
            </a:r>
          </a:p>
          <a:p>
            <a:pPr eaLnBrk="1" hangingPunct="1"/>
            <a:r>
              <a:rPr lang="en-US" sz="2000" smtClean="0"/>
              <a:t>Lumbar Support</a:t>
            </a:r>
          </a:p>
          <a:p>
            <a:pPr eaLnBrk="1" hangingPunct="1"/>
            <a:r>
              <a:rPr lang="en-US" sz="2000" smtClean="0"/>
              <a:t>Hydrate</a:t>
            </a:r>
          </a:p>
          <a:p>
            <a:pPr eaLnBrk="1" hangingPunct="1"/>
            <a:r>
              <a:rPr lang="en-US" sz="2000" smtClean="0"/>
              <a:t>Don’t Smoke</a:t>
            </a:r>
          </a:p>
        </p:txBody>
      </p:sp>
      <p:pic>
        <p:nvPicPr>
          <p:cNvPr id="98308" name="Picture 3"/>
          <p:cNvPicPr>
            <a:picLocks noChangeAspect="1" noChangeArrowheads="1"/>
          </p:cNvPicPr>
          <p:nvPr/>
        </p:nvPicPr>
        <p:blipFill>
          <a:blip r:embed="rId3">
            <a:extLst>
              <a:ext uri="{28A0092B-C50C-407E-A947-70E740481C1C}">
                <a14:useLocalDpi xmlns:a14="http://schemas.microsoft.com/office/drawing/2010/main" val="0"/>
              </a:ext>
            </a:extLst>
          </a:blip>
          <a:srcRect l="38438" t="26666" r="53125" b="6667"/>
          <a:stretch>
            <a:fillRect/>
          </a:stretch>
        </p:blipFill>
        <p:spPr bwMode="auto">
          <a:xfrm>
            <a:off x="6705600" y="2362200"/>
            <a:ext cx="969963"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461963" y="1752600"/>
            <a:ext cx="8229600" cy="1143000"/>
          </a:xfrm>
        </p:spPr>
        <p:txBody>
          <a:bodyPr/>
          <a:lstStyle/>
          <a:p>
            <a:pPr eaLnBrk="1" hangingPunct="1"/>
            <a:r>
              <a:rPr lang="en-US" b="1" smtClean="0"/>
              <a:t>Barefoot Training</a:t>
            </a:r>
            <a:endParaRPr lang="en-US" smtClean="0"/>
          </a:p>
        </p:txBody>
      </p:sp>
      <p:sp>
        <p:nvSpPr>
          <p:cNvPr id="3" name="Content Placeholder 2"/>
          <p:cNvSpPr>
            <a:spLocks noGrp="1"/>
          </p:cNvSpPr>
          <p:nvPr>
            <p:ph sz="half" idx="1"/>
          </p:nvPr>
        </p:nvSpPr>
        <p:spPr>
          <a:xfrm>
            <a:off x="457200" y="2636838"/>
            <a:ext cx="4038600" cy="3611562"/>
          </a:xfrm>
        </p:spPr>
        <p:txBody>
          <a:bodyPr rtlCol="0">
            <a:normAutofit fontScale="92500" lnSpcReduction="10000"/>
          </a:bodyPr>
          <a:lstStyle/>
          <a:p>
            <a:pPr eaLnBrk="1" fontAlgn="auto" hangingPunct="1">
              <a:spcAft>
                <a:spcPts val="0"/>
              </a:spcAft>
              <a:defRPr/>
            </a:pPr>
            <a:r>
              <a:rPr lang="en-US" sz="2400" dirty="0" smtClean="0"/>
              <a:t>Shoe complications</a:t>
            </a:r>
          </a:p>
          <a:p>
            <a:pPr lvl="1" eaLnBrk="1" fontAlgn="auto" hangingPunct="1">
              <a:spcAft>
                <a:spcPts val="0"/>
              </a:spcAft>
              <a:defRPr/>
            </a:pPr>
            <a:r>
              <a:rPr lang="en-US" sz="2000" dirty="0" smtClean="0"/>
              <a:t>Hammer Toes</a:t>
            </a:r>
          </a:p>
          <a:p>
            <a:pPr lvl="1" eaLnBrk="1" fontAlgn="auto" hangingPunct="1">
              <a:spcAft>
                <a:spcPts val="0"/>
              </a:spcAft>
              <a:defRPr/>
            </a:pPr>
            <a:r>
              <a:rPr lang="en-US" sz="2000" dirty="0" smtClean="0"/>
              <a:t>Claw Toes</a:t>
            </a:r>
          </a:p>
          <a:p>
            <a:pPr lvl="1" eaLnBrk="1" fontAlgn="auto" hangingPunct="1">
              <a:spcAft>
                <a:spcPts val="0"/>
              </a:spcAft>
              <a:defRPr/>
            </a:pPr>
            <a:r>
              <a:rPr lang="en-US" sz="2000" dirty="0" smtClean="0"/>
              <a:t>Plantar Fasciitis</a:t>
            </a:r>
          </a:p>
          <a:p>
            <a:pPr lvl="1" eaLnBrk="1" fontAlgn="auto" hangingPunct="1">
              <a:spcAft>
                <a:spcPts val="0"/>
              </a:spcAft>
              <a:defRPr/>
            </a:pPr>
            <a:r>
              <a:rPr lang="en-US" sz="2000" dirty="0" smtClean="0"/>
              <a:t>Bunions</a:t>
            </a:r>
          </a:p>
          <a:p>
            <a:pPr eaLnBrk="1" fontAlgn="auto" hangingPunct="1">
              <a:spcAft>
                <a:spcPts val="0"/>
              </a:spcAft>
              <a:defRPr/>
            </a:pPr>
            <a:r>
              <a:rPr lang="en-US" sz="2400" dirty="0" smtClean="0"/>
              <a:t>Progressive</a:t>
            </a:r>
          </a:p>
          <a:p>
            <a:pPr lvl="1" eaLnBrk="1" fontAlgn="auto" hangingPunct="1">
              <a:spcAft>
                <a:spcPts val="0"/>
              </a:spcAft>
              <a:defRPr/>
            </a:pPr>
            <a:r>
              <a:rPr lang="en-US" sz="2000" dirty="0" smtClean="0"/>
              <a:t>Intrinsic</a:t>
            </a:r>
          </a:p>
          <a:p>
            <a:pPr lvl="1" eaLnBrk="1" fontAlgn="auto" hangingPunct="1">
              <a:spcAft>
                <a:spcPts val="0"/>
              </a:spcAft>
              <a:defRPr/>
            </a:pPr>
            <a:r>
              <a:rPr lang="en-US" sz="2000" dirty="0" smtClean="0"/>
              <a:t>Extrinsic</a:t>
            </a:r>
          </a:p>
          <a:p>
            <a:pPr eaLnBrk="1" fontAlgn="auto" hangingPunct="1">
              <a:spcAft>
                <a:spcPts val="0"/>
              </a:spcAft>
              <a:defRPr/>
            </a:pPr>
            <a:r>
              <a:rPr lang="en-US" sz="2400" dirty="0" smtClean="0"/>
              <a:t>Varied</a:t>
            </a:r>
          </a:p>
          <a:p>
            <a:pPr eaLnBrk="1" fontAlgn="auto" hangingPunct="1">
              <a:spcAft>
                <a:spcPts val="0"/>
              </a:spcAft>
              <a:defRPr/>
            </a:pPr>
            <a:r>
              <a:rPr lang="en-US" sz="2400" dirty="0" smtClean="0"/>
              <a:t>Within Reason</a:t>
            </a:r>
          </a:p>
        </p:txBody>
      </p:sp>
      <p:pic>
        <p:nvPicPr>
          <p:cNvPr id="6" name="Content Placeholder 5" descr="100_4101.JPG"/>
          <p:cNvPicPr>
            <a:picLocks noGrp="1" noChangeAspect="1"/>
          </p:cNvPicPr>
          <p:nvPr>
            <p:ph sz="half" idx="2"/>
          </p:nvPr>
        </p:nvPicPr>
        <p:blipFill>
          <a:blip r:embed="rId3" cstate="print"/>
          <a:srcRect l="30701" r="10088" b="15205"/>
          <a:stretch>
            <a:fillRect/>
          </a:stretch>
        </p:blipFill>
        <p:spPr>
          <a:xfrm>
            <a:off x="5410200" y="2743200"/>
            <a:ext cx="2971800" cy="3288832"/>
          </a:xfr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457200" y="1676400"/>
            <a:ext cx="8229600" cy="1143000"/>
          </a:xfrm>
        </p:spPr>
        <p:txBody>
          <a:bodyPr/>
          <a:lstStyle/>
          <a:p>
            <a:pPr eaLnBrk="1" hangingPunct="1"/>
            <a:r>
              <a:rPr lang="en-US" b="1" smtClean="0"/>
              <a:t>Barefoot Training</a:t>
            </a:r>
            <a:endParaRPr lang="en-US" smtClean="0"/>
          </a:p>
        </p:txBody>
      </p:sp>
      <p:sp>
        <p:nvSpPr>
          <p:cNvPr id="3" name="Content Placeholder 2"/>
          <p:cNvSpPr>
            <a:spLocks noGrp="1"/>
          </p:cNvSpPr>
          <p:nvPr>
            <p:ph sz="half" idx="1"/>
          </p:nvPr>
        </p:nvSpPr>
        <p:spPr>
          <a:xfrm>
            <a:off x="457200" y="2667000"/>
            <a:ext cx="4038600" cy="3459163"/>
          </a:xfrm>
        </p:spPr>
        <p:txBody>
          <a:bodyPr rtlCol="0">
            <a:normAutofit lnSpcReduction="10000"/>
          </a:bodyPr>
          <a:lstStyle/>
          <a:p>
            <a:pPr eaLnBrk="1" fontAlgn="auto" hangingPunct="1">
              <a:spcAft>
                <a:spcPts val="0"/>
              </a:spcAft>
              <a:defRPr/>
            </a:pPr>
            <a:r>
              <a:rPr lang="en-US" sz="2000" dirty="0" smtClean="0"/>
              <a:t>Shoe complications</a:t>
            </a:r>
          </a:p>
          <a:p>
            <a:pPr lvl="1" eaLnBrk="1" fontAlgn="auto" hangingPunct="1">
              <a:spcAft>
                <a:spcPts val="0"/>
              </a:spcAft>
              <a:defRPr/>
            </a:pPr>
            <a:r>
              <a:rPr lang="en-US" sz="1800" dirty="0" smtClean="0"/>
              <a:t>Hammer Toes</a:t>
            </a:r>
          </a:p>
          <a:p>
            <a:pPr lvl="1" eaLnBrk="1" fontAlgn="auto" hangingPunct="1">
              <a:spcAft>
                <a:spcPts val="0"/>
              </a:spcAft>
              <a:defRPr/>
            </a:pPr>
            <a:r>
              <a:rPr lang="en-US" sz="1800" dirty="0" smtClean="0"/>
              <a:t>Claw Toes</a:t>
            </a:r>
          </a:p>
          <a:p>
            <a:pPr lvl="1" eaLnBrk="1" fontAlgn="auto" hangingPunct="1">
              <a:spcAft>
                <a:spcPts val="0"/>
              </a:spcAft>
              <a:defRPr/>
            </a:pPr>
            <a:r>
              <a:rPr lang="en-US" sz="1800" dirty="0" smtClean="0"/>
              <a:t>Plantar Fasciitis</a:t>
            </a:r>
          </a:p>
          <a:p>
            <a:pPr lvl="1" eaLnBrk="1" fontAlgn="auto" hangingPunct="1">
              <a:spcAft>
                <a:spcPts val="0"/>
              </a:spcAft>
              <a:defRPr/>
            </a:pPr>
            <a:r>
              <a:rPr lang="en-US" sz="1800" dirty="0" smtClean="0"/>
              <a:t>Bunions</a:t>
            </a:r>
          </a:p>
          <a:p>
            <a:pPr eaLnBrk="1" fontAlgn="auto" hangingPunct="1">
              <a:spcAft>
                <a:spcPts val="0"/>
              </a:spcAft>
              <a:defRPr/>
            </a:pPr>
            <a:r>
              <a:rPr lang="en-US" sz="2000" dirty="0" smtClean="0"/>
              <a:t>Progressive</a:t>
            </a:r>
          </a:p>
          <a:p>
            <a:pPr lvl="1" eaLnBrk="1" fontAlgn="auto" hangingPunct="1">
              <a:spcAft>
                <a:spcPts val="0"/>
              </a:spcAft>
              <a:defRPr/>
            </a:pPr>
            <a:r>
              <a:rPr lang="en-US" sz="1800" dirty="0" smtClean="0"/>
              <a:t>Intrinsic</a:t>
            </a:r>
          </a:p>
          <a:p>
            <a:pPr lvl="1" eaLnBrk="1" fontAlgn="auto" hangingPunct="1">
              <a:spcAft>
                <a:spcPts val="0"/>
              </a:spcAft>
              <a:defRPr/>
            </a:pPr>
            <a:r>
              <a:rPr lang="en-US" sz="1800" dirty="0" smtClean="0"/>
              <a:t>Extrinsic</a:t>
            </a:r>
          </a:p>
          <a:p>
            <a:pPr eaLnBrk="1" fontAlgn="auto" hangingPunct="1">
              <a:spcAft>
                <a:spcPts val="0"/>
              </a:spcAft>
              <a:defRPr/>
            </a:pPr>
            <a:r>
              <a:rPr lang="en-US" sz="2000" dirty="0" smtClean="0"/>
              <a:t>Varied</a:t>
            </a:r>
          </a:p>
          <a:p>
            <a:pPr eaLnBrk="1" fontAlgn="auto" hangingPunct="1">
              <a:spcAft>
                <a:spcPts val="0"/>
              </a:spcAft>
              <a:defRPr/>
            </a:pPr>
            <a:r>
              <a:rPr lang="en-US" sz="2000" dirty="0" smtClean="0"/>
              <a:t>Within Reason</a:t>
            </a:r>
          </a:p>
        </p:txBody>
      </p:sp>
      <p:pic>
        <p:nvPicPr>
          <p:cNvPr id="9" name="Medicine Yoga Ankle.avi_WMV V9.wmv">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5" cstate="print"/>
          <a:stretch>
            <a:fillRect/>
          </a:stretch>
        </p:blipFill>
        <p:spPr>
          <a:xfrm>
            <a:off x="4343400" y="2662237"/>
            <a:ext cx="4375151" cy="3281363"/>
          </a:xfrm>
          <a:scene3d>
            <a:camera prst="orthographicFront"/>
            <a:lightRig rig="threePt" dir="t"/>
          </a:scene3d>
          <a:sp3d>
            <a:bevelT/>
          </a:sp3d>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a:xfrm>
            <a:off x="411163" y="1676400"/>
            <a:ext cx="8229600" cy="1143000"/>
          </a:xfrm>
        </p:spPr>
        <p:txBody>
          <a:bodyPr/>
          <a:lstStyle/>
          <a:p>
            <a:pPr eaLnBrk="1" hangingPunct="1"/>
            <a:r>
              <a:rPr lang="en-US" b="1" smtClean="0"/>
              <a:t>Barefoot Training</a:t>
            </a:r>
            <a:endParaRPr lang="en-US" smtClean="0"/>
          </a:p>
        </p:txBody>
      </p:sp>
      <p:sp>
        <p:nvSpPr>
          <p:cNvPr id="104451" name="Content Placeholder 4"/>
          <p:cNvSpPr>
            <a:spLocks noGrp="1"/>
          </p:cNvSpPr>
          <p:nvPr>
            <p:ph sz="half" idx="2"/>
          </p:nvPr>
        </p:nvSpPr>
        <p:spPr bwMode="auto">
          <a:xfrm>
            <a:off x="4648200" y="2590800"/>
            <a:ext cx="4038600" cy="3352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Popular Foot Exercises</a:t>
            </a:r>
          </a:p>
          <a:p>
            <a:pPr lvl="1" eaLnBrk="1" hangingPunct="1"/>
            <a:r>
              <a:rPr lang="en-US" smtClean="0"/>
              <a:t>Windshield Wipers</a:t>
            </a:r>
          </a:p>
          <a:p>
            <a:pPr lvl="1" eaLnBrk="1" hangingPunct="1"/>
            <a:r>
              <a:rPr lang="en-US" smtClean="0"/>
              <a:t>Rotations</a:t>
            </a:r>
          </a:p>
          <a:p>
            <a:pPr lvl="1" eaLnBrk="1" hangingPunct="1"/>
            <a:r>
              <a:rPr lang="en-US" smtClean="0"/>
              <a:t>Toe contractions and extensions</a:t>
            </a:r>
          </a:p>
          <a:p>
            <a:pPr lvl="1" eaLnBrk="1" hangingPunct="1"/>
            <a:r>
              <a:rPr lang="en-US" smtClean="0"/>
              <a:t>Picking up small objects</a:t>
            </a:r>
          </a:p>
          <a:p>
            <a:pPr lvl="1" eaLnBrk="1" hangingPunct="1"/>
            <a:r>
              <a:rPr lang="en-US" smtClean="0"/>
              <a:t>Towel Bunching</a:t>
            </a:r>
          </a:p>
        </p:txBody>
      </p:sp>
      <p:pic>
        <p:nvPicPr>
          <p:cNvPr id="4" name="Foot Exercises_WMV V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9600" y="2819400"/>
            <a:ext cx="3657600" cy="2743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457200" y="1752600"/>
            <a:ext cx="8229600" cy="1143000"/>
          </a:xfrm>
        </p:spPr>
        <p:txBody>
          <a:bodyPr/>
          <a:lstStyle/>
          <a:p>
            <a:pPr eaLnBrk="1" hangingPunct="1"/>
            <a:r>
              <a:rPr lang="en-US" b="1" smtClean="0"/>
              <a:t>Barefoot Training</a:t>
            </a:r>
            <a:endParaRPr lang="en-US" smtClean="0"/>
          </a:p>
        </p:txBody>
      </p:sp>
      <p:sp>
        <p:nvSpPr>
          <p:cNvPr id="3" name="Content Placeholder 2"/>
          <p:cNvSpPr>
            <a:spLocks noGrp="1"/>
          </p:cNvSpPr>
          <p:nvPr>
            <p:ph sz="half" idx="1"/>
          </p:nvPr>
        </p:nvSpPr>
        <p:spPr>
          <a:xfrm>
            <a:off x="457200" y="2667000"/>
            <a:ext cx="4038600" cy="3505200"/>
          </a:xfrm>
        </p:spPr>
        <p:txBody>
          <a:bodyPr rtlCol="0">
            <a:normAutofit fontScale="85000" lnSpcReduction="20000"/>
          </a:bodyPr>
          <a:lstStyle/>
          <a:p>
            <a:pPr eaLnBrk="1" fontAlgn="auto" hangingPunct="1">
              <a:spcAft>
                <a:spcPts val="0"/>
              </a:spcAft>
              <a:defRPr/>
            </a:pPr>
            <a:r>
              <a:rPr lang="en-US" dirty="0" smtClean="0"/>
              <a:t>Shoe complications</a:t>
            </a:r>
          </a:p>
          <a:p>
            <a:pPr lvl="1" eaLnBrk="1" fontAlgn="auto" hangingPunct="1">
              <a:spcAft>
                <a:spcPts val="0"/>
              </a:spcAft>
              <a:defRPr/>
            </a:pPr>
            <a:r>
              <a:rPr lang="en-US" dirty="0" smtClean="0"/>
              <a:t>Hammer Toes</a:t>
            </a:r>
          </a:p>
          <a:p>
            <a:pPr lvl="1" eaLnBrk="1" fontAlgn="auto" hangingPunct="1">
              <a:spcAft>
                <a:spcPts val="0"/>
              </a:spcAft>
              <a:defRPr/>
            </a:pPr>
            <a:r>
              <a:rPr lang="en-US" dirty="0" smtClean="0"/>
              <a:t>Claw Toes</a:t>
            </a:r>
          </a:p>
          <a:p>
            <a:pPr lvl="1" eaLnBrk="1" fontAlgn="auto" hangingPunct="1">
              <a:spcAft>
                <a:spcPts val="0"/>
              </a:spcAft>
              <a:defRPr/>
            </a:pPr>
            <a:r>
              <a:rPr lang="en-US" dirty="0" smtClean="0"/>
              <a:t>Plantar Fasciitis</a:t>
            </a:r>
          </a:p>
          <a:p>
            <a:pPr lvl="1" eaLnBrk="1" fontAlgn="auto" hangingPunct="1">
              <a:spcAft>
                <a:spcPts val="0"/>
              </a:spcAft>
              <a:defRPr/>
            </a:pPr>
            <a:r>
              <a:rPr lang="en-US" dirty="0" smtClean="0"/>
              <a:t>Bunions</a:t>
            </a:r>
          </a:p>
          <a:p>
            <a:pPr eaLnBrk="1" fontAlgn="auto" hangingPunct="1">
              <a:spcAft>
                <a:spcPts val="0"/>
              </a:spcAft>
              <a:defRPr/>
            </a:pPr>
            <a:r>
              <a:rPr lang="en-US" dirty="0" smtClean="0"/>
              <a:t>Progressive</a:t>
            </a:r>
          </a:p>
          <a:p>
            <a:pPr lvl="1" eaLnBrk="1" fontAlgn="auto" hangingPunct="1">
              <a:spcAft>
                <a:spcPts val="0"/>
              </a:spcAft>
              <a:defRPr/>
            </a:pPr>
            <a:r>
              <a:rPr lang="en-US" dirty="0" smtClean="0"/>
              <a:t>Intrinsic</a:t>
            </a:r>
          </a:p>
          <a:p>
            <a:pPr lvl="1" eaLnBrk="1" fontAlgn="auto" hangingPunct="1">
              <a:spcAft>
                <a:spcPts val="0"/>
              </a:spcAft>
              <a:defRPr/>
            </a:pPr>
            <a:r>
              <a:rPr lang="en-US" dirty="0" smtClean="0"/>
              <a:t>Extrinsic</a:t>
            </a:r>
          </a:p>
          <a:p>
            <a:pPr eaLnBrk="1" fontAlgn="auto" hangingPunct="1">
              <a:spcAft>
                <a:spcPts val="0"/>
              </a:spcAft>
              <a:defRPr/>
            </a:pPr>
            <a:r>
              <a:rPr lang="en-US" dirty="0" smtClean="0"/>
              <a:t>Varied</a:t>
            </a:r>
          </a:p>
          <a:p>
            <a:pPr eaLnBrk="1" fontAlgn="auto" hangingPunct="1">
              <a:spcAft>
                <a:spcPts val="0"/>
              </a:spcAft>
              <a:defRPr/>
            </a:pPr>
            <a:r>
              <a:rPr lang="en-US" dirty="0" smtClean="0"/>
              <a:t>Within Reason</a:t>
            </a:r>
          </a:p>
        </p:txBody>
      </p:sp>
      <p:pic>
        <p:nvPicPr>
          <p:cNvPr id="21506" name="Picture 2" descr="http://www.wholearmor.net/jpegs/RH0307.jpg"/>
          <p:cNvPicPr>
            <a:picLocks noChangeAspect="1" noChangeArrowheads="1"/>
          </p:cNvPicPr>
          <p:nvPr/>
        </p:nvPicPr>
        <p:blipFill>
          <a:blip r:embed="rId3" cstate="print"/>
          <a:srcRect t="6667"/>
          <a:stretch>
            <a:fillRect/>
          </a:stretch>
        </p:blipFill>
        <p:spPr bwMode="auto">
          <a:xfrm>
            <a:off x="5867400" y="2696150"/>
            <a:ext cx="2285999" cy="3476049"/>
          </a:xfrm>
          <a:prstGeom prst="rect">
            <a:avLst/>
          </a:prstGeom>
          <a:noFill/>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a:xfrm>
            <a:off x="457200" y="1752600"/>
            <a:ext cx="8229600" cy="1143000"/>
          </a:xfrm>
        </p:spPr>
        <p:txBody>
          <a:bodyPr/>
          <a:lstStyle/>
          <a:p>
            <a:pPr eaLnBrk="1" hangingPunct="1"/>
            <a:r>
              <a:rPr lang="en-US" b="1" smtClean="0"/>
              <a:t>Training Barefoot</a:t>
            </a:r>
            <a:endParaRPr lang="en-US" smtClean="0"/>
          </a:p>
        </p:txBody>
      </p:sp>
      <p:sp>
        <p:nvSpPr>
          <p:cNvPr id="108547" name="Content Placeholder 4"/>
          <p:cNvSpPr>
            <a:spLocks noGrp="1"/>
          </p:cNvSpPr>
          <p:nvPr>
            <p:ph sz="half" idx="2"/>
          </p:nvPr>
        </p:nvSpPr>
        <p:spPr bwMode="auto">
          <a:xfrm>
            <a:off x="457200" y="2819400"/>
            <a:ext cx="3733800" cy="320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sz="2400" smtClean="0"/>
              <a:t>Avoiding Injury:</a:t>
            </a:r>
          </a:p>
          <a:p>
            <a:pPr eaLnBrk="1" hangingPunct="1"/>
            <a:r>
              <a:rPr lang="en-US" sz="2400" smtClean="0"/>
              <a:t>Competent instruction</a:t>
            </a:r>
          </a:p>
          <a:p>
            <a:pPr eaLnBrk="1" hangingPunct="1"/>
            <a:r>
              <a:rPr lang="en-US" sz="2400" smtClean="0"/>
              <a:t>Bare feet</a:t>
            </a:r>
          </a:p>
          <a:p>
            <a:pPr eaLnBrk="1" hangingPunct="1"/>
            <a:r>
              <a:rPr lang="en-US" sz="2400" smtClean="0"/>
              <a:t>Progressive form (Kata)</a:t>
            </a:r>
          </a:p>
          <a:p>
            <a:pPr eaLnBrk="1" hangingPunct="1"/>
            <a:r>
              <a:rPr lang="en-US" sz="2400" smtClean="0"/>
              <a:t>Progressive training</a:t>
            </a:r>
          </a:p>
          <a:p>
            <a:pPr eaLnBrk="1" hangingPunct="1"/>
            <a:r>
              <a:rPr lang="en-US" sz="2400" smtClean="0"/>
              <a:t>Perfect practice</a:t>
            </a:r>
          </a:p>
          <a:p>
            <a:pPr eaLnBrk="1" hangingPunct="1"/>
            <a:r>
              <a:rPr lang="en-US" sz="2400" smtClean="0"/>
              <a:t>Testing/Promotion</a:t>
            </a:r>
          </a:p>
        </p:txBody>
      </p:sp>
      <p:pic>
        <p:nvPicPr>
          <p:cNvPr id="6" name="Picture 2" descr="\\FAMILY\FD3 Work\Sprains and Strains\Sprains and Strains\Sprains and Strains\IMG_0405.JPG"/>
          <p:cNvPicPr>
            <a:picLocks noGrp="1" noChangeAspect="1" noChangeArrowheads="1"/>
          </p:cNvPicPr>
          <p:nvPr>
            <p:ph sz="half" idx="1"/>
          </p:nvPr>
        </p:nvPicPr>
        <p:blipFill>
          <a:blip r:embed="rId3" cstate="print"/>
          <a:srcRect/>
          <a:stretch>
            <a:fillRect/>
          </a:stretch>
        </p:blipFill>
        <p:spPr>
          <a:xfrm>
            <a:off x="4038600" y="2798860"/>
            <a:ext cx="4724400" cy="3144739"/>
          </a:xfr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7200" y="1671638"/>
            <a:ext cx="8229600" cy="1143000"/>
          </a:xfrm>
        </p:spPr>
        <p:txBody>
          <a:bodyPr/>
          <a:lstStyle/>
          <a:p>
            <a:pPr eaLnBrk="1" hangingPunct="1"/>
            <a:r>
              <a:rPr lang="en-US" b="1" smtClean="0"/>
              <a:t>WARNING!</a:t>
            </a:r>
            <a:endParaRPr lang="en-US" smtClean="0"/>
          </a:p>
        </p:txBody>
      </p:sp>
      <p:sp>
        <p:nvSpPr>
          <p:cNvPr id="110595" name="Content Placeholder 4"/>
          <p:cNvSpPr>
            <a:spLocks noGrp="1"/>
          </p:cNvSpPr>
          <p:nvPr>
            <p:ph sz="half" idx="2"/>
          </p:nvPr>
        </p:nvSpPr>
        <p:spPr bwMode="auto">
          <a:xfrm>
            <a:off x="457200" y="2971800"/>
            <a:ext cx="3733800" cy="3306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Bare Feet</a:t>
            </a:r>
          </a:p>
          <a:p>
            <a:pPr eaLnBrk="1" hangingPunct="1"/>
            <a:r>
              <a:rPr lang="en-US" smtClean="0"/>
              <a:t>Minimalist Shoes</a:t>
            </a:r>
          </a:p>
          <a:p>
            <a:pPr eaLnBrk="1" hangingPunct="1"/>
            <a:r>
              <a:rPr lang="en-US" smtClean="0"/>
              <a:t>Lifetime of Shoes</a:t>
            </a:r>
          </a:p>
          <a:p>
            <a:pPr eaLnBrk="1" hangingPunct="1"/>
            <a:endParaRPr lang="en-US" smtClean="0"/>
          </a:p>
        </p:txBody>
      </p:sp>
      <p:pic>
        <p:nvPicPr>
          <p:cNvPr id="8" name="Picture 7" descr="100_4248.JPG"/>
          <p:cNvPicPr>
            <a:picLocks noChangeAspect="1"/>
          </p:cNvPicPr>
          <p:nvPr/>
        </p:nvPicPr>
        <p:blipFill>
          <a:blip r:embed="rId3" cstate="print"/>
          <a:srcRect t="32456" b="10526"/>
          <a:stretch>
            <a:fillRect/>
          </a:stretch>
        </p:blipFill>
        <p:spPr>
          <a:xfrm>
            <a:off x="4419600" y="2867025"/>
            <a:ext cx="4343400" cy="1857375"/>
          </a:xfrm>
          <a:prstGeom prst="rect">
            <a:avLst/>
          </a:prstGeom>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457200" y="1676400"/>
            <a:ext cx="8229600" cy="1143000"/>
          </a:xfrm>
        </p:spPr>
        <p:txBody>
          <a:bodyPr/>
          <a:lstStyle/>
          <a:p>
            <a:pPr eaLnBrk="1" hangingPunct="1"/>
            <a:r>
              <a:rPr lang="en-US" b="1" smtClean="0"/>
              <a:t>Eccentric Contractions</a:t>
            </a:r>
            <a:endParaRPr lang="en-US" smtClean="0"/>
          </a:p>
        </p:txBody>
      </p:sp>
      <p:sp>
        <p:nvSpPr>
          <p:cNvPr id="112643" name="Content Placeholder 2"/>
          <p:cNvSpPr>
            <a:spLocks noGrp="1"/>
          </p:cNvSpPr>
          <p:nvPr>
            <p:ph sz="half" idx="1"/>
          </p:nvPr>
        </p:nvSpPr>
        <p:spPr bwMode="auto">
          <a:xfrm>
            <a:off x="457200" y="2667000"/>
            <a:ext cx="4038600" cy="3459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sz="1800" smtClean="0"/>
              <a:t>Bare-foot training:</a:t>
            </a:r>
          </a:p>
          <a:p>
            <a:pPr eaLnBrk="1" hangingPunct="1"/>
            <a:r>
              <a:rPr lang="en-US" sz="1800" smtClean="0"/>
              <a:t>Shoe complications</a:t>
            </a:r>
          </a:p>
          <a:p>
            <a:pPr lvl="1" eaLnBrk="1" hangingPunct="1"/>
            <a:r>
              <a:rPr lang="en-US" sz="1600" smtClean="0"/>
              <a:t>Hammer Toe</a:t>
            </a:r>
          </a:p>
          <a:p>
            <a:pPr lvl="1" eaLnBrk="1" hangingPunct="1"/>
            <a:r>
              <a:rPr lang="en-US" sz="1600" smtClean="0"/>
              <a:t>Claw Toes</a:t>
            </a:r>
          </a:p>
          <a:p>
            <a:pPr lvl="1" eaLnBrk="1" hangingPunct="1"/>
            <a:r>
              <a:rPr lang="en-US" sz="1600" smtClean="0"/>
              <a:t>Plantar Fasciitis</a:t>
            </a:r>
          </a:p>
          <a:p>
            <a:pPr lvl="1" eaLnBrk="1" hangingPunct="1"/>
            <a:r>
              <a:rPr lang="en-US" sz="1600" smtClean="0"/>
              <a:t>Bunions</a:t>
            </a:r>
          </a:p>
          <a:p>
            <a:pPr eaLnBrk="1" hangingPunct="1"/>
            <a:r>
              <a:rPr lang="en-US" sz="1800" smtClean="0"/>
              <a:t>Progressive</a:t>
            </a:r>
          </a:p>
          <a:p>
            <a:pPr lvl="1" eaLnBrk="1" hangingPunct="1"/>
            <a:r>
              <a:rPr lang="en-US" sz="1600" smtClean="0"/>
              <a:t>Intrinsic</a:t>
            </a:r>
          </a:p>
          <a:p>
            <a:pPr lvl="1" eaLnBrk="1" hangingPunct="1"/>
            <a:r>
              <a:rPr lang="en-US" sz="1600" smtClean="0"/>
              <a:t>Extrinsic</a:t>
            </a:r>
          </a:p>
          <a:p>
            <a:pPr eaLnBrk="1" hangingPunct="1"/>
            <a:r>
              <a:rPr lang="en-US" sz="1800" smtClean="0"/>
              <a:t>Varied</a:t>
            </a:r>
          </a:p>
          <a:p>
            <a:pPr eaLnBrk="1" hangingPunct="1"/>
            <a:r>
              <a:rPr lang="en-US" sz="1800" smtClean="0"/>
              <a:t>Within Reason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1600200"/>
            <a:ext cx="8229600" cy="1143000"/>
          </a:xfrm>
        </p:spPr>
        <p:txBody>
          <a:bodyPr/>
          <a:lstStyle/>
          <a:p>
            <a:pPr eaLnBrk="1" hangingPunct="1"/>
            <a:r>
              <a:rPr lang="en-US" smtClean="0"/>
              <a:t>I. The Problem</a:t>
            </a:r>
          </a:p>
        </p:txBody>
      </p:sp>
      <p:sp>
        <p:nvSpPr>
          <p:cNvPr id="3" name="Content Placeholder 2"/>
          <p:cNvSpPr>
            <a:spLocks noGrp="1"/>
          </p:cNvSpPr>
          <p:nvPr>
            <p:ph idx="1"/>
          </p:nvPr>
        </p:nvSpPr>
        <p:spPr bwMode="auto">
          <a:xfrm>
            <a:off x="492125" y="2511425"/>
            <a:ext cx="3352800" cy="2689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Sprains and strains</a:t>
            </a:r>
          </a:p>
          <a:p>
            <a:pPr lvl="1" eaLnBrk="1" hangingPunct="1"/>
            <a:r>
              <a:rPr lang="en-US" smtClean="0"/>
              <a:t>Number one injury for firefighting</a:t>
            </a:r>
          </a:p>
          <a:p>
            <a:pPr lvl="1" eaLnBrk="1" hangingPunct="1"/>
            <a:r>
              <a:rPr lang="en-US" smtClean="0"/>
              <a:t>Number one injury for all occupations</a:t>
            </a:r>
            <a:endParaRPr lang="en-US" baseline="30000" smtClean="0"/>
          </a:p>
          <a:p>
            <a:pPr lvl="1" eaLnBrk="1" hangingPunct="1"/>
            <a:endParaRPr lang="en-US" smtClean="0"/>
          </a:p>
        </p:txBody>
      </p:sp>
      <p:graphicFrame>
        <p:nvGraphicFramePr>
          <p:cNvPr id="22532" name="Chart 4"/>
          <p:cNvGraphicFramePr>
            <a:graphicFrameLocks/>
          </p:cNvGraphicFramePr>
          <p:nvPr/>
        </p:nvGraphicFramePr>
        <p:xfrm>
          <a:off x="3810000" y="2528888"/>
          <a:ext cx="3962400" cy="3281362"/>
        </p:xfrm>
        <a:graphic>
          <a:graphicData uri="http://schemas.openxmlformats.org/presentationml/2006/ole">
            <mc:AlternateContent xmlns:mc="http://schemas.openxmlformats.org/markup-compatibility/2006">
              <mc:Choice xmlns:v="urn:schemas-microsoft-com:vml" Requires="v">
                <p:oleObj spid="_x0000_s1027" r:id="rId4" imgW="6194073" imgH="5133277" progId="Excel.Chart.8">
                  <p:embed/>
                </p:oleObj>
              </mc:Choice>
              <mc:Fallback>
                <p:oleObj r:id="rId4" imgW="6194073" imgH="5133277"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2528888"/>
                        <a:ext cx="3962400" cy="328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3" name="TextBox 5"/>
          <p:cNvSpPr txBox="1">
            <a:spLocks noChangeArrowheads="1"/>
          </p:cNvSpPr>
          <p:nvPr/>
        </p:nvSpPr>
        <p:spPr bwMode="auto">
          <a:xfrm>
            <a:off x="6400800" y="5838825"/>
            <a:ext cx="2514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a:latin typeface="Calibri" panose="020F0502020204030204" pitchFamily="34" charset="0"/>
              </a:rPr>
              <a:t>Source: U.S. Firefighter Injuries - 2011</a:t>
            </a:r>
            <a:endParaRPr lang="en-US" sz="1200" i="1" baseline="3000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a:xfrm>
            <a:off x="381000" y="1676400"/>
            <a:ext cx="8229600" cy="1143000"/>
          </a:xfrm>
        </p:spPr>
        <p:txBody>
          <a:bodyPr/>
          <a:lstStyle/>
          <a:p>
            <a:pPr eaLnBrk="1" hangingPunct="1"/>
            <a:r>
              <a:rPr lang="en-US" b="1" smtClean="0"/>
              <a:t>Eccentric Contractions</a:t>
            </a:r>
            <a:endParaRPr lang="en-US" smtClean="0"/>
          </a:p>
        </p:txBody>
      </p:sp>
      <p:sp>
        <p:nvSpPr>
          <p:cNvPr id="114691" name="Content Placeholder 4"/>
          <p:cNvSpPr>
            <a:spLocks noGrp="1"/>
          </p:cNvSpPr>
          <p:nvPr>
            <p:ph sz="half" idx="2"/>
          </p:nvPr>
        </p:nvSpPr>
        <p:spPr bwMode="auto">
          <a:xfrm>
            <a:off x="762000" y="2514600"/>
            <a:ext cx="4038600" cy="3611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Single-Leg Calf Raise</a:t>
            </a:r>
          </a:p>
          <a:p>
            <a:pPr lvl="1" eaLnBrk="1" hangingPunct="1"/>
            <a:r>
              <a:rPr lang="en-US" smtClean="0"/>
              <a:t>All Lower Leg Muscles</a:t>
            </a:r>
          </a:p>
          <a:p>
            <a:pPr lvl="1" eaLnBrk="1" hangingPunct="1"/>
            <a:r>
              <a:rPr lang="en-US" smtClean="0"/>
              <a:t>Entire Foot</a:t>
            </a:r>
          </a:p>
          <a:p>
            <a:pPr lvl="1" eaLnBrk="1" hangingPunct="1"/>
            <a:r>
              <a:rPr lang="en-US" smtClean="0"/>
              <a:t>Every Toe</a:t>
            </a:r>
          </a:p>
          <a:p>
            <a:pPr lvl="1" eaLnBrk="1" hangingPunct="1"/>
            <a:r>
              <a:rPr lang="en-US" smtClean="0"/>
              <a:t>Eccentric Contractions</a:t>
            </a:r>
          </a:p>
          <a:p>
            <a:pPr lvl="1" eaLnBrk="1" hangingPunct="1"/>
            <a:r>
              <a:rPr lang="en-US" smtClean="0"/>
              <a:t>Full ROM</a:t>
            </a:r>
          </a:p>
          <a:p>
            <a:pPr lvl="1" eaLnBrk="1" hangingPunct="1"/>
            <a:r>
              <a:rPr lang="en-US" smtClean="0"/>
              <a:t>Shod</a:t>
            </a:r>
          </a:p>
          <a:p>
            <a:pPr lvl="1" eaLnBrk="1" hangingPunct="1"/>
            <a:r>
              <a:rPr lang="en-US" smtClean="0"/>
              <a:t>Barefoot</a:t>
            </a:r>
          </a:p>
        </p:txBody>
      </p:sp>
      <p:pic>
        <p:nvPicPr>
          <p:cNvPr id="3" name="2013-03-07_Calf_Joe_WMV V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648200" y="2667000"/>
            <a:ext cx="4064000" cy="304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a:xfrm>
            <a:off x="457200" y="1722438"/>
            <a:ext cx="8229600" cy="1143000"/>
          </a:xfrm>
        </p:spPr>
        <p:txBody>
          <a:bodyPr/>
          <a:lstStyle/>
          <a:p>
            <a:pPr eaLnBrk="1" hangingPunct="1"/>
            <a:r>
              <a:rPr lang="en-US" b="1" smtClean="0"/>
              <a:t>10-Minute Injury Prevention</a:t>
            </a:r>
            <a:endParaRPr lang="en-US" smtClean="0"/>
          </a:p>
        </p:txBody>
      </p:sp>
      <p:sp>
        <p:nvSpPr>
          <p:cNvPr id="116739" name="Content Placeholder 2"/>
          <p:cNvSpPr>
            <a:spLocks noGrp="1"/>
          </p:cNvSpPr>
          <p:nvPr>
            <p:ph sz="half" idx="1"/>
          </p:nvPr>
        </p:nvSpPr>
        <p:spPr bwMode="auto">
          <a:xfrm>
            <a:off x="457200" y="2971800"/>
            <a:ext cx="4038600" cy="3154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Dynamic</a:t>
            </a:r>
          </a:p>
          <a:p>
            <a:pPr eaLnBrk="1" hangingPunct="1"/>
            <a:r>
              <a:rPr lang="en-US" smtClean="0"/>
              <a:t>Functional</a:t>
            </a:r>
          </a:p>
          <a:p>
            <a:pPr eaLnBrk="1" hangingPunct="1"/>
            <a:r>
              <a:rPr lang="en-US" smtClean="0"/>
              <a:t>Balance</a:t>
            </a:r>
          </a:p>
          <a:p>
            <a:pPr eaLnBrk="1" hangingPunct="1"/>
            <a:r>
              <a:rPr lang="en-US" smtClean="0"/>
              <a:t>Agility</a:t>
            </a:r>
          </a:p>
        </p:txBody>
      </p:sp>
      <p:sp>
        <p:nvSpPr>
          <p:cNvPr id="116740" name="TextBox 7"/>
          <p:cNvSpPr txBox="1">
            <a:spLocks noChangeArrowheads="1"/>
          </p:cNvSpPr>
          <p:nvPr/>
        </p:nvSpPr>
        <p:spPr bwMode="auto">
          <a:xfrm>
            <a:off x="609600" y="5373688"/>
            <a:ext cx="3581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hlinkClick r:id="rId3"/>
              </a:rPr>
              <a:t>High School Injury Prevention Program - click here!</a:t>
            </a:r>
            <a:endParaRPr lang="en-US">
              <a:latin typeface="Calibri" panose="020F0502020204030204" pitchFamily="34" charset="0"/>
            </a:endParaRPr>
          </a:p>
        </p:txBody>
      </p:sp>
      <p:pic>
        <p:nvPicPr>
          <p:cNvPr id="15362" name="Picture 2"/>
          <p:cNvPicPr>
            <a:picLocks noChangeAspect="1" noChangeArrowheads="1"/>
          </p:cNvPicPr>
          <p:nvPr/>
        </p:nvPicPr>
        <p:blipFill>
          <a:blip r:embed="rId4" cstate="print"/>
          <a:srcRect l="26667" t="12593" r="47916" b="22963"/>
          <a:stretch>
            <a:fillRect/>
          </a:stretch>
        </p:blipFill>
        <p:spPr bwMode="auto">
          <a:xfrm>
            <a:off x="5562600" y="2774430"/>
            <a:ext cx="2275490" cy="3245370"/>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57200" y="1747838"/>
            <a:ext cx="8229600" cy="1143000"/>
          </a:xfrm>
        </p:spPr>
        <p:txBody>
          <a:bodyPr/>
          <a:lstStyle/>
          <a:p>
            <a:pPr eaLnBrk="1" hangingPunct="1"/>
            <a:r>
              <a:rPr lang="en-US" b="1" smtClean="0"/>
              <a:t>Warm Up</a:t>
            </a:r>
            <a:endParaRPr lang="en-US" smtClean="0"/>
          </a:p>
        </p:txBody>
      </p:sp>
      <p:sp>
        <p:nvSpPr>
          <p:cNvPr id="118787" name="Content Placeholder 2"/>
          <p:cNvSpPr>
            <a:spLocks noGrp="1"/>
          </p:cNvSpPr>
          <p:nvPr>
            <p:ph sz="half" idx="1"/>
          </p:nvPr>
        </p:nvSpPr>
        <p:spPr bwMode="auto">
          <a:xfrm>
            <a:off x="457200" y="2713038"/>
            <a:ext cx="4038600" cy="3382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400" smtClean="0"/>
              <a:t>Pre-Work Exercise</a:t>
            </a:r>
          </a:p>
          <a:p>
            <a:pPr lvl="1" eaLnBrk="1" hangingPunct="1"/>
            <a:r>
              <a:rPr lang="en-US" sz="2000" smtClean="0"/>
              <a:t>XHIT</a:t>
            </a:r>
          </a:p>
          <a:p>
            <a:pPr lvl="1" eaLnBrk="1" hangingPunct="1"/>
            <a:r>
              <a:rPr lang="en-US" sz="2000" smtClean="0"/>
              <a:t>5 to 10 minute routines</a:t>
            </a:r>
          </a:p>
          <a:p>
            <a:pPr lvl="2" eaLnBrk="1" hangingPunct="1"/>
            <a:r>
              <a:rPr lang="en-US" sz="1800" smtClean="0"/>
              <a:t>Jumping Jacks</a:t>
            </a:r>
          </a:p>
          <a:p>
            <a:pPr lvl="2" eaLnBrk="1" hangingPunct="1"/>
            <a:r>
              <a:rPr lang="en-US" sz="1800" smtClean="0"/>
              <a:t>High Knees</a:t>
            </a:r>
          </a:p>
          <a:p>
            <a:pPr lvl="2" eaLnBrk="1" hangingPunct="1"/>
            <a:r>
              <a:rPr lang="en-US" sz="1800" smtClean="0"/>
              <a:t>Butt Kicks</a:t>
            </a:r>
          </a:p>
          <a:p>
            <a:pPr lvl="2" eaLnBrk="1" hangingPunct="1"/>
            <a:r>
              <a:rPr lang="en-US" sz="1800" smtClean="0"/>
              <a:t>Side Lunges</a:t>
            </a:r>
          </a:p>
          <a:p>
            <a:pPr lvl="2" eaLnBrk="1" hangingPunct="1"/>
            <a:r>
              <a:rPr lang="en-US" sz="1800" smtClean="0"/>
              <a:t>Pushups</a:t>
            </a:r>
          </a:p>
          <a:p>
            <a:pPr lvl="2" eaLnBrk="1" hangingPunct="1"/>
            <a:r>
              <a:rPr lang="en-US" sz="1800" smtClean="0"/>
              <a:t>Burpees</a:t>
            </a:r>
          </a:p>
        </p:txBody>
      </p:sp>
      <p:sp>
        <p:nvSpPr>
          <p:cNvPr id="118788" name="TextBox 5"/>
          <p:cNvSpPr txBox="1">
            <a:spLocks noChangeArrowheads="1"/>
          </p:cNvSpPr>
          <p:nvPr/>
        </p:nvSpPr>
        <p:spPr bwMode="auto">
          <a:xfrm>
            <a:off x="5562600" y="5421313"/>
            <a:ext cx="220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hlinkClick r:id="rId3"/>
              </a:rPr>
              <a:t>Watch XHIT here!</a:t>
            </a:r>
            <a:endParaRPr lang="en-US">
              <a:latin typeface="Calibri" panose="020F0502020204030204" pitchFamily="34" charset="0"/>
            </a:endParaRPr>
          </a:p>
        </p:txBody>
      </p:sp>
      <p:pic>
        <p:nvPicPr>
          <p:cNvPr id="105474" name="Picture 2"/>
          <p:cNvPicPr>
            <a:picLocks noChangeAspect="1" noChangeArrowheads="1"/>
          </p:cNvPicPr>
          <p:nvPr/>
        </p:nvPicPr>
        <p:blipFill>
          <a:blip r:embed="rId4" cstate="print"/>
          <a:srcRect l="31641" t="12500" r="5078" b="31250"/>
          <a:stretch>
            <a:fillRect/>
          </a:stretch>
        </p:blipFill>
        <p:spPr bwMode="auto">
          <a:xfrm>
            <a:off x="4635500" y="3135312"/>
            <a:ext cx="4114800" cy="2057400"/>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143000"/>
          </a:xfrm>
        </p:spPr>
        <p:txBody>
          <a:bodyPr rtlCol="0">
            <a:normAutofit fontScale="90000"/>
          </a:bodyPr>
          <a:lstStyle/>
          <a:p>
            <a:pPr eaLnBrk="1" fontAlgn="auto" hangingPunct="1">
              <a:spcAft>
                <a:spcPts val="0"/>
              </a:spcAft>
              <a:defRPr/>
            </a:pPr>
            <a:r>
              <a:rPr lang="en-US" b="1" dirty="0" smtClean="0"/>
              <a:t>Posterior-Chain Weakness</a:t>
            </a:r>
            <a:br>
              <a:rPr lang="en-US" b="1" dirty="0" smtClean="0"/>
            </a:br>
            <a:endParaRPr lang="en-US" sz="3600" dirty="0"/>
          </a:p>
        </p:txBody>
      </p:sp>
      <p:pic>
        <p:nvPicPr>
          <p:cNvPr id="8" name="Picture 1"/>
          <p:cNvPicPr>
            <a:picLocks noChangeAspect="1" noChangeArrowheads="1"/>
          </p:cNvPicPr>
          <p:nvPr/>
        </p:nvPicPr>
        <p:blipFill>
          <a:blip r:embed="rId3" cstate="print"/>
          <a:srcRect l="16875" t="23333" r="16563" b="11667"/>
          <a:stretch>
            <a:fillRect/>
          </a:stretch>
        </p:blipFill>
        <p:spPr bwMode="auto">
          <a:xfrm>
            <a:off x="952500" y="2446008"/>
            <a:ext cx="7353300" cy="3497592"/>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a:xfrm>
            <a:off x="457200" y="1600200"/>
            <a:ext cx="8229600" cy="1143000"/>
          </a:xfrm>
        </p:spPr>
        <p:txBody>
          <a:bodyPr/>
          <a:lstStyle/>
          <a:p>
            <a:pPr eaLnBrk="1" hangingPunct="1"/>
            <a:r>
              <a:rPr lang="en-US" sz="3600" b="1" smtClean="0"/>
              <a:t>The Crab-Hip Hold</a:t>
            </a:r>
            <a:endParaRPr lang="en-US" sz="3600" smtClean="0"/>
          </a:p>
        </p:txBody>
      </p:sp>
      <p:sp>
        <p:nvSpPr>
          <p:cNvPr id="122883" name="Content Placeholder 5"/>
          <p:cNvSpPr>
            <a:spLocks noGrp="1"/>
          </p:cNvSpPr>
          <p:nvPr>
            <p:ph idx="1"/>
          </p:nvPr>
        </p:nvSpPr>
        <p:spPr bwMode="auto">
          <a:xfrm>
            <a:off x="457200" y="2438400"/>
            <a:ext cx="3657600" cy="3687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Squeeze shoulder blades together</a:t>
            </a:r>
          </a:p>
          <a:p>
            <a:pPr eaLnBrk="1" hangingPunct="1"/>
            <a:r>
              <a:rPr lang="en-US" smtClean="0"/>
              <a:t>Push with arms to keep body straight</a:t>
            </a:r>
          </a:p>
          <a:p>
            <a:pPr eaLnBrk="1" hangingPunct="1"/>
            <a:r>
              <a:rPr lang="en-US" smtClean="0"/>
              <a:t>Hold or move</a:t>
            </a:r>
          </a:p>
          <a:p>
            <a:pPr eaLnBrk="1" hangingPunct="1"/>
            <a:endParaRPr lang="en-US" smtClean="0"/>
          </a:p>
        </p:txBody>
      </p:sp>
      <p:pic>
        <p:nvPicPr>
          <p:cNvPr id="5" name="Picture 1"/>
          <p:cNvPicPr>
            <a:picLocks noChangeAspect="1" noChangeArrowheads="1"/>
          </p:cNvPicPr>
          <p:nvPr/>
        </p:nvPicPr>
        <p:blipFill>
          <a:blip r:embed="rId5" cstate="print"/>
          <a:srcRect l="16875" t="23333" r="16563" b="11667"/>
          <a:stretch>
            <a:fillRect/>
          </a:stretch>
        </p:blipFill>
        <p:spPr bwMode="auto">
          <a:xfrm>
            <a:off x="838200" y="4495800"/>
            <a:ext cx="2667000" cy="1464972"/>
          </a:xfrm>
          <a:prstGeom prst="rect">
            <a:avLst/>
          </a:prstGeom>
          <a:noFill/>
          <a:ln w="9525">
            <a:noFill/>
            <a:miter lim="800000"/>
            <a:headEnd/>
            <a:tailEnd/>
          </a:ln>
          <a:scene3d>
            <a:camera prst="orthographicFront"/>
            <a:lightRig rig="threePt" dir="t"/>
          </a:scene3d>
          <a:sp3d>
            <a:bevelT/>
          </a:sp3d>
        </p:spPr>
      </p:pic>
      <p:pic>
        <p:nvPicPr>
          <p:cNvPr id="2" name="100_4113_WMV V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267200" y="2590800"/>
            <a:ext cx="4165600" cy="3124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457200" y="1752600"/>
            <a:ext cx="8229600" cy="1143000"/>
          </a:xfrm>
        </p:spPr>
        <p:txBody>
          <a:bodyPr/>
          <a:lstStyle/>
          <a:p>
            <a:pPr eaLnBrk="1" hangingPunct="1"/>
            <a:r>
              <a:rPr lang="en-US" b="1" smtClean="0"/>
              <a:t>Proprioception</a:t>
            </a:r>
          </a:p>
        </p:txBody>
      </p:sp>
      <p:sp>
        <p:nvSpPr>
          <p:cNvPr id="124931" name="Content Placeholder 2"/>
          <p:cNvSpPr>
            <a:spLocks noGrp="1"/>
          </p:cNvSpPr>
          <p:nvPr>
            <p:ph sz="half" idx="1"/>
          </p:nvPr>
        </p:nvSpPr>
        <p:spPr bwMode="auto">
          <a:xfrm>
            <a:off x="457200" y="2819400"/>
            <a:ext cx="4038600" cy="3306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000" smtClean="0"/>
              <a:t>Balance</a:t>
            </a:r>
          </a:p>
          <a:p>
            <a:pPr eaLnBrk="1" hangingPunct="1"/>
            <a:r>
              <a:rPr lang="en-US" sz="2000" smtClean="0"/>
              <a:t>Coordination</a:t>
            </a:r>
          </a:p>
          <a:p>
            <a:pPr eaLnBrk="1" hangingPunct="1"/>
            <a:r>
              <a:rPr lang="en-US" sz="2000" smtClean="0"/>
              <a:t>Agility</a:t>
            </a:r>
          </a:p>
          <a:p>
            <a:pPr eaLnBrk="1" hangingPunct="1"/>
            <a:r>
              <a:rPr lang="en-US" sz="2000" smtClean="0"/>
              <a:t>Sense of Awareness</a:t>
            </a:r>
          </a:p>
          <a:p>
            <a:pPr eaLnBrk="1" hangingPunct="1"/>
            <a:r>
              <a:rPr lang="en-US" sz="2000" smtClean="0"/>
              <a:t>Maps</a:t>
            </a:r>
          </a:p>
          <a:p>
            <a:pPr lvl="1" eaLnBrk="1" hangingPunct="1"/>
            <a:r>
              <a:rPr lang="en-US" sz="1800" smtClean="0"/>
              <a:t>Movement </a:t>
            </a:r>
          </a:p>
          <a:p>
            <a:pPr lvl="1" eaLnBrk="1" hangingPunct="1"/>
            <a:r>
              <a:rPr lang="en-US" sz="1800" smtClean="0"/>
              <a:t>Sensation</a:t>
            </a:r>
          </a:p>
          <a:p>
            <a:pPr eaLnBrk="1" hangingPunct="1"/>
            <a:r>
              <a:rPr lang="en-US" sz="2000" smtClean="0"/>
              <a:t>Better Maps = Better Movement</a:t>
            </a:r>
          </a:p>
          <a:p>
            <a:pPr eaLnBrk="1" hangingPunct="1"/>
            <a:r>
              <a:rPr lang="en-US" sz="2000" smtClean="0"/>
              <a:t>Muscle Memory</a:t>
            </a:r>
          </a:p>
          <a:p>
            <a:pPr lvl="1" eaLnBrk="1" hangingPunct="1"/>
            <a:endParaRPr lang="en-US" smtClean="0"/>
          </a:p>
          <a:p>
            <a:pPr lvl="2" eaLnBrk="1" hangingPunct="1"/>
            <a:endParaRPr lang="en-US" smtClean="0"/>
          </a:p>
        </p:txBody>
      </p:sp>
      <p:pic>
        <p:nvPicPr>
          <p:cNvPr id="6" name="Picture 2"/>
          <p:cNvPicPr>
            <a:picLocks noGrp="1" noChangeAspect="1" noChangeArrowheads="1"/>
          </p:cNvPicPr>
          <p:nvPr>
            <p:ph sz="half" idx="2"/>
          </p:nvPr>
        </p:nvPicPr>
        <p:blipFill>
          <a:blip r:embed="rId3" cstate="print"/>
          <a:srcRect/>
          <a:stretch>
            <a:fillRect/>
          </a:stretch>
        </p:blipFill>
        <p:spPr>
          <a:xfrm>
            <a:off x="6563319" y="2514600"/>
            <a:ext cx="1735534" cy="3230563"/>
          </a:xfrm>
          <a:ln>
            <a:miter lim="800000"/>
            <a:headEnd/>
            <a:tailEnd/>
          </a:ln>
          <a:scene3d>
            <a:camera prst="orthographicFront"/>
            <a:lightRig rig="threePt" dir="t"/>
          </a:scene3d>
          <a:sp3d>
            <a:bevelT/>
          </a:sp3d>
        </p:spPr>
      </p:pic>
      <p:sp>
        <p:nvSpPr>
          <p:cNvPr id="124933" name="TextBox 4"/>
          <p:cNvSpPr txBox="1">
            <a:spLocks noChangeArrowheads="1"/>
          </p:cNvSpPr>
          <p:nvPr/>
        </p:nvSpPr>
        <p:spPr bwMode="auto">
          <a:xfrm>
            <a:off x="5181600" y="5700713"/>
            <a:ext cx="3810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600">
                <a:latin typeface="Calibri" panose="020F0502020204030204" pitchFamily="34" charset="0"/>
                <a:hlinkClick r:id="rId4"/>
              </a:rPr>
              <a:t>Click here for a must-see ESPN video!</a:t>
            </a:r>
            <a:endParaRPr lang="en-US" sz="160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457200" y="1752600"/>
            <a:ext cx="8229600" cy="1143000"/>
          </a:xfrm>
        </p:spPr>
        <p:txBody>
          <a:bodyPr/>
          <a:lstStyle/>
          <a:p>
            <a:pPr eaLnBrk="1" hangingPunct="1"/>
            <a:r>
              <a:rPr lang="en-US" b="1" smtClean="0"/>
              <a:t>Proprioception &amp; Yoga</a:t>
            </a:r>
          </a:p>
        </p:txBody>
      </p:sp>
      <p:sp>
        <p:nvSpPr>
          <p:cNvPr id="126979" name="Content Placeholder 2"/>
          <p:cNvSpPr>
            <a:spLocks noGrp="1"/>
          </p:cNvSpPr>
          <p:nvPr>
            <p:ph sz="half" idx="1"/>
          </p:nvPr>
        </p:nvSpPr>
        <p:spPr bwMode="auto">
          <a:xfrm>
            <a:off x="457200" y="2713038"/>
            <a:ext cx="4038600" cy="3611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400" smtClean="0"/>
              <a:t>Novel</a:t>
            </a:r>
          </a:p>
          <a:p>
            <a:pPr eaLnBrk="1" hangingPunct="1"/>
            <a:r>
              <a:rPr lang="en-US" sz="2400" smtClean="0"/>
              <a:t>Mindful</a:t>
            </a:r>
          </a:p>
          <a:p>
            <a:pPr eaLnBrk="1" hangingPunct="1"/>
            <a:r>
              <a:rPr lang="en-US" sz="2400" smtClean="0"/>
              <a:t>Interesting</a:t>
            </a:r>
          </a:p>
          <a:p>
            <a:pPr eaLnBrk="1" hangingPunct="1"/>
            <a:r>
              <a:rPr lang="en-US" sz="2400" smtClean="0"/>
              <a:t>Exploratory</a:t>
            </a:r>
          </a:p>
          <a:p>
            <a:pPr eaLnBrk="1" hangingPunct="1"/>
            <a:r>
              <a:rPr lang="en-US" sz="2400" smtClean="0"/>
              <a:t>Curious</a:t>
            </a:r>
          </a:p>
          <a:p>
            <a:pPr eaLnBrk="1" hangingPunct="1"/>
            <a:r>
              <a:rPr lang="en-US" sz="2400" smtClean="0"/>
              <a:t>Playful</a:t>
            </a:r>
          </a:p>
          <a:p>
            <a:pPr eaLnBrk="1" hangingPunct="1"/>
            <a:r>
              <a:rPr lang="en-US" sz="2400" smtClean="0"/>
              <a:t>Pain Free</a:t>
            </a:r>
          </a:p>
        </p:txBody>
      </p:sp>
      <p:sp>
        <p:nvSpPr>
          <p:cNvPr id="126980" name="Content Placeholder 6"/>
          <p:cNvSpPr>
            <a:spLocks noGrp="1"/>
          </p:cNvSpPr>
          <p:nvPr>
            <p:ph sz="half" idx="2"/>
          </p:nvPr>
        </p:nvSpPr>
        <p:spPr bwMode="auto">
          <a:xfrm>
            <a:off x="4648200" y="2713038"/>
            <a:ext cx="4038600" cy="3611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2400" smtClean="0"/>
              <a:t>Feldenkais Method</a:t>
            </a:r>
          </a:p>
          <a:p>
            <a:pPr eaLnBrk="1" hangingPunct="1"/>
            <a:r>
              <a:rPr lang="en-US" sz="2400" smtClean="0"/>
              <a:t>Z-Health</a:t>
            </a:r>
          </a:p>
          <a:p>
            <a:pPr eaLnBrk="1" hangingPunct="1"/>
            <a:r>
              <a:rPr lang="en-US" sz="2400" smtClean="0"/>
              <a:t>Alexander Technique</a:t>
            </a:r>
          </a:p>
          <a:p>
            <a:pPr eaLnBrk="1" hangingPunct="1"/>
            <a:r>
              <a:rPr lang="en-US" sz="2400" smtClean="0"/>
              <a:t>Ideokinesis</a:t>
            </a:r>
          </a:p>
          <a:p>
            <a:pPr eaLnBrk="1" hangingPunct="1"/>
            <a:r>
              <a:rPr lang="en-US" sz="2400" smtClean="0"/>
              <a:t>Tai Chi</a:t>
            </a:r>
          </a:p>
          <a:p>
            <a:pPr eaLnBrk="1" hangingPunct="1"/>
            <a:r>
              <a:rPr lang="en-US" sz="2400" b="1" smtClean="0"/>
              <a:t>Yoga</a:t>
            </a:r>
          </a:p>
          <a:p>
            <a:pPr eaLnBrk="1" hangingPunct="1"/>
            <a:endParaRPr lang="en-US"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a:xfrm>
            <a:off x="457200" y="1752600"/>
            <a:ext cx="8229600" cy="1143000"/>
          </a:xfrm>
        </p:spPr>
        <p:txBody>
          <a:bodyPr/>
          <a:lstStyle/>
          <a:p>
            <a:pPr eaLnBrk="1" hangingPunct="1"/>
            <a:r>
              <a:rPr lang="en-US" b="1" smtClean="0"/>
              <a:t>Single-Leg Exercises</a:t>
            </a:r>
          </a:p>
        </p:txBody>
      </p:sp>
      <p:sp>
        <p:nvSpPr>
          <p:cNvPr id="129027" name="Content Placeholder 2"/>
          <p:cNvSpPr>
            <a:spLocks noGrp="1"/>
          </p:cNvSpPr>
          <p:nvPr>
            <p:ph sz="half" idx="1"/>
          </p:nvPr>
        </p:nvSpPr>
        <p:spPr bwMode="auto">
          <a:xfrm>
            <a:off x="457200" y="2743200"/>
            <a:ext cx="4038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Walk</a:t>
            </a:r>
          </a:p>
          <a:p>
            <a:pPr eaLnBrk="1" hangingPunct="1"/>
            <a:r>
              <a:rPr lang="en-US" smtClean="0"/>
              <a:t>Run</a:t>
            </a:r>
          </a:p>
          <a:p>
            <a:pPr eaLnBrk="1" hangingPunct="1"/>
            <a:r>
              <a:rPr lang="en-US" smtClean="0"/>
              <a:t>Single-Leg Target Reach</a:t>
            </a:r>
          </a:p>
          <a:p>
            <a:pPr lvl="1" eaLnBrk="1" hangingPunct="1"/>
            <a:r>
              <a:rPr lang="en-US" smtClean="0"/>
              <a:t>Posterior Chain</a:t>
            </a:r>
          </a:p>
          <a:p>
            <a:pPr lvl="1" eaLnBrk="1" hangingPunct="1"/>
            <a:r>
              <a:rPr lang="en-US" smtClean="0"/>
              <a:t>Proprioception</a:t>
            </a:r>
          </a:p>
          <a:p>
            <a:pPr lvl="1" eaLnBrk="1" hangingPunct="1"/>
            <a:r>
              <a:rPr lang="en-US" smtClean="0"/>
              <a:t>Bare feet</a:t>
            </a:r>
          </a:p>
        </p:txBody>
      </p:sp>
      <p:pic>
        <p:nvPicPr>
          <p:cNvPr id="2" name="100_4288_WMV V9_00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606834" y="2895600"/>
            <a:ext cx="3759200" cy="2819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441960" y="1733006"/>
            <a:ext cx="8229600" cy="1143000"/>
          </a:xfrm>
        </p:spPr>
        <p:txBody>
          <a:bodyPr/>
          <a:lstStyle/>
          <a:p>
            <a:pPr eaLnBrk="1" hangingPunct="1"/>
            <a:r>
              <a:rPr lang="en-US" b="1" dirty="0" smtClean="0"/>
              <a:t>Foam Rollers</a:t>
            </a:r>
          </a:p>
        </p:txBody>
      </p:sp>
      <p:sp>
        <p:nvSpPr>
          <p:cNvPr id="131075" name="Content Placeholder 2"/>
          <p:cNvSpPr>
            <a:spLocks noGrp="1"/>
          </p:cNvSpPr>
          <p:nvPr>
            <p:ph sz="half" idx="1"/>
          </p:nvPr>
        </p:nvSpPr>
        <p:spPr bwMode="auto">
          <a:xfrm>
            <a:off x="457200" y="2514600"/>
            <a:ext cx="4038600" cy="3611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dirty="0" err="1" smtClean="0"/>
              <a:t>Myofascial</a:t>
            </a:r>
            <a:r>
              <a:rPr lang="en-US" dirty="0" smtClean="0"/>
              <a:t> Release</a:t>
            </a:r>
          </a:p>
          <a:p>
            <a:pPr eaLnBrk="1" hangingPunct="1"/>
            <a:r>
              <a:rPr lang="en-US" dirty="0" smtClean="0"/>
              <a:t>When</a:t>
            </a:r>
          </a:p>
          <a:p>
            <a:pPr lvl="1" eaLnBrk="1" hangingPunct="1"/>
            <a:r>
              <a:rPr lang="en-US" dirty="0" smtClean="0"/>
              <a:t>Pre Workout – Warm-Up</a:t>
            </a:r>
          </a:p>
          <a:p>
            <a:pPr lvl="1" eaLnBrk="1" hangingPunct="1"/>
            <a:r>
              <a:rPr lang="en-US" dirty="0" smtClean="0"/>
              <a:t>Post Workout – Recovery </a:t>
            </a:r>
          </a:p>
          <a:p>
            <a:pPr lvl="1" eaLnBrk="1" hangingPunct="1"/>
            <a:r>
              <a:rPr lang="en-US" dirty="0" smtClean="0"/>
              <a:t>AM &amp; PM – Feels Good!</a:t>
            </a:r>
          </a:p>
          <a:p>
            <a:pPr eaLnBrk="1" hangingPunct="1"/>
            <a:r>
              <a:rPr lang="en-US" dirty="0" smtClean="0"/>
              <a:t>Massage</a:t>
            </a:r>
          </a:p>
          <a:p>
            <a:pPr eaLnBrk="1" hangingPunct="1"/>
            <a:r>
              <a:rPr lang="en-US" dirty="0" smtClean="0"/>
              <a:t>Cheap &amp; Timely</a:t>
            </a:r>
          </a:p>
          <a:p>
            <a:pPr eaLnBrk="1" hangingPunct="1"/>
            <a:endParaRPr lang="en-US" dirty="0" smtClean="0"/>
          </a:p>
        </p:txBody>
      </p:sp>
      <p:pic>
        <p:nvPicPr>
          <p:cNvPr id="2" name="100_4142_WMV V9_00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709160" y="2667000"/>
            <a:ext cx="3962400" cy="2971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a:xfrm>
            <a:off x="457200" y="1600200"/>
            <a:ext cx="8229600" cy="1143000"/>
          </a:xfrm>
        </p:spPr>
        <p:txBody>
          <a:bodyPr/>
          <a:lstStyle/>
          <a:p>
            <a:pPr eaLnBrk="1" hangingPunct="1"/>
            <a:r>
              <a:rPr lang="en-US" b="1" smtClean="0"/>
              <a:t>Putting It All Together</a:t>
            </a:r>
          </a:p>
        </p:txBody>
      </p:sp>
      <p:sp>
        <p:nvSpPr>
          <p:cNvPr id="3" name="Content Placeholder 2"/>
          <p:cNvSpPr>
            <a:spLocks noGrp="1"/>
          </p:cNvSpPr>
          <p:nvPr>
            <p:ph idx="1"/>
          </p:nvPr>
        </p:nvSpPr>
        <p:spPr>
          <a:xfrm>
            <a:off x="465138" y="2438400"/>
            <a:ext cx="3954462" cy="3962400"/>
          </a:xfrm>
        </p:spPr>
        <p:txBody>
          <a:bodyPr rtlCol="0">
            <a:normAutofit fontScale="25000" lnSpcReduction="20000"/>
          </a:bodyPr>
          <a:lstStyle/>
          <a:p>
            <a:pPr eaLnBrk="1" fontAlgn="auto" hangingPunct="1">
              <a:spcAft>
                <a:spcPts val="0"/>
              </a:spcAft>
              <a:defRPr/>
            </a:pPr>
            <a:r>
              <a:rPr lang="en-US" sz="6400" dirty="0" smtClean="0"/>
              <a:t>Get tested! (Functional Movement Screening or Single-Leg Balance Test – Establish a base  line and reveal weak links.)</a:t>
            </a:r>
          </a:p>
          <a:p>
            <a:pPr eaLnBrk="1" fontAlgn="auto" hangingPunct="1">
              <a:spcAft>
                <a:spcPts val="0"/>
              </a:spcAft>
              <a:defRPr/>
            </a:pPr>
            <a:r>
              <a:rPr lang="en-US" sz="6400" dirty="0" smtClean="0"/>
              <a:t>Good morning stretch – before you get out of bed</a:t>
            </a:r>
          </a:p>
          <a:p>
            <a:pPr eaLnBrk="1" fontAlgn="auto" hangingPunct="1">
              <a:spcAft>
                <a:spcPts val="0"/>
              </a:spcAft>
              <a:defRPr/>
            </a:pPr>
            <a:r>
              <a:rPr lang="en-US" sz="6400" dirty="0" smtClean="0"/>
              <a:t>Foot and ankle exercises – first and last thing of the day</a:t>
            </a:r>
          </a:p>
          <a:p>
            <a:pPr eaLnBrk="1" fontAlgn="auto" hangingPunct="1">
              <a:spcAft>
                <a:spcPts val="0"/>
              </a:spcAft>
              <a:defRPr/>
            </a:pPr>
            <a:r>
              <a:rPr lang="en-US" sz="6400" dirty="0" smtClean="0"/>
              <a:t>Exercise with bare foot – yoga, tai chi, martial arts, </a:t>
            </a:r>
            <a:br>
              <a:rPr lang="en-US" sz="6400" dirty="0" smtClean="0"/>
            </a:br>
            <a:r>
              <a:rPr lang="en-US" sz="6400" dirty="0" smtClean="0"/>
              <a:t>10-minute bodyweight exercise routines </a:t>
            </a:r>
          </a:p>
          <a:p>
            <a:pPr eaLnBrk="1" fontAlgn="auto" hangingPunct="1">
              <a:spcAft>
                <a:spcPts val="0"/>
              </a:spcAft>
              <a:defRPr/>
            </a:pPr>
            <a:r>
              <a:rPr lang="en-US" sz="6400" dirty="0" smtClean="0"/>
              <a:t>Wear the right footwear for the task at hand</a:t>
            </a:r>
          </a:p>
          <a:p>
            <a:pPr eaLnBrk="1" fontAlgn="auto" hangingPunct="1">
              <a:spcAft>
                <a:spcPts val="0"/>
              </a:spcAft>
              <a:defRPr/>
            </a:pPr>
            <a:r>
              <a:rPr lang="en-US" sz="6400" dirty="0" smtClean="0"/>
              <a:t>Posterior-chain exercises – Founder Training</a:t>
            </a:r>
          </a:p>
          <a:p>
            <a:pPr eaLnBrk="1" fontAlgn="auto" hangingPunct="1">
              <a:spcAft>
                <a:spcPts val="0"/>
              </a:spcAft>
              <a:defRPr/>
            </a:pPr>
            <a:r>
              <a:rPr lang="en-US" sz="6400" dirty="0" smtClean="0"/>
              <a:t>No shoes, minimalist shoes, low healed shoes</a:t>
            </a:r>
          </a:p>
        </p:txBody>
      </p:sp>
      <p:sp>
        <p:nvSpPr>
          <p:cNvPr id="133124" name="Rectangle 1"/>
          <p:cNvSpPr>
            <a:spLocks noChangeArrowheads="1"/>
          </p:cNvSpPr>
          <p:nvPr/>
        </p:nvSpPr>
        <p:spPr bwMode="auto">
          <a:xfrm>
            <a:off x="4427538" y="2438400"/>
            <a:ext cx="4572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Font typeface="Arial" panose="020B0604020202020204" pitchFamily="34" charset="0"/>
              <a:buChar char="•"/>
            </a:pPr>
            <a:r>
              <a:rPr lang="en-US" sz="1400"/>
              <a:t>Bodyweight compound exercises – everyday</a:t>
            </a:r>
          </a:p>
          <a:p>
            <a:pPr eaLnBrk="1" hangingPunct="1">
              <a:buFont typeface="Arial" panose="020B0604020202020204" pitchFamily="34" charset="0"/>
              <a:buChar char="•"/>
            </a:pPr>
            <a:r>
              <a:rPr lang="en-US" sz="1400"/>
              <a:t>Dynamic warm up, functional, balance, and agility</a:t>
            </a:r>
          </a:p>
          <a:p>
            <a:pPr eaLnBrk="1" hangingPunct="1">
              <a:buFont typeface="Arial" panose="020B0604020202020204" pitchFamily="34" charset="0"/>
              <a:buChar char="•"/>
            </a:pPr>
            <a:r>
              <a:rPr lang="en-US" sz="1400"/>
              <a:t>Eccentric Exercises – single-leg calf raise</a:t>
            </a:r>
          </a:p>
          <a:p>
            <a:pPr eaLnBrk="1" hangingPunct="1">
              <a:buFont typeface="Arial" panose="020B0604020202020204" pitchFamily="34" charset="0"/>
              <a:buChar char="•"/>
            </a:pPr>
            <a:r>
              <a:rPr lang="en-US" sz="1400"/>
              <a:t>Crab-Hip Hold</a:t>
            </a:r>
          </a:p>
          <a:p>
            <a:pPr eaLnBrk="1" hangingPunct="1">
              <a:buFont typeface="Arial" panose="020B0604020202020204" pitchFamily="34" charset="0"/>
              <a:buChar char="•"/>
            </a:pPr>
            <a:r>
              <a:rPr lang="en-US" sz="1400"/>
              <a:t>Single-Leg Target Reach</a:t>
            </a:r>
          </a:p>
          <a:p>
            <a:pPr eaLnBrk="1" hangingPunct="1">
              <a:buFont typeface="Arial" panose="020B0604020202020204" pitchFamily="34" charset="0"/>
              <a:buChar char="•"/>
            </a:pPr>
            <a:r>
              <a:rPr lang="en-US" sz="1400"/>
              <a:t>Proprioception training – any perfect-form balance and functional-movement exercises</a:t>
            </a:r>
          </a:p>
          <a:p>
            <a:pPr eaLnBrk="1" hangingPunct="1">
              <a:buFont typeface="Arial" panose="020B0604020202020204" pitchFamily="34" charset="0"/>
              <a:buChar char="•"/>
            </a:pPr>
            <a:r>
              <a:rPr lang="en-US" sz="1400"/>
              <a:t>Participate in personalized workout routine – daily – critical eye</a:t>
            </a:r>
          </a:p>
          <a:p>
            <a:pPr eaLnBrk="1" hangingPunct="1">
              <a:buFont typeface="Arial" panose="020B0604020202020204" pitchFamily="34" charset="0"/>
              <a:buChar char="•"/>
            </a:pPr>
            <a:r>
              <a:rPr lang="en-US" sz="1400"/>
              <a:t>Consult experts – masters – trainers </a:t>
            </a:r>
          </a:p>
          <a:p>
            <a:pPr eaLnBrk="1" hangingPunct="1">
              <a:buFont typeface="Arial" panose="020B0604020202020204" pitchFamily="34" charset="0"/>
              <a:buChar char="•"/>
            </a:pPr>
            <a:r>
              <a:rPr lang="en-US" sz="1400"/>
              <a:t>Rollout </a:t>
            </a:r>
          </a:p>
          <a:p>
            <a:pPr eaLnBrk="1" hangingPunct="1">
              <a:buFont typeface="Arial" panose="020B0604020202020204" pitchFamily="34" charset="0"/>
              <a:buChar char="•"/>
            </a:pPr>
            <a:r>
              <a:rPr lang="en-US" sz="1400"/>
              <a:t>Maintain healthy a healthy body-fat ratio</a:t>
            </a:r>
          </a:p>
          <a:p>
            <a:pPr eaLnBrk="1" hangingPunct="1">
              <a:buFont typeface="Arial" panose="020B0604020202020204" pitchFamily="34" charset="0"/>
              <a:buChar char="•"/>
            </a:pPr>
            <a:r>
              <a:rPr lang="en-US" sz="1400"/>
              <a:t>Sleep</a:t>
            </a:r>
          </a:p>
          <a:p>
            <a:pPr eaLnBrk="1" hangingPunct="1">
              <a:buFont typeface="Arial" panose="020B0604020202020204" pitchFamily="34" charset="0"/>
              <a:buChar char="•"/>
            </a:pPr>
            <a:r>
              <a:rPr lang="en-US" sz="1400"/>
              <a:t>Eat nutritious foods</a:t>
            </a:r>
          </a:p>
          <a:p>
            <a:pPr eaLnBrk="1" hangingPunct="1">
              <a:buFont typeface="Arial" panose="020B0604020202020204" pitchFamily="34" charset="0"/>
              <a:buChar char="•"/>
            </a:pPr>
            <a:r>
              <a:rPr lang="en-US" sz="1400"/>
              <a:t>Move with purpose</a:t>
            </a:r>
          </a:p>
          <a:p>
            <a:pPr eaLnBrk="1" hangingPunct="1">
              <a:buFont typeface="Arial" panose="020B0604020202020204" pitchFamily="34" charset="0"/>
              <a:buChar char="•"/>
            </a:pPr>
            <a:r>
              <a:rPr lang="en-US" sz="1400"/>
              <a:t>Drink water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1600200"/>
            <a:ext cx="8229600" cy="1143000"/>
          </a:xfrm>
        </p:spPr>
        <p:txBody>
          <a:bodyPr/>
          <a:lstStyle/>
          <a:p>
            <a:pPr eaLnBrk="1" hangingPunct="1"/>
            <a:r>
              <a:rPr lang="en-US" smtClean="0"/>
              <a:t>Causes &amp; Costs</a:t>
            </a:r>
          </a:p>
        </p:txBody>
      </p:sp>
      <p:sp>
        <p:nvSpPr>
          <p:cNvPr id="24579" name="Content Placeholder 6"/>
          <p:cNvSpPr>
            <a:spLocks noGrp="1"/>
          </p:cNvSpPr>
          <p:nvPr>
            <p:ph idx="1"/>
          </p:nvPr>
        </p:nvSpPr>
        <p:spPr bwMode="auto">
          <a:xfrm>
            <a:off x="457200" y="2774950"/>
            <a:ext cx="4419600" cy="3321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anose="020B0604020202020204" pitchFamily="34" charset="0"/>
              <a:buNone/>
            </a:pPr>
            <a:r>
              <a:rPr lang="en-US" b="1" smtClean="0"/>
              <a:t>Actions:</a:t>
            </a:r>
          </a:p>
          <a:p>
            <a:pPr eaLnBrk="1" hangingPunct="1"/>
            <a:r>
              <a:rPr lang="en-US" b="1" smtClean="0"/>
              <a:t>Overexertion</a:t>
            </a:r>
            <a:r>
              <a:rPr lang="en-US" smtClean="0"/>
              <a:t> – Excessive lifting, pushing, pulling, holding, carrying, throwing</a:t>
            </a:r>
          </a:p>
          <a:p>
            <a:pPr eaLnBrk="1" hangingPunct="1"/>
            <a:r>
              <a:rPr lang="en-US" b="1" smtClean="0"/>
              <a:t>Falls</a:t>
            </a:r>
            <a:r>
              <a:rPr lang="en-US" smtClean="0"/>
              <a:t> – Falling on same level</a:t>
            </a:r>
          </a:p>
          <a:p>
            <a:pPr eaLnBrk="1" hangingPunct="1"/>
            <a:r>
              <a:rPr lang="en-US" b="1" smtClean="0"/>
              <a:t>Reactions</a:t>
            </a:r>
            <a:r>
              <a:rPr lang="en-US" smtClean="0"/>
              <a:t> – bending, climbing, reaching, slipping, tripping</a:t>
            </a:r>
          </a:p>
        </p:txBody>
      </p:sp>
      <p:sp>
        <p:nvSpPr>
          <p:cNvPr id="24580" name="TextBox 9"/>
          <p:cNvSpPr txBox="1">
            <a:spLocks noChangeArrowheads="1"/>
          </p:cNvSpPr>
          <p:nvPr/>
        </p:nvSpPr>
        <p:spPr bwMode="auto">
          <a:xfrm>
            <a:off x="5186363" y="3521075"/>
            <a:ext cx="914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600">
                <a:solidFill>
                  <a:schemeClr val="bg1"/>
                </a:solidFill>
                <a:latin typeface="Calibri" panose="020F0502020204030204" pitchFamily="34" charset="0"/>
              </a:rPr>
              <a:t>$12.75</a:t>
            </a:r>
          </a:p>
        </p:txBody>
      </p:sp>
      <p:sp>
        <p:nvSpPr>
          <p:cNvPr id="24581" name="TextBox 11"/>
          <p:cNvSpPr txBox="1">
            <a:spLocks noChangeArrowheads="1"/>
          </p:cNvSpPr>
          <p:nvPr/>
        </p:nvSpPr>
        <p:spPr bwMode="auto">
          <a:xfrm>
            <a:off x="6421438" y="4495800"/>
            <a:ext cx="914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600">
                <a:solidFill>
                  <a:schemeClr val="bg1"/>
                </a:solidFill>
                <a:latin typeface="Calibri" panose="020F0502020204030204" pitchFamily="34" charset="0"/>
              </a:rPr>
              <a:t>$7.94</a:t>
            </a:r>
          </a:p>
        </p:txBody>
      </p:sp>
      <p:sp>
        <p:nvSpPr>
          <p:cNvPr id="24582" name="TextBox 12"/>
          <p:cNvSpPr txBox="1">
            <a:spLocks noChangeArrowheads="1"/>
          </p:cNvSpPr>
          <p:nvPr/>
        </p:nvSpPr>
        <p:spPr bwMode="auto">
          <a:xfrm>
            <a:off x="7580313" y="5024438"/>
            <a:ext cx="914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600">
                <a:solidFill>
                  <a:schemeClr val="bg1"/>
                </a:solidFill>
                <a:latin typeface="Calibri" panose="020F0502020204030204" pitchFamily="34" charset="0"/>
              </a:rPr>
              <a:t>$5.28</a:t>
            </a:r>
          </a:p>
        </p:txBody>
      </p:sp>
      <p:sp>
        <p:nvSpPr>
          <p:cNvPr id="11" name="Rectangle 10"/>
          <p:cNvSpPr/>
          <p:nvPr/>
        </p:nvSpPr>
        <p:spPr>
          <a:xfrm>
            <a:off x="382588" y="5775325"/>
            <a:ext cx="4043362" cy="315913"/>
          </a:xfrm>
          <a:prstGeom prst="rect">
            <a:avLst/>
          </a:prstGeom>
        </p:spPr>
        <p:txBody>
          <a:bodyPr wrap="none">
            <a:spAutoFit/>
          </a:bodyPr>
          <a:lstStyle/>
          <a:p>
            <a:pPr eaLnBrk="1" fontAlgn="auto" hangingPunct="1">
              <a:spcBef>
                <a:spcPts val="0"/>
              </a:spcBef>
              <a:spcAft>
                <a:spcPts val="0"/>
              </a:spcAft>
              <a:defRPr/>
            </a:pPr>
            <a:r>
              <a:rPr lang="en-US" sz="1450" i="1" dirty="0">
                <a:latin typeface="+mn-lt"/>
                <a:cs typeface="+mn-cs"/>
              </a:rPr>
              <a:t>Source: Liberty Mutual Research Institute for Safety</a:t>
            </a:r>
            <a:endParaRPr lang="en-US" sz="1450" i="1" baseline="30000" dirty="0">
              <a:latin typeface="+mn-lt"/>
              <a:cs typeface="+mn-cs"/>
            </a:endParaRPr>
          </a:p>
        </p:txBody>
      </p:sp>
      <p:graphicFrame>
        <p:nvGraphicFramePr>
          <p:cNvPr id="24584" name="Chart 14"/>
          <p:cNvGraphicFramePr>
            <a:graphicFrameLocks/>
          </p:cNvGraphicFramePr>
          <p:nvPr/>
        </p:nvGraphicFramePr>
        <p:xfrm>
          <a:off x="5257800" y="2438400"/>
          <a:ext cx="3162300" cy="3521075"/>
        </p:xfrm>
        <a:graphic>
          <a:graphicData uri="http://schemas.openxmlformats.org/presentationml/2006/ole">
            <mc:AlternateContent xmlns:mc="http://schemas.openxmlformats.org/markup-compatibility/2006">
              <mc:Choice xmlns:v="urn:schemas-microsoft-com:vml" Requires="v">
                <p:oleObj spid="_x0000_s2051" r:id="rId4" imgW="4029805" imgH="4487045" progId="Excel.Chart.8">
                  <p:embed/>
                </p:oleObj>
              </mc:Choice>
              <mc:Fallback>
                <p:oleObj r:id="rId4" imgW="4029805" imgH="4487045"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438400"/>
                        <a:ext cx="3162300" cy="352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85" name="TextBox 15"/>
          <p:cNvSpPr txBox="1">
            <a:spLocks noChangeArrowheads="1"/>
          </p:cNvSpPr>
          <p:nvPr/>
        </p:nvSpPr>
        <p:spPr bwMode="auto">
          <a:xfrm>
            <a:off x="5397500" y="3121025"/>
            <a:ext cx="91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a:solidFill>
                  <a:schemeClr val="bg1"/>
                </a:solidFill>
                <a:latin typeface="Calibri" panose="020F0502020204030204" pitchFamily="34" charset="0"/>
              </a:rPr>
              <a:t>$13.40</a:t>
            </a:r>
          </a:p>
        </p:txBody>
      </p:sp>
      <p:sp>
        <p:nvSpPr>
          <p:cNvPr id="24586" name="TextBox 16"/>
          <p:cNvSpPr txBox="1">
            <a:spLocks noChangeArrowheads="1"/>
          </p:cNvSpPr>
          <p:nvPr/>
        </p:nvSpPr>
        <p:spPr bwMode="auto">
          <a:xfrm>
            <a:off x="7407275" y="4452938"/>
            <a:ext cx="91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a:solidFill>
                  <a:schemeClr val="bg1"/>
                </a:solidFill>
                <a:latin typeface="Calibri" panose="020F0502020204030204" pitchFamily="34" charset="0"/>
              </a:rPr>
              <a:t>$5.40</a:t>
            </a:r>
          </a:p>
        </p:txBody>
      </p:sp>
      <p:sp>
        <p:nvSpPr>
          <p:cNvPr id="24587" name="TextBox 17"/>
          <p:cNvSpPr txBox="1">
            <a:spLocks noChangeArrowheads="1"/>
          </p:cNvSpPr>
          <p:nvPr/>
        </p:nvSpPr>
        <p:spPr bwMode="auto">
          <a:xfrm>
            <a:off x="6438900" y="3973513"/>
            <a:ext cx="91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a:solidFill>
                  <a:schemeClr val="bg1"/>
                </a:solidFill>
                <a:latin typeface="Calibri" panose="020F0502020204030204" pitchFamily="34" charset="0"/>
              </a:rPr>
              <a:t>$8.37</a:t>
            </a:r>
          </a:p>
        </p:txBody>
      </p:sp>
      <p:sp>
        <p:nvSpPr>
          <p:cNvPr id="24588" name="TextBox 19"/>
          <p:cNvSpPr txBox="1">
            <a:spLocks noChangeArrowheads="1"/>
          </p:cNvSpPr>
          <p:nvPr/>
        </p:nvSpPr>
        <p:spPr bwMode="auto">
          <a:xfrm>
            <a:off x="5181600" y="1752600"/>
            <a:ext cx="3429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sz="2400">
                <a:solidFill>
                  <a:schemeClr val="bg1"/>
                </a:solidFill>
                <a:latin typeface="Calibri" panose="020F0502020204030204" pitchFamily="34" charset="0"/>
              </a:rPr>
              <a:t>Top 3 Disabling Injuries</a:t>
            </a:r>
          </a:p>
          <a:p>
            <a:pPr algn="ctr" eaLnBrk="1" hangingPunct="1"/>
            <a:r>
              <a:rPr lang="en-US" sz="2400">
                <a:solidFill>
                  <a:schemeClr val="bg1"/>
                </a:solidFill>
                <a:latin typeface="Calibri" panose="020F0502020204030204" pitchFamily="34" charset="0"/>
              </a:rPr>
              <a:t> </a:t>
            </a:r>
            <a:r>
              <a:rPr lang="en-US" sz="1400">
                <a:solidFill>
                  <a:schemeClr val="bg1"/>
                </a:solidFill>
                <a:latin typeface="Calibri" panose="020F0502020204030204" pitchFamily="34" charset="0"/>
              </a:rPr>
              <a:t>($ Billions)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a:xfrm>
            <a:off x="457200" y="1447800"/>
            <a:ext cx="8229600" cy="1143000"/>
          </a:xfrm>
        </p:spPr>
        <p:txBody>
          <a:bodyPr/>
          <a:lstStyle/>
          <a:p>
            <a:pPr eaLnBrk="1" hangingPunct="1"/>
            <a:r>
              <a:rPr lang="en-US" smtClean="0"/>
              <a:t>Highly Recommended Follow-up</a:t>
            </a:r>
          </a:p>
        </p:txBody>
      </p:sp>
      <p:sp>
        <p:nvSpPr>
          <p:cNvPr id="135171" name="Content Placeholder 2"/>
          <p:cNvSpPr>
            <a:spLocks noGrp="1"/>
          </p:cNvSpPr>
          <p:nvPr>
            <p:ph idx="1"/>
          </p:nvPr>
        </p:nvSpPr>
        <p:spPr bwMode="auto">
          <a:xfrm>
            <a:off x="439738" y="2332038"/>
            <a:ext cx="8229600" cy="3382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z="1000" b="1" smtClean="0"/>
              <a:t>Washington State Professional Qualification Evaluation Sheets. </a:t>
            </a:r>
            <a:r>
              <a:rPr lang="en-US" sz="1000" smtClean="0">
                <a:hlinkClick r:id="rId3"/>
              </a:rPr>
              <a:t>http://www.wsp.wa.gov/fire/accredit.htm</a:t>
            </a:r>
            <a:endParaRPr lang="en-US" sz="1000" smtClean="0"/>
          </a:p>
          <a:p>
            <a:pPr eaLnBrk="1" hangingPunct="1"/>
            <a:r>
              <a:rPr lang="en-US" sz="1000" b="1" smtClean="0"/>
              <a:t>Near-Miss Reporting Analysis Worksheet. </a:t>
            </a:r>
            <a:r>
              <a:rPr lang="en-US" sz="1000" smtClean="0">
                <a:hlinkClick r:id="rId4"/>
              </a:rPr>
              <a:t>http://www.firefighternearmiss.com/index.php/main-resources</a:t>
            </a:r>
            <a:endParaRPr lang="en-US" sz="1000" smtClean="0"/>
          </a:p>
          <a:p>
            <a:pPr eaLnBrk="1" hangingPunct="1"/>
            <a:r>
              <a:rPr lang="en-US" sz="1000" b="1" i="1" smtClean="0"/>
              <a:t>Dietary Guidelines for Americans 2012</a:t>
            </a:r>
            <a:r>
              <a:rPr lang="en-US" sz="1000" b="1" smtClean="0"/>
              <a:t>. </a:t>
            </a:r>
            <a:r>
              <a:rPr lang="en-US" sz="1000" smtClean="0"/>
              <a:t>U.S. Dept. of Agriculture &amp; U.S. Dept. of Health and Human Services. </a:t>
            </a:r>
            <a:r>
              <a:rPr lang="en-US" sz="1000" smtClean="0">
                <a:hlinkClick r:id="rId5"/>
              </a:rPr>
              <a:t>www.dietaryguidelines.gov</a:t>
            </a:r>
            <a:endParaRPr lang="en-US" sz="1000" smtClean="0"/>
          </a:p>
          <a:p>
            <a:pPr eaLnBrk="1" hangingPunct="1"/>
            <a:r>
              <a:rPr lang="en-US" sz="1000" b="1" i="1" smtClean="0"/>
              <a:t>The Effects of Sleep Deprivation on Fire Fighters and EMS Responders. </a:t>
            </a:r>
            <a:r>
              <a:rPr lang="en-US" sz="1000" smtClean="0">
                <a:hlinkClick r:id="rId6"/>
              </a:rPr>
              <a:t>http://www.iafc.org/files/progsSleep_SleepDeprivationReport.pdf</a:t>
            </a:r>
            <a:endParaRPr lang="en-US" sz="1000" smtClean="0"/>
          </a:p>
          <a:p>
            <a:pPr eaLnBrk="1" hangingPunct="1"/>
            <a:r>
              <a:rPr lang="en-US" sz="1000" b="1" smtClean="0"/>
              <a:t>Covert Baily Fat Percentage. </a:t>
            </a:r>
            <a:r>
              <a:rPr lang="en-US" sz="1000" smtClean="0">
                <a:hlinkClick r:id="rId7"/>
              </a:rPr>
              <a:t>http://www.fat2fitradio.com/tools/cbbf/</a:t>
            </a:r>
            <a:endParaRPr lang="en-US" sz="1000" smtClean="0"/>
          </a:p>
          <a:p>
            <a:pPr eaLnBrk="1" hangingPunct="1"/>
            <a:r>
              <a:rPr lang="en-US" sz="1000" b="1" smtClean="0"/>
              <a:t>U.S. Navy Body Circumference Method (for calculating body fat). </a:t>
            </a:r>
            <a:r>
              <a:rPr lang="en-US" sz="1000" smtClean="0">
                <a:hlinkClick r:id="rId8"/>
              </a:rPr>
              <a:t>http://lowcarbdiets.about.com/library/blbodyfatcalculator.htm</a:t>
            </a:r>
            <a:endParaRPr lang="en-US" sz="1000" smtClean="0"/>
          </a:p>
          <a:p>
            <a:pPr eaLnBrk="1" hangingPunct="1"/>
            <a:r>
              <a:rPr lang="en-US" sz="1000" b="1" smtClean="0"/>
              <a:t>ACTION </a:t>
            </a:r>
            <a:r>
              <a:rPr lang="en-US" sz="1000" b="1" i="1" smtClean="0"/>
              <a:t>Personal trainer certification. </a:t>
            </a:r>
            <a:r>
              <a:rPr lang="en-US" sz="1000" smtClean="0">
                <a:hlinkClick r:id="rId9"/>
              </a:rPr>
              <a:t>https://actioncertification.org/download-textbook.html</a:t>
            </a:r>
            <a:endParaRPr lang="en-US" sz="1000" smtClean="0"/>
          </a:p>
          <a:p>
            <a:pPr eaLnBrk="1" hangingPunct="1"/>
            <a:r>
              <a:rPr lang="en-US" sz="1000" b="1" smtClean="0"/>
              <a:t>Gymnasts – Science</a:t>
            </a:r>
            <a:r>
              <a:rPr lang="en-US" sz="1000" smtClean="0"/>
              <a:t>. </a:t>
            </a:r>
            <a:r>
              <a:rPr lang="en-US" sz="1000" smtClean="0">
                <a:hlinkClick r:id="rId10"/>
              </a:rPr>
              <a:t>http://youtu.be/yEMeoeriz78</a:t>
            </a:r>
            <a:endParaRPr lang="en-US" sz="1000" smtClean="0"/>
          </a:p>
          <a:p>
            <a:pPr eaLnBrk="1" hangingPunct="1"/>
            <a:r>
              <a:rPr lang="en-US" sz="1000" b="1" smtClean="0"/>
              <a:t>FD3 Traditional Physical Ability. </a:t>
            </a:r>
            <a:r>
              <a:rPr lang="en-US" sz="1000" smtClean="0">
                <a:hlinkClick r:id="rId11"/>
              </a:rPr>
              <a:t>http://youtu.be/kZmzQ7IsUJs</a:t>
            </a:r>
            <a:endParaRPr lang="en-US" sz="1000" smtClean="0"/>
          </a:p>
          <a:p>
            <a:pPr eaLnBrk="1" hangingPunct="1"/>
            <a:r>
              <a:rPr lang="en-US" sz="1000" b="1" smtClean="0"/>
              <a:t>Candidate Physical Ability Test (CPAT). </a:t>
            </a:r>
            <a:r>
              <a:rPr lang="en-US" sz="1000" smtClean="0">
                <a:hlinkClick r:id="rId12"/>
              </a:rPr>
              <a:t>http://www.nationaltestingnetwork.com/publicsafetyjobs/ntn-test-cpat-video.cf</a:t>
            </a:r>
            <a:r>
              <a:rPr lang="en-US" sz="1000" b="1" smtClean="0">
                <a:hlinkClick r:id="rId12"/>
              </a:rPr>
              <a:t>m</a:t>
            </a:r>
            <a:endParaRPr lang="en-US" sz="1000" b="1" smtClean="0"/>
          </a:p>
          <a:p>
            <a:pPr eaLnBrk="1" hangingPunct="1"/>
            <a:r>
              <a:rPr lang="en-US" sz="1000" b="1" smtClean="0"/>
              <a:t>Medicine Yoga Foot &amp; Ankle Exercises.</a:t>
            </a:r>
            <a:r>
              <a:rPr lang="en-US" sz="1000" smtClean="0"/>
              <a:t> </a:t>
            </a:r>
            <a:r>
              <a:rPr lang="en-US" sz="1000" smtClean="0">
                <a:hlinkClick r:id="rId13"/>
              </a:rPr>
              <a:t>http://youtu.be/LKOTtJYbXLc</a:t>
            </a:r>
            <a:endParaRPr lang="en-US" sz="1000" smtClean="0"/>
          </a:p>
          <a:p>
            <a:pPr eaLnBrk="1" hangingPunct="1"/>
            <a:r>
              <a:rPr lang="en-US" sz="1000" b="1" smtClean="0"/>
              <a:t>Functional Mobility Screen</a:t>
            </a:r>
            <a:r>
              <a:rPr lang="en-US" sz="1000" smtClean="0"/>
              <a:t>. </a:t>
            </a:r>
            <a:r>
              <a:rPr lang="en-US" sz="1000" smtClean="0">
                <a:hlinkClick r:id="rId14"/>
              </a:rPr>
              <a:t>http://www.advanced-fitness-concepts.com/fms.pdf</a:t>
            </a:r>
            <a:endParaRPr lang="en-US" sz="1000" smtClean="0"/>
          </a:p>
          <a:p>
            <a:pPr eaLnBrk="1" hangingPunct="1"/>
            <a:r>
              <a:rPr lang="en-US" sz="1000" b="1" smtClean="0"/>
              <a:t>Functional Mobility Screen Instructions &amp; Corrective Exercises. </a:t>
            </a:r>
            <a:r>
              <a:rPr lang="en-US" sz="1000" smtClean="0">
                <a:hlinkClick r:id="rId15"/>
              </a:rPr>
              <a:t>http://cmetracker.net/AURORA/Files/EventMaterials/6566/Functional%20Movement%20ScreenFMS.pdf</a:t>
            </a:r>
            <a:endParaRPr lang="en-US" sz="1000" smtClean="0"/>
          </a:p>
          <a:p>
            <a:pPr eaLnBrk="1" hangingPunct="1"/>
            <a:r>
              <a:rPr lang="en-US" sz="1000" b="1" smtClean="0"/>
              <a:t>Functional Movement Screen – Written Instructions. </a:t>
            </a:r>
            <a:r>
              <a:rPr lang="en-US" sz="1000" smtClean="0">
                <a:hlinkClick r:id="rId16"/>
              </a:rPr>
              <a:t>http://www.functionalmovement.com/files/articles/139a_fms%20verbal%20instructions.pdf</a:t>
            </a:r>
            <a:endParaRPr lang="en-US" sz="1000" smtClean="0"/>
          </a:p>
          <a:p>
            <a:pPr eaLnBrk="1" hangingPunct="1"/>
            <a:r>
              <a:rPr lang="en-US" sz="1000" b="1" smtClean="0"/>
              <a:t>Foundation Training. </a:t>
            </a:r>
            <a:r>
              <a:rPr lang="en-US" sz="1000" smtClean="0">
                <a:hlinkClick r:id="rId17"/>
              </a:rPr>
              <a:t>http://foundationtraining.com/home</a:t>
            </a:r>
            <a:endParaRPr lang="en-US" sz="1000" smtClean="0"/>
          </a:p>
          <a:p>
            <a:pPr eaLnBrk="1" hangingPunct="1"/>
            <a:r>
              <a:rPr lang="en-US" sz="1000" b="1" smtClean="0"/>
              <a:t>How To Improve Proprioception</a:t>
            </a:r>
            <a:r>
              <a:rPr lang="en-US" sz="1000" smtClean="0"/>
              <a:t>. Reprinted with permission from IDEA Health &amp; Fitness Inc. </a:t>
            </a:r>
            <a:r>
              <a:rPr lang="en-US" sz="1000" smtClean="0">
                <a:hlinkClick r:id="rId18"/>
              </a:rPr>
              <a:t>www.ideafit.com</a:t>
            </a:r>
            <a:r>
              <a:rPr lang="en-US" sz="1000" smtClean="0"/>
              <a:t>, the world’s largest professional health &amp; fitness association. Reproduction without permission is strictly prohibited. All rights reserved. </a:t>
            </a:r>
            <a:r>
              <a:rPr lang="en-US" sz="1000" smtClean="0">
                <a:hlinkClick r:id="rId19"/>
              </a:rPr>
              <a:t>http://www.ideafit.com/files/pdf/fitness-library/focus-on-the-lower-body-to-train-balancehow-to-improveproprioception</a:t>
            </a:r>
            <a:endParaRPr lang="en-US" sz="1000" smtClean="0"/>
          </a:p>
          <a:p>
            <a:pPr eaLnBrk="1" hangingPunct="1"/>
            <a:r>
              <a:rPr lang="en-US" sz="1000" b="1" smtClean="0"/>
              <a:t>High School Injury Prevention Program. </a:t>
            </a:r>
            <a:r>
              <a:rPr lang="en-US" sz="1000" b="1" smtClean="0">
                <a:hlinkClick r:id="rId20"/>
              </a:rPr>
              <a:t>http://steadmanhawkinscc.com/sports/injuryprevent/</a:t>
            </a:r>
            <a:endParaRPr lang="en-US" sz="1000" b="1" smtClean="0"/>
          </a:p>
          <a:p>
            <a:pPr eaLnBrk="1" hangingPunct="1"/>
            <a:endParaRPr lang="en-US" sz="1000" smtClean="0"/>
          </a:p>
          <a:p>
            <a:pPr eaLnBrk="1" hangingPunct="1"/>
            <a:endParaRPr lang="en-US" sz="100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a:xfrm>
            <a:off x="457200" y="1752600"/>
            <a:ext cx="8229600" cy="1143000"/>
          </a:xfrm>
        </p:spPr>
        <p:txBody>
          <a:bodyPr/>
          <a:lstStyle/>
          <a:p>
            <a:pPr eaLnBrk="1" hangingPunct="1"/>
            <a:r>
              <a:rPr lang="en-US" smtClean="0"/>
              <a:t>The ultimate training ground!</a:t>
            </a:r>
          </a:p>
        </p:txBody>
      </p:sp>
      <p:pic>
        <p:nvPicPr>
          <p:cNvPr id="16386" name="Picture 2"/>
          <p:cNvPicPr>
            <a:picLocks noChangeAspect="1" noChangeArrowheads="1"/>
          </p:cNvPicPr>
          <p:nvPr/>
        </p:nvPicPr>
        <p:blipFill>
          <a:blip r:embed="rId2" cstate="print"/>
          <a:srcRect/>
          <a:stretch>
            <a:fillRect/>
          </a:stretch>
        </p:blipFill>
        <p:spPr bwMode="auto">
          <a:xfrm>
            <a:off x="2161980" y="2667000"/>
            <a:ext cx="4696020" cy="3276600"/>
          </a:xfrm>
          <a:prstGeom prst="rect">
            <a:avLst/>
          </a:prstGeom>
          <a:noFill/>
          <a:ln w="9525">
            <a:noFill/>
            <a:miter lim="800000"/>
            <a:headEnd/>
            <a:tailEnd/>
          </a:ln>
          <a:scene3d>
            <a:camera prst="orthographicFront"/>
            <a:lightRig rig="threePt" dir="t"/>
          </a:scene3d>
          <a:sp3d>
            <a:bevelT/>
          </a:sp3d>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4"/>
          <p:cNvSpPr>
            <a:spLocks noGrp="1"/>
          </p:cNvSpPr>
          <p:nvPr>
            <p:ph type="title"/>
          </p:nvPr>
        </p:nvSpPr>
        <p:spPr>
          <a:xfrm>
            <a:off x="457200" y="1600200"/>
            <a:ext cx="8229600" cy="6858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133600"/>
            <a:ext cx="8229600" cy="2438400"/>
          </a:xfrm>
        </p:spPr>
        <p:txBody>
          <a:bodyPr rtlCol="0">
            <a:noAutofit/>
          </a:bodyPr>
          <a:lstStyle/>
          <a:p>
            <a:pPr eaLnBrk="1" fontAlgn="auto" hangingPunct="1">
              <a:spcAft>
                <a:spcPts val="0"/>
              </a:spcAft>
              <a:buFont typeface="Arial" panose="020B0604020202020204" pitchFamily="34" charset="0"/>
              <a:buNone/>
              <a:defRPr/>
            </a:pPr>
            <a:r>
              <a:rPr lang="en-US" sz="1000" dirty="0" smtClean="0"/>
              <a:t>ACTION Personal Trainer Certification. (</a:t>
            </a:r>
            <a:r>
              <a:rPr lang="en-US" sz="1000" dirty="0" err="1" smtClean="0"/>
              <a:t>n.d</a:t>
            </a:r>
            <a:r>
              <a:rPr lang="en-US" sz="1000" dirty="0" smtClean="0"/>
              <a:t>.). ACTION </a:t>
            </a:r>
            <a:r>
              <a:rPr lang="en-US" sz="1000" i="1" dirty="0" smtClean="0"/>
              <a:t>Personal trainer certification (downloaded textbook)</a:t>
            </a:r>
            <a:r>
              <a:rPr lang="en-US" sz="1000" dirty="0" smtClean="0"/>
              <a:t>. Retrieved on February 15, 2013, from: https://actioncertification.org/download-textbook.html</a:t>
            </a:r>
          </a:p>
          <a:p>
            <a:pPr marL="571500" indent="0" eaLnBrk="1" fontAlgn="auto" hangingPunct="1">
              <a:spcAft>
                <a:spcPts val="0"/>
              </a:spcAft>
              <a:buFont typeface="Arial" panose="020B0604020202020204" pitchFamily="34" charset="0"/>
              <a:buNone/>
              <a:defRPr/>
            </a:pPr>
            <a:r>
              <a:rPr lang="en-US" sz="1000" dirty="0" smtClean="0"/>
              <a:t>ACTION Personal Trainer Certification provides a comprehensive 344 page textbook download, free of charge. This textbook can assist in preparing people to obtain personal trainer certification. It goes into detail regarding all aspects of what it takes to prevent sprains and strains – way beyond the scope of this presentation. It is highly recommended as a reference guide for any member of the fire service seeking to expand their knowledge related to general health and physical fitness.</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err="1" smtClean="0"/>
              <a:t>Baily</a:t>
            </a:r>
            <a:r>
              <a:rPr lang="en-US" sz="1000" dirty="0" smtClean="0"/>
              <a:t>, C. (1991). </a:t>
            </a:r>
            <a:r>
              <a:rPr lang="en-US" sz="1000" i="1" dirty="0" smtClean="0"/>
              <a:t>The new fit or fat</a:t>
            </a:r>
            <a:r>
              <a:rPr lang="en-US" sz="1000" dirty="0" smtClean="0"/>
              <a:t>. (Rev. Ed. ed.). Boston: Houghton Mifflin Company.</a:t>
            </a:r>
          </a:p>
          <a:p>
            <a:pPr marL="571500" indent="0" eaLnBrk="1" fontAlgn="auto" hangingPunct="1">
              <a:spcAft>
                <a:spcPts val="0"/>
              </a:spcAft>
              <a:buFont typeface="Arial" panose="020B0604020202020204" pitchFamily="34" charset="0"/>
              <a:buNone/>
              <a:defRPr/>
            </a:pPr>
            <a:r>
              <a:rPr lang="en-US" sz="1000" dirty="0" smtClean="0"/>
              <a:t>One of the first authors to put fat in its place, this book provides the reader with everything they ever wanted to know about fat. Of particular use for this safety program is the clarification of what constitutes effective exercise and not just activity.</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err="1" smtClean="0"/>
              <a:t>Beachbody</a:t>
            </a:r>
            <a:r>
              <a:rPr lang="en-US" sz="1000" dirty="0" smtClean="0"/>
              <a:t> (Producer). (2007). </a:t>
            </a:r>
            <a:r>
              <a:rPr lang="en-US" sz="1000" i="1" dirty="0" smtClean="0"/>
              <a:t>P90X: Yoga X</a:t>
            </a:r>
            <a:r>
              <a:rPr lang="en-US" sz="1000" dirty="0" smtClean="0"/>
              <a:t> [DVD]. ( Distributed by Product Partners, LLC, Beverly Hills, CA 90211)</a:t>
            </a:r>
          </a:p>
          <a:p>
            <a:pPr marL="571500" indent="0" eaLnBrk="1" fontAlgn="auto" hangingPunct="1">
              <a:spcAft>
                <a:spcPts val="0"/>
              </a:spcAft>
              <a:buFont typeface="Arial" panose="020B0604020202020204" pitchFamily="34" charset="0"/>
              <a:buNone/>
              <a:defRPr/>
            </a:pPr>
            <a:r>
              <a:rPr lang="en-US" sz="1000" dirty="0" smtClean="0"/>
              <a:t>This video series provides a comprehensive set of workout routines, with words of wisdom from the lead instructor, Tony Horton. The yoga DVD of the set provided insight directly related to the need for </a:t>
            </a:r>
            <a:r>
              <a:rPr lang="en-US" sz="1000" dirty="0" err="1" smtClean="0"/>
              <a:t>proprioception</a:t>
            </a:r>
            <a:r>
              <a:rPr lang="en-US" sz="1000" dirty="0" smtClean="0"/>
              <a:t> and balance training.</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Bodybuilding.com. (</a:t>
            </a:r>
            <a:r>
              <a:rPr lang="en-US" sz="1000" dirty="0" err="1" smtClean="0"/>
              <a:t>n.d</a:t>
            </a:r>
            <a:r>
              <a:rPr lang="en-US" sz="1000" dirty="0" smtClean="0"/>
              <a:t>.). Muscle Groups. Retrieved on March 22, 2013, from http://www.bodybuilding.com/fun/workout/ muscle-groups.html</a:t>
            </a:r>
          </a:p>
          <a:p>
            <a:pPr marL="571500" indent="0" eaLnBrk="1" fontAlgn="auto" hangingPunct="1">
              <a:spcAft>
                <a:spcPts val="0"/>
              </a:spcAft>
              <a:buFont typeface="Arial" panose="020B0604020202020204" pitchFamily="34" charset="0"/>
              <a:buNone/>
              <a:defRPr/>
            </a:pPr>
            <a:r>
              <a:rPr lang="en-US" sz="1000" dirty="0" smtClean="0"/>
              <a:t>This popular bodybuilding site provides a massive volume of information on the topic of bodybuilding. In the section specific to muscles, a list contains all major body parts, except the feet. </a:t>
            </a:r>
          </a:p>
          <a:p>
            <a:pPr eaLnBrk="1" fontAlgn="auto" hangingPunct="1">
              <a:spcAft>
                <a:spcPts val="0"/>
              </a:spcAft>
              <a:buFont typeface="Arial" panose="020B0604020202020204" pitchFamily="34" charset="0"/>
              <a:buNone/>
              <a:defRPr/>
            </a:pPr>
            <a:r>
              <a:rPr lang="en-US" sz="1000" dirty="0" smtClean="0"/>
              <a:t>Boyle, M. (</a:t>
            </a:r>
            <a:r>
              <a:rPr lang="en-US" sz="1000" dirty="0" err="1" smtClean="0"/>
              <a:t>n.d</a:t>
            </a:r>
            <a:r>
              <a:rPr lang="en-US" sz="1000" dirty="0" smtClean="0"/>
              <a:t>.) Using foam rollers. Performbetter.com. Retrieved on March 25, 2013, from http://www.performbetter.com/webapp/wcs/stores/servlet/PBOnePieceView?storeId=10151&amp;catalogId=10751&amp;languageId=-1&amp;pagename=225</a:t>
            </a:r>
          </a:p>
          <a:p>
            <a:pPr marL="571500" indent="0" eaLnBrk="1" fontAlgn="auto" hangingPunct="1">
              <a:spcAft>
                <a:spcPts val="0"/>
              </a:spcAft>
              <a:buFont typeface="Arial" panose="020B0604020202020204" pitchFamily="34" charset="0"/>
              <a:buNone/>
              <a:defRPr/>
            </a:pPr>
            <a:r>
              <a:rPr lang="en-US" sz="1000" dirty="0" smtClean="0"/>
              <a:t>Boyle is a world famous strength and conditioning coach who discusses his experiences and positive results attained with the use of foam rollers. He presents a very practical perspective for anyone to embrace, “Therein lies the beauty of the foam rollers: They provide unlimited self-massage…”</a:t>
            </a:r>
          </a:p>
          <a:p>
            <a:pPr eaLnBrk="1" fontAlgn="auto" hangingPunct="1">
              <a:spcAft>
                <a:spcPts val="0"/>
              </a:spcAft>
              <a:buFont typeface="Arial" panose="020B0604020202020204" pitchFamily="34" charset="0"/>
              <a:buNone/>
              <a:defRPr/>
            </a:pPr>
            <a:endParaRPr lang="en-US" sz="10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4"/>
          <p:cNvSpPr>
            <a:spLocks noGrp="1"/>
          </p:cNvSpPr>
          <p:nvPr>
            <p:ph type="title"/>
          </p:nvPr>
        </p:nvSpPr>
        <p:spPr>
          <a:xfrm>
            <a:off x="457200" y="1600200"/>
            <a:ext cx="8229600" cy="8382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209800"/>
            <a:ext cx="8229600" cy="4114800"/>
          </a:xfrm>
        </p:spPr>
        <p:txBody>
          <a:bodyPr rtlCol="0">
            <a:normAutofit/>
          </a:bodyPr>
          <a:lstStyle/>
          <a:p>
            <a:pPr eaLnBrk="1" fontAlgn="auto" hangingPunct="1">
              <a:spcAft>
                <a:spcPts val="0"/>
              </a:spcAft>
              <a:buFont typeface="Arial" panose="020B0604020202020204" pitchFamily="34" charset="0"/>
              <a:buNone/>
              <a:defRPr/>
            </a:pPr>
            <a:r>
              <a:rPr lang="en-US" sz="1000" dirty="0" smtClean="0"/>
              <a:t>Brockett, C., Morgan, D. &amp; </a:t>
            </a:r>
            <a:r>
              <a:rPr lang="en-US" sz="1000" dirty="0" err="1" smtClean="0"/>
              <a:t>Proske</a:t>
            </a:r>
            <a:r>
              <a:rPr lang="en-US" sz="1000" dirty="0" smtClean="0"/>
              <a:t>, U. (2001). Human hamstring muscles adapt to eccentric exercise by changing optimum length. </a:t>
            </a:r>
            <a:r>
              <a:rPr lang="en-US" sz="1000" i="1" dirty="0" smtClean="0"/>
              <a:t>Medicine and Science In Sports and Exercise</a:t>
            </a:r>
            <a:r>
              <a:rPr lang="en-US" sz="1000" dirty="0" smtClean="0"/>
              <a:t>, Vol. 33, No. 5, 783-790.</a:t>
            </a:r>
          </a:p>
          <a:p>
            <a:pPr marL="571500" indent="0" eaLnBrk="1" fontAlgn="auto" hangingPunct="1">
              <a:spcAft>
                <a:spcPts val="0"/>
              </a:spcAft>
              <a:buFont typeface="Arial" panose="020B0604020202020204" pitchFamily="34" charset="0"/>
              <a:buNone/>
              <a:defRPr/>
            </a:pPr>
            <a:r>
              <a:rPr lang="en-US" sz="1000" dirty="0" smtClean="0"/>
              <a:t>This highly referenced research demonstrates the value of eccentric exercise as a part of both rehabilitative therapy and injury prevention.</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Clark, M. (</a:t>
            </a:r>
            <a:r>
              <a:rPr lang="en-US" sz="1000" dirty="0" err="1" smtClean="0"/>
              <a:t>n.d</a:t>
            </a:r>
            <a:r>
              <a:rPr lang="en-US" sz="1000" dirty="0" smtClean="0"/>
              <a:t>.) Self </a:t>
            </a:r>
            <a:r>
              <a:rPr lang="en-US" sz="1000" dirty="0" err="1" smtClean="0"/>
              <a:t>myofascial</a:t>
            </a:r>
            <a:r>
              <a:rPr lang="en-US" sz="1000" dirty="0" smtClean="0"/>
              <a:t> release techniques. Retrieved on March 20, 2013, from http://www.performbetter.com/webapp/wcs/stores/servlet/PBOnePieceView?storeId=10151&amp;catalogId=10751&amp;languageId=-1&amp;pagename=91</a:t>
            </a:r>
          </a:p>
          <a:p>
            <a:pPr marL="571500" indent="0" eaLnBrk="1" fontAlgn="auto" hangingPunct="1">
              <a:spcAft>
                <a:spcPts val="0"/>
              </a:spcAft>
              <a:buFont typeface="Arial" panose="020B0604020202020204" pitchFamily="34" charset="0"/>
              <a:buNone/>
              <a:defRPr/>
            </a:pPr>
            <a:r>
              <a:rPr lang="en-US" sz="1000" dirty="0" smtClean="0"/>
              <a:t>This in-depth, yet simply put, article explains how self </a:t>
            </a:r>
            <a:r>
              <a:rPr lang="en-US" sz="1000" dirty="0" err="1" smtClean="0"/>
              <a:t>myofascial</a:t>
            </a:r>
            <a:r>
              <a:rPr lang="en-US" sz="1000" dirty="0" smtClean="0"/>
              <a:t> release can prevent injury by optimizing the health of the fascia and ultimately leading to better performance.</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err="1" smtClean="0"/>
              <a:t>Eades</a:t>
            </a:r>
            <a:r>
              <a:rPr lang="en-US" sz="1000" dirty="0" smtClean="0"/>
              <a:t>, M. (October 29, 2008). Changing perceptions of obesity. The blog of Michael R. </a:t>
            </a:r>
            <a:r>
              <a:rPr lang="en-US" sz="1000" dirty="0" err="1" smtClean="0"/>
              <a:t>Eades</a:t>
            </a:r>
            <a:r>
              <a:rPr lang="en-US" sz="1000" dirty="0" smtClean="0"/>
              <a:t>, M.D. Retrieved on March 19, 2013, from http://www.proteinpower.com/drmike/weight-loss/changing-perceptions-of-obesity/</a:t>
            </a:r>
          </a:p>
          <a:p>
            <a:pPr marL="571500" indent="0" eaLnBrk="1" fontAlgn="auto" hangingPunct="1">
              <a:spcAft>
                <a:spcPts val="0"/>
              </a:spcAft>
              <a:buFont typeface="Arial" panose="020B0604020202020204" pitchFamily="34" charset="0"/>
              <a:buNone/>
              <a:defRPr/>
            </a:pPr>
            <a:r>
              <a:rPr lang="en-US" sz="1000" dirty="0" smtClean="0"/>
              <a:t>Dr. </a:t>
            </a:r>
            <a:r>
              <a:rPr lang="en-US" sz="1000" dirty="0" err="1" smtClean="0"/>
              <a:t>Eades</a:t>
            </a:r>
            <a:r>
              <a:rPr lang="en-US" sz="1000" dirty="0" smtClean="0"/>
              <a:t> provides the reader with a refreshing and frank review of how even though society has changed its perception of obesity, it does not change the reality of where an individual really stands.</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Foot Care Direct. (</a:t>
            </a:r>
            <a:r>
              <a:rPr lang="en-US" sz="1000" dirty="0" err="1" smtClean="0"/>
              <a:t>n.d</a:t>
            </a:r>
            <a:r>
              <a:rPr lang="en-US" sz="1000" dirty="0" smtClean="0"/>
              <a:t>.). Foot facts: How foot smart are you? Retrieved on March 23, 2013, from http://www.footcaredirect.com/footfacts.html</a:t>
            </a:r>
          </a:p>
          <a:p>
            <a:pPr marL="571500" indent="0" eaLnBrk="1" fontAlgn="auto" hangingPunct="1">
              <a:spcAft>
                <a:spcPts val="0"/>
              </a:spcAft>
              <a:buFont typeface="Arial" panose="020B0604020202020204" pitchFamily="34" charset="0"/>
              <a:buNone/>
              <a:defRPr/>
            </a:pPr>
            <a:r>
              <a:rPr lang="en-US" sz="1000" dirty="0" smtClean="0"/>
              <a:t>This site provided anatomical facts about the foot, useful for illustrating the importance of feet in general.</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Functional Movement Systems (September 10, 2010). Functional movement screen </a:t>
            </a:r>
            <a:r>
              <a:rPr lang="en-US" sz="1000" dirty="0" err="1" smtClean="0"/>
              <a:t>pdf</a:t>
            </a:r>
            <a:r>
              <a:rPr lang="en-US" sz="1000" dirty="0" smtClean="0"/>
              <a:t>. Retrieved on March 24, 2013, from http://cmetracker.net/AURORA/Files/EventMaterials/6566/ Functional%20Movement%20ScreenFMS.pdf</a:t>
            </a:r>
          </a:p>
          <a:p>
            <a:pPr marL="571500" indent="0" eaLnBrk="1" fontAlgn="auto" hangingPunct="1">
              <a:spcAft>
                <a:spcPts val="0"/>
              </a:spcAft>
              <a:buFont typeface="Arial" panose="020B0604020202020204" pitchFamily="34" charset="0"/>
              <a:buNone/>
              <a:defRPr/>
            </a:pPr>
            <a:r>
              <a:rPr lang="en-US" sz="1000" dirty="0" smtClean="0"/>
              <a:t>This PDF is a student notes view of a Power Point presentation that describes the Functional Movement Screen, how to administer, score, and interpret scores. Lastly, it provides corrective exercises for each of the seven assessments – a must read for anyone who wants to improve their game and reduce their risk of injury.</a:t>
            </a:r>
          </a:p>
          <a:p>
            <a:pPr eaLnBrk="1" fontAlgn="auto" hangingPunct="1">
              <a:spcAft>
                <a:spcPts val="0"/>
              </a:spcAft>
              <a:buFont typeface="Arial" panose="020B0604020202020204" pitchFamily="34" charset="0"/>
              <a:buNone/>
              <a:defRPr/>
            </a:pPr>
            <a:endParaRPr lang="en-US" sz="1100" dirty="0" smtClean="0"/>
          </a:p>
          <a:p>
            <a:pPr eaLnBrk="1" fontAlgn="auto" hangingPunct="1">
              <a:spcAft>
                <a:spcPts val="0"/>
              </a:spcAft>
              <a:buFont typeface="Arial" panose="020B0604020202020204" pitchFamily="34" charset="0"/>
              <a:buNone/>
              <a:defRPr/>
            </a:pP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4"/>
          <p:cNvSpPr>
            <a:spLocks noGrp="1"/>
          </p:cNvSpPr>
          <p:nvPr>
            <p:ph type="title"/>
          </p:nvPr>
        </p:nvSpPr>
        <p:spPr>
          <a:xfrm>
            <a:off x="457200" y="1600200"/>
            <a:ext cx="8229600" cy="7620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133600"/>
            <a:ext cx="8229600" cy="4191000"/>
          </a:xfrm>
        </p:spPr>
        <p:txBody>
          <a:bodyPr rtlCol="0">
            <a:normAutofit/>
          </a:bodyPr>
          <a:lstStyle/>
          <a:p>
            <a:pPr eaLnBrk="1" fontAlgn="auto" hangingPunct="1">
              <a:spcAft>
                <a:spcPts val="0"/>
              </a:spcAft>
              <a:buFont typeface="Arial" panose="020B0604020202020204" pitchFamily="34" charset="0"/>
              <a:buNone/>
              <a:defRPr/>
            </a:pPr>
            <a:r>
              <a:rPr lang="en-US" sz="1000" dirty="0" smtClean="0"/>
              <a:t>Hargrove, T. (September 12, 2008). How to improve </a:t>
            </a:r>
            <a:r>
              <a:rPr lang="en-US" sz="1000" dirty="0" err="1" smtClean="0"/>
              <a:t>proprioception</a:t>
            </a:r>
            <a:r>
              <a:rPr lang="en-US" sz="1000" dirty="0" smtClean="0"/>
              <a:t>. </a:t>
            </a:r>
            <a:r>
              <a:rPr lang="en-US" sz="1000" i="1" dirty="0" err="1" smtClean="0"/>
              <a:t>BetterMovement</a:t>
            </a:r>
            <a:r>
              <a:rPr lang="en-US" sz="1000" i="1" dirty="0" smtClean="0"/>
              <a:t>.</a:t>
            </a:r>
            <a:r>
              <a:rPr lang="en-US" sz="1000" dirty="0" smtClean="0"/>
              <a:t> Retrieved on March 24, 2013 from http://www.bettermovement.org/2008/proprioception-the-3-d-map-of-the-body/</a:t>
            </a:r>
          </a:p>
          <a:p>
            <a:pPr marL="571500" indent="0" eaLnBrk="1" fontAlgn="auto" hangingPunct="1">
              <a:spcAft>
                <a:spcPts val="0"/>
              </a:spcAft>
              <a:buFont typeface="Arial" panose="020B0604020202020204" pitchFamily="34" charset="0"/>
              <a:buNone/>
              <a:defRPr/>
            </a:pPr>
            <a:r>
              <a:rPr lang="en-US" sz="1000" dirty="0" smtClean="0"/>
              <a:t>This article is necessary read for anyone who wants to improve his or her </a:t>
            </a:r>
            <a:r>
              <a:rPr lang="en-US" sz="1000" dirty="0" err="1" smtClean="0"/>
              <a:t>proprioception</a:t>
            </a:r>
            <a:r>
              <a:rPr lang="en-US" sz="1000" dirty="0" smtClean="0"/>
              <a:t>. The article explains how the body maps itself by placing demands on maps with curious, exploratory, novel, interesting, rich in sensory input, </a:t>
            </a:r>
            <a:r>
              <a:rPr lang="en-US" sz="1000" dirty="0" smtClean="0">
                <a:hlinkClick r:id="rId2" tooltip="Why Slow Movement Builds Coordination"/>
              </a:rPr>
              <a:t>slow</a:t>
            </a:r>
            <a:r>
              <a:rPr lang="en-US" sz="1000" dirty="0" smtClean="0"/>
              <a:t>, gentle, mindful, and non-painful movements.</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err="1" smtClean="0"/>
              <a:t>Karter</a:t>
            </a:r>
            <a:r>
              <a:rPr lang="en-US" sz="1000" dirty="0" smtClean="0"/>
              <a:t>, M.  &amp; </a:t>
            </a:r>
            <a:r>
              <a:rPr lang="en-US" sz="1000" dirty="0" err="1" smtClean="0"/>
              <a:t>Molis</a:t>
            </a:r>
            <a:r>
              <a:rPr lang="en-US" sz="1000" dirty="0" smtClean="0"/>
              <a:t>, J. (2011, October). </a:t>
            </a:r>
            <a:r>
              <a:rPr lang="en-US" sz="1000" i="1" dirty="0" smtClean="0"/>
              <a:t>U.S. firefighter injuries.</a:t>
            </a:r>
            <a:r>
              <a:rPr lang="en-US" sz="1000" dirty="0" smtClean="0"/>
              <a:t> NFPA Fire Analysis and Research, Quincy, MA. Retrieved from: http://www.nfpa.org/assets /files//PDF/</a:t>
            </a:r>
            <a:r>
              <a:rPr lang="en-US" sz="1000" dirty="0" err="1" smtClean="0"/>
              <a:t>OS.FFInjuries.pdf</a:t>
            </a:r>
            <a:r>
              <a:rPr lang="en-US" sz="1000" dirty="0" smtClean="0"/>
              <a:t> </a:t>
            </a:r>
          </a:p>
          <a:p>
            <a:pPr marL="571500" indent="0" eaLnBrk="1" fontAlgn="auto" hangingPunct="1">
              <a:spcAft>
                <a:spcPts val="0"/>
              </a:spcAft>
              <a:buFont typeface="Arial" panose="020B0604020202020204" pitchFamily="34" charset="0"/>
              <a:buNone/>
              <a:defRPr/>
            </a:pPr>
            <a:r>
              <a:rPr lang="en-US" sz="1000" dirty="0" smtClean="0"/>
              <a:t>This nationally recognized, comprehensive annual report, produced by NFPA, analyzes firefighter injuries in order to understand how they occur and to identify corrective actions to minimize inherent risks. Arguably, this is the best resource for current firefighter-specific information related to injury rates, type of duty, improving safety, and more.	   </a:t>
            </a:r>
          </a:p>
          <a:p>
            <a:pPr eaLnBrk="1" fontAlgn="auto" hangingPunct="1">
              <a:spcAft>
                <a:spcPts val="0"/>
              </a:spcAft>
              <a:buFont typeface="Arial" panose="020B0604020202020204" pitchFamily="34" charset="0"/>
              <a:buNone/>
              <a:defRPr/>
            </a:pPr>
            <a:r>
              <a:rPr lang="en-US" sz="1000" dirty="0" err="1" smtClean="0"/>
              <a:t>Kiesel</a:t>
            </a:r>
            <a:r>
              <a:rPr lang="en-US" sz="1000" dirty="0" smtClean="0"/>
              <a:t>, K., </a:t>
            </a:r>
            <a:r>
              <a:rPr lang="en-US" sz="1000" dirty="0" err="1" smtClean="0"/>
              <a:t>Plisky</a:t>
            </a:r>
            <a:r>
              <a:rPr lang="en-US" sz="1000" dirty="0" smtClean="0"/>
              <a:t>, P., &amp; </a:t>
            </a:r>
            <a:r>
              <a:rPr lang="en-US" sz="1000" dirty="0" err="1" smtClean="0"/>
              <a:t>Voight</a:t>
            </a:r>
            <a:r>
              <a:rPr lang="en-US" sz="1000" dirty="0" smtClean="0"/>
              <a:t>, M. (2007). Can serious injury in professional football be predicted by a preseason functional movement screen?. </a:t>
            </a:r>
            <a:r>
              <a:rPr lang="en-US" sz="1000" i="1" dirty="0" smtClean="0"/>
              <a:t>North American Journal of Sports Physical Therapy</a:t>
            </a:r>
            <a:r>
              <a:rPr lang="en-US" sz="1000" dirty="0" smtClean="0"/>
              <a:t>,</a:t>
            </a:r>
            <a:r>
              <a:rPr lang="en-US" sz="1000" i="1" dirty="0" smtClean="0"/>
              <a:t>2</a:t>
            </a:r>
            <a:r>
              <a:rPr lang="en-US" sz="1000" dirty="0" smtClean="0"/>
              <a:t>(3), 147-158. </a:t>
            </a:r>
            <a:r>
              <a:rPr lang="en-US" sz="1000" dirty="0" err="1" smtClean="0"/>
              <a:t>doi</a:t>
            </a:r>
            <a:r>
              <a:rPr lang="en-US" sz="1000" dirty="0" smtClean="0"/>
              <a:t>: PMC2953296</a:t>
            </a:r>
          </a:p>
          <a:p>
            <a:pPr marL="571500" indent="0" eaLnBrk="1" fontAlgn="auto" hangingPunct="1">
              <a:spcAft>
                <a:spcPts val="0"/>
              </a:spcAft>
              <a:buFont typeface="Arial" panose="020B0604020202020204" pitchFamily="34" charset="0"/>
              <a:buNone/>
              <a:defRPr/>
            </a:pPr>
            <a:r>
              <a:rPr lang="en-US" sz="1000" dirty="0" smtClean="0"/>
              <a:t>This original research demonstrated the value of using FMS to predict injury in professional football players. Study results showed that players receiving a score of less than 15, out of a possible 21, were 11.6 times as likely to be injured.</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Liberty Mutual Research Institute for Safety. (2010). </a:t>
            </a:r>
            <a:r>
              <a:rPr lang="en-US" sz="1000" i="1" dirty="0" smtClean="0"/>
              <a:t>Annual report of scientific activities – 2010</a:t>
            </a:r>
            <a:r>
              <a:rPr lang="en-US" sz="1000" dirty="0" smtClean="0"/>
              <a:t>. Retrieved on February 14, 2013, from: http://www.libertymutualgroup.com/omapps/ContentServer?pagename=LMGroup/Views /</a:t>
            </a:r>
            <a:r>
              <a:rPr lang="en-US" sz="1000" dirty="0" err="1" smtClean="0"/>
              <a:t>LMG&amp;ft</a:t>
            </a:r>
            <a:r>
              <a:rPr lang="en-US" sz="1000" dirty="0" smtClean="0"/>
              <a:t>=4&amp;fid=1138365100807&amp;ln=en</a:t>
            </a:r>
          </a:p>
          <a:p>
            <a:pPr marL="571500" indent="0" eaLnBrk="1" fontAlgn="auto" hangingPunct="1">
              <a:spcAft>
                <a:spcPts val="0"/>
              </a:spcAft>
              <a:buFont typeface="Arial" panose="020B0604020202020204" pitchFamily="34" charset="0"/>
              <a:buNone/>
              <a:defRPr/>
            </a:pPr>
            <a:r>
              <a:rPr lang="en-US" sz="1000" dirty="0" smtClean="0"/>
              <a:t>This non-proprietary, peer-reviewed research features the Institute's research progress in injury epidemiology, physical ergonomics, behavioral sciences, and disability and return to work. This work provides statistics of the private sector to compare with the fire service.</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4"/>
          <p:cNvSpPr>
            <a:spLocks noGrp="1"/>
          </p:cNvSpPr>
          <p:nvPr>
            <p:ph type="title"/>
          </p:nvPr>
        </p:nvSpPr>
        <p:spPr>
          <a:xfrm>
            <a:off x="457200" y="1600200"/>
            <a:ext cx="8229600" cy="6858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209800"/>
            <a:ext cx="8229600" cy="4114800"/>
          </a:xfrm>
        </p:spPr>
        <p:txBody>
          <a:bodyPr rtlCol="0">
            <a:normAutofit/>
          </a:bodyPr>
          <a:lstStyle/>
          <a:p>
            <a:pPr eaLnBrk="1" fontAlgn="auto" hangingPunct="1">
              <a:spcAft>
                <a:spcPts val="0"/>
              </a:spcAft>
              <a:buFont typeface="Arial" panose="020B0604020202020204" pitchFamily="34" charset="0"/>
              <a:buNone/>
              <a:defRPr/>
            </a:pPr>
            <a:r>
              <a:rPr lang="en-US" sz="1000" dirty="0" err="1" smtClean="0"/>
              <a:t>Mercola</a:t>
            </a:r>
            <a:r>
              <a:rPr lang="en-US" sz="1000" dirty="0" smtClean="0"/>
              <a:t>. (March 29, 2013). Simple prevention and treatment strategies for back pain. Mercola.com. Retrieved on March 31, 2013, from http://fitness.mercola.com/sites/fitness/archive/2013/03/29/back-pain-treatment.aspx?e_cid=20130329_ DNL_art_1&amp;utm_source=</a:t>
            </a:r>
            <a:r>
              <a:rPr lang="en-US" sz="1000" dirty="0" err="1" smtClean="0"/>
              <a:t>dnl&amp;utm_medium</a:t>
            </a:r>
            <a:r>
              <a:rPr lang="en-US" sz="1000" dirty="0" smtClean="0"/>
              <a:t>=</a:t>
            </a:r>
            <a:r>
              <a:rPr lang="en-US" sz="1000" dirty="0" err="1" smtClean="0"/>
              <a:t>email&amp;utm_content</a:t>
            </a:r>
            <a:r>
              <a:rPr lang="en-US" sz="1000" dirty="0" smtClean="0"/>
              <a:t>=art1&amp;utm_campaign=20130329</a:t>
            </a:r>
          </a:p>
          <a:p>
            <a:pPr marL="571500" indent="0" eaLnBrk="1" fontAlgn="auto" hangingPunct="1">
              <a:spcAft>
                <a:spcPts val="0"/>
              </a:spcAft>
              <a:buFont typeface="Arial" panose="020B0604020202020204" pitchFamily="34" charset="0"/>
              <a:buNone/>
              <a:defRPr/>
            </a:pPr>
            <a:r>
              <a:rPr lang="en-US" sz="1000" dirty="0" smtClean="0"/>
              <a:t>An excellent article about posture, providing easy-to-understand tips on how to prevent back pain. A nice read with a couple of instructional videos promoting the techniques of Dr. Goodman’s Foundation Training. </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National Fire Fighter Near-Miss Reporting System. (</a:t>
            </a:r>
            <a:r>
              <a:rPr lang="en-US" sz="1000" dirty="0" err="1" smtClean="0"/>
              <a:t>n.d</a:t>
            </a:r>
            <a:r>
              <a:rPr lang="en-US" sz="1000" dirty="0" smtClean="0"/>
              <a:t>.). </a:t>
            </a:r>
            <a:r>
              <a:rPr lang="en-US" sz="1000" i="1" dirty="0" smtClean="0"/>
              <a:t>HFACS: Human factors analysis and classification system</a:t>
            </a:r>
            <a:r>
              <a:rPr lang="en-US" sz="1000" dirty="0" smtClean="0"/>
              <a:t>. Retrieved on February 24, 2013, from http://www.firefighternearmiss.com/Resources/HFACS/Active_Resources/HFACS2.ppt</a:t>
            </a:r>
          </a:p>
          <a:p>
            <a:pPr marL="571500" indent="0" eaLnBrk="1" fontAlgn="auto" hangingPunct="1">
              <a:spcAft>
                <a:spcPts val="0"/>
              </a:spcAft>
              <a:buFont typeface="Arial" panose="020B0604020202020204" pitchFamily="34" charset="0"/>
              <a:buNone/>
              <a:defRPr/>
            </a:pPr>
            <a:r>
              <a:rPr lang="en-US" sz="1000" dirty="0" smtClean="0"/>
              <a:t>This site provides a plethora of information supporting the value behind reporting incidents that might not have resulted in injury, but there is value in analyzing what happened to prevent a future injury. Multiple case reviews and reports are available, including the Power Point referenced in this presentation, bringing an injury prevention perspective to accident (or near-miss) investigation. An additional resource referenced in the presentation and located at this site includes a Near-Miss Reporting Analysis Worksheet, http://www.firefighternearmiss.com/ index.php/main-resources.  </a:t>
            </a:r>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r>
              <a:rPr lang="en-US" sz="1000" dirty="0" smtClean="0"/>
              <a:t>National Institute of Arthritis and Musculoskeletal and Skin Diseases. (2012, July). Q</a:t>
            </a:r>
            <a:r>
              <a:rPr lang="en-US" sz="1000" i="1" dirty="0" smtClean="0"/>
              <a:t>uestions and answers about sprains and strains.</a:t>
            </a:r>
            <a:r>
              <a:rPr lang="en-US" sz="1000" dirty="0" smtClean="0"/>
              <a:t> Retrieved on February 14, 2013 from: http://www.niams.nih.gov/Health_Info/Sprains_Strains/default.asp</a:t>
            </a:r>
          </a:p>
          <a:p>
            <a:pPr marL="571500" indent="0" eaLnBrk="1" fontAlgn="auto" hangingPunct="1">
              <a:spcAft>
                <a:spcPts val="0"/>
              </a:spcAft>
              <a:buFont typeface="Arial" panose="020B0604020202020204" pitchFamily="34" charset="0"/>
              <a:buNone/>
              <a:defRPr/>
            </a:pPr>
            <a:r>
              <a:rPr lang="en-US" sz="1000" dirty="0" smtClean="0"/>
              <a:t>National Institute of Arthritis and Musculoskeletal and Skin Diseases (NIAMS) provides this go-to site featuring multiple articles related to the topic of sprains and strains, and more. As a federal agency operating as a component of the National Institutes of Health, NIAMS research occurs across the U.S. and in some foreign countries. Since this research is tax funded (2012 budget of $532.5 million), access to study results is free. Definitions for both sprains and strains was obtained from this site.</a:t>
            </a:r>
          </a:p>
          <a:p>
            <a:pPr eaLnBrk="1" fontAlgn="auto" hangingPunct="1">
              <a:spcAft>
                <a:spcPts val="0"/>
              </a:spcAft>
              <a:buFont typeface="Arial" panose="020B0604020202020204" pitchFamily="34" charset="0"/>
              <a:buNone/>
              <a:defRPr/>
            </a:pPr>
            <a:endParaRPr lang="en-US" sz="1100" dirty="0" smtClean="0"/>
          </a:p>
          <a:p>
            <a:pPr eaLnBrk="1" fontAlgn="auto" hangingPunct="1">
              <a:spcAft>
                <a:spcPts val="0"/>
              </a:spcAft>
              <a:buFont typeface="Arial" panose="020B0604020202020204" pitchFamily="34" charset="0"/>
              <a:buNone/>
              <a:defRPr/>
            </a:pP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4"/>
          <p:cNvSpPr>
            <a:spLocks noGrp="1"/>
          </p:cNvSpPr>
          <p:nvPr>
            <p:ph type="title"/>
          </p:nvPr>
        </p:nvSpPr>
        <p:spPr>
          <a:xfrm>
            <a:off x="457200" y="1600200"/>
            <a:ext cx="8229600" cy="8382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209800"/>
            <a:ext cx="8229600" cy="4114800"/>
          </a:xfrm>
        </p:spPr>
        <p:txBody>
          <a:bodyPr rtlCol="0">
            <a:normAutofit/>
          </a:bodyPr>
          <a:lstStyle/>
          <a:p>
            <a:pPr eaLnBrk="1" fontAlgn="auto" hangingPunct="1">
              <a:spcAft>
                <a:spcPts val="0"/>
              </a:spcAft>
              <a:buFont typeface="Arial" panose="020B0604020202020204" pitchFamily="34" charset="0"/>
              <a:buNone/>
              <a:defRPr/>
            </a:pPr>
            <a:r>
              <a:rPr lang="en-US" sz="1000" dirty="0" smtClean="0"/>
              <a:t>National Testing Network. (</a:t>
            </a:r>
            <a:r>
              <a:rPr lang="en-US" sz="1000" dirty="0" err="1" smtClean="0"/>
              <a:t>n.d</a:t>
            </a:r>
            <a:r>
              <a:rPr lang="en-US" sz="1000" dirty="0" smtClean="0"/>
              <a:t>. ). CPAT at NTN. Retrieved on Mary 22, 2013, from http://nationaltestingnetwork.com/publicsafetyjobs/cpat_info.cfm</a:t>
            </a:r>
          </a:p>
          <a:p>
            <a:pPr marL="571500" indent="0" eaLnBrk="1" fontAlgn="auto" hangingPunct="1">
              <a:spcAft>
                <a:spcPts val="0"/>
              </a:spcAft>
              <a:buFont typeface="Arial" panose="020B0604020202020204" pitchFamily="34" charset="0"/>
              <a:buNone/>
              <a:defRPr/>
            </a:pPr>
            <a:r>
              <a:rPr lang="en-US" sz="1000" dirty="0" smtClean="0"/>
              <a:t>This site explains the Candidate Physical Abilities Test (CPAT) in detail, complete with written descriptions of each event, video instructions, and of course how to prepare for and take the test. The purpose or reason for having each testing event is clearly explained.</a:t>
            </a:r>
          </a:p>
          <a:p>
            <a:pPr eaLnBrk="1" fontAlgn="auto" hangingPunct="1">
              <a:spcAft>
                <a:spcPts val="0"/>
              </a:spcAft>
              <a:buFont typeface="Arial" panose="020B0604020202020204" pitchFamily="34" charset="0"/>
              <a:buNone/>
              <a:defRPr/>
            </a:pPr>
            <a:r>
              <a:rPr lang="en-US" sz="1000" dirty="0" smtClean="0"/>
              <a:t>Nelson, L. (January 10, 2012). What may cause high blood pressure? HealthCentral.com. Retrieved on March 21, 2013, from http://www.healthcentral.com/high-blood-pressure/c/42538/ 149163/blood/</a:t>
            </a:r>
          </a:p>
          <a:p>
            <a:pPr marL="571500" indent="0" eaLnBrk="1" fontAlgn="auto" hangingPunct="1">
              <a:spcAft>
                <a:spcPts val="0"/>
              </a:spcAft>
              <a:buFont typeface="Arial" panose="020B0604020202020204" pitchFamily="34" charset="0"/>
              <a:buNone/>
              <a:defRPr/>
            </a:pPr>
            <a:r>
              <a:rPr lang="en-US" sz="1000" dirty="0" smtClean="0"/>
              <a:t>This article is one of hundreds, if not thousands, of sites referencing the now common knowledge that for every pound of fat in the human body, the vascular space increases by approximately one mile. Other sites to numerous to list indicate the vascular space increases by as much as seven miles.</a:t>
            </a:r>
          </a:p>
          <a:p>
            <a:pPr eaLnBrk="1" fontAlgn="auto" hangingPunct="1">
              <a:spcAft>
                <a:spcPts val="0"/>
              </a:spcAft>
              <a:buFont typeface="Arial" panose="020B0604020202020204" pitchFamily="34" charset="0"/>
              <a:buNone/>
              <a:defRPr/>
            </a:pPr>
            <a:r>
              <a:rPr lang="en-US" sz="1000" dirty="0" smtClean="0"/>
              <a:t>Osler, M. (2011). Using the Functional Movement Screen to reduce injury risk. Retrieved on March 22, 2013, from http://steadmanhawkinscc.com/wp-content/uploads/2011/09/Can-we-prevent-injuries1.pdf</a:t>
            </a:r>
          </a:p>
          <a:p>
            <a:pPr marL="571500" indent="0" eaLnBrk="1" fontAlgn="auto" hangingPunct="1">
              <a:spcAft>
                <a:spcPts val="0"/>
              </a:spcAft>
              <a:buFont typeface="Arial" panose="020B0604020202020204" pitchFamily="34" charset="0"/>
              <a:buNone/>
              <a:defRPr/>
            </a:pPr>
            <a:r>
              <a:rPr lang="en-US" sz="1000" dirty="0" smtClean="0"/>
              <a:t>Multiple examples of how the FMS is not only an effective tool for predicting injury, but as a tool for prescribing corrective exercises to prevent injury are provided. </a:t>
            </a:r>
          </a:p>
          <a:p>
            <a:pPr eaLnBrk="1" fontAlgn="auto" hangingPunct="1">
              <a:spcAft>
                <a:spcPts val="0"/>
              </a:spcAft>
              <a:buFont typeface="Arial" panose="020B0604020202020204" pitchFamily="34" charset="0"/>
              <a:buNone/>
              <a:defRPr/>
            </a:pPr>
            <a:r>
              <a:rPr lang="en-US" sz="1000" dirty="0" smtClean="0"/>
              <a:t>Rossi, W.A. (1999). Why shoes make “normal” gait impossible. </a:t>
            </a:r>
            <a:r>
              <a:rPr lang="en-US" sz="1000" i="1" dirty="0" smtClean="0"/>
              <a:t>Podiatry Management</a:t>
            </a:r>
            <a:r>
              <a:rPr lang="en-US" sz="1000" dirty="0" smtClean="0"/>
              <a:t> (Mar.), 50–61. Retrieved on March 22, 2013, from http://www.ronjones.org/Handouts/Others/Rossi-ShoesMakeNormalGaitImpossible.pdf</a:t>
            </a:r>
          </a:p>
          <a:p>
            <a:pPr marL="571500" indent="0" eaLnBrk="1" fontAlgn="auto" hangingPunct="1">
              <a:spcAft>
                <a:spcPts val="0"/>
              </a:spcAft>
              <a:buFont typeface="Arial" panose="020B0604020202020204" pitchFamily="34" charset="0"/>
              <a:buNone/>
              <a:defRPr/>
            </a:pPr>
            <a:r>
              <a:rPr lang="en-US" sz="1000" dirty="0" smtClean="0"/>
              <a:t>The value of this article deserves extensive review by anyone who wishes to improve foot health and lessen the potential for injury. Bare feet benefits and shoe design flaws come under light in layman terms.</a:t>
            </a:r>
          </a:p>
          <a:p>
            <a:pPr eaLnBrk="1" fontAlgn="auto" hangingPunct="1">
              <a:spcAft>
                <a:spcPts val="0"/>
              </a:spcAft>
              <a:buFont typeface="Arial" panose="020B0604020202020204" pitchFamily="34" charset="0"/>
              <a:buNone/>
              <a:defRPr/>
            </a:pPr>
            <a:r>
              <a:rPr lang="en-US" sz="1000" dirty="0" smtClean="0"/>
              <a:t>Steadman Hawkins Clinic of the Carolinas (</a:t>
            </a:r>
            <a:r>
              <a:rPr lang="en-US" sz="1000" dirty="0" err="1" smtClean="0"/>
              <a:t>n.d</a:t>
            </a:r>
            <a:r>
              <a:rPr lang="en-US" sz="1000" dirty="0" smtClean="0"/>
              <a:t>.) High School Injury Prevention Program. Retrieved on March 19, 2013, from http://steadmanhawkinscc.com/sports/injuryprevent/</a:t>
            </a:r>
          </a:p>
          <a:p>
            <a:pPr marL="571500" indent="0" eaLnBrk="1" fontAlgn="auto" hangingPunct="1">
              <a:spcAft>
                <a:spcPts val="0"/>
              </a:spcAft>
              <a:buFont typeface="Arial" panose="020B0604020202020204" pitchFamily="34" charset="0"/>
              <a:buNone/>
              <a:defRPr/>
            </a:pPr>
            <a:r>
              <a:rPr lang="en-US" sz="1000" dirty="0" smtClean="0"/>
              <a:t>This site includes high-quality video clips explaining most of the exercises used in a high-school fitness program that emerged after using FMS to evaluate the athletes. The site includes a link to a PDF describing the program in further detail – well thought-out approach to a pre-game, or any workout for that matter, warm-up.</a:t>
            </a:r>
          </a:p>
          <a:p>
            <a:pPr marL="571500" indent="0"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endParaRPr lang="en-US" sz="1000" dirty="0" smtClean="0"/>
          </a:p>
          <a:p>
            <a:pPr eaLnBrk="1" fontAlgn="auto" hangingPunct="1">
              <a:spcAft>
                <a:spcPts val="0"/>
              </a:spcAft>
              <a:buFont typeface="Arial" panose="020B0604020202020204" pitchFamily="34" charset="0"/>
              <a:buNone/>
              <a:defRPr/>
            </a:pPr>
            <a:endParaRPr lang="en-US" sz="10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4"/>
          <p:cNvSpPr>
            <a:spLocks noGrp="1"/>
          </p:cNvSpPr>
          <p:nvPr>
            <p:ph type="title"/>
          </p:nvPr>
        </p:nvSpPr>
        <p:spPr>
          <a:xfrm>
            <a:off x="457200" y="1600200"/>
            <a:ext cx="8229600" cy="6858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133600"/>
            <a:ext cx="8229600" cy="4191000"/>
          </a:xfrm>
        </p:spPr>
        <p:txBody>
          <a:bodyPr rtlCol="0">
            <a:normAutofit/>
          </a:bodyPr>
          <a:lstStyle/>
          <a:p>
            <a:pPr eaLnBrk="1" fontAlgn="auto" hangingPunct="1">
              <a:spcAft>
                <a:spcPts val="0"/>
              </a:spcAft>
              <a:buFont typeface="Arial" panose="020B0604020202020204" pitchFamily="34" charset="0"/>
              <a:buNone/>
              <a:defRPr/>
            </a:pPr>
            <a:r>
              <a:rPr lang="en-US" sz="1000" dirty="0" smtClean="0"/>
              <a:t>Tarrant, M. (May 2003). How to improve </a:t>
            </a:r>
            <a:r>
              <a:rPr lang="en-US" sz="1000" dirty="0" err="1" smtClean="0"/>
              <a:t>proprioception</a:t>
            </a:r>
            <a:r>
              <a:rPr lang="en-US" sz="1000" dirty="0" smtClean="0"/>
              <a:t>; Focused on the lower body to train balance. Retrieved on February 19, 2013, from http://www.ideafit.com/fitness-library/focus-on-the-lower-body-to-train-balancehow-to-improveproprioception</a:t>
            </a:r>
          </a:p>
          <a:p>
            <a:pPr marL="571500" indent="0" eaLnBrk="1" fontAlgn="auto" hangingPunct="1">
              <a:spcAft>
                <a:spcPts val="0"/>
              </a:spcAft>
              <a:buFont typeface="Arial" panose="020B0604020202020204" pitchFamily="34" charset="0"/>
              <a:buNone/>
              <a:defRPr/>
            </a:pPr>
            <a:r>
              <a:rPr lang="en-US" sz="1000" dirty="0" smtClean="0"/>
              <a:t>This high-quality article provides specific instructions on how to progressively improve </a:t>
            </a:r>
            <a:r>
              <a:rPr lang="en-US" sz="1000" dirty="0" err="1" smtClean="0"/>
              <a:t>proprioception</a:t>
            </a:r>
            <a:r>
              <a:rPr lang="en-US" sz="1000" dirty="0" smtClean="0"/>
              <a:t>. Another must read for anyone serious about improving performance and reducing injury.</a:t>
            </a:r>
          </a:p>
          <a:p>
            <a:pPr eaLnBrk="1" fontAlgn="auto" hangingPunct="1">
              <a:spcAft>
                <a:spcPts val="0"/>
              </a:spcAft>
              <a:buFont typeface="Arial" panose="020B0604020202020204" pitchFamily="34" charset="0"/>
              <a:buNone/>
              <a:defRPr/>
            </a:pPr>
            <a:r>
              <a:rPr lang="en-US" sz="1000" dirty="0" smtClean="0"/>
              <a:t>Top End Sports. (</a:t>
            </a:r>
            <a:r>
              <a:rPr lang="en-US" sz="1000" dirty="0" err="1" smtClean="0"/>
              <a:t>n.d</a:t>
            </a:r>
            <a:r>
              <a:rPr lang="en-US" sz="1000" dirty="0" smtClean="0"/>
              <a:t>.). YMCA fitness testing and assessment. Retrieved on March 24, 2013, from http://www.topendsports.com/testing/ymca-fitness-testing.htm</a:t>
            </a:r>
          </a:p>
          <a:p>
            <a:pPr marL="571500" indent="0" eaLnBrk="1" fontAlgn="auto" hangingPunct="1">
              <a:spcAft>
                <a:spcPts val="0"/>
              </a:spcAft>
              <a:buFont typeface="Arial" panose="020B0604020202020204" pitchFamily="34" charset="0"/>
              <a:buNone/>
              <a:defRPr/>
            </a:pPr>
            <a:r>
              <a:rPr lang="en-US" sz="1000" dirty="0" smtClean="0"/>
              <a:t>This site provided information on the YMCA fitness test.</a:t>
            </a:r>
          </a:p>
          <a:p>
            <a:pPr eaLnBrk="1" fontAlgn="auto" hangingPunct="1">
              <a:spcAft>
                <a:spcPts val="0"/>
              </a:spcAft>
              <a:buFont typeface="Arial" panose="020B0604020202020204" pitchFamily="34" charset="0"/>
              <a:buNone/>
              <a:defRPr/>
            </a:pPr>
            <a:r>
              <a:rPr lang="en-US" sz="1000" dirty="0" err="1" smtClean="0"/>
              <a:t>Trojian</a:t>
            </a:r>
            <a:r>
              <a:rPr lang="en-US" sz="1000" dirty="0" smtClean="0"/>
              <a:t>, T. H., &amp; </a:t>
            </a:r>
            <a:r>
              <a:rPr lang="en-US" sz="1000" dirty="0" err="1" smtClean="0"/>
              <a:t>McKeag</a:t>
            </a:r>
            <a:r>
              <a:rPr lang="en-US" sz="1000" dirty="0" smtClean="0"/>
              <a:t>, D. B. (2006). Single leg balance test to identify risk of ankle sprains. </a:t>
            </a:r>
            <a:r>
              <a:rPr lang="en-US" sz="1000" i="1" dirty="0" smtClean="0"/>
              <a:t>British Journal of Sports Medicine</a:t>
            </a:r>
            <a:r>
              <a:rPr lang="en-US" sz="1000" dirty="0" smtClean="0"/>
              <a:t>, </a:t>
            </a:r>
            <a:r>
              <a:rPr lang="en-US" sz="1000" i="1" dirty="0" smtClean="0"/>
              <a:t>40</a:t>
            </a:r>
            <a:r>
              <a:rPr lang="en-US" sz="1000" dirty="0" smtClean="0"/>
              <a:t>(7), 610-613. </a:t>
            </a:r>
            <a:r>
              <a:rPr lang="en-US" sz="1000" dirty="0" err="1" smtClean="0"/>
              <a:t>doi</a:t>
            </a:r>
            <a:r>
              <a:rPr lang="en-US" sz="1000" dirty="0" smtClean="0"/>
              <a:t>: 10.1136/bjsm.2005.024356</a:t>
            </a:r>
          </a:p>
          <a:p>
            <a:pPr marL="571500" indent="0" eaLnBrk="1" fontAlgn="auto" hangingPunct="1">
              <a:spcAft>
                <a:spcPts val="0"/>
              </a:spcAft>
              <a:buFont typeface="Arial" panose="020B0604020202020204" pitchFamily="34" charset="0"/>
              <a:buNone/>
              <a:defRPr/>
            </a:pPr>
            <a:r>
              <a:rPr lang="en-US" sz="1000" dirty="0" smtClean="0"/>
              <a:t>This article demonstrates the value of using a simple single-leg balance (SLB) test to predict persons with an increase risk of ankle sprains. Results of SLB testing could allow for the initiation of ankle-sprain prevention protocols in order to help prevent disability in firefighters. Of the 230 participating athletes, those who failed the SLB test were 2.4 times as likely to injure an ankle.  </a:t>
            </a:r>
          </a:p>
          <a:p>
            <a:pPr eaLnBrk="1" fontAlgn="auto" hangingPunct="1">
              <a:spcAft>
                <a:spcPts val="0"/>
              </a:spcAft>
              <a:buFont typeface="Arial" panose="020B0604020202020204" pitchFamily="34" charset="0"/>
              <a:buNone/>
              <a:defRPr/>
            </a:pPr>
            <a:r>
              <a:rPr lang="en-US" sz="1000" dirty="0" smtClean="0"/>
              <a:t>Washington State Department of Labor and Industries. (</a:t>
            </a:r>
            <a:r>
              <a:rPr lang="en-US" sz="1000" dirty="0" err="1" smtClean="0"/>
              <a:t>n.d</a:t>
            </a:r>
            <a:r>
              <a:rPr lang="en-US" sz="1000" dirty="0" smtClean="0"/>
              <a:t>.). Most frequently asked questions about L&amp;I. Retrieved on February 14, 2013 from: http://www.lni.wa.gov/main/mostaskedquestions /</a:t>
            </a:r>
            <a:r>
              <a:rPr lang="en-US" sz="1000" dirty="0" err="1" smtClean="0"/>
              <a:t>default.asp#MinimizeCost</a:t>
            </a:r>
            <a:r>
              <a:rPr lang="en-US" sz="1000" dirty="0" smtClean="0"/>
              <a:t> </a:t>
            </a:r>
          </a:p>
          <a:p>
            <a:pPr marL="571500" indent="0" eaLnBrk="1" fontAlgn="auto" hangingPunct="1">
              <a:spcAft>
                <a:spcPts val="0"/>
              </a:spcAft>
              <a:buFont typeface="Arial" panose="020B0604020202020204" pitchFamily="34" charset="0"/>
              <a:buNone/>
              <a:defRPr/>
            </a:pPr>
            <a:r>
              <a:rPr lang="en-US" sz="1000" dirty="0" smtClean="0"/>
              <a:t>The Department of L&amp;I FAQs webpage clearly explains insurance rates take into account several factors, especially workplace injury history. Costs can continue long after an injury heals and an employee returns to work – in this example L&amp;I rates may go up.</a:t>
            </a:r>
          </a:p>
          <a:p>
            <a:pPr eaLnBrk="1" fontAlgn="auto" hangingPunct="1">
              <a:spcAft>
                <a:spcPts val="0"/>
              </a:spcAft>
              <a:buFont typeface="Arial" panose="020B0604020202020204" pitchFamily="34" charset="0"/>
              <a:buNone/>
              <a:defRPr/>
            </a:pPr>
            <a:r>
              <a:rPr lang="en-US" sz="1000" dirty="0" smtClean="0"/>
              <a:t>Waterman, B., Owens, B., Davey, S., </a:t>
            </a:r>
            <a:r>
              <a:rPr lang="en-US" sz="1000" dirty="0" err="1" smtClean="0"/>
              <a:t>Zacchilli</a:t>
            </a:r>
            <a:r>
              <a:rPr lang="en-US" sz="1000" dirty="0" smtClean="0"/>
              <a:t>, M.A., &amp; Belmont, P. (2010, October, 6). The epidemiology of ankle sprains in the United States. Abstract retrieved on February 16, 2013, from: http://www.ncbi.nlm.nih.gov /</a:t>
            </a:r>
            <a:r>
              <a:rPr lang="en-US" sz="1000" dirty="0" err="1" smtClean="0"/>
              <a:t>pubmed</a:t>
            </a:r>
            <a:r>
              <a:rPr lang="en-US" sz="1000" dirty="0" smtClean="0"/>
              <a:t>/20926721 </a:t>
            </a:r>
          </a:p>
          <a:p>
            <a:pPr marL="571500" indent="0" eaLnBrk="1" fontAlgn="auto" hangingPunct="1">
              <a:spcAft>
                <a:spcPts val="0"/>
              </a:spcAft>
              <a:buFont typeface="Arial" panose="020B0604020202020204" pitchFamily="34" charset="0"/>
              <a:buNone/>
              <a:defRPr/>
            </a:pPr>
            <a:r>
              <a:rPr lang="en-US" sz="1000" dirty="0" smtClean="0"/>
              <a:t>Research verifies the percentages of ankle injuries per sport. A factor enhancing the credibility of the findings is the duration of the study occurring over four years and the examination of 3,140,132 ankle sprain injuries.</a:t>
            </a:r>
          </a:p>
          <a:p>
            <a:pPr marL="571500" indent="0" eaLnBrk="1" fontAlgn="auto" hangingPunct="1">
              <a:spcAft>
                <a:spcPts val="0"/>
              </a:spcAft>
              <a:buFont typeface="Arial" panose="020B0604020202020204" pitchFamily="34" charset="0"/>
              <a:buNone/>
              <a:defRPr/>
            </a:pPr>
            <a:endParaRPr lang="en-US" sz="1200" dirty="0" smtClean="0"/>
          </a:p>
          <a:p>
            <a:pPr eaLnBrk="1" fontAlgn="auto" hangingPunct="1">
              <a:spcAft>
                <a:spcPts val="0"/>
              </a:spcAft>
              <a:buFont typeface="Arial" panose="020B0604020202020204" pitchFamily="34" charset="0"/>
              <a:buNone/>
              <a:defRPr/>
            </a:pPr>
            <a:endParaRPr lang="en-US" sz="1100" dirty="0" smtClean="0"/>
          </a:p>
          <a:p>
            <a:pPr eaLnBrk="1" fontAlgn="auto" hangingPunct="1">
              <a:spcAft>
                <a:spcPts val="0"/>
              </a:spcAft>
              <a:buFont typeface="Arial" panose="020B0604020202020204" pitchFamily="34" charset="0"/>
              <a:buNone/>
              <a:defRPr/>
            </a:pP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4"/>
          <p:cNvSpPr>
            <a:spLocks noGrp="1"/>
          </p:cNvSpPr>
          <p:nvPr>
            <p:ph type="title"/>
          </p:nvPr>
        </p:nvSpPr>
        <p:spPr>
          <a:xfrm>
            <a:off x="457200" y="1600200"/>
            <a:ext cx="8229600" cy="685800"/>
          </a:xfrm>
        </p:spPr>
        <p:txBody>
          <a:bodyPr/>
          <a:lstStyle/>
          <a:p>
            <a:pPr eaLnBrk="1" hangingPunct="1"/>
            <a:r>
              <a:rPr lang="en-US" sz="2000" b="1" smtClean="0"/>
              <a:t>Annotated Bibliography</a:t>
            </a:r>
          </a:p>
        </p:txBody>
      </p:sp>
      <p:sp>
        <p:nvSpPr>
          <p:cNvPr id="6" name="Content Placeholder 5"/>
          <p:cNvSpPr>
            <a:spLocks noGrp="1"/>
          </p:cNvSpPr>
          <p:nvPr>
            <p:ph idx="1"/>
          </p:nvPr>
        </p:nvSpPr>
        <p:spPr>
          <a:xfrm>
            <a:off x="457200" y="2133600"/>
            <a:ext cx="8229600" cy="4191000"/>
          </a:xfrm>
        </p:spPr>
        <p:txBody>
          <a:bodyPr rtlCol="0">
            <a:normAutofit/>
          </a:bodyPr>
          <a:lstStyle/>
          <a:p>
            <a:pPr eaLnBrk="1" fontAlgn="auto" hangingPunct="1">
              <a:spcAft>
                <a:spcPts val="0"/>
              </a:spcAft>
              <a:buFont typeface="Arial" panose="020B0604020202020204" pitchFamily="34" charset="0"/>
              <a:buNone/>
              <a:defRPr/>
            </a:pPr>
            <a:r>
              <a:rPr lang="en-US" sz="1000" dirty="0" smtClean="0"/>
              <a:t>Williamson, A., &amp; </a:t>
            </a:r>
            <a:r>
              <a:rPr lang="en-US" sz="1000" dirty="0" err="1" smtClean="0"/>
              <a:t>Feyer</a:t>
            </a:r>
            <a:r>
              <a:rPr lang="en-US" sz="1000" dirty="0" smtClean="0"/>
              <a:t>, A. (2000). Moderate sleep deprivation produces impairments in cognitive and motor performance equivalent to legally prescribed levels of alcohol intoxication. </a:t>
            </a:r>
            <a:r>
              <a:rPr lang="en-US" sz="1000" i="1" dirty="0" smtClean="0"/>
              <a:t>Occupational &amp; Environmental Medicine</a:t>
            </a:r>
            <a:r>
              <a:rPr lang="en-US" sz="1000" dirty="0" smtClean="0"/>
              <a:t>, </a:t>
            </a:r>
            <a:r>
              <a:rPr lang="en-US" sz="1000" i="1" dirty="0" smtClean="0"/>
              <a:t>57</a:t>
            </a:r>
            <a:r>
              <a:rPr lang="en-US" sz="1000" dirty="0" smtClean="0"/>
              <a:t>(10), 649-655. </a:t>
            </a:r>
            <a:r>
              <a:rPr lang="en-US" sz="1000" dirty="0" err="1" smtClean="0"/>
              <a:t>doi</a:t>
            </a:r>
            <a:r>
              <a:rPr lang="en-US" sz="1000" dirty="0" smtClean="0"/>
              <a:t>: 10.1136</a:t>
            </a:r>
          </a:p>
          <a:p>
            <a:pPr marL="571500" indent="0" eaLnBrk="1" fontAlgn="auto" hangingPunct="1">
              <a:spcAft>
                <a:spcPts val="0"/>
              </a:spcAft>
              <a:buFont typeface="Arial" panose="020B0604020202020204" pitchFamily="34" charset="0"/>
              <a:buNone/>
              <a:defRPr/>
            </a:pPr>
            <a:r>
              <a:rPr lang="en-US" sz="1000" dirty="0" smtClean="0"/>
              <a:t>Sleep deprivation of research subjects showed performance on tests was equivalent or worse than that of a BAC (blood alcohol content) of 0.05%.  </a:t>
            </a:r>
          </a:p>
          <a:p>
            <a:pPr eaLnBrk="1" fontAlgn="auto" hangingPunct="1">
              <a:spcAft>
                <a:spcPts val="0"/>
              </a:spcAft>
              <a:buFont typeface="Arial" panose="020B0604020202020204" pitchFamily="34" charset="0"/>
              <a:buNone/>
              <a:defRPr/>
            </a:pPr>
            <a:endParaRPr lang="en-US" sz="1100" dirty="0" smtClean="0"/>
          </a:p>
          <a:p>
            <a:pPr eaLnBrk="1" fontAlgn="auto" hangingPunct="1">
              <a:spcAft>
                <a:spcPts val="0"/>
              </a:spcAft>
              <a:buFont typeface="Arial" panose="020B0604020202020204" pitchFamily="34" charset="0"/>
              <a:buNone/>
              <a:defRPr/>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1600200"/>
            <a:ext cx="8229600" cy="1143000"/>
          </a:xfrm>
        </p:spPr>
        <p:txBody>
          <a:bodyPr/>
          <a:lstStyle/>
          <a:p>
            <a:pPr eaLnBrk="1" hangingPunct="1"/>
            <a:r>
              <a:rPr lang="en-US" smtClean="0"/>
              <a:t>Impacts</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defRPr/>
            </a:pPr>
            <a:r>
              <a:rPr lang="en-US" dirty="0" smtClean="0"/>
              <a:t>Personal Impacts</a:t>
            </a:r>
          </a:p>
          <a:p>
            <a:pPr lvl="1" eaLnBrk="1" fontAlgn="auto" hangingPunct="1">
              <a:spcAft>
                <a:spcPts val="0"/>
              </a:spcAft>
              <a:defRPr/>
            </a:pPr>
            <a:r>
              <a:rPr lang="en-US" dirty="0" smtClean="0"/>
              <a:t>Personal pain and suffering (weeks +)</a:t>
            </a:r>
          </a:p>
          <a:p>
            <a:pPr lvl="1" eaLnBrk="1" fontAlgn="auto" hangingPunct="1">
              <a:spcAft>
                <a:spcPts val="0"/>
              </a:spcAft>
              <a:defRPr/>
            </a:pPr>
            <a:r>
              <a:rPr lang="en-US" dirty="0" smtClean="0"/>
              <a:t>Loss of income (second jobs, premium pay, etc.)</a:t>
            </a:r>
          </a:p>
          <a:p>
            <a:pPr lvl="1" eaLnBrk="1" fontAlgn="auto" hangingPunct="1">
              <a:spcAft>
                <a:spcPts val="0"/>
              </a:spcAft>
              <a:defRPr/>
            </a:pPr>
            <a:r>
              <a:rPr lang="en-US" dirty="0" smtClean="0"/>
              <a:t>Disability (short and long-term)</a:t>
            </a:r>
          </a:p>
          <a:p>
            <a:pPr eaLnBrk="1" fontAlgn="auto" hangingPunct="1">
              <a:spcAft>
                <a:spcPts val="0"/>
              </a:spcAft>
              <a:defRPr/>
            </a:pPr>
            <a:r>
              <a:rPr lang="en-US" dirty="0" smtClean="0"/>
              <a:t>Work-Related Impacts</a:t>
            </a:r>
          </a:p>
          <a:p>
            <a:pPr lvl="1" eaLnBrk="1" fontAlgn="auto" hangingPunct="1">
              <a:spcAft>
                <a:spcPts val="0"/>
              </a:spcAft>
              <a:defRPr/>
            </a:pPr>
            <a:r>
              <a:rPr lang="en-US" dirty="0" smtClean="0"/>
              <a:t>Increased overtime expenses</a:t>
            </a:r>
          </a:p>
          <a:p>
            <a:pPr lvl="1" eaLnBrk="1" fontAlgn="auto" hangingPunct="1">
              <a:spcAft>
                <a:spcPts val="0"/>
              </a:spcAft>
              <a:defRPr/>
            </a:pPr>
            <a:r>
              <a:rPr lang="en-US" dirty="0" smtClean="0"/>
              <a:t>Decreased staffing</a:t>
            </a:r>
          </a:p>
          <a:p>
            <a:pPr lvl="1" eaLnBrk="1" fontAlgn="auto" hangingPunct="1">
              <a:spcAft>
                <a:spcPts val="0"/>
              </a:spcAft>
              <a:defRPr/>
            </a:pPr>
            <a:r>
              <a:rPr lang="en-US" dirty="0" smtClean="0"/>
              <a:t>Increased L&amp;I costs</a:t>
            </a:r>
          </a:p>
          <a:p>
            <a:pPr lvl="1" eaLnBrk="1" fontAlgn="auto" hangingPunct="1">
              <a:spcAft>
                <a:spcPts val="0"/>
              </a:spcAft>
              <a:defRPr/>
            </a:pPr>
            <a:r>
              <a:rPr lang="en-US" dirty="0" smtClean="0"/>
              <a:t>Delayed employee development (training, experience)</a:t>
            </a:r>
          </a:p>
          <a:p>
            <a:pPr lvl="1" eaLnBrk="1" fontAlgn="auto" hangingPunct="1">
              <a:spcAft>
                <a:spcPts val="0"/>
              </a:spcAft>
              <a:defRPr/>
            </a:pPr>
            <a:endParaRPr lang="en-US" dirty="0" smtClean="0"/>
          </a:p>
          <a:p>
            <a:pPr eaLnBrk="1" fontAlgn="auto" hangingPunct="1">
              <a:spcAft>
                <a:spcPts val="0"/>
              </a:spcAft>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1600200"/>
            <a:ext cx="8229600" cy="1143000"/>
          </a:xfrm>
        </p:spPr>
        <p:txBody>
          <a:bodyPr/>
          <a:lstStyle/>
          <a:p>
            <a:pPr eaLnBrk="1" hangingPunct="1"/>
            <a:r>
              <a:rPr lang="en-US" smtClean="0"/>
              <a:t>II. Definitions</a:t>
            </a:r>
            <a:endParaRPr lang="en-US" sz="3200" baseline="30000" smtClean="0"/>
          </a:p>
        </p:txBody>
      </p:sp>
      <p:sp>
        <p:nvSpPr>
          <p:cNvPr id="28675"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smtClean="0"/>
              <a:t>Sprains</a:t>
            </a:r>
          </a:p>
          <a:p>
            <a:pPr eaLnBrk="1" hangingPunct="1"/>
            <a:r>
              <a:rPr lang="en-US" smtClean="0"/>
              <a:t>Strains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667000"/>
            <a:ext cx="283845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Oval 14"/>
          <p:cNvSpPr/>
          <p:nvPr/>
        </p:nvSpPr>
        <p:spPr>
          <a:xfrm>
            <a:off x="3657600" y="3276600"/>
            <a:ext cx="1371600" cy="990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0724" name="Title 1"/>
          <p:cNvSpPr>
            <a:spLocks noGrp="1"/>
          </p:cNvSpPr>
          <p:nvPr>
            <p:ph type="title"/>
          </p:nvPr>
        </p:nvSpPr>
        <p:spPr>
          <a:xfrm>
            <a:off x="457200" y="1725613"/>
            <a:ext cx="8229600" cy="1143000"/>
          </a:xfrm>
        </p:spPr>
        <p:txBody>
          <a:bodyPr/>
          <a:lstStyle/>
          <a:p>
            <a:pPr eaLnBrk="1" hangingPunct="1"/>
            <a:r>
              <a:rPr lang="en-US" b="1" smtClean="0"/>
              <a:t>What Is a Sprain?</a:t>
            </a:r>
            <a:endParaRPr lang="en-US" smtClean="0"/>
          </a:p>
        </p:txBody>
      </p:sp>
      <p:sp>
        <p:nvSpPr>
          <p:cNvPr id="3" name="Content Placeholder 2"/>
          <p:cNvSpPr>
            <a:spLocks noGrp="1"/>
          </p:cNvSpPr>
          <p:nvPr>
            <p:ph sz="half" idx="1"/>
          </p:nvPr>
        </p:nvSpPr>
        <p:spPr bwMode="auto">
          <a:xfrm>
            <a:off x="457200" y="2667000"/>
            <a:ext cx="4038600" cy="3276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r>
              <a:rPr lang="en-US" sz="2400" smtClean="0"/>
              <a:t>Injured </a:t>
            </a:r>
            <a:r>
              <a:rPr lang="en-US" sz="2400" b="1" u="sng" smtClean="0"/>
              <a:t>ligament</a:t>
            </a:r>
          </a:p>
          <a:p>
            <a:pPr marL="400050" lvl="1" indent="0" eaLnBrk="1" hangingPunct="1"/>
            <a:r>
              <a:rPr lang="en-US" sz="2000" smtClean="0"/>
              <a:t>Bone to bone</a:t>
            </a:r>
          </a:p>
          <a:p>
            <a:pPr marL="400050" lvl="1" indent="0" eaLnBrk="1" hangingPunct="1"/>
            <a:r>
              <a:rPr lang="en-US" sz="2000" smtClean="0"/>
              <a:t>In a joint</a:t>
            </a:r>
            <a:endParaRPr lang="en-US" smtClean="0"/>
          </a:p>
          <a:p>
            <a:pPr marL="0" indent="0" eaLnBrk="1" hangingPunct="1"/>
            <a:r>
              <a:rPr lang="en-US" sz="2400" smtClean="0"/>
              <a:t>One or more ligaments </a:t>
            </a:r>
          </a:p>
          <a:p>
            <a:pPr marL="400050" lvl="1" indent="0" eaLnBrk="1" hangingPunct="1"/>
            <a:r>
              <a:rPr lang="en-US" sz="2000" smtClean="0"/>
              <a:t>Stretched </a:t>
            </a:r>
          </a:p>
          <a:p>
            <a:pPr marL="400050" lvl="1" indent="0" eaLnBrk="1" hangingPunct="1"/>
            <a:r>
              <a:rPr lang="en-US" sz="2000" smtClean="0"/>
              <a:t>Torn</a:t>
            </a:r>
          </a:p>
          <a:p>
            <a:pPr marL="800100" lvl="2" indent="0" eaLnBrk="1" hangingPunct="1"/>
            <a:r>
              <a:rPr lang="en-US" sz="1800" smtClean="0"/>
              <a:t>Partially</a:t>
            </a:r>
          </a:p>
          <a:p>
            <a:pPr marL="800100" lvl="2" indent="0" eaLnBrk="1" hangingPunct="1"/>
            <a:r>
              <a:rPr lang="en-US" sz="1800" smtClean="0"/>
              <a:t>Completely</a:t>
            </a:r>
          </a:p>
        </p:txBody>
      </p:sp>
      <p:sp>
        <p:nvSpPr>
          <p:cNvPr id="6" name="TextBox 5"/>
          <p:cNvSpPr txBox="1">
            <a:spLocks noChangeArrowheads="1"/>
          </p:cNvSpPr>
          <p:nvPr/>
        </p:nvSpPr>
        <p:spPr bwMode="auto">
          <a:xfrm>
            <a:off x="4724400" y="2819400"/>
            <a:ext cx="106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rPr>
              <a:t>Fibula</a:t>
            </a:r>
          </a:p>
        </p:txBody>
      </p:sp>
      <p:sp>
        <p:nvSpPr>
          <p:cNvPr id="7" name="TextBox 6"/>
          <p:cNvSpPr txBox="1">
            <a:spLocks noChangeArrowheads="1"/>
          </p:cNvSpPr>
          <p:nvPr/>
        </p:nvSpPr>
        <p:spPr bwMode="auto">
          <a:xfrm>
            <a:off x="6019800" y="2819400"/>
            <a:ext cx="83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rPr>
              <a:t>Tiba</a:t>
            </a:r>
          </a:p>
        </p:txBody>
      </p:sp>
      <p:sp>
        <p:nvSpPr>
          <p:cNvPr id="8" name="TextBox 7"/>
          <p:cNvSpPr txBox="1">
            <a:spLocks noChangeArrowheads="1"/>
          </p:cNvSpPr>
          <p:nvPr/>
        </p:nvSpPr>
        <p:spPr bwMode="auto">
          <a:xfrm>
            <a:off x="3810000" y="3352800"/>
            <a:ext cx="12954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ts val="2000"/>
              </a:lnSpc>
            </a:pPr>
            <a:r>
              <a:rPr lang="en-US">
                <a:latin typeface="Calibri" panose="020F0502020204030204" pitchFamily="34" charset="0"/>
              </a:rPr>
              <a:t>Posterior talo-fibular ligament</a:t>
            </a:r>
          </a:p>
        </p:txBody>
      </p:sp>
      <p:sp>
        <p:nvSpPr>
          <p:cNvPr id="10" name="TextBox 9"/>
          <p:cNvSpPr txBox="1">
            <a:spLocks noChangeArrowheads="1"/>
          </p:cNvSpPr>
          <p:nvPr/>
        </p:nvSpPr>
        <p:spPr bwMode="auto">
          <a:xfrm>
            <a:off x="4038600" y="4953000"/>
            <a:ext cx="1447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rPr>
              <a:t>Calcaneus</a:t>
            </a:r>
          </a:p>
        </p:txBody>
      </p:sp>
      <p:sp>
        <p:nvSpPr>
          <p:cNvPr id="11" name="TextBox 10"/>
          <p:cNvSpPr txBox="1">
            <a:spLocks noChangeArrowheads="1"/>
          </p:cNvSpPr>
          <p:nvPr/>
        </p:nvSpPr>
        <p:spPr bwMode="auto">
          <a:xfrm>
            <a:off x="6553200" y="3200400"/>
            <a:ext cx="2819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rPr>
              <a:t>Anterior talo-fibular ligament</a:t>
            </a:r>
          </a:p>
        </p:txBody>
      </p:sp>
      <p:sp>
        <p:nvSpPr>
          <p:cNvPr id="13" name="TextBox 12"/>
          <p:cNvSpPr txBox="1">
            <a:spLocks noChangeArrowheads="1"/>
          </p:cNvSpPr>
          <p:nvPr/>
        </p:nvSpPr>
        <p:spPr bwMode="auto">
          <a:xfrm>
            <a:off x="5638800" y="5359400"/>
            <a:ext cx="297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rPr>
              <a:t>Calcaneo-fibular ligament</a:t>
            </a:r>
          </a:p>
        </p:txBody>
      </p:sp>
      <p:sp>
        <p:nvSpPr>
          <p:cNvPr id="16" name="Oval 15"/>
          <p:cNvSpPr/>
          <p:nvPr/>
        </p:nvSpPr>
        <p:spPr>
          <a:xfrm>
            <a:off x="6400800" y="3124200"/>
            <a:ext cx="22860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Oval 16"/>
          <p:cNvSpPr/>
          <p:nvPr/>
        </p:nvSpPr>
        <p:spPr>
          <a:xfrm>
            <a:off x="5638800" y="5257800"/>
            <a:ext cx="26670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9" name="Straight Arrow Connector 18"/>
          <p:cNvCxnSpPr/>
          <p:nvPr/>
        </p:nvCxnSpPr>
        <p:spPr>
          <a:xfrm flipH="1">
            <a:off x="5943600" y="3721100"/>
            <a:ext cx="622300" cy="393700"/>
          </a:xfrm>
          <a:prstGeom prst="straightConnector1">
            <a:avLst/>
          </a:prstGeom>
          <a:ln w="2540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5638800" y="4419600"/>
            <a:ext cx="685800" cy="838200"/>
          </a:xfrm>
          <a:prstGeom prst="straightConnector1">
            <a:avLst/>
          </a:prstGeom>
          <a:ln w="2540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724400" y="4191000"/>
            <a:ext cx="762000" cy="0"/>
          </a:xfrm>
          <a:prstGeom prst="straightConnector1">
            <a:avLst/>
          </a:prstGeom>
          <a:ln w="2540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304800" y="5681663"/>
            <a:ext cx="19050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i="1">
                <a:latin typeface="Calibri" panose="020F0502020204030204" pitchFamily="34" charset="0"/>
              </a:rPr>
              <a:t>Illustration: DRM</a:t>
            </a:r>
            <a:endParaRPr lang="en-US" i="1" baseline="3000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87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p:bldP spid="7" grpId="0"/>
      <p:bldP spid="8" grpId="0"/>
      <p:bldP spid="10" grpId="0"/>
      <p:bldP spid="11" grpId="0"/>
      <p:bldP spid="13" grpId="0"/>
      <p:bldP spid="16" grpId="0" animBg="1"/>
      <p:bldP spid="17" grpId="0" animBg="1"/>
      <p:bldP spid="1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47427</TotalTime>
  <Words>12193</Words>
  <Application>Microsoft Office PowerPoint</Application>
  <PresentationFormat>On-screen Show (4:3)</PresentationFormat>
  <Paragraphs>1089</Paragraphs>
  <Slides>68</Slides>
  <Notes>60</Notes>
  <HiddenSlides>0</HiddenSlides>
  <MMClips>7</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72" baseType="lpstr">
      <vt:lpstr>Calibri</vt:lpstr>
      <vt:lpstr>Arial</vt:lpstr>
      <vt:lpstr>Office Theme</vt:lpstr>
      <vt:lpstr>Microsoft Excel Chart</vt:lpstr>
      <vt:lpstr>Sprains and Strains</vt:lpstr>
      <vt:lpstr>Groundwork</vt:lpstr>
      <vt:lpstr>Acknowledgements</vt:lpstr>
      <vt:lpstr>Overview</vt:lpstr>
      <vt:lpstr>I. The Problem</vt:lpstr>
      <vt:lpstr>Causes &amp; Costs</vt:lpstr>
      <vt:lpstr>Impacts</vt:lpstr>
      <vt:lpstr>II. Definitions</vt:lpstr>
      <vt:lpstr>What Is a Sprain?</vt:lpstr>
      <vt:lpstr>Where Do Sprains Usually Occur?</vt:lpstr>
      <vt:lpstr>Signs and Symptoms of Sprains?</vt:lpstr>
      <vt:lpstr>What Is a Strain?</vt:lpstr>
      <vt:lpstr>What Causes Strains?</vt:lpstr>
      <vt:lpstr>Where Do Strains Usually Occur?</vt:lpstr>
      <vt:lpstr>Signs and Symptoms of Strains?</vt:lpstr>
      <vt:lpstr>III. Treatment</vt:lpstr>
      <vt:lpstr>IV. Mainstream Prevention</vt:lpstr>
      <vt:lpstr>Regulations</vt:lpstr>
      <vt:lpstr>Personal Responsibility</vt:lpstr>
      <vt:lpstr>Physical Fitness</vt:lpstr>
      <vt:lpstr>V. Testing</vt:lpstr>
      <vt:lpstr>Entry-Level Testing</vt:lpstr>
      <vt:lpstr>Annual/Periodic Fitness Assessments</vt:lpstr>
      <vt:lpstr>What’s missing?</vt:lpstr>
      <vt:lpstr>What’s missing?</vt:lpstr>
      <vt:lpstr>The Foot</vt:lpstr>
      <vt:lpstr>New Tests</vt:lpstr>
      <vt:lpstr>Functional Movement Screening (FMS™)</vt:lpstr>
      <vt:lpstr>Functional Movement Screening (FMS™)</vt:lpstr>
      <vt:lpstr>Single-Leg Balance Test</vt:lpstr>
      <vt:lpstr>Single-Leg Balance Test</vt:lpstr>
      <vt:lpstr>Single-Leg Balance Test</vt:lpstr>
      <vt:lpstr>VI. Outside-the-Box Prevention</vt:lpstr>
      <vt:lpstr>Experts</vt:lpstr>
      <vt:lpstr>Action</vt:lpstr>
      <vt:lpstr>Posture &amp; Form</vt:lpstr>
      <vt:lpstr>Shoes</vt:lpstr>
      <vt:lpstr>Shoes – Posture &amp; Form</vt:lpstr>
      <vt:lpstr>Shoes – Posture &amp; Form</vt:lpstr>
      <vt:lpstr>Foundation Training</vt:lpstr>
      <vt:lpstr>Foundation Training</vt:lpstr>
      <vt:lpstr>Posture</vt:lpstr>
      <vt:lpstr>Barefoot Training</vt:lpstr>
      <vt:lpstr>Barefoot Training</vt:lpstr>
      <vt:lpstr>Barefoot Training</vt:lpstr>
      <vt:lpstr>Barefoot Training</vt:lpstr>
      <vt:lpstr>Training Barefoot</vt:lpstr>
      <vt:lpstr>WARNING!</vt:lpstr>
      <vt:lpstr>Eccentric Contractions</vt:lpstr>
      <vt:lpstr>Eccentric Contractions</vt:lpstr>
      <vt:lpstr>10-Minute Injury Prevention</vt:lpstr>
      <vt:lpstr>Warm Up</vt:lpstr>
      <vt:lpstr>Posterior-Chain Weakness </vt:lpstr>
      <vt:lpstr>The Crab-Hip Hold</vt:lpstr>
      <vt:lpstr>Proprioception</vt:lpstr>
      <vt:lpstr>Proprioception &amp; Yoga</vt:lpstr>
      <vt:lpstr>Single-Leg Exercises</vt:lpstr>
      <vt:lpstr>Foam Rollers</vt:lpstr>
      <vt:lpstr>Putting It All Together</vt:lpstr>
      <vt:lpstr>Highly Recommended Follow-up</vt:lpstr>
      <vt:lpstr>The ultimate training ground!</vt:lpstr>
      <vt:lpstr>Annotated Bibliography</vt:lpstr>
      <vt:lpstr>Annotated Bibliography</vt:lpstr>
      <vt:lpstr>Annotated Bibliography</vt:lpstr>
      <vt:lpstr>Annotated Bibliography</vt:lpstr>
      <vt:lpstr>Annotated Bibliography</vt:lpstr>
      <vt:lpstr>Annotated Bibliography</vt:lpstr>
      <vt:lpstr>Annotated Bibliography</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Sprains and Strains</dc:title>
  <dc:creator>Donavon Mattern</dc:creator>
  <cp:lastModifiedBy>Kathleen Harmon</cp:lastModifiedBy>
  <cp:revision>247</cp:revision>
  <dcterms:created xsi:type="dcterms:W3CDTF">2012-12-16T00:11:14Z</dcterms:created>
  <dcterms:modified xsi:type="dcterms:W3CDTF">2013-10-30T23:24:03Z</dcterms:modified>
</cp:coreProperties>
</file>