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Override7.xml" ContentType="application/vnd.openxmlformats-officedocument.themeOverride+xml"/>
  <Override PartName="/ppt/theme/themeOverride8.xml" ContentType="application/vnd.openxmlformats-officedocument.themeOverrid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Override9.xml" ContentType="application/vnd.openxmlformats-officedocument.themeOverride+xml"/>
  <Override PartName="/ppt/theme/themeOverride10.xml" ContentType="application/vnd.openxmlformats-officedocument.themeOverrid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Override11.xml" ContentType="application/vnd.openxmlformats-officedocument.themeOverride+xml"/>
  <Override PartName="/ppt/theme/themeOverride12.xml" ContentType="application/vnd.openxmlformats-officedocument.themeOverrid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theme/themeOverride13.xml" ContentType="application/vnd.openxmlformats-officedocument.themeOverride+xml"/>
  <Override PartName="/ppt/theme/themeOverride14.xml" ContentType="application/vnd.openxmlformats-officedocument.themeOverrid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theme/themeOverride15.xml" ContentType="application/vnd.openxmlformats-officedocument.themeOverride+xml"/>
  <Override PartName="/ppt/theme/themeOverride16.xml" ContentType="application/vnd.openxmlformats-officedocument.themeOverrid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theme/themeOverride17.xml" ContentType="application/vnd.openxmlformats-officedocument.themeOverride+xml"/>
  <Override PartName="/ppt/theme/themeOverride18.xml" ContentType="application/vnd.openxmlformats-officedocument.themeOverrid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theme/themeOverride19.xml" ContentType="application/vnd.openxmlformats-officedocument.themeOverride+xml"/>
  <Override PartName="/ppt/theme/themeOverride20.xml" ContentType="application/vnd.openxmlformats-officedocument.themeOverrid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theme/themeOverride21.xml" ContentType="application/vnd.openxmlformats-officedocument.themeOverride+xml"/>
  <Override PartName="/ppt/theme/themeOverride22.xml" ContentType="application/vnd.openxmlformats-officedocument.themeOverrid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4.xml" ContentType="application/vnd.openxmlformats-officedocument.theme+xml"/>
  <Override PartName="/ppt/theme/themeOverride23.xml" ContentType="application/vnd.openxmlformats-officedocument.themeOverride+xml"/>
  <Override PartName="/ppt/theme/themeOverride24.xml" ContentType="application/vnd.openxmlformats-officedocument.themeOverrid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theme/themeOverride25.xml" ContentType="application/vnd.openxmlformats-officedocument.themeOverride+xml"/>
  <Override PartName="/ppt/theme/themeOverride26.xml" ContentType="application/vnd.openxmlformats-officedocument.themeOverrid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8" r:id="rId1"/>
    <p:sldMasterId id="2147483716" r:id="rId2"/>
    <p:sldMasterId id="2147483729" r:id="rId3"/>
    <p:sldMasterId id="2147483742" r:id="rId4"/>
    <p:sldMasterId id="2147483755" r:id="rId5"/>
    <p:sldMasterId id="2147483768" r:id="rId6"/>
    <p:sldMasterId id="2147483781" r:id="rId7"/>
    <p:sldMasterId id="2147483820" r:id="rId8"/>
    <p:sldMasterId id="2147483872" r:id="rId9"/>
    <p:sldMasterId id="2147483885" r:id="rId10"/>
    <p:sldMasterId id="2147483924" r:id="rId11"/>
    <p:sldMasterId id="2147483937" r:id="rId12"/>
    <p:sldMasterId id="2147483950" r:id="rId13"/>
    <p:sldMasterId id="2147483963" r:id="rId14"/>
    <p:sldMasterId id="2147483989" r:id="rId15"/>
  </p:sldMasterIdLst>
  <p:notesMasterIdLst>
    <p:notesMasterId r:id="rId202"/>
  </p:notesMasterIdLst>
  <p:handoutMasterIdLst>
    <p:handoutMasterId r:id="rId203"/>
  </p:handoutMasterIdLst>
  <p:sldIdLst>
    <p:sldId id="926" r:id="rId16"/>
    <p:sldId id="927" r:id="rId17"/>
    <p:sldId id="1041" r:id="rId18"/>
    <p:sldId id="799" r:id="rId19"/>
    <p:sldId id="832" r:id="rId20"/>
    <p:sldId id="944" r:id="rId21"/>
    <p:sldId id="833" r:id="rId22"/>
    <p:sldId id="835" r:id="rId23"/>
    <p:sldId id="945" r:id="rId24"/>
    <p:sldId id="946" r:id="rId25"/>
    <p:sldId id="939" r:id="rId26"/>
    <p:sldId id="942" r:id="rId27"/>
    <p:sldId id="947" r:id="rId28"/>
    <p:sldId id="943" r:id="rId29"/>
    <p:sldId id="836" r:id="rId30"/>
    <p:sldId id="949" r:id="rId31"/>
    <p:sldId id="948" r:id="rId32"/>
    <p:sldId id="831" r:id="rId33"/>
    <p:sldId id="575" r:id="rId34"/>
    <p:sldId id="614" r:id="rId35"/>
    <p:sldId id="895" r:id="rId36"/>
    <p:sldId id="867" r:id="rId37"/>
    <p:sldId id="800" r:id="rId38"/>
    <p:sldId id="845" r:id="rId39"/>
    <p:sldId id="896" r:id="rId40"/>
    <p:sldId id="897" r:id="rId41"/>
    <p:sldId id="898" r:id="rId42"/>
    <p:sldId id="848" r:id="rId43"/>
    <p:sldId id="849" r:id="rId44"/>
    <p:sldId id="850" r:id="rId45"/>
    <p:sldId id="855" r:id="rId46"/>
    <p:sldId id="925" r:id="rId47"/>
    <p:sldId id="851" r:id="rId48"/>
    <p:sldId id="852" r:id="rId49"/>
    <p:sldId id="853" r:id="rId50"/>
    <p:sldId id="854" r:id="rId51"/>
    <p:sldId id="868" r:id="rId52"/>
    <p:sldId id="882" r:id="rId53"/>
    <p:sldId id="870" r:id="rId54"/>
    <p:sldId id="922" r:id="rId55"/>
    <p:sldId id="869" r:id="rId56"/>
    <p:sldId id="844" r:id="rId57"/>
    <p:sldId id="713" r:id="rId58"/>
    <p:sldId id="801" r:id="rId59"/>
    <p:sldId id="720" r:id="rId60"/>
    <p:sldId id="899" r:id="rId61"/>
    <p:sldId id="900" r:id="rId62"/>
    <p:sldId id="714" r:id="rId63"/>
    <p:sldId id="715" r:id="rId64"/>
    <p:sldId id="716" r:id="rId65"/>
    <p:sldId id="718" r:id="rId66"/>
    <p:sldId id="719" r:id="rId67"/>
    <p:sldId id="709" r:id="rId68"/>
    <p:sldId id="846" r:id="rId69"/>
    <p:sldId id="721" r:id="rId70"/>
    <p:sldId id="860" r:id="rId71"/>
    <p:sldId id="861" r:id="rId72"/>
    <p:sldId id="838" r:id="rId73"/>
    <p:sldId id="847" r:id="rId74"/>
    <p:sldId id="880" r:id="rId75"/>
    <p:sldId id="953" r:id="rId76"/>
    <p:sldId id="954" r:id="rId77"/>
    <p:sldId id="955" r:id="rId78"/>
    <p:sldId id="956" r:id="rId79"/>
    <p:sldId id="626" r:id="rId80"/>
    <p:sldId id="862" r:id="rId81"/>
    <p:sldId id="951" r:id="rId82"/>
    <p:sldId id="889" r:id="rId83"/>
    <p:sldId id="881" r:id="rId84"/>
    <p:sldId id="802" r:id="rId85"/>
    <p:sldId id="875" r:id="rId86"/>
    <p:sldId id="814" r:id="rId87"/>
    <p:sldId id="876" r:id="rId88"/>
    <p:sldId id="877" r:id="rId89"/>
    <p:sldId id="904" r:id="rId90"/>
    <p:sldId id="878" r:id="rId91"/>
    <p:sldId id="919" r:id="rId92"/>
    <p:sldId id="920" r:id="rId93"/>
    <p:sldId id="921" r:id="rId94"/>
    <p:sldId id="872" r:id="rId95"/>
    <p:sldId id="803" r:id="rId96"/>
    <p:sldId id="804" r:id="rId97"/>
    <p:sldId id="952" r:id="rId98"/>
    <p:sldId id="918" r:id="rId99"/>
    <p:sldId id="917" r:id="rId100"/>
    <p:sldId id="890" r:id="rId101"/>
    <p:sldId id="935" r:id="rId102"/>
    <p:sldId id="924" r:id="rId103"/>
    <p:sldId id="892" r:id="rId104"/>
    <p:sldId id="815" r:id="rId105"/>
    <p:sldId id="816" r:id="rId106"/>
    <p:sldId id="885" r:id="rId107"/>
    <p:sldId id="817" r:id="rId108"/>
    <p:sldId id="818" r:id="rId109"/>
    <p:sldId id="819" r:id="rId110"/>
    <p:sldId id="923" r:id="rId111"/>
    <p:sldId id="893" r:id="rId112"/>
    <p:sldId id="820" r:id="rId113"/>
    <p:sldId id="821" r:id="rId114"/>
    <p:sldId id="822" r:id="rId115"/>
    <p:sldId id="823" r:id="rId116"/>
    <p:sldId id="886" r:id="rId117"/>
    <p:sldId id="940" r:id="rId118"/>
    <p:sldId id="887" r:id="rId119"/>
    <p:sldId id="611" r:id="rId120"/>
    <p:sldId id="576" r:id="rId121"/>
    <p:sldId id="722" r:id="rId122"/>
    <p:sldId id="789" r:id="rId123"/>
    <p:sldId id="830" r:id="rId124"/>
    <p:sldId id="976" r:id="rId125"/>
    <p:sldId id="957" r:id="rId126"/>
    <p:sldId id="958" r:id="rId127"/>
    <p:sldId id="1009" r:id="rId128"/>
    <p:sldId id="1006" r:id="rId129"/>
    <p:sldId id="1007" r:id="rId130"/>
    <p:sldId id="1008" r:id="rId131"/>
    <p:sldId id="1010" r:id="rId132"/>
    <p:sldId id="959" r:id="rId133"/>
    <p:sldId id="960" r:id="rId134"/>
    <p:sldId id="961" r:id="rId135"/>
    <p:sldId id="962" r:id="rId136"/>
    <p:sldId id="963" r:id="rId137"/>
    <p:sldId id="964" r:id="rId138"/>
    <p:sldId id="965" r:id="rId139"/>
    <p:sldId id="966" r:id="rId140"/>
    <p:sldId id="967" r:id="rId141"/>
    <p:sldId id="968" r:id="rId142"/>
    <p:sldId id="1011" r:id="rId143"/>
    <p:sldId id="1012" r:id="rId144"/>
    <p:sldId id="969" r:id="rId145"/>
    <p:sldId id="970" r:id="rId146"/>
    <p:sldId id="972" r:id="rId147"/>
    <p:sldId id="973" r:id="rId148"/>
    <p:sldId id="974" r:id="rId149"/>
    <p:sldId id="975" r:id="rId150"/>
    <p:sldId id="977" r:id="rId151"/>
    <p:sldId id="997" r:id="rId152"/>
    <p:sldId id="998" r:id="rId153"/>
    <p:sldId id="1003" r:id="rId154"/>
    <p:sldId id="1001" r:id="rId155"/>
    <p:sldId id="999" r:id="rId156"/>
    <p:sldId id="1000" r:id="rId157"/>
    <p:sldId id="980" r:id="rId158"/>
    <p:sldId id="736" r:id="rId159"/>
    <p:sldId id="735" r:id="rId160"/>
    <p:sldId id="979" r:id="rId161"/>
    <p:sldId id="734" r:id="rId162"/>
    <p:sldId id="950" r:id="rId163"/>
    <p:sldId id="751" r:id="rId164"/>
    <p:sldId id="752" r:id="rId165"/>
    <p:sldId id="750" r:id="rId166"/>
    <p:sldId id="912" r:id="rId167"/>
    <p:sldId id="1024" r:id="rId168"/>
    <p:sldId id="1025" r:id="rId169"/>
    <p:sldId id="1026" r:id="rId170"/>
    <p:sldId id="1037" r:id="rId171"/>
    <p:sldId id="1038" r:id="rId172"/>
    <p:sldId id="1039" r:id="rId173"/>
    <p:sldId id="1040" r:id="rId174"/>
    <p:sldId id="1033" r:id="rId175"/>
    <p:sldId id="1035" r:id="rId176"/>
    <p:sldId id="1036" r:id="rId177"/>
    <p:sldId id="1034" r:id="rId178"/>
    <p:sldId id="762" r:id="rId179"/>
    <p:sldId id="764" r:id="rId180"/>
    <p:sldId id="794" r:id="rId181"/>
    <p:sldId id="913" r:id="rId182"/>
    <p:sldId id="761" r:id="rId183"/>
    <p:sldId id="777" r:id="rId184"/>
    <p:sldId id="986" r:id="rId185"/>
    <p:sldId id="1030" r:id="rId186"/>
    <p:sldId id="1031" r:id="rId187"/>
    <p:sldId id="1027" r:id="rId188"/>
    <p:sldId id="1015" r:id="rId189"/>
    <p:sldId id="1016" r:id="rId190"/>
    <p:sldId id="1021" r:id="rId191"/>
    <p:sldId id="1022" r:id="rId192"/>
    <p:sldId id="1032" r:id="rId193"/>
    <p:sldId id="1023" r:id="rId194"/>
    <p:sldId id="978" r:id="rId195"/>
    <p:sldId id="768" r:id="rId196"/>
    <p:sldId id="933" r:id="rId197"/>
    <p:sldId id="934" r:id="rId198"/>
    <p:sldId id="894" r:id="rId199"/>
    <p:sldId id="677" r:id="rId200"/>
    <p:sldId id="707" r:id="rId201"/>
  </p:sldIdLst>
  <p:sldSz cx="9144000" cy="6858000" type="screen4x3"/>
  <p:notesSz cx="7315200" cy="9601200"/>
  <p:custDataLst>
    <p:tags r:id="rId204"/>
  </p:custDataLst>
  <p:defaultTextStyle>
    <a:defPPr>
      <a:defRPr lang="en-US"/>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guide id="3" orient="horz" pos="3024">
          <p15:clr>
            <a:srgbClr val="A4A3A4"/>
          </p15:clr>
        </p15:guide>
        <p15:guide id="4" pos="2304">
          <p15:clr>
            <a:srgbClr val="A4A3A4"/>
          </p15:clr>
        </p15:guide>
        <p15:guide id="5" orient="horz" pos="2835">
          <p15:clr>
            <a:srgbClr val="A4A3A4"/>
          </p15:clr>
        </p15:guide>
        <p15:guide id="6" pos="21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6FF33"/>
    <a:srgbClr val="FFFF00"/>
    <a:srgbClr val="92D050"/>
    <a:srgbClr val="000000"/>
    <a:srgbClr val="FFFFCC"/>
    <a:srgbClr val="FF3300"/>
    <a:srgbClr val="660066"/>
    <a:srgbClr val="339933"/>
    <a:srgbClr val="D82E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0" autoAdjust="0"/>
    <p:restoredTop sz="68917" autoAdjust="0"/>
  </p:normalViewPr>
  <p:slideViewPr>
    <p:cSldViewPr>
      <p:cViewPr varScale="1">
        <p:scale>
          <a:sx n="50" d="100"/>
          <a:sy n="50" d="100"/>
        </p:scale>
        <p:origin x="-1878" y="-84"/>
      </p:cViewPr>
      <p:guideLst>
        <p:guide orient="horz" pos="2160"/>
        <p:guide pos="2880"/>
      </p:guideLst>
    </p:cSldViewPr>
  </p:slideViewPr>
  <p:outlineViewPr>
    <p:cViewPr>
      <p:scale>
        <a:sx n="33" d="100"/>
        <a:sy n="33" d="100"/>
      </p:scale>
      <p:origin x="0" y="144"/>
    </p:cViewPr>
  </p:outlineViewPr>
  <p:notesTextViewPr>
    <p:cViewPr>
      <p:scale>
        <a:sx n="3" d="2"/>
        <a:sy n="3" d="2"/>
      </p:scale>
      <p:origin x="0" y="0"/>
    </p:cViewPr>
  </p:notesTextViewPr>
  <p:sorterViewPr>
    <p:cViewPr>
      <p:scale>
        <a:sx n="75" d="100"/>
        <a:sy n="75" d="100"/>
      </p:scale>
      <p:origin x="0" y="0"/>
    </p:cViewPr>
  </p:sorterViewPr>
  <p:notesViewPr>
    <p:cSldViewPr>
      <p:cViewPr>
        <p:scale>
          <a:sx n="100" d="100"/>
          <a:sy n="100" d="100"/>
        </p:scale>
        <p:origin x="-1842" y="1224"/>
      </p:cViewPr>
      <p:guideLst>
        <p:guide orient="horz" pos="3024"/>
        <p:guide orient="horz" pos="3123"/>
        <p:guide orient="horz" pos="2928"/>
        <p:guide pos="2304"/>
        <p:guide pos="2404"/>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59" Type="http://schemas.openxmlformats.org/officeDocument/2006/relationships/slide" Target="slides/slide144.xml"/><Relationship Id="rId170" Type="http://schemas.openxmlformats.org/officeDocument/2006/relationships/slide" Target="slides/slide155.xml"/><Relationship Id="rId191" Type="http://schemas.openxmlformats.org/officeDocument/2006/relationships/slide" Target="slides/slide176.xml"/><Relationship Id="rId205" Type="http://schemas.openxmlformats.org/officeDocument/2006/relationships/presProps" Target="presProps.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28" Type="http://schemas.openxmlformats.org/officeDocument/2006/relationships/slide" Target="slides/slide113.xml"/><Relationship Id="rId144" Type="http://schemas.openxmlformats.org/officeDocument/2006/relationships/slide" Target="slides/slide129.xml"/><Relationship Id="rId149" Type="http://schemas.openxmlformats.org/officeDocument/2006/relationships/slide" Target="slides/slide134.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160" Type="http://schemas.openxmlformats.org/officeDocument/2006/relationships/slide" Target="slides/slide145.xml"/><Relationship Id="rId165" Type="http://schemas.openxmlformats.org/officeDocument/2006/relationships/slide" Target="slides/slide150.xml"/><Relationship Id="rId181" Type="http://schemas.openxmlformats.org/officeDocument/2006/relationships/slide" Target="slides/slide166.xml"/><Relationship Id="rId186" Type="http://schemas.openxmlformats.org/officeDocument/2006/relationships/slide" Target="slides/slide171.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slide" Target="slides/slide119.xml"/><Relationship Id="rId139" Type="http://schemas.openxmlformats.org/officeDocument/2006/relationships/slide" Target="slides/slide124.xml"/><Relationship Id="rId80" Type="http://schemas.openxmlformats.org/officeDocument/2006/relationships/slide" Target="slides/slide65.xml"/><Relationship Id="rId85" Type="http://schemas.openxmlformats.org/officeDocument/2006/relationships/slide" Target="slides/slide70.xml"/><Relationship Id="rId150" Type="http://schemas.openxmlformats.org/officeDocument/2006/relationships/slide" Target="slides/slide135.xml"/><Relationship Id="rId155" Type="http://schemas.openxmlformats.org/officeDocument/2006/relationships/slide" Target="slides/slide140.xml"/><Relationship Id="rId171" Type="http://schemas.openxmlformats.org/officeDocument/2006/relationships/slide" Target="slides/slide156.xml"/><Relationship Id="rId176" Type="http://schemas.openxmlformats.org/officeDocument/2006/relationships/slide" Target="slides/slide161.xml"/><Relationship Id="rId192" Type="http://schemas.openxmlformats.org/officeDocument/2006/relationships/slide" Target="slides/slide177.xml"/><Relationship Id="rId197" Type="http://schemas.openxmlformats.org/officeDocument/2006/relationships/slide" Target="slides/slide182.xml"/><Relationship Id="rId206" Type="http://schemas.openxmlformats.org/officeDocument/2006/relationships/viewProps" Target="viewProps.xml"/><Relationship Id="rId201" Type="http://schemas.openxmlformats.org/officeDocument/2006/relationships/slide" Target="slides/slide186.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slide" Target="slides/slide125.xml"/><Relationship Id="rId145" Type="http://schemas.openxmlformats.org/officeDocument/2006/relationships/slide" Target="slides/slide130.xml"/><Relationship Id="rId161" Type="http://schemas.openxmlformats.org/officeDocument/2006/relationships/slide" Target="slides/slide146.xml"/><Relationship Id="rId166" Type="http://schemas.openxmlformats.org/officeDocument/2006/relationships/slide" Target="slides/slide151.xml"/><Relationship Id="rId182" Type="http://schemas.openxmlformats.org/officeDocument/2006/relationships/slide" Target="slides/slide167.xml"/><Relationship Id="rId187" Type="http://schemas.openxmlformats.org/officeDocument/2006/relationships/slide" Target="slides/slide17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slide" Target="slides/slide120.xml"/><Relationship Id="rId151" Type="http://schemas.openxmlformats.org/officeDocument/2006/relationships/slide" Target="slides/slide136.xml"/><Relationship Id="rId156" Type="http://schemas.openxmlformats.org/officeDocument/2006/relationships/slide" Target="slides/slide141.xml"/><Relationship Id="rId177" Type="http://schemas.openxmlformats.org/officeDocument/2006/relationships/slide" Target="slides/slide162.xml"/><Relationship Id="rId198" Type="http://schemas.openxmlformats.org/officeDocument/2006/relationships/slide" Target="slides/slide183.xml"/><Relationship Id="rId172" Type="http://schemas.openxmlformats.org/officeDocument/2006/relationships/slide" Target="slides/slide157.xml"/><Relationship Id="rId193" Type="http://schemas.openxmlformats.org/officeDocument/2006/relationships/slide" Target="slides/slide178.xml"/><Relationship Id="rId202" Type="http://schemas.openxmlformats.org/officeDocument/2006/relationships/notesMaster" Target="notesMasters/notesMaster1.xml"/><Relationship Id="rId207"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slide" Target="slides/slide131.xml"/><Relationship Id="rId167" Type="http://schemas.openxmlformats.org/officeDocument/2006/relationships/slide" Target="slides/slide152.xml"/><Relationship Id="rId188" Type="http://schemas.openxmlformats.org/officeDocument/2006/relationships/slide" Target="slides/slide173.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162" Type="http://schemas.openxmlformats.org/officeDocument/2006/relationships/slide" Target="slides/slide147.xml"/><Relationship Id="rId183" Type="http://schemas.openxmlformats.org/officeDocument/2006/relationships/slide" Target="slides/slide168.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slide" Target="slides/slide163.xml"/><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slide" Target="slides/slide137.xml"/><Relationship Id="rId173" Type="http://schemas.openxmlformats.org/officeDocument/2006/relationships/slide" Target="slides/slide158.xml"/><Relationship Id="rId194" Type="http://schemas.openxmlformats.org/officeDocument/2006/relationships/slide" Target="slides/slide179.xml"/><Relationship Id="rId199" Type="http://schemas.openxmlformats.org/officeDocument/2006/relationships/slide" Target="slides/slide184.xml"/><Relationship Id="rId203" Type="http://schemas.openxmlformats.org/officeDocument/2006/relationships/handoutMaster" Target="handoutMasters/handoutMaster1.xml"/><Relationship Id="rId208" Type="http://schemas.openxmlformats.org/officeDocument/2006/relationships/tableStyles" Target="tableStyles.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184" Type="http://schemas.openxmlformats.org/officeDocument/2006/relationships/slide" Target="slides/slide169.xml"/><Relationship Id="rId189" Type="http://schemas.openxmlformats.org/officeDocument/2006/relationships/slide" Target="slides/slide174.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slide" Target="slides/slide159.xml"/><Relationship Id="rId179" Type="http://schemas.openxmlformats.org/officeDocument/2006/relationships/slide" Target="slides/slide164.xml"/><Relationship Id="rId195" Type="http://schemas.openxmlformats.org/officeDocument/2006/relationships/slide" Target="slides/slide180.xml"/><Relationship Id="rId190" Type="http://schemas.openxmlformats.org/officeDocument/2006/relationships/slide" Target="slides/slide175.xml"/><Relationship Id="rId204" Type="http://schemas.openxmlformats.org/officeDocument/2006/relationships/tags" Target="tags/tag1.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164" Type="http://schemas.openxmlformats.org/officeDocument/2006/relationships/slide" Target="slides/slide149.xml"/><Relationship Id="rId169" Type="http://schemas.openxmlformats.org/officeDocument/2006/relationships/slide" Target="slides/slide154.xml"/><Relationship Id="rId185" Type="http://schemas.openxmlformats.org/officeDocument/2006/relationships/slide" Target="slides/slide17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5.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75" Type="http://schemas.openxmlformats.org/officeDocument/2006/relationships/slide" Target="slides/slide160.xml"/><Relationship Id="rId196" Type="http://schemas.openxmlformats.org/officeDocument/2006/relationships/slide" Target="slides/slide181.xml"/><Relationship Id="rId200" Type="http://schemas.openxmlformats.org/officeDocument/2006/relationships/slide" Target="slides/slide18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2258" name="Rectangle 2"/>
          <p:cNvSpPr>
            <a:spLocks noGrp="1" noChangeArrowheads="1"/>
          </p:cNvSpPr>
          <p:nvPr>
            <p:ph type="hdr" sz="quarter"/>
          </p:nvPr>
        </p:nvSpPr>
        <p:spPr bwMode="auto">
          <a:xfrm>
            <a:off x="2" y="0"/>
            <a:ext cx="3170582" cy="480388"/>
          </a:xfrm>
          <a:prstGeom prst="rect">
            <a:avLst/>
          </a:prstGeom>
          <a:noFill/>
          <a:ln w="9525">
            <a:noFill/>
            <a:miter lim="800000"/>
            <a:headEnd/>
            <a:tailEnd/>
          </a:ln>
          <a:effectLst/>
        </p:spPr>
        <p:txBody>
          <a:bodyPr vert="horz" wrap="square" lIns="97881" tIns="48941" rIns="97881" bIns="48941" numCol="1" anchor="t" anchorCtr="0" compatLnSpc="1">
            <a:prstTxWarp prst="textNoShape">
              <a:avLst/>
            </a:prstTxWarp>
          </a:bodyPr>
          <a:lstStyle>
            <a:lvl1pPr>
              <a:defRPr sz="1300"/>
            </a:lvl1pPr>
          </a:lstStyle>
          <a:p>
            <a:pPr>
              <a:defRPr/>
            </a:pPr>
            <a:endParaRPr lang="en-US" dirty="0"/>
          </a:p>
        </p:txBody>
      </p:sp>
      <p:sp>
        <p:nvSpPr>
          <p:cNvPr id="352259" name="Rectangle 3"/>
          <p:cNvSpPr>
            <a:spLocks noGrp="1" noChangeArrowheads="1"/>
          </p:cNvSpPr>
          <p:nvPr>
            <p:ph type="dt" sz="quarter" idx="1"/>
          </p:nvPr>
        </p:nvSpPr>
        <p:spPr bwMode="auto">
          <a:xfrm>
            <a:off x="4144618" y="0"/>
            <a:ext cx="3170582" cy="480388"/>
          </a:xfrm>
          <a:prstGeom prst="rect">
            <a:avLst/>
          </a:prstGeom>
          <a:noFill/>
          <a:ln w="9525">
            <a:noFill/>
            <a:miter lim="800000"/>
            <a:headEnd/>
            <a:tailEnd/>
          </a:ln>
          <a:effectLst/>
        </p:spPr>
        <p:txBody>
          <a:bodyPr vert="horz" wrap="square" lIns="97881" tIns="48941" rIns="97881" bIns="48941" numCol="1" anchor="t" anchorCtr="0" compatLnSpc="1">
            <a:prstTxWarp prst="textNoShape">
              <a:avLst/>
            </a:prstTxWarp>
          </a:bodyPr>
          <a:lstStyle>
            <a:lvl1pPr algn="r">
              <a:defRPr sz="1300"/>
            </a:lvl1pPr>
          </a:lstStyle>
          <a:p>
            <a:pPr>
              <a:defRPr/>
            </a:pPr>
            <a:endParaRPr lang="en-US" dirty="0"/>
          </a:p>
        </p:txBody>
      </p:sp>
      <p:sp>
        <p:nvSpPr>
          <p:cNvPr id="352260" name="Rectangle 4"/>
          <p:cNvSpPr>
            <a:spLocks noGrp="1" noChangeArrowheads="1"/>
          </p:cNvSpPr>
          <p:nvPr>
            <p:ph type="ftr" sz="quarter" idx="2"/>
          </p:nvPr>
        </p:nvSpPr>
        <p:spPr bwMode="auto">
          <a:xfrm>
            <a:off x="2" y="9120818"/>
            <a:ext cx="3170582" cy="480387"/>
          </a:xfrm>
          <a:prstGeom prst="rect">
            <a:avLst/>
          </a:prstGeom>
          <a:noFill/>
          <a:ln w="9525">
            <a:noFill/>
            <a:miter lim="800000"/>
            <a:headEnd/>
            <a:tailEnd/>
          </a:ln>
          <a:effectLst/>
        </p:spPr>
        <p:txBody>
          <a:bodyPr vert="horz" wrap="square" lIns="97881" tIns="48941" rIns="97881" bIns="48941" numCol="1" anchor="b" anchorCtr="0" compatLnSpc="1">
            <a:prstTxWarp prst="textNoShape">
              <a:avLst/>
            </a:prstTxWarp>
          </a:bodyPr>
          <a:lstStyle>
            <a:lvl1pPr>
              <a:defRPr sz="1300"/>
            </a:lvl1pPr>
          </a:lstStyle>
          <a:p>
            <a:pPr>
              <a:defRPr/>
            </a:pPr>
            <a:endParaRPr lang="en-US" dirty="0"/>
          </a:p>
        </p:txBody>
      </p:sp>
      <p:sp>
        <p:nvSpPr>
          <p:cNvPr id="352261" name="Rectangle 5"/>
          <p:cNvSpPr>
            <a:spLocks noGrp="1" noChangeArrowheads="1"/>
          </p:cNvSpPr>
          <p:nvPr>
            <p:ph type="sldNum" sz="quarter" idx="3"/>
          </p:nvPr>
        </p:nvSpPr>
        <p:spPr bwMode="auto">
          <a:xfrm>
            <a:off x="4144618" y="9120818"/>
            <a:ext cx="3170582" cy="480387"/>
          </a:xfrm>
          <a:prstGeom prst="rect">
            <a:avLst/>
          </a:prstGeom>
          <a:noFill/>
          <a:ln w="9525">
            <a:noFill/>
            <a:miter lim="800000"/>
            <a:headEnd/>
            <a:tailEnd/>
          </a:ln>
          <a:effectLst/>
        </p:spPr>
        <p:txBody>
          <a:bodyPr vert="horz" wrap="square" lIns="97881" tIns="48941" rIns="97881" bIns="48941" numCol="1" anchor="b" anchorCtr="0" compatLnSpc="1">
            <a:prstTxWarp prst="textNoShape">
              <a:avLst/>
            </a:prstTxWarp>
          </a:bodyPr>
          <a:lstStyle>
            <a:lvl1pPr algn="r">
              <a:defRPr sz="1300"/>
            </a:lvl1pPr>
          </a:lstStyle>
          <a:p>
            <a:pPr>
              <a:defRPr/>
            </a:pPr>
            <a:fld id="{170B5FA9-6F8E-4D50-B344-ACDF309033DC}" type="slidenum">
              <a:rPr lang="en-US"/>
              <a:pPr>
                <a:defRPr/>
              </a:pPr>
              <a:t>‹#›</a:t>
            </a:fld>
            <a:endParaRPr lang="en-US" dirty="0"/>
          </a:p>
        </p:txBody>
      </p:sp>
    </p:spTree>
    <p:extLst>
      <p:ext uri="{BB962C8B-B14F-4D97-AF65-F5344CB8AC3E}">
        <p14:creationId xmlns:p14="http://schemas.microsoft.com/office/powerpoint/2010/main" val="2851886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00" tIns="45701" rIns="91400" bIns="45701" rtlCol="0" anchor="ctr"/>
          <a:lstStyle/>
          <a:p>
            <a:endParaRPr lang="en-US" dirty="0"/>
          </a:p>
        </p:txBody>
      </p:sp>
      <p:sp>
        <p:nvSpPr>
          <p:cNvPr id="3" name="Date Placeholder 2"/>
          <p:cNvSpPr>
            <a:spLocks noGrp="1"/>
          </p:cNvSpPr>
          <p:nvPr>
            <p:ph type="dt" idx="1"/>
          </p:nvPr>
        </p:nvSpPr>
        <p:spPr>
          <a:xfrm>
            <a:off x="4143375" y="4"/>
            <a:ext cx="3170238" cy="479425"/>
          </a:xfrm>
          <a:prstGeom prst="rect">
            <a:avLst/>
          </a:prstGeom>
        </p:spPr>
        <p:txBody>
          <a:bodyPr vert="horz" lIns="91400" tIns="45701" rIns="91400" bIns="45701" rtlCol="0"/>
          <a:lstStyle>
            <a:lvl1pPr algn="r">
              <a:defRPr sz="1200"/>
            </a:lvl1pPr>
          </a:lstStyle>
          <a:p>
            <a:fld id="{2D010545-4863-4323-A858-0288099DED4B}" type="datetimeFigureOut">
              <a:rPr lang="en-US" smtClean="0"/>
              <a:t>9/29/2014</a:t>
            </a:fld>
            <a:endParaRPr lang="en-US" dirty="0"/>
          </a:p>
        </p:txBody>
      </p:sp>
      <p:sp>
        <p:nvSpPr>
          <p:cNvPr id="4" name="Notes Placeholder 3"/>
          <p:cNvSpPr>
            <a:spLocks noGrp="1"/>
          </p:cNvSpPr>
          <p:nvPr>
            <p:ph type="body" sz="quarter" idx="3"/>
          </p:nvPr>
        </p:nvSpPr>
        <p:spPr>
          <a:xfrm>
            <a:off x="731841" y="4560892"/>
            <a:ext cx="5851525" cy="4319587"/>
          </a:xfrm>
          <a:prstGeom prst="rect">
            <a:avLst/>
          </a:prstGeom>
        </p:spPr>
        <p:txBody>
          <a:bodyPr vert="horz" lIns="91400" tIns="45701" rIns="91400" bIns="4570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5"/>
          </p:nvPr>
        </p:nvSpPr>
        <p:spPr>
          <a:xfrm>
            <a:off x="4143375" y="9120191"/>
            <a:ext cx="3170238" cy="479425"/>
          </a:xfrm>
          <a:prstGeom prst="rect">
            <a:avLst/>
          </a:prstGeom>
        </p:spPr>
        <p:txBody>
          <a:bodyPr vert="horz" lIns="91400" tIns="45701" rIns="91400" bIns="45701" rtlCol="0" anchor="b"/>
          <a:lstStyle>
            <a:lvl1pPr algn="r">
              <a:defRPr sz="1200"/>
            </a:lvl1pPr>
          </a:lstStyle>
          <a:p>
            <a:fld id="{5A4AECE4-383E-4272-A13A-D1C3D44E8C89}" type="slidenum">
              <a:rPr lang="en-US" smtClean="0"/>
              <a:t>‹#›</a:t>
            </a:fld>
            <a:endParaRPr lang="en-US" dirty="0"/>
          </a:p>
        </p:txBody>
      </p:sp>
    </p:spTree>
    <p:extLst>
      <p:ext uri="{BB962C8B-B14F-4D97-AF65-F5344CB8AC3E}">
        <p14:creationId xmlns:p14="http://schemas.microsoft.com/office/powerpoint/2010/main" val="39265732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257300" y="719138"/>
            <a:ext cx="4802188" cy="3600450"/>
          </a:xfrm>
          <a:prstGeom prst="rect">
            <a:avLst/>
          </a:prstGeom>
          <a:ln/>
        </p:spPr>
      </p:sp>
      <p:sp>
        <p:nvSpPr>
          <p:cNvPr id="97283" name="Notes Placeholder 2"/>
          <p:cNvSpPr>
            <a:spLocks noGrp="1"/>
          </p:cNvSpPr>
          <p:nvPr>
            <p:ph type="body" idx="1"/>
          </p:nvPr>
        </p:nvSpPr>
        <p:spPr>
          <a:xfrm>
            <a:off x="975692" y="4561231"/>
            <a:ext cx="5363818" cy="4320213"/>
          </a:xfrm>
          <a:prstGeom prst="rect">
            <a:avLst/>
          </a:prstGeom>
          <a:noFill/>
          <a:ln/>
        </p:spPr>
        <p:txBody>
          <a:bodyPr/>
          <a:lstStyle/>
          <a:p>
            <a:pPr lvl="0"/>
            <a:r>
              <a:rPr lang="en-US" dirty="0" smtClean="0">
                <a:solidFill>
                  <a:srgbClr val="000000"/>
                </a:solidFill>
              </a:rPr>
              <a:t>Introduction of topic </a:t>
            </a:r>
            <a:r>
              <a:rPr lang="en-US" dirty="0">
                <a:solidFill>
                  <a:srgbClr val="000000"/>
                </a:solidFill>
              </a:rPr>
              <a:t>to </a:t>
            </a:r>
            <a:r>
              <a:rPr lang="en-US" dirty="0" smtClean="0">
                <a:solidFill>
                  <a:srgbClr val="000000"/>
                </a:solidFill>
              </a:rPr>
              <a:t>class, </a:t>
            </a:r>
            <a:r>
              <a:rPr lang="en-US" dirty="0">
                <a:solidFill>
                  <a:srgbClr val="000000"/>
                </a:solidFill>
              </a:rPr>
              <a:t>the </a:t>
            </a:r>
            <a:r>
              <a:rPr lang="en-US" dirty="0" smtClean="0">
                <a:solidFill>
                  <a:srgbClr val="000000"/>
                </a:solidFill>
              </a:rPr>
              <a:t>speaker. </a:t>
            </a:r>
          </a:p>
          <a:p>
            <a:pPr lvl="0"/>
            <a:r>
              <a:rPr lang="en-US" dirty="0" smtClean="0">
                <a:solidFill>
                  <a:srgbClr val="000000"/>
                </a:solidFill>
              </a:rPr>
              <a:t>Depending </a:t>
            </a:r>
            <a:r>
              <a:rPr lang="en-US" dirty="0">
                <a:solidFill>
                  <a:srgbClr val="000000"/>
                </a:solidFill>
              </a:rPr>
              <a:t>on class size, </a:t>
            </a:r>
            <a:r>
              <a:rPr lang="en-US" dirty="0" smtClean="0">
                <a:solidFill>
                  <a:srgbClr val="000000"/>
                </a:solidFill>
              </a:rPr>
              <a:t>the presenter should have participants introduce themselves and </a:t>
            </a:r>
            <a:r>
              <a:rPr lang="en-US" dirty="0">
                <a:solidFill>
                  <a:srgbClr val="000000"/>
                </a:solidFill>
              </a:rPr>
              <a:t>the industry segment they work in. </a:t>
            </a:r>
            <a:endParaRPr lang="en-US" dirty="0" smtClean="0">
              <a:solidFill>
                <a:srgbClr val="000000"/>
              </a:solidFill>
            </a:endParaRPr>
          </a:p>
          <a:p>
            <a:pPr lvl="0"/>
            <a:r>
              <a:rPr lang="en-US" dirty="0" smtClean="0">
                <a:solidFill>
                  <a:srgbClr val="000000"/>
                </a:solidFill>
              </a:rPr>
              <a:t>The </a:t>
            </a:r>
            <a:r>
              <a:rPr lang="en-US" dirty="0">
                <a:solidFill>
                  <a:srgbClr val="000000"/>
                </a:solidFill>
              </a:rPr>
              <a:t>ideal class size for interactive participation should not exceed 25. </a:t>
            </a:r>
            <a:endParaRPr lang="en-US" dirty="0" smtClean="0">
              <a:solidFill>
                <a:srgbClr val="000000"/>
              </a:solidFill>
            </a:endParaRPr>
          </a:p>
          <a:p>
            <a:pPr lvl="0"/>
            <a:r>
              <a:rPr lang="en-US" dirty="0" smtClean="0">
                <a:solidFill>
                  <a:srgbClr val="000000"/>
                </a:solidFill>
              </a:rPr>
              <a:t>Alternatively, this presentation with minor modification </a:t>
            </a:r>
            <a:r>
              <a:rPr lang="en-US" dirty="0">
                <a:solidFill>
                  <a:srgbClr val="000000"/>
                </a:solidFill>
              </a:rPr>
              <a:t>will work well as a simple presentation with limited participation up to several hundred.</a:t>
            </a:r>
          </a:p>
          <a:p>
            <a:endParaRPr lang="en-US" dirty="0" smtClean="0"/>
          </a:p>
        </p:txBody>
      </p:sp>
      <p:sp>
        <p:nvSpPr>
          <p:cNvPr id="97284" name="Slide Number Placeholder 3"/>
          <p:cNvSpPr>
            <a:spLocks noGrp="1"/>
          </p:cNvSpPr>
          <p:nvPr>
            <p:ph type="sldNum" sz="quarter" idx="5"/>
          </p:nvPr>
        </p:nvSpPr>
        <p:spPr>
          <a:xfrm>
            <a:off x="4144618" y="9120818"/>
            <a:ext cx="3170582" cy="480387"/>
          </a:xfrm>
          <a:prstGeom prst="rect">
            <a:avLst/>
          </a:prstGeom>
          <a:noFill/>
        </p:spPr>
        <p:txBody>
          <a:bodyPr/>
          <a:lstStyle/>
          <a:p>
            <a:fld id="{59DFCBCD-DF51-4190-AA22-26C923966144}" type="slidenum">
              <a:rPr lang="en-US" smtClean="0">
                <a:solidFill>
                  <a:prstClr val="black"/>
                </a:solidFill>
              </a:rPr>
              <a:pPr/>
              <a:t>1</a:t>
            </a:fld>
            <a:endParaRPr lang="en-US" dirty="0" smtClean="0">
              <a:solidFill>
                <a:prstClr val="black"/>
              </a:solidFill>
            </a:endParaRPr>
          </a:p>
        </p:txBody>
      </p:sp>
    </p:spTree>
    <p:extLst>
      <p:ext uri="{BB962C8B-B14F-4D97-AF65-F5344CB8AC3E}">
        <p14:creationId xmlns:p14="http://schemas.microsoft.com/office/powerpoint/2010/main" val="1433537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xfrm>
            <a:off x="1257300" y="719138"/>
            <a:ext cx="4802188" cy="3600450"/>
          </a:xfrm>
          <a:prstGeom prst="rect">
            <a:avLst/>
          </a:prstGeom>
          <a:ln/>
        </p:spPr>
      </p:sp>
      <p:sp>
        <p:nvSpPr>
          <p:cNvPr id="137219"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Fluid samples were taken to represent common work or wastewater handling procedures/exposures including:</a:t>
            </a:r>
          </a:p>
          <a:p>
            <a:endParaRPr lang="en-US" dirty="0"/>
          </a:p>
          <a:p>
            <a:pPr marL="177845" indent="-177845">
              <a:buFont typeface="Arial" panose="020B0604020202020204" pitchFamily="34" charset="0"/>
              <a:buChar char="•"/>
            </a:pPr>
            <a:r>
              <a:rPr lang="en-US" dirty="0" smtClean="0"/>
              <a:t>Repairs</a:t>
            </a:r>
          </a:p>
          <a:p>
            <a:pPr marL="177845" indent="-177845">
              <a:buFont typeface="Arial" panose="020B0604020202020204" pitchFamily="34" charset="0"/>
              <a:buChar char="•"/>
            </a:pPr>
            <a:r>
              <a:rPr lang="en-US" dirty="0" smtClean="0"/>
              <a:t>Storage/transfer</a:t>
            </a:r>
          </a:p>
          <a:p>
            <a:pPr marL="177845" indent="-177845">
              <a:buFont typeface="Arial" panose="020B0604020202020204" pitchFamily="34" charset="0"/>
              <a:buChar char="•"/>
            </a:pPr>
            <a:r>
              <a:rPr lang="en-US" dirty="0" smtClean="0"/>
              <a:t>Standard maintenance and pumping</a:t>
            </a:r>
          </a:p>
          <a:p>
            <a:pPr marL="177845" indent="-177845">
              <a:buFont typeface="Arial" panose="020B0604020202020204" pitchFamily="34" charset="0"/>
              <a:buChar char="•"/>
            </a:pPr>
            <a:r>
              <a:rPr lang="en-US" dirty="0" smtClean="0"/>
              <a:t>Typical residential and commercial sewage</a:t>
            </a:r>
          </a:p>
        </p:txBody>
      </p:sp>
      <p:sp>
        <p:nvSpPr>
          <p:cNvPr id="137220" name="Slide Number Placeholder 3"/>
          <p:cNvSpPr>
            <a:spLocks noGrp="1"/>
          </p:cNvSpPr>
          <p:nvPr>
            <p:ph type="sldNum" sz="quarter" idx="5"/>
          </p:nvPr>
        </p:nvSpPr>
        <p:spPr>
          <a:xfrm>
            <a:off x="4144618" y="9120818"/>
            <a:ext cx="3170582" cy="480387"/>
          </a:xfrm>
          <a:prstGeom prst="rect">
            <a:avLst/>
          </a:prstGeom>
          <a:noFill/>
        </p:spPr>
        <p:txBody>
          <a:bodyPr/>
          <a:lstStyle/>
          <a:p>
            <a:fld id="{02170BF1-E749-40A0-A56D-C4ACF9413422}" type="slidenum">
              <a:rPr lang="en-US" smtClean="0">
                <a:solidFill>
                  <a:prstClr val="black"/>
                </a:solidFill>
              </a:rPr>
              <a:pPr/>
              <a:t>10</a:t>
            </a:fld>
            <a:endParaRPr lang="en-US" dirty="0" smtClean="0">
              <a:solidFill>
                <a:prstClr val="black"/>
              </a:solidFill>
            </a:endParaRPr>
          </a:p>
        </p:txBody>
      </p:sp>
    </p:spTree>
    <p:extLst>
      <p:ext uri="{BB962C8B-B14F-4D97-AF65-F5344CB8AC3E}">
        <p14:creationId xmlns:p14="http://schemas.microsoft.com/office/powerpoint/2010/main" val="5581313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xfrm>
            <a:off x="4144618" y="9120818"/>
            <a:ext cx="3170582" cy="480387"/>
          </a:xfrm>
          <a:prstGeom prst="rect">
            <a:avLst/>
          </a:prstGeom>
          <a:noFill/>
        </p:spPr>
        <p:txBody>
          <a:bodyPr/>
          <a:lstStyle/>
          <a:p>
            <a:fld id="{A4D0D2B2-8455-4AD9-AD94-691CF338F82A}" type="slidenum">
              <a:rPr lang="en-US" smtClean="0"/>
              <a:pPr/>
              <a:t>100</a:t>
            </a:fld>
            <a:endParaRPr lang="en-US" dirty="0" smtClean="0"/>
          </a:p>
        </p:txBody>
      </p:sp>
      <p:sp>
        <p:nvSpPr>
          <p:cNvPr id="179203" name="Rectangle 2"/>
          <p:cNvSpPr>
            <a:spLocks noGrp="1" noRot="1" noChangeAspect="1" noChangeArrowheads="1" noTextEdit="1"/>
          </p:cNvSpPr>
          <p:nvPr>
            <p:ph type="sldImg"/>
          </p:nvPr>
        </p:nvSpPr>
        <p:spPr>
          <a:xfrm>
            <a:off x="1260475" y="719138"/>
            <a:ext cx="4800600" cy="3600450"/>
          </a:xfrm>
          <a:prstGeom prst="rect">
            <a:avLst/>
          </a:prstGeom>
          <a:ln/>
        </p:spPr>
      </p:sp>
      <p:sp>
        <p:nvSpPr>
          <p:cNvPr id="179204" name="Rectangle 3"/>
          <p:cNvSpPr>
            <a:spLocks noGrp="1" noChangeArrowheads="1"/>
          </p:cNvSpPr>
          <p:nvPr>
            <p:ph type="body" idx="1"/>
          </p:nvPr>
        </p:nvSpPr>
        <p:spPr>
          <a:xfrm>
            <a:off x="975692" y="4561231"/>
            <a:ext cx="5363818" cy="4320213"/>
          </a:xfrm>
          <a:prstGeom prst="rect">
            <a:avLst/>
          </a:prstGeom>
          <a:noFill/>
          <a:ln/>
        </p:spPr>
        <p:txBody>
          <a:bodyPr/>
          <a:lstStyle/>
          <a:p>
            <a:pPr eaLnBrk="1" hangingPunct="1"/>
            <a:r>
              <a:rPr lang="en-US" dirty="0" smtClean="0"/>
              <a:t>Actual reported incidents and should be in context to “un-reported” and infected people that live in the system service providers are working on.</a:t>
            </a:r>
          </a:p>
          <a:p>
            <a:pPr eaLnBrk="1" hangingPunct="1"/>
            <a:endParaRPr lang="en-US" dirty="0" smtClean="0"/>
          </a:p>
        </p:txBody>
      </p:sp>
    </p:spTree>
    <p:extLst>
      <p:ext uri="{BB962C8B-B14F-4D97-AF65-F5344CB8AC3E}">
        <p14:creationId xmlns:p14="http://schemas.microsoft.com/office/powerpoint/2010/main" val="316034307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xfrm>
            <a:off x="4144618" y="9120818"/>
            <a:ext cx="3170582" cy="480387"/>
          </a:xfrm>
          <a:prstGeom prst="rect">
            <a:avLst/>
          </a:prstGeom>
          <a:noFill/>
        </p:spPr>
        <p:txBody>
          <a:bodyPr/>
          <a:lstStyle/>
          <a:p>
            <a:fld id="{3444F1A1-19EB-46D3-8C63-EE531CC6E6B7}" type="slidenum">
              <a:rPr lang="en-US" smtClean="0"/>
              <a:pPr/>
              <a:t>101</a:t>
            </a:fld>
            <a:endParaRPr lang="en-US" dirty="0" smtClean="0"/>
          </a:p>
        </p:txBody>
      </p:sp>
      <p:sp>
        <p:nvSpPr>
          <p:cNvPr id="180227" name="Rectangle 2"/>
          <p:cNvSpPr>
            <a:spLocks noGrp="1" noRot="1" noChangeAspect="1" noChangeArrowheads="1" noTextEdit="1"/>
          </p:cNvSpPr>
          <p:nvPr>
            <p:ph type="sldImg"/>
          </p:nvPr>
        </p:nvSpPr>
        <p:spPr>
          <a:xfrm>
            <a:off x="1260475" y="719138"/>
            <a:ext cx="4800600" cy="3600450"/>
          </a:xfrm>
          <a:prstGeom prst="rect">
            <a:avLst/>
          </a:prstGeom>
          <a:ln/>
        </p:spPr>
      </p:sp>
      <p:sp>
        <p:nvSpPr>
          <p:cNvPr id="180228" name="Rectangle 3"/>
          <p:cNvSpPr>
            <a:spLocks noGrp="1" noChangeArrowheads="1"/>
          </p:cNvSpPr>
          <p:nvPr>
            <p:ph type="body" idx="1"/>
          </p:nvPr>
        </p:nvSpPr>
        <p:spPr>
          <a:xfrm>
            <a:off x="975692" y="4561231"/>
            <a:ext cx="5363818" cy="4320213"/>
          </a:xfrm>
          <a:prstGeom prst="rect">
            <a:avLst/>
          </a:prstGeom>
          <a:noFill/>
          <a:ln/>
        </p:spPr>
        <p:txBody>
          <a:bodyPr/>
          <a:lstStyle/>
          <a:p>
            <a:pPr eaLnBrk="1" hangingPunct="1"/>
            <a:r>
              <a:rPr lang="en-US" dirty="0" smtClean="0"/>
              <a:t>Actual reported incidents and should be in context to “un-reported” and infected people that live in the system service providers are working on. </a:t>
            </a:r>
          </a:p>
          <a:p>
            <a:pPr eaLnBrk="1" hangingPunct="1"/>
            <a:r>
              <a:rPr lang="en-US" dirty="0" smtClean="0"/>
              <a:t>Also note the transmission vectors in the discussion (multiple).</a:t>
            </a:r>
          </a:p>
          <a:p>
            <a:pPr eaLnBrk="1" hangingPunct="1"/>
            <a:endParaRPr lang="en-US" dirty="0" smtClean="0"/>
          </a:p>
        </p:txBody>
      </p:sp>
    </p:spTree>
    <p:extLst>
      <p:ext uri="{BB962C8B-B14F-4D97-AF65-F5344CB8AC3E}">
        <p14:creationId xmlns:p14="http://schemas.microsoft.com/office/powerpoint/2010/main" val="155235692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xfrm>
            <a:off x="4144618" y="9120818"/>
            <a:ext cx="3170582" cy="480387"/>
          </a:xfrm>
          <a:prstGeom prst="rect">
            <a:avLst/>
          </a:prstGeom>
          <a:noFill/>
        </p:spPr>
        <p:txBody>
          <a:bodyPr/>
          <a:lstStyle/>
          <a:p>
            <a:fld id="{0A7AC7A3-7E2E-4F65-8814-7869F0EF6E9B}" type="slidenum">
              <a:rPr lang="en-US" smtClean="0"/>
              <a:pPr/>
              <a:t>102</a:t>
            </a:fld>
            <a:endParaRPr lang="en-US" dirty="0" smtClean="0"/>
          </a:p>
        </p:txBody>
      </p:sp>
      <p:sp>
        <p:nvSpPr>
          <p:cNvPr id="1044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04452" name="Rectangle 3"/>
          <p:cNvSpPr>
            <a:spLocks noGrp="1" noChangeArrowheads="1"/>
          </p:cNvSpPr>
          <p:nvPr>
            <p:ph type="body" idx="1"/>
          </p:nvPr>
        </p:nvSpPr>
        <p:spPr>
          <a:xfrm>
            <a:off x="975692" y="4561231"/>
            <a:ext cx="5363818" cy="4320213"/>
          </a:xfrm>
          <a:prstGeom prst="rect">
            <a:avLst/>
          </a:prstGeom>
          <a:noFill/>
          <a:ln/>
        </p:spPr>
        <p:txBody>
          <a:bodyPr/>
          <a:lstStyle/>
          <a:p>
            <a:pPr eaLnBrk="1" hangingPunct="1"/>
            <a:r>
              <a:rPr lang="en-US" dirty="0" smtClean="0"/>
              <a:t>With a safety plan in place we next need to consider why</a:t>
            </a:r>
            <a:r>
              <a:rPr lang="en-US" baseline="0" dirty="0" smtClean="0"/>
              <a:t> illness’</a:t>
            </a:r>
            <a:r>
              <a:rPr lang="en-US" dirty="0" smtClean="0"/>
              <a:t> happen.   </a:t>
            </a:r>
          </a:p>
          <a:p>
            <a:pPr eaLnBrk="1" hangingPunct="1"/>
            <a:endParaRPr lang="en-US" dirty="0" smtClean="0"/>
          </a:p>
          <a:p>
            <a:pPr eaLnBrk="1" hangingPunct="1"/>
            <a:r>
              <a:rPr lang="en-US" dirty="0" smtClean="0"/>
              <a:t>Shows the relationship between outcomes and four unsafe behaviors: Root cause of accidents</a:t>
            </a:r>
          </a:p>
          <a:p>
            <a:pPr eaLnBrk="1" hangingPunct="1">
              <a:buFontTx/>
              <a:buChar char="•"/>
            </a:pPr>
            <a:r>
              <a:rPr lang="en-US" dirty="0" smtClean="0"/>
              <a:t>Eyes not on Path</a:t>
            </a:r>
          </a:p>
          <a:p>
            <a:pPr eaLnBrk="1" hangingPunct="1">
              <a:buFontTx/>
              <a:buChar char="•"/>
            </a:pPr>
            <a:r>
              <a:rPr lang="en-US" dirty="0" smtClean="0"/>
              <a:t>Line of fire</a:t>
            </a:r>
          </a:p>
          <a:p>
            <a:pPr eaLnBrk="1" hangingPunct="1">
              <a:buFontTx/>
              <a:buChar char="•"/>
            </a:pPr>
            <a:r>
              <a:rPr lang="en-US" dirty="0" smtClean="0"/>
              <a:t>Eyes not on Task</a:t>
            </a:r>
          </a:p>
          <a:p>
            <a:pPr eaLnBrk="1" hangingPunct="1">
              <a:buFontTx/>
              <a:buChar char="•"/>
            </a:pPr>
            <a:r>
              <a:rPr lang="en-US" dirty="0" smtClean="0"/>
              <a:t>Rushing or hurrying</a:t>
            </a:r>
          </a:p>
        </p:txBody>
      </p:sp>
    </p:spTree>
    <p:extLst>
      <p:ext uri="{BB962C8B-B14F-4D97-AF65-F5344CB8AC3E}">
        <p14:creationId xmlns:p14="http://schemas.microsoft.com/office/powerpoint/2010/main" val="365965376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xfrm>
            <a:off x="4144618" y="9120818"/>
            <a:ext cx="3170582" cy="480387"/>
          </a:xfrm>
          <a:prstGeom prst="rect">
            <a:avLst/>
          </a:prstGeom>
          <a:noFill/>
        </p:spPr>
        <p:txBody>
          <a:bodyPr/>
          <a:lstStyle/>
          <a:p>
            <a:fld id="{0A7AC7A3-7E2E-4F65-8814-7869F0EF6E9B}" type="slidenum">
              <a:rPr lang="en-US" smtClean="0"/>
              <a:pPr/>
              <a:t>103</a:t>
            </a:fld>
            <a:endParaRPr lang="en-US" dirty="0" smtClean="0"/>
          </a:p>
        </p:txBody>
      </p:sp>
      <p:sp>
        <p:nvSpPr>
          <p:cNvPr id="1044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04452" name="Rectangle 3"/>
          <p:cNvSpPr>
            <a:spLocks noGrp="1" noChangeArrowheads="1"/>
          </p:cNvSpPr>
          <p:nvPr>
            <p:ph type="body" idx="1"/>
          </p:nvPr>
        </p:nvSpPr>
        <p:spPr>
          <a:xfrm>
            <a:off x="975692" y="4561231"/>
            <a:ext cx="5363818" cy="4320213"/>
          </a:xfrm>
          <a:prstGeom prst="rect">
            <a:avLst/>
          </a:prstGeom>
          <a:noFill/>
          <a:ln/>
        </p:spPr>
        <p:txBody>
          <a:bodyPr/>
          <a:lstStyle/>
          <a:p>
            <a:pPr eaLnBrk="1" hangingPunct="1"/>
            <a:r>
              <a:rPr lang="en-US" dirty="0" smtClean="0"/>
              <a:t>This slide outlines some of the reasons and rational common to the decision making process workers and small business owners make to use or not use PPE that are completely outside of the actual work task or activity.</a:t>
            </a:r>
          </a:p>
        </p:txBody>
      </p:sp>
    </p:spTree>
    <p:extLst>
      <p:ext uri="{BB962C8B-B14F-4D97-AF65-F5344CB8AC3E}">
        <p14:creationId xmlns:p14="http://schemas.microsoft.com/office/powerpoint/2010/main" val="252912816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xfrm>
            <a:off x="4144618" y="9120818"/>
            <a:ext cx="3170582" cy="480387"/>
          </a:xfrm>
          <a:prstGeom prst="rect">
            <a:avLst/>
          </a:prstGeom>
          <a:noFill/>
        </p:spPr>
        <p:txBody>
          <a:bodyPr/>
          <a:lstStyle/>
          <a:p>
            <a:fld id="{0A7AC7A3-7E2E-4F65-8814-7869F0EF6E9B}" type="slidenum">
              <a:rPr lang="en-US" smtClean="0"/>
              <a:pPr/>
              <a:t>104</a:t>
            </a:fld>
            <a:endParaRPr lang="en-US" dirty="0" smtClean="0"/>
          </a:p>
        </p:txBody>
      </p:sp>
      <p:sp>
        <p:nvSpPr>
          <p:cNvPr id="1044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04452" name="Rectangle 3"/>
          <p:cNvSpPr>
            <a:spLocks noGrp="1" noChangeArrowheads="1"/>
          </p:cNvSpPr>
          <p:nvPr>
            <p:ph type="body" idx="1"/>
          </p:nvPr>
        </p:nvSpPr>
        <p:spPr>
          <a:xfrm>
            <a:off x="975692" y="4561231"/>
            <a:ext cx="5363818" cy="4320213"/>
          </a:xfrm>
          <a:prstGeom prst="rect">
            <a:avLst/>
          </a:prstGeom>
          <a:noFill/>
          <a:ln/>
        </p:spPr>
        <p:txBody>
          <a:bodyPr/>
          <a:lstStyle/>
          <a:p>
            <a:pPr eaLnBrk="1" hangingPunct="1"/>
            <a:r>
              <a:rPr lang="en-US" dirty="0" smtClean="0"/>
              <a:t>Other behavior based rationalizations for non-compliance.</a:t>
            </a:r>
          </a:p>
        </p:txBody>
      </p:sp>
    </p:spTree>
    <p:extLst>
      <p:ext uri="{BB962C8B-B14F-4D97-AF65-F5344CB8AC3E}">
        <p14:creationId xmlns:p14="http://schemas.microsoft.com/office/powerpoint/2010/main" val="36596537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xfrm>
            <a:off x="1257300" y="719138"/>
            <a:ext cx="4802188" cy="3600450"/>
          </a:xfrm>
          <a:prstGeom prst="rect">
            <a:avLst/>
          </a:prstGeom>
          <a:ln/>
        </p:spPr>
      </p:sp>
      <p:sp>
        <p:nvSpPr>
          <p:cNvPr id="117763"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Discussion on why peoples personal behavior’s are either an expression of why they wear PPE and why they don’t.</a:t>
            </a:r>
          </a:p>
          <a:p>
            <a:r>
              <a:rPr lang="en-US" dirty="0" smtClean="0"/>
              <a:t>Stress the “positive re-enforcement for negative behaviors” (when you get away with something, with no obvious consequence)</a:t>
            </a:r>
          </a:p>
          <a:p>
            <a:r>
              <a:rPr lang="en-US" dirty="0" smtClean="0"/>
              <a:t>Note how in a male dominated workforce, successfully “facing down” risk without getting hurt is as often admired as it is subject to corrective action (near misses).</a:t>
            </a:r>
          </a:p>
        </p:txBody>
      </p:sp>
      <p:sp>
        <p:nvSpPr>
          <p:cNvPr id="117764" name="Slide Number Placeholder 3"/>
          <p:cNvSpPr>
            <a:spLocks noGrp="1"/>
          </p:cNvSpPr>
          <p:nvPr>
            <p:ph type="sldNum" sz="quarter" idx="5"/>
          </p:nvPr>
        </p:nvSpPr>
        <p:spPr>
          <a:xfrm>
            <a:off x="4144618" y="9120818"/>
            <a:ext cx="3170582" cy="480387"/>
          </a:xfrm>
          <a:prstGeom prst="rect">
            <a:avLst/>
          </a:prstGeom>
          <a:noFill/>
        </p:spPr>
        <p:txBody>
          <a:bodyPr/>
          <a:lstStyle/>
          <a:p>
            <a:fld id="{75C48E56-DAC7-46C7-BA34-CFF8B023B3D8}" type="slidenum">
              <a:rPr lang="en-US" smtClean="0"/>
              <a:pPr/>
              <a:t>105</a:t>
            </a:fld>
            <a:endParaRPr lang="en-US" dirty="0" smtClean="0"/>
          </a:p>
        </p:txBody>
      </p:sp>
    </p:spTree>
    <p:extLst>
      <p:ext uri="{BB962C8B-B14F-4D97-AF65-F5344CB8AC3E}">
        <p14:creationId xmlns:p14="http://schemas.microsoft.com/office/powerpoint/2010/main" val="5353286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57300" y="719138"/>
            <a:ext cx="4802188" cy="3600450"/>
          </a:xfrm>
          <a:prstGeom prst="rect">
            <a:avLst/>
          </a:prstGeom>
          <a:ln/>
        </p:spPr>
      </p:sp>
      <p:sp>
        <p:nvSpPr>
          <p:cNvPr id="119811"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Focus’ on workplace settings and try to encourage discussion that will make a shift in how the participants “look” at their workplace and tasks.</a:t>
            </a:r>
          </a:p>
          <a:p>
            <a:r>
              <a:rPr lang="en-US" dirty="0" smtClean="0"/>
              <a:t>What are they missing because they look at it 50 times a day or have done the same thing for 20 years.</a:t>
            </a:r>
          </a:p>
        </p:txBody>
      </p:sp>
      <p:sp>
        <p:nvSpPr>
          <p:cNvPr id="119812" name="Slide Number Placeholder 3"/>
          <p:cNvSpPr>
            <a:spLocks noGrp="1"/>
          </p:cNvSpPr>
          <p:nvPr>
            <p:ph type="sldNum" sz="quarter" idx="5"/>
          </p:nvPr>
        </p:nvSpPr>
        <p:spPr>
          <a:xfrm>
            <a:off x="4144618" y="9120818"/>
            <a:ext cx="3170582" cy="480387"/>
          </a:xfrm>
          <a:prstGeom prst="rect">
            <a:avLst/>
          </a:prstGeom>
          <a:noFill/>
        </p:spPr>
        <p:txBody>
          <a:bodyPr/>
          <a:lstStyle/>
          <a:p>
            <a:fld id="{753FD25D-F284-4162-AE89-B9141879BD05}" type="slidenum">
              <a:rPr lang="en-US" smtClean="0"/>
              <a:pPr/>
              <a:t>106</a:t>
            </a:fld>
            <a:endParaRPr lang="en-US" dirty="0" smtClean="0"/>
          </a:p>
        </p:txBody>
      </p:sp>
    </p:spTree>
    <p:extLst>
      <p:ext uri="{BB962C8B-B14F-4D97-AF65-F5344CB8AC3E}">
        <p14:creationId xmlns:p14="http://schemas.microsoft.com/office/powerpoint/2010/main" val="246714318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1257300" y="719138"/>
            <a:ext cx="4802188" cy="3600450"/>
          </a:xfrm>
          <a:prstGeom prst="rect">
            <a:avLst/>
          </a:prstGeom>
          <a:ln/>
        </p:spPr>
      </p:sp>
      <p:sp>
        <p:nvSpPr>
          <p:cNvPr id="120835"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Same as previous slide</a:t>
            </a:r>
          </a:p>
        </p:txBody>
      </p:sp>
      <p:sp>
        <p:nvSpPr>
          <p:cNvPr id="120836" name="Slide Number Placeholder 3"/>
          <p:cNvSpPr>
            <a:spLocks noGrp="1"/>
          </p:cNvSpPr>
          <p:nvPr>
            <p:ph type="sldNum" sz="quarter" idx="5"/>
          </p:nvPr>
        </p:nvSpPr>
        <p:spPr>
          <a:xfrm>
            <a:off x="4144618" y="9120818"/>
            <a:ext cx="3170582" cy="480387"/>
          </a:xfrm>
          <a:prstGeom prst="rect">
            <a:avLst/>
          </a:prstGeom>
          <a:noFill/>
        </p:spPr>
        <p:txBody>
          <a:bodyPr/>
          <a:lstStyle/>
          <a:p>
            <a:fld id="{562E7724-C9F8-4B8C-A8EF-72FACEA08495}" type="slidenum">
              <a:rPr lang="en-US" smtClean="0"/>
              <a:pPr/>
              <a:t>107</a:t>
            </a:fld>
            <a:endParaRPr lang="en-US" dirty="0" smtClean="0"/>
          </a:p>
        </p:txBody>
      </p:sp>
    </p:spTree>
    <p:extLst>
      <p:ext uri="{BB962C8B-B14F-4D97-AF65-F5344CB8AC3E}">
        <p14:creationId xmlns:p14="http://schemas.microsoft.com/office/powerpoint/2010/main" val="209227212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257300" y="719138"/>
            <a:ext cx="4802188" cy="3600450"/>
          </a:xfrm>
          <a:prstGeom prst="rect">
            <a:avLst/>
          </a:prstGeom>
          <a:ln/>
        </p:spPr>
      </p:sp>
      <p:sp>
        <p:nvSpPr>
          <p:cNvPr id="121859"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This shifts the discussion from obvious traditional workplace hazards (pinch points, lifting, shock) to exposures that participants (and demonstrated in the field studies), are not recognizing.</a:t>
            </a:r>
          </a:p>
        </p:txBody>
      </p:sp>
      <p:sp>
        <p:nvSpPr>
          <p:cNvPr id="121860" name="Slide Number Placeholder 3"/>
          <p:cNvSpPr>
            <a:spLocks noGrp="1"/>
          </p:cNvSpPr>
          <p:nvPr>
            <p:ph type="sldNum" sz="quarter" idx="5"/>
          </p:nvPr>
        </p:nvSpPr>
        <p:spPr>
          <a:xfrm>
            <a:off x="4144618" y="9120818"/>
            <a:ext cx="3170582" cy="480387"/>
          </a:xfrm>
          <a:prstGeom prst="rect">
            <a:avLst/>
          </a:prstGeom>
          <a:noFill/>
        </p:spPr>
        <p:txBody>
          <a:bodyPr/>
          <a:lstStyle/>
          <a:p>
            <a:fld id="{5BC84C40-3AD4-479D-8189-E2899EB0D85B}" type="slidenum">
              <a:rPr lang="en-US" smtClean="0"/>
              <a:pPr/>
              <a:t>108</a:t>
            </a:fld>
            <a:endParaRPr lang="en-US" dirty="0" smtClean="0"/>
          </a:p>
        </p:txBody>
      </p:sp>
    </p:spTree>
    <p:extLst>
      <p:ext uri="{BB962C8B-B14F-4D97-AF65-F5344CB8AC3E}">
        <p14:creationId xmlns:p14="http://schemas.microsoft.com/office/powerpoint/2010/main" val="27371996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257300" y="719138"/>
            <a:ext cx="4802188" cy="3600450"/>
          </a:xfrm>
          <a:prstGeom prst="rect">
            <a:avLst/>
          </a:prstGeom>
          <a:ln/>
        </p:spPr>
      </p:sp>
      <p:sp>
        <p:nvSpPr>
          <p:cNvPr id="121859"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Simple visual</a:t>
            </a:r>
          </a:p>
          <a:p>
            <a:pPr lvl="0"/>
            <a:endParaRPr lang="en-US" dirty="0">
              <a:solidFill>
                <a:srgbClr val="000000"/>
              </a:solidFill>
            </a:endParaRPr>
          </a:p>
          <a:p>
            <a:pPr lvl="0"/>
            <a:r>
              <a:rPr lang="en-US" dirty="0">
                <a:solidFill>
                  <a:srgbClr val="000000"/>
                </a:solidFill>
              </a:rPr>
              <a:t>Take just one thing out of the equation and you mitigate the risk…</a:t>
            </a:r>
          </a:p>
        </p:txBody>
      </p:sp>
      <p:sp>
        <p:nvSpPr>
          <p:cNvPr id="121860" name="Slide Number Placeholder 3"/>
          <p:cNvSpPr>
            <a:spLocks noGrp="1"/>
          </p:cNvSpPr>
          <p:nvPr>
            <p:ph type="sldNum" sz="quarter" idx="5"/>
          </p:nvPr>
        </p:nvSpPr>
        <p:spPr>
          <a:xfrm>
            <a:off x="4144618" y="9120818"/>
            <a:ext cx="3170582" cy="480387"/>
          </a:xfrm>
          <a:prstGeom prst="rect">
            <a:avLst/>
          </a:prstGeom>
          <a:noFill/>
        </p:spPr>
        <p:txBody>
          <a:bodyPr/>
          <a:lstStyle/>
          <a:p>
            <a:fld id="{5BC84C40-3AD4-479D-8189-E2899EB0D85B}" type="slidenum">
              <a:rPr lang="en-US" smtClean="0"/>
              <a:pPr/>
              <a:t>109</a:t>
            </a:fld>
            <a:endParaRPr lang="en-US" dirty="0" smtClean="0"/>
          </a:p>
        </p:txBody>
      </p:sp>
    </p:spTree>
    <p:extLst>
      <p:ext uri="{BB962C8B-B14F-4D97-AF65-F5344CB8AC3E}">
        <p14:creationId xmlns:p14="http://schemas.microsoft.com/office/powerpoint/2010/main" val="4155781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xfrm>
            <a:off x="1257300" y="719138"/>
            <a:ext cx="4802188" cy="3600450"/>
          </a:xfrm>
          <a:prstGeom prst="rect">
            <a:avLst/>
          </a:prstGeom>
          <a:ln/>
        </p:spPr>
      </p:sp>
      <p:sp>
        <p:nvSpPr>
          <p:cNvPr id="137219"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Contact surface testing was done to understand both the level of contamination and how it migrated through the work process to advance exposures or minimize them.</a:t>
            </a:r>
          </a:p>
          <a:p>
            <a:endParaRPr lang="en-US" dirty="0"/>
          </a:p>
          <a:p>
            <a:r>
              <a:rPr lang="en-US" dirty="0" smtClean="0"/>
              <a:t>Non industry equipment (top right picture) was surface contact tested as a control for contact testing of other work activities and equipment.</a:t>
            </a:r>
          </a:p>
        </p:txBody>
      </p:sp>
      <p:sp>
        <p:nvSpPr>
          <p:cNvPr id="137220" name="Slide Number Placeholder 3"/>
          <p:cNvSpPr>
            <a:spLocks noGrp="1"/>
          </p:cNvSpPr>
          <p:nvPr>
            <p:ph type="sldNum" sz="quarter" idx="5"/>
          </p:nvPr>
        </p:nvSpPr>
        <p:spPr>
          <a:xfrm>
            <a:off x="4144618" y="9120818"/>
            <a:ext cx="3170582" cy="480387"/>
          </a:xfrm>
          <a:prstGeom prst="rect">
            <a:avLst/>
          </a:prstGeom>
          <a:noFill/>
        </p:spPr>
        <p:txBody>
          <a:bodyPr/>
          <a:lstStyle/>
          <a:p>
            <a:fld id="{02170BF1-E749-40A0-A56D-C4ACF9413422}" type="slidenum">
              <a:rPr lang="en-US" smtClean="0"/>
              <a:pPr/>
              <a:t>11</a:t>
            </a:fld>
            <a:endParaRPr lang="en-US" dirty="0" smtClean="0"/>
          </a:p>
        </p:txBody>
      </p:sp>
    </p:spTree>
    <p:extLst>
      <p:ext uri="{BB962C8B-B14F-4D97-AF65-F5344CB8AC3E}">
        <p14:creationId xmlns:p14="http://schemas.microsoft.com/office/powerpoint/2010/main" val="55813130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257300" y="719138"/>
            <a:ext cx="4802188" cy="3600450"/>
          </a:xfrm>
          <a:prstGeom prst="rect">
            <a:avLst/>
          </a:prstGeom>
          <a:ln/>
        </p:spPr>
      </p:sp>
      <p:sp>
        <p:nvSpPr>
          <p:cNvPr id="97283"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Focus on:</a:t>
            </a:r>
          </a:p>
          <a:p>
            <a:endParaRPr lang="en-US" dirty="0"/>
          </a:p>
          <a:p>
            <a:r>
              <a:rPr lang="en-US" dirty="0" smtClean="0"/>
              <a:t>Personal responsibility first and foremost is on the individual who has final choice over his or her use of PPE or not.</a:t>
            </a:r>
          </a:p>
          <a:p>
            <a:endParaRPr lang="en-US" dirty="0"/>
          </a:p>
          <a:p>
            <a:r>
              <a:rPr lang="en-US" dirty="0" smtClean="0"/>
              <a:t>The only thing worse than not using PPE, is having the availability of PPE that  has not been evaluated on the “Fit for use” issue.</a:t>
            </a:r>
          </a:p>
          <a:p>
            <a:endParaRPr lang="en-US" dirty="0"/>
          </a:p>
          <a:p>
            <a:r>
              <a:rPr lang="en-US" dirty="0" smtClean="0"/>
              <a:t>WHY?</a:t>
            </a:r>
          </a:p>
          <a:p>
            <a:r>
              <a:rPr lang="en-US" dirty="0" smtClean="0"/>
              <a:t>It leads people to do things that they wouldn’t if they were just barehanded</a:t>
            </a:r>
          </a:p>
        </p:txBody>
      </p:sp>
      <p:sp>
        <p:nvSpPr>
          <p:cNvPr id="97284" name="Slide Number Placeholder 3"/>
          <p:cNvSpPr>
            <a:spLocks noGrp="1"/>
          </p:cNvSpPr>
          <p:nvPr>
            <p:ph type="sldNum" sz="quarter" idx="5"/>
          </p:nvPr>
        </p:nvSpPr>
        <p:spPr>
          <a:xfrm>
            <a:off x="4144618" y="9120818"/>
            <a:ext cx="3170582" cy="480387"/>
          </a:xfrm>
          <a:prstGeom prst="rect">
            <a:avLst/>
          </a:prstGeom>
          <a:noFill/>
        </p:spPr>
        <p:txBody>
          <a:bodyPr/>
          <a:lstStyle/>
          <a:p>
            <a:fld id="{59DFCBCD-DF51-4190-AA22-26C923966144}" type="slidenum">
              <a:rPr lang="en-US" smtClean="0">
                <a:solidFill>
                  <a:prstClr val="black"/>
                </a:solidFill>
              </a:rPr>
              <a:pPr/>
              <a:t>110</a:t>
            </a:fld>
            <a:endParaRPr lang="en-US" dirty="0" smtClean="0">
              <a:solidFill>
                <a:prstClr val="black"/>
              </a:solidFill>
            </a:endParaRPr>
          </a:p>
        </p:txBody>
      </p:sp>
    </p:spTree>
    <p:extLst>
      <p:ext uri="{BB962C8B-B14F-4D97-AF65-F5344CB8AC3E}">
        <p14:creationId xmlns:p14="http://schemas.microsoft.com/office/powerpoint/2010/main" val="143353700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4144618" y="9120818"/>
            <a:ext cx="3170582" cy="480387"/>
          </a:xfrm>
          <a:prstGeom prst="rect">
            <a:avLst/>
          </a:prstGeom>
          <a:noFill/>
        </p:spPr>
        <p:txBody>
          <a:bodyPr/>
          <a:lstStyle/>
          <a:p>
            <a:fld id="{FD3EC76B-77DB-49A8-BE80-DA4A5197AB66}" type="slidenum">
              <a:rPr lang="en-US" smtClean="0">
                <a:solidFill>
                  <a:prstClr val="black"/>
                </a:solidFill>
              </a:rPr>
              <a:pPr/>
              <a:t>111</a:t>
            </a:fld>
            <a:endParaRPr lang="en-US" dirty="0" smtClean="0">
              <a:solidFill>
                <a:prstClr val="black"/>
              </a:solidFill>
            </a:endParaRPr>
          </a:p>
        </p:txBody>
      </p:sp>
      <p:sp>
        <p:nvSpPr>
          <p:cNvPr id="1812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81252" name="Rectangle 3"/>
          <p:cNvSpPr>
            <a:spLocks noGrp="1" noChangeArrowheads="1"/>
          </p:cNvSpPr>
          <p:nvPr>
            <p:ph type="body" idx="1"/>
          </p:nvPr>
        </p:nvSpPr>
        <p:spPr>
          <a:xfrm>
            <a:off x="975692" y="4561231"/>
            <a:ext cx="5363818" cy="4320213"/>
          </a:xfrm>
          <a:prstGeom prst="rect">
            <a:avLst/>
          </a:prstGeom>
          <a:noFill/>
          <a:ln/>
        </p:spPr>
        <p:txBody>
          <a:bodyPr/>
          <a:lstStyle/>
          <a:p>
            <a:pPr eaLnBrk="1" hangingPunct="1"/>
            <a:endParaRPr lang="en-US" dirty="0" smtClean="0"/>
          </a:p>
          <a:p>
            <a:pPr eaLnBrk="1" hangingPunct="1"/>
            <a:endParaRPr lang="en-US" dirty="0" smtClean="0"/>
          </a:p>
        </p:txBody>
      </p:sp>
      <p:sp>
        <p:nvSpPr>
          <p:cNvPr id="5" name="Notes Placeholder 2"/>
          <p:cNvSpPr txBox="1">
            <a:spLocks/>
          </p:cNvSpPr>
          <p:nvPr/>
        </p:nvSpPr>
        <p:spPr>
          <a:xfrm>
            <a:off x="1134718" y="4718628"/>
            <a:ext cx="5363818" cy="4320213"/>
          </a:xfrm>
          <a:prstGeom prst="rect">
            <a:avLst/>
          </a:prstGeom>
          <a:noFill/>
          <a:ln/>
        </p:spPr>
        <p:txBody>
          <a:bodyPr vert="horz" lIns="91400" tIns="45701" rIns="91400" bIns="45701" rtlCol="0"/>
          <a:lst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smtClean="0"/>
              <a:t>Simple definition</a:t>
            </a:r>
          </a:p>
        </p:txBody>
      </p:sp>
    </p:spTree>
    <p:extLst>
      <p:ext uri="{BB962C8B-B14F-4D97-AF65-F5344CB8AC3E}">
        <p14:creationId xmlns:p14="http://schemas.microsoft.com/office/powerpoint/2010/main" val="319292620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4144618" y="9120818"/>
            <a:ext cx="3170582" cy="480387"/>
          </a:xfrm>
          <a:prstGeom prst="rect">
            <a:avLst/>
          </a:prstGeom>
          <a:noFill/>
        </p:spPr>
        <p:txBody>
          <a:bodyPr/>
          <a:lstStyle/>
          <a:p>
            <a:fld id="{FD3EC76B-77DB-49A8-BE80-DA4A5197AB66}" type="slidenum">
              <a:rPr lang="en-US" smtClean="0">
                <a:solidFill>
                  <a:prstClr val="black"/>
                </a:solidFill>
              </a:rPr>
              <a:pPr/>
              <a:t>112</a:t>
            </a:fld>
            <a:endParaRPr lang="en-US" dirty="0" smtClean="0">
              <a:solidFill>
                <a:prstClr val="black"/>
              </a:solidFill>
            </a:endParaRPr>
          </a:p>
        </p:txBody>
      </p:sp>
      <p:sp>
        <p:nvSpPr>
          <p:cNvPr id="1812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81252" name="Rectangle 3"/>
          <p:cNvSpPr>
            <a:spLocks noGrp="1" noChangeArrowheads="1"/>
          </p:cNvSpPr>
          <p:nvPr>
            <p:ph type="body" idx="1"/>
          </p:nvPr>
        </p:nvSpPr>
        <p:spPr>
          <a:xfrm>
            <a:off x="975692" y="4561231"/>
            <a:ext cx="5363818" cy="4320213"/>
          </a:xfrm>
          <a:prstGeom prst="rect">
            <a:avLst/>
          </a:prstGeom>
          <a:noFill/>
          <a:ln/>
        </p:spPr>
        <p:txBody>
          <a:bodyPr/>
          <a:lstStyle/>
          <a:p>
            <a:pPr eaLnBrk="1" hangingPunct="1"/>
            <a:endParaRPr lang="en-US" dirty="0" smtClean="0"/>
          </a:p>
          <a:p>
            <a:pPr eaLnBrk="1" hangingPunct="1"/>
            <a:endParaRPr lang="en-US" dirty="0" smtClean="0"/>
          </a:p>
        </p:txBody>
      </p:sp>
      <p:sp>
        <p:nvSpPr>
          <p:cNvPr id="5" name="Notes Placeholder 2"/>
          <p:cNvSpPr txBox="1">
            <a:spLocks/>
          </p:cNvSpPr>
          <p:nvPr/>
        </p:nvSpPr>
        <p:spPr>
          <a:xfrm>
            <a:off x="1134718" y="4718628"/>
            <a:ext cx="5363818" cy="4320213"/>
          </a:xfrm>
          <a:prstGeom prst="rect">
            <a:avLst/>
          </a:prstGeom>
          <a:noFill/>
          <a:ln/>
        </p:spPr>
        <p:txBody>
          <a:bodyPr vert="horz" lIns="91400" tIns="45701" rIns="91400" bIns="45701" rtlCol="0"/>
          <a:lst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smtClean="0"/>
              <a:t>Field studies showed that while many of the service providers had PPE, they had not been evaluated for intended use.</a:t>
            </a:r>
          </a:p>
          <a:p>
            <a:endParaRPr lang="en-US" dirty="0"/>
          </a:p>
          <a:p>
            <a:r>
              <a:rPr lang="en-US" dirty="0" smtClean="0"/>
              <a:t>Many of the nitrile gloves plainly stated on the box their limitations to food handling.</a:t>
            </a:r>
          </a:p>
        </p:txBody>
      </p:sp>
    </p:spTree>
    <p:extLst>
      <p:ext uri="{BB962C8B-B14F-4D97-AF65-F5344CB8AC3E}">
        <p14:creationId xmlns:p14="http://schemas.microsoft.com/office/powerpoint/2010/main" val="329821817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xfrm>
            <a:off x="1257300" y="719138"/>
            <a:ext cx="4802188" cy="3600450"/>
          </a:xfrm>
          <a:prstGeom prst="rect">
            <a:avLst/>
          </a:prstGeom>
          <a:ln/>
        </p:spPr>
      </p:sp>
      <p:sp>
        <p:nvSpPr>
          <p:cNvPr id="144387"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Common gloves used in the industry that provides protection against “dirt” but no protection against pathogens.</a:t>
            </a:r>
          </a:p>
        </p:txBody>
      </p:sp>
      <p:sp>
        <p:nvSpPr>
          <p:cNvPr id="144388" name="Slide Number Placeholder 3"/>
          <p:cNvSpPr>
            <a:spLocks noGrp="1"/>
          </p:cNvSpPr>
          <p:nvPr>
            <p:ph type="sldNum" sz="quarter" idx="5"/>
          </p:nvPr>
        </p:nvSpPr>
        <p:spPr>
          <a:xfrm>
            <a:off x="4144618" y="9120818"/>
            <a:ext cx="3170582" cy="480387"/>
          </a:xfrm>
          <a:prstGeom prst="rect">
            <a:avLst/>
          </a:prstGeom>
          <a:noFill/>
        </p:spPr>
        <p:txBody>
          <a:bodyPr/>
          <a:lstStyle/>
          <a:p>
            <a:fld id="{6C74FF60-A31D-4A10-9AA7-209031D5C144}" type="slidenum">
              <a:rPr lang="en-US" smtClean="0">
                <a:solidFill>
                  <a:prstClr val="black"/>
                </a:solidFill>
              </a:rPr>
              <a:pPr/>
              <a:t>113</a:t>
            </a:fld>
            <a:endParaRPr lang="en-US" dirty="0" smtClean="0">
              <a:solidFill>
                <a:prstClr val="black"/>
              </a:solidFill>
            </a:endParaRPr>
          </a:p>
        </p:txBody>
      </p:sp>
    </p:spTree>
    <p:extLst>
      <p:ext uri="{BB962C8B-B14F-4D97-AF65-F5344CB8AC3E}">
        <p14:creationId xmlns:p14="http://schemas.microsoft.com/office/powerpoint/2010/main" val="138971750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xfrm>
            <a:off x="1257300" y="719138"/>
            <a:ext cx="4802188" cy="3600450"/>
          </a:xfrm>
          <a:prstGeom prst="rect">
            <a:avLst/>
          </a:prstGeom>
          <a:ln/>
        </p:spPr>
      </p:sp>
      <p:sp>
        <p:nvSpPr>
          <p:cNvPr id="165891"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Worker with tools:</a:t>
            </a:r>
          </a:p>
          <a:p>
            <a:endParaRPr lang="en-US" dirty="0"/>
          </a:p>
          <a:p>
            <a:r>
              <a:rPr lang="en-US" dirty="0" smtClean="0"/>
              <a:t>Part of this discussion on “fit for use” goes beyond the practical ability of the PPE (nitrile gloves), to provide protection against the pathogen exposures, but also if the gloves have the durability to survive a single use in the inspection of a OSS. (see subsequent slides).</a:t>
            </a:r>
          </a:p>
        </p:txBody>
      </p:sp>
      <p:sp>
        <p:nvSpPr>
          <p:cNvPr id="165892" name="Slide Number Placeholder 3"/>
          <p:cNvSpPr>
            <a:spLocks noGrp="1"/>
          </p:cNvSpPr>
          <p:nvPr>
            <p:ph type="sldNum" sz="quarter" idx="5"/>
          </p:nvPr>
        </p:nvSpPr>
        <p:spPr>
          <a:xfrm>
            <a:off x="4144618" y="9120818"/>
            <a:ext cx="3170582" cy="480387"/>
          </a:xfrm>
          <a:prstGeom prst="rect">
            <a:avLst/>
          </a:prstGeom>
          <a:noFill/>
        </p:spPr>
        <p:txBody>
          <a:bodyPr/>
          <a:lstStyle/>
          <a:p>
            <a:fld id="{F1FE4E58-A000-4DAB-A686-A4733CBED4FB}" type="slidenum">
              <a:rPr lang="en-US" smtClean="0">
                <a:solidFill>
                  <a:prstClr val="black"/>
                </a:solidFill>
              </a:rPr>
              <a:pPr/>
              <a:t>114</a:t>
            </a:fld>
            <a:endParaRPr lang="en-US" dirty="0" smtClean="0">
              <a:solidFill>
                <a:prstClr val="black"/>
              </a:solidFill>
            </a:endParaRPr>
          </a:p>
        </p:txBody>
      </p:sp>
    </p:spTree>
    <p:extLst>
      <p:ext uri="{BB962C8B-B14F-4D97-AF65-F5344CB8AC3E}">
        <p14:creationId xmlns:p14="http://schemas.microsoft.com/office/powerpoint/2010/main" val="211306306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xfrm>
            <a:off x="1257300" y="719138"/>
            <a:ext cx="4802188" cy="3600450"/>
          </a:xfrm>
          <a:prstGeom prst="rect">
            <a:avLst/>
          </a:prstGeom>
          <a:ln/>
        </p:spPr>
      </p:sp>
      <p:sp>
        <p:nvSpPr>
          <p:cNvPr id="166915"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Working inside the </a:t>
            </a:r>
            <a:r>
              <a:rPr lang="en-US" dirty="0" smtClean="0">
                <a:solidFill>
                  <a:srgbClr val="000000"/>
                </a:solidFill>
              </a:rPr>
              <a:t>septic system with minimal PPE.</a:t>
            </a:r>
            <a:endParaRPr lang="en-US" dirty="0">
              <a:solidFill>
                <a:srgbClr val="000000"/>
              </a:solidFill>
            </a:endParaRPr>
          </a:p>
          <a:p>
            <a:pPr lvl="0"/>
            <a:endParaRPr lang="en-US" dirty="0">
              <a:solidFill>
                <a:srgbClr val="000000"/>
              </a:solidFill>
            </a:endParaRPr>
          </a:p>
          <a:p>
            <a:pPr lvl="0"/>
            <a:r>
              <a:rPr lang="en-US" dirty="0">
                <a:solidFill>
                  <a:srgbClr val="000000"/>
                </a:solidFill>
              </a:rPr>
              <a:t>Highlight that “Exam” grade gloves are necessary for minimal protection, but that 5 mil thickness may fail the “durability” of the PPE assessment for the overall “fit for use” need.</a:t>
            </a:r>
          </a:p>
        </p:txBody>
      </p:sp>
      <p:sp>
        <p:nvSpPr>
          <p:cNvPr id="166916" name="Slide Number Placeholder 3"/>
          <p:cNvSpPr>
            <a:spLocks noGrp="1"/>
          </p:cNvSpPr>
          <p:nvPr>
            <p:ph type="sldNum" sz="quarter" idx="5"/>
          </p:nvPr>
        </p:nvSpPr>
        <p:spPr>
          <a:xfrm>
            <a:off x="4144618" y="9120818"/>
            <a:ext cx="3170582" cy="480387"/>
          </a:xfrm>
          <a:prstGeom prst="rect">
            <a:avLst/>
          </a:prstGeom>
          <a:noFill/>
        </p:spPr>
        <p:txBody>
          <a:bodyPr/>
          <a:lstStyle/>
          <a:p>
            <a:fld id="{63775371-3447-49A0-9A3C-F0812618211B}" type="slidenum">
              <a:rPr lang="en-US" smtClean="0">
                <a:solidFill>
                  <a:prstClr val="black"/>
                </a:solidFill>
              </a:rPr>
              <a:pPr/>
              <a:t>115</a:t>
            </a:fld>
            <a:endParaRPr lang="en-US" dirty="0" smtClean="0">
              <a:solidFill>
                <a:prstClr val="black"/>
              </a:solidFill>
            </a:endParaRPr>
          </a:p>
        </p:txBody>
      </p:sp>
    </p:spTree>
    <p:extLst>
      <p:ext uri="{BB962C8B-B14F-4D97-AF65-F5344CB8AC3E}">
        <p14:creationId xmlns:p14="http://schemas.microsoft.com/office/powerpoint/2010/main" val="216358407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xfrm>
            <a:off x="1257300" y="719138"/>
            <a:ext cx="4802188" cy="3600450"/>
          </a:xfrm>
          <a:prstGeom prst="rect">
            <a:avLst/>
          </a:prstGeom>
          <a:ln/>
        </p:spPr>
      </p:sp>
      <p:sp>
        <p:nvSpPr>
          <p:cNvPr id="167939"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PPE not fit for use due to failure in average work activities involved with just an inspection.</a:t>
            </a:r>
          </a:p>
        </p:txBody>
      </p:sp>
      <p:sp>
        <p:nvSpPr>
          <p:cNvPr id="167940" name="Slide Number Placeholder 3"/>
          <p:cNvSpPr>
            <a:spLocks noGrp="1"/>
          </p:cNvSpPr>
          <p:nvPr>
            <p:ph type="sldNum" sz="quarter" idx="5"/>
          </p:nvPr>
        </p:nvSpPr>
        <p:spPr>
          <a:xfrm>
            <a:off x="4144618" y="9120818"/>
            <a:ext cx="3170582" cy="480387"/>
          </a:xfrm>
          <a:prstGeom prst="rect">
            <a:avLst/>
          </a:prstGeom>
          <a:noFill/>
        </p:spPr>
        <p:txBody>
          <a:bodyPr/>
          <a:lstStyle/>
          <a:p>
            <a:fld id="{73AFC800-C12F-4C34-9A4D-F6E1544AE57F}" type="slidenum">
              <a:rPr lang="en-US" smtClean="0">
                <a:solidFill>
                  <a:prstClr val="black"/>
                </a:solidFill>
              </a:rPr>
              <a:pPr/>
              <a:t>116</a:t>
            </a:fld>
            <a:endParaRPr lang="en-US" dirty="0" smtClean="0">
              <a:solidFill>
                <a:prstClr val="black"/>
              </a:solidFill>
            </a:endParaRPr>
          </a:p>
        </p:txBody>
      </p:sp>
    </p:spTree>
    <p:extLst>
      <p:ext uri="{BB962C8B-B14F-4D97-AF65-F5344CB8AC3E}">
        <p14:creationId xmlns:p14="http://schemas.microsoft.com/office/powerpoint/2010/main" val="274772542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xfrm>
            <a:off x="1257300" y="719138"/>
            <a:ext cx="4802188" cy="3600450"/>
          </a:xfrm>
          <a:prstGeom prst="rect">
            <a:avLst/>
          </a:prstGeom>
          <a:ln/>
        </p:spPr>
      </p:sp>
      <p:sp>
        <p:nvSpPr>
          <p:cNvPr id="167939"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Big heavy over gloves are a good choice of PPE, but only used for some tasks</a:t>
            </a:r>
          </a:p>
          <a:p>
            <a:r>
              <a:rPr lang="en-US" dirty="0" smtClean="0"/>
              <a:t>To get an employee to consistently use them, they also need to be comfortable. </a:t>
            </a:r>
          </a:p>
          <a:p>
            <a:r>
              <a:rPr lang="en-US" dirty="0" smtClean="0"/>
              <a:t>How would these work on a 90 degree day?</a:t>
            </a:r>
          </a:p>
        </p:txBody>
      </p:sp>
      <p:sp>
        <p:nvSpPr>
          <p:cNvPr id="167940" name="Slide Number Placeholder 3"/>
          <p:cNvSpPr>
            <a:spLocks noGrp="1"/>
          </p:cNvSpPr>
          <p:nvPr>
            <p:ph type="sldNum" sz="quarter" idx="5"/>
          </p:nvPr>
        </p:nvSpPr>
        <p:spPr>
          <a:xfrm>
            <a:off x="4144618" y="9120818"/>
            <a:ext cx="3170582" cy="480387"/>
          </a:xfrm>
          <a:prstGeom prst="rect">
            <a:avLst/>
          </a:prstGeom>
          <a:noFill/>
        </p:spPr>
        <p:txBody>
          <a:bodyPr/>
          <a:lstStyle/>
          <a:p>
            <a:fld id="{73AFC800-C12F-4C34-9A4D-F6E1544AE57F}" type="slidenum">
              <a:rPr lang="en-US" smtClean="0">
                <a:solidFill>
                  <a:prstClr val="black"/>
                </a:solidFill>
              </a:rPr>
              <a:pPr/>
              <a:t>117</a:t>
            </a:fld>
            <a:endParaRPr lang="en-US" dirty="0" smtClean="0">
              <a:solidFill>
                <a:prstClr val="black"/>
              </a:solidFill>
            </a:endParaRPr>
          </a:p>
        </p:txBody>
      </p:sp>
    </p:spTree>
    <p:extLst>
      <p:ext uri="{BB962C8B-B14F-4D97-AF65-F5344CB8AC3E}">
        <p14:creationId xmlns:p14="http://schemas.microsoft.com/office/powerpoint/2010/main" val="274772542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4144618" y="9120818"/>
            <a:ext cx="3170582" cy="480387"/>
          </a:xfrm>
          <a:prstGeom prst="rect">
            <a:avLst/>
          </a:prstGeom>
          <a:noFill/>
        </p:spPr>
        <p:txBody>
          <a:bodyPr/>
          <a:lstStyle/>
          <a:p>
            <a:fld id="{FD3EC76B-77DB-49A8-BE80-DA4A5197AB66}" type="slidenum">
              <a:rPr lang="en-US" smtClean="0">
                <a:solidFill>
                  <a:prstClr val="black"/>
                </a:solidFill>
              </a:rPr>
              <a:pPr/>
              <a:t>118</a:t>
            </a:fld>
            <a:endParaRPr lang="en-US" dirty="0" smtClean="0">
              <a:solidFill>
                <a:prstClr val="black"/>
              </a:solidFill>
            </a:endParaRPr>
          </a:p>
        </p:txBody>
      </p:sp>
      <p:sp>
        <p:nvSpPr>
          <p:cNvPr id="1812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81252" name="Rectangle 3"/>
          <p:cNvSpPr>
            <a:spLocks noGrp="1" noChangeArrowheads="1"/>
          </p:cNvSpPr>
          <p:nvPr>
            <p:ph type="body" idx="1"/>
          </p:nvPr>
        </p:nvSpPr>
        <p:spPr>
          <a:xfrm>
            <a:off x="975692" y="4561231"/>
            <a:ext cx="5363818" cy="4320213"/>
          </a:xfrm>
          <a:prstGeom prst="rect">
            <a:avLst/>
          </a:prstGeom>
          <a:noFill/>
          <a:ln/>
        </p:spPr>
        <p:txBody>
          <a:bodyPr/>
          <a:lstStyle/>
          <a:p>
            <a:pPr lvl="0" eaLnBrk="1" hangingPunct="1"/>
            <a:r>
              <a:rPr lang="en-US" dirty="0">
                <a:solidFill>
                  <a:srgbClr val="000000"/>
                </a:solidFill>
              </a:rPr>
              <a:t>Discuss the vector </a:t>
            </a:r>
            <a:r>
              <a:rPr lang="en-US" dirty="0" smtClean="0">
                <a:solidFill>
                  <a:srgbClr val="000000"/>
                </a:solidFill>
              </a:rPr>
              <a:t>pathway.</a:t>
            </a:r>
            <a:endParaRPr lang="en-US" dirty="0">
              <a:solidFill>
                <a:srgbClr val="000000"/>
              </a:solidFill>
            </a:endParaRPr>
          </a:p>
          <a:p>
            <a:pPr lvl="0" eaLnBrk="1" hangingPunct="1"/>
            <a:endParaRPr lang="en-US" dirty="0">
              <a:solidFill>
                <a:srgbClr val="000000"/>
              </a:solidFill>
            </a:endParaRPr>
          </a:p>
          <a:p>
            <a:pPr lvl="0" eaLnBrk="1" hangingPunct="1"/>
            <a:r>
              <a:rPr lang="en-US" dirty="0">
                <a:solidFill>
                  <a:srgbClr val="000000"/>
                </a:solidFill>
              </a:rPr>
              <a:t>Fit for use/application includes barrier protection and </a:t>
            </a:r>
            <a:r>
              <a:rPr lang="en-US" dirty="0" smtClean="0">
                <a:solidFill>
                  <a:srgbClr val="000000"/>
                </a:solidFill>
              </a:rPr>
              <a:t>durability.</a:t>
            </a:r>
            <a:endParaRPr lang="en-US" dirty="0">
              <a:solidFill>
                <a:srgbClr val="000000"/>
              </a:solidFill>
            </a:endParaRPr>
          </a:p>
          <a:p>
            <a:pPr lvl="0" eaLnBrk="1" hangingPunct="1"/>
            <a:endParaRPr lang="en-US" dirty="0">
              <a:solidFill>
                <a:srgbClr val="000000"/>
              </a:solidFill>
            </a:endParaRPr>
          </a:p>
          <a:p>
            <a:pPr lvl="0" eaLnBrk="1" hangingPunct="1"/>
            <a:r>
              <a:rPr lang="en-US" dirty="0">
                <a:solidFill>
                  <a:srgbClr val="000000"/>
                </a:solidFill>
              </a:rPr>
              <a:t>It is important to remind everyone that when the manufacturer’s make 100,000 </a:t>
            </a:r>
            <a:r>
              <a:rPr lang="en-US" dirty="0" smtClean="0">
                <a:solidFill>
                  <a:srgbClr val="000000"/>
                </a:solidFill>
              </a:rPr>
              <a:t>nitrile </a:t>
            </a:r>
            <a:r>
              <a:rPr lang="en-US" dirty="0">
                <a:solidFill>
                  <a:srgbClr val="000000"/>
                </a:solidFill>
              </a:rPr>
              <a:t>gloves in a run that they will subsequently test them.</a:t>
            </a:r>
          </a:p>
          <a:p>
            <a:pPr lvl="0" eaLnBrk="1" hangingPunct="1"/>
            <a:endParaRPr lang="en-US" dirty="0">
              <a:solidFill>
                <a:srgbClr val="000000"/>
              </a:solidFill>
            </a:endParaRPr>
          </a:p>
          <a:p>
            <a:pPr lvl="0" eaLnBrk="1" hangingPunct="1"/>
            <a:r>
              <a:rPr lang="en-US" dirty="0">
                <a:solidFill>
                  <a:srgbClr val="000000"/>
                </a:solidFill>
              </a:rPr>
              <a:t>The ones that pass the Exam grade protocol are separated from those that don’t…the other while they look the same, are downgraded in use to “industrial” use or “food handling” </a:t>
            </a:r>
            <a:r>
              <a:rPr lang="en-US" dirty="0" smtClean="0">
                <a:solidFill>
                  <a:srgbClr val="000000"/>
                </a:solidFill>
              </a:rPr>
              <a:t>use</a:t>
            </a:r>
            <a:r>
              <a:rPr lang="en-US" dirty="0">
                <a:solidFill>
                  <a:srgbClr val="000000"/>
                </a:solidFill>
              </a:rPr>
              <a:t>.</a:t>
            </a:r>
          </a:p>
          <a:p>
            <a:pPr lvl="0" eaLnBrk="1" hangingPunct="1"/>
            <a:endParaRPr lang="en-US" dirty="0">
              <a:solidFill>
                <a:srgbClr val="000000"/>
              </a:solidFill>
            </a:endParaRPr>
          </a:p>
          <a:p>
            <a:pPr lvl="0" eaLnBrk="1" hangingPunct="1"/>
            <a:r>
              <a:rPr lang="en-US" dirty="0">
                <a:solidFill>
                  <a:srgbClr val="000000"/>
                </a:solidFill>
              </a:rPr>
              <a:t>Exam grade gloves are a </a:t>
            </a:r>
            <a:r>
              <a:rPr lang="en-US" dirty="0" smtClean="0">
                <a:solidFill>
                  <a:srgbClr val="000000"/>
                </a:solidFill>
              </a:rPr>
              <a:t>minimum</a:t>
            </a:r>
            <a:r>
              <a:rPr lang="en-US" dirty="0">
                <a:solidFill>
                  <a:srgbClr val="000000"/>
                </a:solidFill>
              </a:rPr>
              <a:t>.</a:t>
            </a:r>
          </a:p>
          <a:p>
            <a:pPr lvl="0" eaLnBrk="1" hangingPunct="1"/>
            <a:endParaRPr lang="en-US" dirty="0">
              <a:solidFill>
                <a:srgbClr val="000000"/>
              </a:solidFill>
            </a:endParaRPr>
          </a:p>
          <a:p>
            <a:pPr lvl="0" eaLnBrk="1" hangingPunct="1"/>
            <a:r>
              <a:rPr lang="en-US" dirty="0">
                <a:solidFill>
                  <a:srgbClr val="000000"/>
                </a:solidFill>
              </a:rPr>
              <a:t>“Surgical grade” gloves are not needed for this industry application as the only difference between them and “Exam grade” is the surgical grade gloves are sterile to be used in the operating room or to prevent the doctor from contaminating the patient.</a:t>
            </a:r>
          </a:p>
          <a:p>
            <a:pPr eaLnBrk="1" hangingPunct="1"/>
            <a:endParaRPr lang="en-US" dirty="0" smtClean="0"/>
          </a:p>
        </p:txBody>
      </p:sp>
    </p:spTree>
    <p:extLst>
      <p:ext uri="{BB962C8B-B14F-4D97-AF65-F5344CB8AC3E}">
        <p14:creationId xmlns:p14="http://schemas.microsoft.com/office/powerpoint/2010/main" val="397447731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4144618" y="9120818"/>
            <a:ext cx="3170582" cy="480387"/>
          </a:xfrm>
          <a:prstGeom prst="rect">
            <a:avLst/>
          </a:prstGeom>
          <a:noFill/>
        </p:spPr>
        <p:txBody>
          <a:bodyPr/>
          <a:lstStyle/>
          <a:p>
            <a:fld id="{FD3EC76B-77DB-49A8-BE80-DA4A5197AB66}" type="slidenum">
              <a:rPr lang="en-US" smtClean="0">
                <a:solidFill>
                  <a:prstClr val="black"/>
                </a:solidFill>
              </a:rPr>
              <a:pPr/>
              <a:t>119</a:t>
            </a:fld>
            <a:endParaRPr lang="en-US" dirty="0" smtClean="0">
              <a:solidFill>
                <a:prstClr val="black"/>
              </a:solidFill>
            </a:endParaRPr>
          </a:p>
        </p:txBody>
      </p:sp>
      <p:sp>
        <p:nvSpPr>
          <p:cNvPr id="1812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81252" name="Rectangle 3"/>
          <p:cNvSpPr>
            <a:spLocks noGrp="1" noChangeArrowheads="1"/>
          </p:cNvSpPr>
          <p:nvPr>
            <p:ph type="body" idx="1"/>
          </p:nvPr>
        </p:nvSpPr>
        <p:spPr>
          <a:xfrm>
            <a:off x="975692" y="4561231"/>
            <a:ext cx="5363818" cy="4320213"/>
          </a:xfrm>
          <a:prstGeom prst="rect">
            <a:avLst/>
          </a:prstGeom>
          <a:noFill/>
          <a:ln/>
        </p:spPr>
        <p:txBody>
          <a:bodyPr/>
          <a:lstStyle/>
          <a:p>
            <a:pPr lvl="0" eaLnBrk="1" hangingPunct="1"/>
            <a:r>
              <a:rPr lang="en-US" dirty="0">
                <a:solidFill>
                  <a:srgbClr val="000000"/>
                </a:solidFill>
              </a:rPr>
              <a:t>Discuss the vector </a:t>
            </a:r>
            <a:r>
              <a:rPr lang="en-US" dirty="0" smtClean="0">
                <a:solidFill>
                  <a:srgbClr val="000000"/>
                </a:solidFill>
              </a:rPr>
              <a:t>pathway.</a:t>
            </a:r>
            <a:endParaRPr lang="en-US" dirty="0">
              <a:solidFill>
                <a:srgbClr val="000000"/>
              </a:solidFill>
            </a:endParaRPr>
          </a:p>
          <a:p>
            <a:pPr lvl="0" eaLnBrk="1" hangingPunct="1"/>
            <a:endParaRPr lang="en-US" dirty="0">
              <a:solidFill>
                <a:srgbClr val="000000"/>
              </a:solidFill>
            </a:endParaRPr>
          </a:p>
          <a:p>
            <a:pPr lvl="0" eaLnBrk="1" hangingPunct="1"/>
            <a:r>
              <a:rPr lang="en-US" dirty="0">
                <a:solidFill>
                  <a:srgbClr val="000000"/>
                </a:solidFill>
              </a:rPr>
              <a:t>Fit for use/application includes barrier protection and </a:t>
            </a:r>
            <a:r>
              <a:rPr lang="en-US" dirty="0" smtClean="0">
                <a:solidFill>
                  <a:srgbClr val="000000"/>
                </a:solidFill>
              </a:rPr>
              <a:t>an evaluation for durability.</a:t>
            </a:r>
            <a:endParaRPr lang="en-US" dirty="0">
              <a:solidFill>
                <a:srgbClr val="000000"/>
              </a:solidFill>
            </a:endParaRPr>
          </a:p>
          <a:p>
            <a:pPr eaLnBrk="1" hangingPunct="1"/>
            <a:endParaRPr lang="en-US" dirty="0" smtClean="0"/>
          </a:p>
        </p:txBody>
      </p:sp>
    </p:spTree>
    <p:extLst>
      <p:ext uri="{BB962C8B-B14F-4D97-AF65-F5344CB8AC3E}">
        <p14:creationId xmlns:p14="http://schemas.microsoft.com/office/powerpoint/2010/main" val="2859021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xfrm>
            <a:off x="1257300" y="719138"/>
            <a:ext cx="4802188" cy="3600450"/>
          </a:xfrm>
          <a:prstGeom prst="rect">
            <a:avLst/>
          </a:prstGeom>
          <a:ln/>
        </p:spPr>
      </p:sp>
      <p:sp>
        <p:nvSpPr>
          <p:cNvPr id="137219"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Most common vectors of exposure were:</a:t>
            </a:r>
          </a:p>
          <a:p>
            <a:endParaRPr lang="en-US" dirty="0"/>
          </a:p>
          <a:p>
            <a:pPr marL="177845" indent="-177845">
              <a:buFont typeface="Arial" panose="020B0604020202020204" pitchFamily="34" charset="0"/>
              <a:buChar char="•"/>
            </a:pPr>
            <a:r>
              <a:rPr lang="en-US" dirty="0" smtClean="0"/>
              <a:t>Direct Contact </a:t>
            </a:r>
          </a:p>
          <a:p>
            <a:pPr marL="177845" indent="-177845">
              <a:buFont typeface="Arial" panose="020B0604020202020204" pitchFamily="34" charset="0"/>
              <a:buChar char="•"/>
            </a:pPr>
            <a:r>
              <a:rPr lang="en-US" dirty="0" smtClean="0"/>
              <a:t>Splash back</a:t>
            </a:r>
            <a:endParaRPr lang="en-US" dirty="0"/>
          </a:p>
          <a:p>
            <a:pPr marL="177845" indent="-177845">
              <a:buFont typeface="Arial" panose="020B0604020202020204" pitchFamily="34" charset="0"/>
              <a:buChar char="•"/>
            </a:pPr>
            <a:r>
              <a:rPr lang="en-US" dirty="0" smtClean="0"/>
              <a:t>Aerosols….Contamination and the level  of exposure in aerosols created by work activities have been previously unrecognized to the level demonstrated in field sampling. </a:t>
            </a:r>
          </a:p>
          <a:p>
            <a:endParaRPr lang="en-US" dirty="0"/>
          </a:p>
          <a:p>
            <a:r>
              <a:rPr lang="en-US" dirty="0" smtClean="0"/>
              <a:t>In addition to confirmation of exposure near the workplace activity, we also found positive plate tests as far as 30 feet from equipment.</a:t>
            </a:r>
          </a:p>
        </p:txBody>
      </p:sp>
      <p:sp>
        <p:nvSpPr>
          <p:cNvPr id="137220" name="Slide Number Placeholder 3"/>
          <p:cNvSpPr>
            <a:spLocks noGrp="1"/>
          </p:cNvSpPr>
          <p:nvPr>
            <p:ph type="sldNum" sz="quarter" idx="5"/>
          </p:nvPr>
        </p:nvSpPr>
        <p:spPr>
          <a:xfrm>
            <a:off x="4144618" y="9120818"/>
            <a:ext cx="3170582" cy="480387"/>
          </a:xfrm>
          <a:prstGeom prst="rect">
            <a:avLst/>
          </a:prstGeom>
          <a:noFill/>
        </p:spPr>
        <p:txBody>
          <a:bodyPr/>
          <a:lstStyle/>
          <a:p>
            <a:fld id="{02170BF1-E749-40A0-A56D-C4ACF9413422}" type="slidenum">
              <a:rPr lang="en-US" smtClean="0"/>
              <a:pPr/>
              <a:t>12</a:t>
            </a:fld>
            <a:endParaRPr lang="en-US" dirty="0" smtClean="0"/>
          </a:p>
        </p:txBody>
      </p:sp>
    </p:spTree>
    <p:extLst>
      <p:ext uri="{BB962C8B-B14F-4D97-AF65-F5344CB8AC3E}">
        <p14:creationId xmlns:p14="http://schemas.microsoft.com/office/powerpoint/2010/main" val="55813130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4144618" y="9120818"/>
            <a:ext cx="3170582" cy="480387"/>
          </a:xfrm>
          <a:prstGeom prst="rect">
            <a:avLst/>
          </a:prstGeom>
          <a:noFill/>
        </p:spPr>
        <p:txBody>
          <a:bodyPr/>
          <a:lstStyle/>
          <a:p>
            <a:fld id="{FD3EC76B-77DB-49A8-BE80-DA4A5197AB66}" type="slidenum">
              <a:rPr lang="en-US" smtClean="0">
                <a:solidFill>
                  <a:prstClr val="black"/>
                </a:solidFill>
              </a:rPr>
              <a:pPr/>
              <a:t>120</a:t>
            </a:fld>
            <a:endParaRPr lang="en-US" dirty="0" smtClean="0">
              <a:solidFill>
                <a:prstClr val="black"/>
              </a:solidFill>
            </a:endParaRPr>
          </a:p>
        </p:txBody>
      </p:sp>
      <p:sp>
        <p:nvSpPr>
          <p:cNvPr id="1812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81252" name="Rectangle 3"/>
          <p:cNvSpPr>
            <a:spLocks noGrp="1" noChangeArrowheads="1"/>
          </p:cNvSpPr>
          <p:nvPr>
            <p:ph type="body" idx="1"/>
          </p:nvPr>
        </p:nvSpPr>
        <p:spPr>
          <a:xfrm>
            <a:off x="975692" y="4561231"/>
            <a:ext cx="5363818" cy="4320213"/>
          </a:xfrm>
          <a:prstGeom prst="rect">
            <a:avLst/>
          </a:prstGeom>
          <a:noFill/>
          <a:ln/>
        </p:spPr>
        <p:txBody>
          <a:bodyPr/>
          <a:lstStyle/>
          <a:p>
            <a:pPr lvl="0" eaLnBrk="1" hangingPunct="1"/>
            <a:r>
              <a:rPr lang="en-US" dirty="0" smtClean="0">
                <a:solidFill>
                  <a:srgbClr val="000000"/>
                </a:solidFill>
              </a:rPr>
              <a:t>It is suggested that presenter </a:t>
            </a:r>
            <a:r>
              <a:rPr lang="en-US" dirty="0">
                <a:solidFill>
                  <a:srgbClr val="000000"/>
                </a:solidFill>
              </a:rPr>
              <a:t>have examples of labeling on common grade gloves used by participants and go through the exercise of reading the labels. </a:t>
            </a:r>
            <a:r>
              <a:rPr lang="en-US" dirty="0" smtClean="0">
                <a:solidFill>
                  <a:srgbClr val="000000"/>
                </a:solidFill>
              </a:rPr>
              <a:t>A review of the use limitations is often written clearly on the box. Other times it is not.</a:t>
            </a:r>
          </a:p>
          <a:p>
            <a:pPr lvl="0" eaLnBrk="1" hangingPunct="1"/>
            <a:endParaRPr lang="en-US" dirty="0">
              <a:solidFill>
                <a:srgbClr val="000000"/>
              </a:solidFill>
            </a:endParaRPr>
          </a:p>
          <a:p>
            <a:pPr lvl="0" eaLnBrk="1" hangingPunct="1"/>
            <a:r>
              <a:rPr lang="en-US" dirty="0">
                <a:solidFill>
                  <a:srgbClr val="000000"/>
                </a:solidFill>
              </a:rPr>
              <a:t>The box needs to specifically say they are “Exam grade”  or say “Examination Gloves” somewhere on the packaging</a:t>
            </a:r>
            <a:r>
              <a:rPr lang="en-US" dirty="0" smtClean="0">
                <a:solidFill>
                  <a:srgbClr val="000000"/>
                </a:solidFill>
              </a:rPr>
              <a:t>.</a:t>
            </a:r>
          </a:p>
          <a:p>
            <a:pPr lvl="0" eaLnBrk="1" hangingPunct="1"/>
            <a:endParaRPr lang="en-US" dirty="0">
              <a:solidFill>
                <a:srgbClr val="000000"/>
              </a:solidFill>
            </a:endParaRPr>
          </a:p>
          <a:p>
            <a:pPr lvl="0" eaLnBrk="1" hangingPunct="1"/>
            <a:r>
              <a:rPr lang="en-US" dirty="0" smtClean="0">
                <a:solidFill>
                  <a:srgbClr val="000000"/>
                </a:solidFill>
              </a:rPr>
              <a:t>Note on Nitrile Gloves: Most of these gloves are produced in China. Gloves then undergo various testing protocols and this determines their use. Gloves that pass the standard for “exam” grade gloves are identified. Generally, the only difference between a Surgical grade and Exam grade glove is that the Surgical grade glove is sterile. Gloves that don’t pass the testing protocol are packaged as something else (mechanics glove, etc.) and available at Home Depot or Lowe’s</a:t>
            </a:r>
            <a:endParaRPr lang="en-US" dirty="0">
              <a:solidFill>
                <a:srgbClr val="000000"/>
              </a:solidFill>
            </a:endParaRP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173700292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4144618" y="9120818"/>
            <a:ext cx="3170582" cy="480387"/>
          </a:xfrm>
          <a:prstGeom prst="rect">
            <a:avLst/>
          </a:prstGeom>
          <a:noFill/>
        </p:spPr>
        <p:txBody>
          <a:bodyPr/>
          <a:lstStyle/>
          <a:p>
            <a:fld id="{FD3EC76B-77DB-49A8-BE80-DA4A5197AB66}" type="slidenum">
              <a:rPr lang="en-US" smtClean="0">
                <a:solidFill>
                  <a:prstClr val="black"/>
                </a:solidFill>
              </a:rPr>
              <a:pPr/>
              <a:t>121</a:t>
            </a:fld>
            <a:endParaRPr lang="en-US" dirty="0" smtClean="0">
              <a:solidFill>
                <a:prstClr val="black"/>
              </a:solidFill>
            </a:endParaRPr>
          </a:p>
        </p:txBody>
      </p:sp>
      <p:sp>
        <p:nvSpPr>
          <p:cNvPr id="1812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81252" name="Rectangle 3"/>
          <p:cNvSpPr>
            <a:spLocks noGrp="1" noChangeArrowheads="1"/>
          </p:cNvSpPr>
          <p:nvPr>
            <p:ph type="body" idx="1"/>
          </p:nvPr>
        </p:nvSpPr>
        <p:spPr>
          <a:xfrm>
            <a:off x="975692" y="4561231"/>
            <a:ext cx="5363818" cy="4320213"/>
          </a:xfrm>
          <a:prstGeom prst="rect">
            <a:avLst/>
          </a:prstGeom>
          <a:noFill/>
          <a:ln/>
        </p:spPr>
        <p:txBody>
          <a:bodyPr/>
          <a:lstStyle/>
          <a:p>
            <a:pPr lvl="0" eaLnBrk="1" hangingPunct="1"/>
            <a:r>
              <a:rPr lang="en-US" dirty="0">
                <a:solidFill>
                  <a:srgbClr val="000000"/>
                </a:solidFill>
              </a:rPr>
              <a:t>Discussion continues: Ask if they even know what grade their gloves </a:t>
            </a:r>
            <a:r>
              <a:rPr lang="en-US" dirty="0" smtClean="0">
                <a:solidFill>
                  <a:srgbClr val="000000"/>
                </a:solidFill>
              </a:rPr>
              <a:t>are</a:t>
            </a:r>
            <a:r>
              <a:rPr lang="en-US" dirty="0">
                <a:solidFill>
                  <a:srgbClr val="000000"/>
                </a:solidFill>
              </a:rPr>
              <a:t>?</a:t>
            </a:r>
          </a:p>
          <a:p>
            <a:pPr lvl="0" eaLnBrk="1" hangingPunct="1"/>
            <a:endParaRPr lang="en-US" dirty="0">
              <a:solidFill>
                <a:srgbClr val="000000"/>
              </a:solidFill>
            </a:endParaRPr>
          </a:p>
          <a:p>
            <a:pPr lvl="0" eaLnBrk="1" hangingPunct="1"/>
            <a:r>
              <a:rPr lang="en-US" dirty="0">
                <a:solidFill>
                  <a:srgbClr val="000000"/>
                </a:solidFill>
              </a:rPr>
              <a:t>It is a good discussion to speak/remind the issue of “positive reinforcement for negative behaviors” here.</a:t>
            </a:r>
          </a:p>
          <a:p>
            <a:pPr lvl="0" eaLnBrk="1" hangingPunct="1"/>
            <a:endParaRPr lang="en-US" dirty="0">
              <a:solidFill>
                <a:srgbClr val="000000"/>
              </a:solidFill>
            </a:endParaRPr>
          </a:p>
          <a:p>
            <a:pPr lvl="0" eaLnBrk="1" hangingPunct="1"/>
            <a:r>
              <a:rPr lang="en-US" dirty="0">
                <a:solidFill>
                  <a:srgbClr val="000000"/>
                </a:solidFill>
              </a:rPr>
              <a:t>Just because nothing bad or noticeable has immediately happened, the use of PPE that </a:t>
            </a:r>
            <a:r>
              <a:rPr lang="en-US" dirty="0" smtClean="0">
                <a:solidFill>
                  <a:srgbClr val="000000"/>
                </a:solidFill>
              </a:rPr>
              <a:t>doesn’t </a:t>
            </a:r>
            <a:r>
              <a:rPr lang="en-US" dirty="0">
                <a:solidFill>
                  <a:srgbClr val="000000"/>
                </a:solidFill>
              </a:rPr>
              <a:t>pass muster on the “fit for use” issue doesn’t mean anything more </a:t>
            </a:r>
            <a:r>
              <a:rPr lang="en-US" dirty="0" smtClean="0">
                <a:solidFill>
                  <a:srgbClr val="000000"/>
                </a:solidFill>
              </a:rPr>
              <a:t>than </a:t>
            </a:r>
            <a:r>
              <a:rPr lang="en-US" dirty="0">
                <a:solidFill>
                  <a:srgbClr val="000000"/>
                </a:solidFill>
              </a:rPr>
              <a:t>you just got lucky </a:t>
            </a:r>
            <a:r>
              <a:rPr lang="en-US" dirty="0" smtClean="0">
                <a:solidFill>
                  <a:srgbClr val="000000"/>
                </a:solidFill>
              </a:rPr>
              <a:t>today.</a:t>
            </a:r>
            <a:endParaRPr lang="en-US" dirty="0">
              <a:solidFill>
                <a:srgbClr val="000000"/>
              </a:solidFill>
            </a:endParaRP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2331334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4144618" y="9120818"/>
            <a:ext cx="3170582" cy="480387"/>
          </a:xfrm>
          <a:prstGeom prst="rect">
            <a:avLst/>
          </a:prstGeom>
          <a:noFill/>
        </p:spPr>
        <p:txBody>
          <a:bodyPr/>
          <a:lstStyle/>
          <a:p>
            <a:fld id="{FD3EC76B-77DB-49A8-BE80-DA4A5197AB66}" type="slidenum">
              <a:rPr lang="en-US" smtClean="0">
                <a:solidFill>
                  <a:prstClr val="black"/>
                </a:solidFill>
              </a:rPr>
              <a:pPr/>
              <a:t>122</a:t>
            </a:fld>
            <a:endParaRPr lang="en-US" dirty="0" smtClean="0">
              <a:solidFill>
                <a:prstClr val="black"/>
              </a:solidFill>
            </a:endParaRPr>
          </a:p>
        </p:txBody>
      </p:sp>
      <p:sp>
        <p:nvSpPr>
          <p:cNvPr id="1812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81252" name="Rectangle 3"/>
          <p:cNvSpPr>
            <a:spLocks noGrp="1" noChangeArrowheads="1"/>
          </p:cNvSpPr>
          <p:nvPr>
            <p:ph type="body" idx="1"/>
          </p:nvPr>
        </p:nvSpPr>
        <p:spPr>
          <a:xfrm>
            <a:off x="975692" y="4561231"/>
            <a:ext cx="5363818" cy="4320213"/>
          </a:xfrm>
          <a:prstGeom prst="rect">
            <a:avLst/>
          </a:prstGeom>
          <a:noFill/>
          <a:ln/>
        </p:spPr>
        <p:txBody>
          <a:bodyPr/>
          <a:lstStyle/>
          <a:p>
            <a:pPr eaLnBrk="1" hangingPunct="1"/>
            <a:endParaRPr lang="en-US" dirty="0" smtClean="0"/>
          </a:p>
          <a:p>
            <a:pPr eaLnBrk="1" hangingPunct="1"/>
            <a:endParaRPr lang="en-US" dirty="0" smtClean="0"/>
          </a:p>
        </p:txBody>
      </p:sp>
      <p:sp>
        <p:nvSpPr>
          <p:cNvPr id="5" name="Notes Placeholder 2"/>
          <p:cNvSpPr txBox="1">
            <a:spLocks/>
          </p:cNvSpPr>
          <p:nvPr/>
        </p:nvSpPr>
        <p:spPr>
          <a:xfrm>
            <a:off x="1134718" y="4718628"/>
            <a:ext cx="5363818" cy="4320213"/>
          </a:xfrm>
          <a:prstGeom prst="rect">
            <a:avLst/>
          </a:prstGeom>
          <a:noFill/>
          <a:ln/>
        </p:spPr>
        <p:txBody>
          <a:bodyPr vert="horz" lIns="91400" tIns="45701" rIns="91400" bIns="45701" rtlCol="0"/>
          <a:lst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smtClean="0"/>
              <a:t>Presenter focus:</a:t>
            </a:r>
          </a:p>
          <a:p>
            <a:endParaRPr lang="en-US" dirty="0" smtClean="0"/>
          </a:p>
          <a:p>
            <a:r>
              <a:rPr lang="en-US" dirty="0" smtClean="0"/>
              <a:t>It is common for an employee to rely on the owners provision of PPE to assume that someone “else” has determined it fit for use. Field studies show that this is not the case in the OSS industry.</a:t>
            </a:r>
          </a:p>
          <a:p>
            <a:endParaRPr lang="en-US" dirty="0" smtClean="0"/>
          </a:p>
          <a:p>
            <a:r>
              <a:rPr lang="en-US" dirty="0" smtClean="0"/>
              <a:t>The only thing worse than not using PPE, is having the availability of PPE that  has not been evaluated on the “Fit for use” issue.</a:t>
            </a:r>
          </a:p>
          <a:p>
            <a:endParaRPr lang="en-US" dirty="0" smtClean="0"/>
          </a:p>
          <a:p>
            <a:r>
              <a:rPr lang="en-US" dirty="0" smtClean="0"/>
              <a:t>WHY?</a:t>
            </a:r>
          </a:p>
          <a:p>
            <a:r>
              <a:rPr lang="en-US" dirty="0" smtClean="0"/>
              <a:t>It leads people to do things that they wouldn’t if they were just barehanded</a:t>
            </a:r>
          </a:p>
        </p:txBody>
      </p:sp>
    </p:spTree>
    <p:extLst>
      <p:ext uri="{BB962C8B-B14F-4D97-AF65-F5344CB8AC3E}">
        <p14:creationId xmlns:p14="http://schemas.microsoft.com/office/powerpoint/2010/main" val="426237214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4144618" y="9120818"/>
            <a:ext cx="3170582" cy="480387"/>
          </a:xfrm>
          <a:prstGeom prst="rect">
            <a:avLst/>
          </a:prstGeom>
          <a:noFill/>
        </p:spPr>
        <p:txBody>
          <a:bodyPr/>
          <a:lstStyle/>
          <a:p>
            <a:fld id="{FD3EC76B-77DB-49A8-BE80-DA4A5197AB66}" type="slidenum">
              <a:rPr lang="en-US" smtClean="0">
                <a:solidFill>
                  <a:prstClr val="black"/>
                </a:solidFill>
              </a:rPr>
              <a:pPr/>
              <a:t>123</a:t>
            </a:fld>
            <a:endParaRPr lang="en-US" dirty="0" smtClean="0">
              <a:solidFill>
                <a:prstClr val="black"/>
              </a:solidFill>
            </a:endParaRPr>
          </a:p>
        </p:txBody>
      </p:sp>
      <p:sp>
        <p:nvSpPr>
          <p:cNvPr id="1812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81252" name="Rectangle 3"/>
          <p:cNvSpPr>
            <a:spLocks noGrp="1" noChangeArrowheads="1"/>
          </p:cNvSpPr>
          <p:nvPr>
            <p:ph type="body" idx="1"/>
          </p:nvPr>
        </p:nvSpPr>
        <p:spPr>
          <a:xfrm>
            <a:off x="975692" y="4561231"/>
            <a:ext cx="5363818" cy="4320213"/>
          </a:xfrm>
          <a:prstGeom prst="rect">
            <a:avLst/>
          </a:prstGeom>
          <a:noFill/>
          <a:ln/>
        </p:spPr>
        <p:txBody>
          <a:bodyPr/>
          <a:lstStyle/>
          <a:p>
            <a:pPr eaLnBrk="1" hangingPunct="1"/>
            <a:endParaRPr lang="en-US" dirty="0" smtClean="0"/>
          </a:p>
          <a:p>
            <a:pPr eaLnBrk="1" hangingPunct="1"/>
            <a:endParaRPr lang="en-US" dirty="0" smtClean="0"/>
          </a:p>
          <a:p>
            <a:pPr eaLnBrk="1" hangingPunct="1"/>
            <a:endParaRPr lang="en-US" dirty="0" smtClean="0"/>
          </a:p>
        </p:txBody>
      </p:sp>
      <p:sp>
        <p:nvSpPr>
          <p:cNvPr id="5" name="Notes Placeholder 2"/>
          <p:cNvSpPr txBox="1">
            <a:spLocks/>
          </p:cNvSpPr>
          <p:nvPr/>
        </p:nvSpPr>
        <p:spPr>
          <a:xfrm>
            <a:off x="1134718" y="4718628"/>
            <a:ext cx="5363818" cy="4320213"/>
          </a:xfrm>
          <a:prstGeom prst="rect">
            <a:avLst/>
          </a:prstGeom>
          <a:noFill/>
          <a:ln/>
        </p:spPr>
        <p:txBody>
          <a:bodyPr vert="horz" lIns="91400" tIns="45701" rIns="91400" bIns="45701" rtlCol="0"/>
          <a:lst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smtClean="0"/>
              <a:t>Presenter focus:</a:t>
            </a:r>
          </a:p>
          <a:p>
            <a:endParaRPr lang="en-US" dirty="0" smtClean="0"/>
          </a:p>
          <a:p>
            <a:r>
              <a:rPr lang="en-US" dirty="0" smtClean="0"/>
              <a:t>This is the actual labeling from the previous slide. The lack of awareness or acceptance of the biological exposures to raw human sewage led to the decision to provide this unacceptable barrier protection to employee’s</a:t>
            </a:r>
          </a:p>
          <a:p>
            <a:endParaRPr lang="en-US" dirty="0" smtClean="0"/>
          </a:p>
          <a:p>
            <a:r>
              <a:rPr lang="en-US" dirty="0" smtClean="0"/>
              <a:t>The only thing worse than not using PPE, is having the availability of PPE that  has not been evaluated on the “Fit for use” issue.</a:t>
            </a:r>
          </a:p>
          <a:p>
            <a:endParaRPr lang="en-US" dirty="0" smtClean="0"/>
          </a:p>
        </p:txBody>
      </p:sp>
    </p:spTree>
    <p:extLst>
      <p:ext uri="{BB962C8B-B14F-4D97-AF65-F5344CB8AC3E}">
        <p14:creationId xmlns:p14="http://schemas.microsoft.com/office/powerpoint/2010/main" val="253540284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4144618" y="9120818"/>
            <a:ext cx="3170582" cy="480387"/>
          </a:xfrm>
          <a:prstGeom prst="rect">
            <a:avLst/>
          </a:prstGeom>
          <a:noFill/>
        </p:spPr>
        <p:txBody>
          <a:bodyPr/>
          <a:lstStyle/>
          <a:p>
            <a:fld id="{FD3EC76B-77DB-49A8-BE80-DA4A5197AB66}" type="slidenum">
              <a:rPr lang="en-US" smtClean="0">
                <a:solidFill>
                  <a:prstClr val="black"/>
                </a:solidFill>
              </a:rPr>
              <a:pPr/>
              <a:t>124</a:t>
            </a:fld>
            <a:endParaRPr lang="en-US" dirty="0" smtClean="0">
              <a:solidFill>
                <a:prstClr val="black"/>
              </a:solidFill>
            </a:endParaRPr>
          </a:p>
        </p:txBody>
      </p:sp>
      <p:sp>
        <p:nvSpPr>
          <p:cNvPr id="1812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81252" name="Rectangle 3"/>
          <p:cNvSpPr>
            <a:spLocks noGrp="1" noChangeArrowheads="1"/>
          </p:cNvSpPr>
          <p:nvPr>
            <p:ph type="body" idx="1"/>
          </p:nvPr>
        </p:nvSpPr>
        <p:spPr>
          <a:xfrm>
            <a:off x="975692" y="4561231"/>
            <a:ext cx="5363818" cy="4320213"/>
          </a:xfrm>
          <a:prstGeom prst="rect">
            <a:avLst/>
          </a:prstGeom>
          <a:noFill/>
          <a:ln/>
        </p:spPr>
        <p:txBody>
          <a:bodyPr/>
          <a:lstStyle/>
          <a:p>
            <a:pPr lvl="0" eaLnBrk="1" hangingPunct="1"/>
            <a:r>
              <a:rPr lang="en-US" dirty="0" smtClean="0">
                <a:solidFill>
                  <a:srgbClr val="000000"/>
                </a:solidFill>
              </a:rPr>
              <a:t>Presenter should discuss </a:t>
            </a:r>
            <a:r>
              <a:rPr lang="en-US" dirty="0">
                <a:solidFill>
                  <a:srgbClr val="000000"/>
                </a:solidFill>
              </a:rPr>
              <a:t>in context to the task being </a:t>
            </a:r>
            <a:r>
              <a:rPr lang="en-US" dirty="0" smtClean="0">
                <a:solidFill>
                  <a:srgbClr val="000000"/>
                </a:solidFill>
              </a:rPr>
              <a:t>performed,</a:t>
            </a:r>
          </a:p>
          <a:p>
            <a:pPr lvl="0" eaLnBrk="1" hangingPunct="1"/>
            <a:r>
              <a:rPr lang="en-US" dirty="0" smtClean="0">
                <a:solidFill>
                  <a:srgbClr val="000000"/>
                </a:solidFill>
              </a:rPr>
              <a:t>This will help with the compliance issue for use of PPE. </a:t>
            </a:r>
          </a:p>
          <a:p>
            <a:pPr lvl="0" eaLnBrk="1" hangingPunct="1"/>
            <a:r>
              <a:rPr lang="en-US" dirty="0" smtClean="0">
                <a:solidFill>
                  <a:srgbClr val="000000"/>
                </a:solidFill>
              </a:rPr>
              <a:t>In addition, understanding that as the task becomes more specific or even changes as it progress the </a:t>
            </a:r>
            <a:r>
              <a:rPr lang="en-US" dirty="0">
                <a:solidFill>
                  <a:srgbClr val="000000"/>
                </a:solidFill>
              </a:rPr>
              <a:t>longer the job goes into the inspection or pumping/maintenance needs of the </a:t>
            </a:r>
            <a:r>
              <a:rPr lang="en-US" dirty="0" smtClean="0">
                <a:solidFill>
                  <a:srgbClr val="000000"/>
                </a:solidFill>
              </a:rPr>
              <a:t>OSS, that there is the prospect of the need of additional PPE to be added as needed.</a:t>
            </a:r>
            <a:endParaRPr lang="en-US" dirty="0">
              <a:solidFill>
                <a:srgbClr val="000000"/>
              </a:solidFill>
            </a:endParaRP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2331334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4144618" y="9120818"/>
            <a:ext cx="3170582" cy="480387"/>
          </a:xfrm>
          <a:prstGeom prst="rect">
            <a:avLst/>
          </a:prstGeom>
          <a:noFill/>
        </p:spPr>
        <p:txBody>
          <a:bodyPr/>
          <a:lstStyle/>
          <a:p>
            <a:fld id="{FD3EC76B-77DB-49A8-BE80-DA4A5197AB66}" type="slidenum">
              <a:rPr lang="en-US" smtClean="0">
                <a:solidFill>
                  <a:prstClr val="black"/>
                </a:solidFill>
              </a:rPr>
              <a:pPr/>
              <a:t>125</a:t>
            </a:fld>
            <a:endParaRPr lang="en-US" dirty="0" smtClean="0">
              <a:solidFill>
                <a:prstClr val="black"/>
              </a:solidFill>
            </a:endParaRPr>
          </a:p>
        </p:txBody>
      </p:sp>
      <p:sp>
        <p:nvSpPr>
          <p:cNvPr id="1812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81252" name="Rectangle 3"/>
          <p:cNvSpPr>
            <a:spLocks noGrp="1" noChangeArrowheads="1"/>
          </p:cNvSpPr>
          <p:nvPr>
            <p:ph type="body" idx="1"/>
          </p:nvPr>
        </p:nvSpPr>
        <p:spPr>
          <a:xfrm>
            <a:off x="975692" y="4561231"/>
            <a:ext cx="5363818" cy="4320213"/>
          </a:xfrm>
          <a:prstGeom prst="rect">
            <a:avLst/>
          </a:prstGeom>
          <a:noFill/>
          <a:ln/>
        </p:spPr>
        <p:txBody>
          <a:bodyPr/>
          <a:lstStyle/>
          <a:p>
            <a:pPr lvl="0" eaLnBrk="1" hangingPunct="1"/>
            <a:r>
              <a:rPr lang="en-US" dirty="0" smtClean="0">
                <a:solidFill>
                  <a:srgbClr val="000000"/>
                </a:solidFill>
              </a:rPr>
              <a:t>Exposure will determine the level of PPE needed.</a:t>
            </a:r>
          </a:p>
          <a:p>
            <a:pPr lvl="0" eaLnBrk="1" hangingPunct="1"/>
            <a:endParaRPr lang="en-US" dirty="0">
              <a:solidFill>
                <a:srgbClr val="000000"/>
              </a:solidFill>
            </a:endParaRPr>
          </a:p>
          <a:p>
            <a:pPr lvl="0" eaLnBrk="1" hangingPunct="1"/>
            <a:r>
              <a:rPr lang="en-US" dirty="0" smtClean="0">
                <a:solidFill>
                  <a:srgbClr val="000000"/>
                </a:solidFill>
              </a:rPr>
              <a:t>Eye protection for aerosols should include consideration for mists and eyewear with a continuous seal around the eye is appropriate.</a:t>
            </a:r>
          </a:p>
          <a:p>
            <a:pPr lvl="0" eaLnBrk="1" hangingPunct="1"/>
            <a:r>
              <a:rPr lang="en-US" dirty="0" smtClean="0">
                <a:solidFill>
                  <a:srgbClr val="000000"/>
                </a:solidFill>
              </a:rPr>
              <a:t>Eye protection for splashes may not need the same level, but if a SP is limited to one choice, and both exposure levels are commonly encountered, then the highest level is appropriate.</a:t>
            </a:r>
          </a:p>
          <a:p>
            <a:pPr lvl="0" eaLnBrk="1" hangingPunct="1"/>
            <a:r>
              <a:rPr lang="en-US" dirty="0" smtClean="0">
                <a:solidFill>
                  <a:srgbClr val="000000"/>
                </a:solidFill>
              </a:rPr>
              <a:t>Note that  individuals may </a:t>
            </a:r>
            <a:r>
              <a:rPr lang="en-US" dirty="0">
                <a:solidFill>
                  <a:srgbClr val="000000"/>
                </a:solidFill>
              </a:rPr>
              <a:t>need to have prescription safety glasses </a:t>
            </a:r>
            <a:r>
              <a:rPr lang="en-US" dirty="0" smtClean="0">
                <a:solidFill>
                  <a:srgbClr val="000000"/>
                </a:solidFill>
              </a:rPr>
              <a:t>made in whatever configuration is chosen.</a:t>
            </a:r>
            <a:endParaRPr lang="en-US" dirty="0" smtClean="0"/>
          </a:p>
        </p:txBody>
      </p:sp>
    </p:spTree>
    <p:extLst>
      <p:ext uri="{BB962C8B-B14F-4D97-AF65-F5344CB8AC3E}">
        <p14:creationId xmlns:p14="http://schemas.microsoft.com/office/powerpoint/2010/main" val="154429918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4144618" y="9120818"/>
            <a:ext cx="3170582" cy="480387"/>
          </a:xfrm>
          <a:prstGeom prst="rect">
            <a:avLst/>
          </a:prstGeom>
          <a:noFill/>
        </p:spPr>
        <p:txBody>
          <a:bodyPr/>
          <a:lstStyle/>
          <a:p>
            <a:fld id="{FD3EC76B-77DB-49A8-BE80-DA4A5197AB66}" type="slidenum">
              <a:rPr lang="en-US" smtClean="0">
                <a:solidFill>
                  <a:prstClr val="black"/>
                </a:solidFill>
              </a:rPr>
              <a:pPr/>
              <a:t>126</a:t>
            </a:fld>
            <a:endParaRPr lang="en-US" dirty="0" smtClean="0">
              <a:solidFill>
                <a:prstClr val="black"/>
              </a:solidFill>
            </a:endParaRPr>
          </a:p>
        </p:txBody>
      </p:sp>
      <p:sp>
        <p:nvSpPr>
          <p:cNvPr id="1812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81252" name="Rectangle 3"/>
          <p:cNvSpPr>
            <a:spLocks noGrp="1" noChangeArrowheads="1"/>
          </p:cNvSpPr>
          <p:nvPr>
            <p:ph type="body" idx="1"/>
          </p:nvPr>
        </p:nvSpPr>
        <p:spPr>
          <a:xfrm>
            <a:off x="975692" y="4561231"/>
            <a:ext cx="5363818" cy="4320213"/>
          </a:xfrm>
          <a:prstGeom prst="rect">
            <a:avLst/>
          </a:prstGeom>
          <a:noFill/>
          <a:ln/>
        </p:spPr>
        <p:txBody>
          <a:bodyPr/>
          <a:lstStyle/>
          <a:p>
            <a:pPr lvl="0" eaLnBrk="1" hangingPunct="1"/>
            <a:r>
              <a:rPr lang="en-US" dirty="0" smtClean="0">
                <a:solidFill>
                  <a:srgbClr val="000000"/>
                </a:solidFill>
              </a:rPr>
              <a:t>Presenter should offer these considerations for management:</a:t>
            </a:r>
          </a:p>
          <a:p>
            <a:pPr marL="177845" indent="-177845" eaLnBrk="1" hangingPunct="1">
              <a:buFont typeface="Arial" panose="020B0604020202020204" pitchFamily="34" charset="0"/>
              <a:buChar char="•"/>
            </a:pPr>
            <a:r>
              <a:rPr lang="en-US" dirty="0" smtClean="0">
                <a:solidFill>
                  <a:srgbClr val="000000"/>
                </a:solidFill>
              </a:rPr>
              <a:t>If </a:t>
            </a:r>
            <a:r>
              <a:rPr lang="en-US" dirty="0">
                <a:solidFill>
                  <a:srgbClr val="000000"/>
                </a:solidFill>
              </a:rPr>
              <a:t>you’re going to spend the money, make sure that the choice of PPE meets other needs to improve compliance and use.</a:t>
            </a:r>
          </a:p>
          <a:p>
            <a:pPr lvl="0" eaLnBrk="1" hangingPunct="1"/>
            <a:endParaRPr lang="en-US" dirty="0">
              <a:solidFill>
                <a:srgbClr val="000000"/>
              </a:solidFill>
            </a:endParaRPr>
          </a:p>
          <a:p>
            <a:pPr marL="177845" indent="-177845" eaLnBrk="1" hangingPunct="1">
              <a:buFont typeface="Arial" panose="020B0604020202020204" pitchFamily="34" charset="0"/>
              <a:buChar char="•"/>
            </a:pPr>
            <a:r>
              <a:rPr lang="en-US" dirty="0">
                <a:solidFill>
                  <a:srgbClr val="000000"/>
                </a:solidFill>
              </a:rPr>
              <a:t>Owners/management cannot rely on the excuse that “We give them the PPE, it’s out of our control if they actually use them or not!”</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154429918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4144618" y="9120818"/>
            <a:ext cx="3170582" cy="480387"/>
          </a:xfrm>
          <a:prstGeom prst="rect">
            <a:avLst/>
          </a:prstGeom>
          <a:noFill/>
        </p:spPr>
        <p:txBody>
          <a:bodyPr/>
          <a:lstStyle/>
          <a:p>
            <a:fld id="{FD3EC76B-77DB-49A8-BE80-DA4A5197AB66}" type="slidenum">
              <a:rPr lang="en-US" smtClean="0">
                <a:solidFill>
                  <a:prstClr val="black"/>
                </a:solidFill>
              </a:rPr>
              <a:pPr/>
              <a:t>127</a:t>
            </a:fld>
            <a:endParaRPr lang="en-US" dirty="0" smtClean="0">
              <a:solidFill>
                <a:prstClr val="black"/>
              </a:solidFill>
            </a:endParaRPr>
          </a:p>
        </p:txBody>
      </p:sp>
      <p:sp>
        <p:nvSpPr>
          <p:cNvPr id="1812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81252" name="Rectangle 3"/>
          <p:cNvSpPr>
            <a:spLocks noGrp="1" noChangeArrowheads="1"/>
          </p:cNvSpPr>
          <p:nvPr>
            <p:ph type="body" idx="1"/>
          </p:nvPr>
        </p:nvSpPr>
        <p:spPr>
          <a:xfrm>
            <a:off x="975692" y="4561231"/>
            <a:ext cx="5363818" cy="4320213"/>
          </a:xfrm>
          <a:prstGeom prst="rect">
            <a:avLst/>
          </a:prstGeom>
          <a:noFill/>
          <a:ln/>
        </p:spPr>
        <p:txBody>
          <a:bodyPr/>
          <a:lstStyle/>
          <a:p>
            <a:pPr eaLnBrk="1" hangingPunct="1"/>
            <a:endParaRPr lang="en-US" dirty="0" smtClean="0"/>
          </a:p>
          <a:p>
            <a:pPr eaLnBrk="1" hangingPunct="1"/>
            <a:endParaRPr lang="en-US" dirty="0" smtClean="0"/>
          </a:p>
        </p:txBody>
      </p:sp>
      <p:sp>
        <p:nvSpPr>
          <p:cNvPr id="5" name="Notes Placeholder 2"/>
          <p:cNvSpPr txBox="1">
            <a:spLocks/>
          </p:cNvSpPr>
          <p:nvPr/>
        </p:nvSpPr>
        <p:spPr>
          <a:xfrm>
            <a:off x="1134718" y="4718628"/>
            <a:ext cx="5363818" cy="4320213"/>
          </a:xfrm>
          <a:prstGeom prst="rect">
            <a:avLst/>
          </a:prstGeom>
          <a:noFill/>
          <a:ln/>
        </p:spPr>
        <p:txBody>
          <a:bodyPr vert="horz" lIns="91400" tIns="45701" rIns="91400" bIns="45701" rtlCol="0"/>
          <a:lst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smtClean="0"/>
              <a:t>Presenter focus:</a:t>
            </a:r>
          </a:p>
          <a:p>
            <a:endParaRPr lang="en-US" dirty="0" smtClean="0"/>
          </a:p>
          <a:p>
            <a:r>
              <a:rPr lang="en-US" dirty="0" smtClean="0"/>
              <a:t>For specific discussion on application. This eyewear is relatively inexpensive and readily available.</a:t>
            </a:r>
          </a:p>
          <a:p>
            <a:endParaRPr lang="en-US" dirty="0" smtClean="0"/>
          </a:p>
          <a:p>
            <a:r>
              <a:rPr lang="en-US" dirty="0" smtClean="0"/>
              <a:t>The “cat crap” in the upper right of the slide is an anti fogging application for the lens that is very effective in extreme weather conditions (heat and cold)</a:t>
            </a:r>
          </a:p>
          <a:p>
            <a:endParaRPr lang="en-US" dirty="0" smtClean="0"/>
          </a:p>
        </p:txBody>
      </p:sp>
    </p:spTree>
    <p:extLst>
      <p:ext uri="{BB962C8B-B14F-4D97-AF65-F5344CB8AC3E}">
        <p14:creationId xmlns:p14="http://schemas.microsoft.com/office/powerpoint/2010/main" val="154429918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4144618" y="9120818"/>
            <a:ext cx="3170582" cy="480387"/>
          </a:xfrm>
          <a:prstGeom prst="rect">
            <a:avLst/>
          </a:prstGeom>
          <a:noFill/>
        </p:spPr>
        <p:txBody>
          <a:bodyPr/>
          <a:lstStyle/>
          <a:p>
            <a:fld id="{FD3EC76B-77DB-49A8-BE80-DA4A5197AB66}" type="slidenum">
              <a:rPr lang="en-US" smtClean="0">
                <a:solidFill>
                  <a:prstClr val="black"/>
                </a:solidFill>
              </a:rPr>
              <a:pPr/>
              <a:t>128</a:t>
            </a:fld>
            <a:endParaRPr lang="en-US" dirty="0" smtClean="0">
              <a:solidFill>
                <a:prstClr val="black"/>
              </a:solidFill>
            </a:endParaRPr>
          </a:p>
        </p:txBody>
      </p:sp>
      <p:sp>
        <p:nvSpPr>
          <p:cNvPr id="1812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81252" name="Rectangle 3"/>
          <p:cNvSpPr>
            <a:spLocks noGrp="1" noChangeArrowheads="1"/>
          </p:cNvSpPr>
          <p:nvPr>
            <p:ph type="body" idx="1"/>
          </p:nvPr>
        </p:nvSpPr>
        <p:spPr>
          <a:xfrm>
            <a:off x="975692" y="4561231"/>
            <a:ext cx="5363818" cy="4320213"/>
          </a:xfrm>
          <a:prstGeom prst="rect">
            <a:avLst/>
          </a:prstGeom>
          <a:noFill/>
          <a:ln/>
        </p:spPr>
        <p:txBody>
          <a:bodyPr/>
          <a:lstStyle/>
          <a:p>
            <a:pPr eaLnBrk="1" hangingPunct="1"/>
            <a:endParaRPr lang="en-US" dirty="0" smtClean="0"/>
          </a:p>
          <a:p>
            <a:pPr eaLnBrk="1" hangingPunct="1"/>
            <a:endParaRPr lang="en-US" dirty="0" smtClean="0"/>
          </a:p>
        </p:txBody>
      </p:sp>
      <p:sp>
        <p:nvSpPr>
          <p:cNvPr id="5" name="Rectangle 3"/>
          <p:cNvSpPr txBox="1">
            <a:spLocks noChangeArrowheads="1"/>
          </p:cNvSpPr>
          <p:nvPr/>
        </p:nvSpPr>
        <p:spPr>
          <a:xfrm>
            <a:off x="1134718" y="4718628"/>
            <a:ext cx="5363818" cy="4320213"/>
          </a:xfrm>
          <a:prstGeom prst="rect">
            <a:avLst/>
          </a:prstGeom>
          <a:noFill/>
          <a:ln/>
        </p:spPr>
        <p:txBody>
          <a:bodyPr vert="horz" lIns="91400" tIns="45701" rIns="91400" bIns="45701" rtlCol="0"/>
          <a:lst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eaLnBrk="1" hangingPunct="1"/>
            <a:r>
              <a:rPr lang="en-US" dirty="0" smtClean="0">
                <a:solidFill>
                  <a:srgbClr val="000000"/>
                </a:solidFill>
              </a:rPr>
              <a:t>Presenter note: This accident (splash back) was caused by the unanticipated release of a “dog-ear” on a discharge hose, resulting in a “baptism by sewage”. </a:t>
            </a:r>
          </a:p>
          <a:p>
            <a:pPr eaLnBrk="1" hangingPunct="1"/>
            <a:r>
              <a:rPr lang="en-US" dirty="0" smtClean="0">
                <a:solidFill>
                  <a:srgbClr val="000000"/>
                </a:solidFill>
              </a:rPr>
              <a:t>While there were no subsequent illness post accident, the SP was fortunate to be wearing eyewear at all.</a:t>
            </a:r>
          </a:p>
          <a:p>
            <a:pPr eaLnBrk="1" hangingPunct="1"/>
            <a:endParaRPr lang="en-US" dirty="0">
              <a:solidFill>
                <a:srgbClr val="000000"/>
              </a:solidFill>
            </a:endParaRPr>
          </a:p>
          <a:p>
            <a:pPr eaLnBrk="1" hangingPunct="1"/>
            <a:r>
              <a:rPr lang="en-US" dirty="0" smtClean="0">
                <a:solidFill>
                  <a:srgbClr val="000000"/>
                </a:solidFill>
              </a:rPr>
              <a:t>The eyewear in the photo is inadequate.</a:t>
            </a:r>
            <a:endParaRPr lang="en-US" dirty="0" smtClean="0"/>
          </a:p>
          <a:p>
            <a:pPr eaLnBrk="1" hangingPunct="1"/>
            <a:endParaRPr lang="en-US" dirty="0" smtClean="0"/>
          </a:p>
        </p:txBody>
      </p:sp>
    </p:spTree>
    <p:extLst>
      <p:ext uri="{BB962C8B-B14F-4D97-AF65-F5344CB8AC3E}">
        <p14:creationId xmlns:p14="http://schemas.microsoft.com/office/powerpoint/2010/main" val="154429918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4144618" y="9120818"/>
            <a:ext cx="3170582" cy="480387"/>
          </a:xfrm>
          <a:prstGeom prst="rect">
            <a:avLst/>
          </a:prstGeom>
          <a:noFill/>
        </p:spPr>
        <p:txBody>
          <a:bodyPr/>
          <a:lstStyle/>
          <a:p>
            <a:fld id="{FD3EC76B-77DB-49A8-BE80-DA4A5197AB66}" type="slidenum">
              <a:rPr lang="en-US" smtClean="0">
                <a:solidFill>
                  <a:prstClr val="black"/>
                </a:solidFill>
              </a:rPr>
              <a:pPr/>
              <a:t>129</a:t>
            </a:fld>
            <a:endParaRPr lang="en-US" dirty="0" smtClean="0">
              <a:solidFill>
                <a:prstClr val="black"/>
              </a:solidFill>
            </a:endParaRPr>
          </a:p>
        </p:txBody>
      </p:sp>
      <p:sp>
        <p:nvSpPr>
          <p:cNvPr id="1812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81252" name="Rectangle 3"/>
          <p:cNvSpPr>
            <a:spLocks noGrp="1" noChangeArrowheads="1"/>
          </p:cNvSpPr>
          <p:nvPr>
            <p:ph type="body" idx="1"/>
          </p:nvPr>
        </p:nvSpPr>
        <p:spPr>
          <a:xfrm>
            <a:off x="975692" y="4561231"/>
            <a:ext cx="5363818" cy="4320213"/>
          </a:xfrm>
          <a:prstGeom prst="rect">
            <a:avLst/>
          </a:prstGeom>
          <a:noFill/>
          <a:ln/>
        </p:spPr>
        <p:txBody>
          <a:bodyPr/>
          <a:lstStyle/>
          <a:p>
            <a:pPr eaLnBrk="1" hangingPunct="1"/>
            <a:endParaRPr lang="en-US" dirty="0" smtClean="0"/>
          </a:p>
          <a:p>
            <a:pPr eaLnBrk="1" hangingPunct="1"/>
            <a:endParaRPr lang="en-US" dirty="0" smtClean="0"/>
          </a:p>
        </p:txBody>
      </p:sp>
      <p:sp>
        <p:nvSpPr>
          <p:cNvPr id="5" name="Rectangle 3"/>
          <p:cNvSpPr txBox="1">
            <a:spLocks noChangeArrowheads="1"/>
          </p:cNvSpPr>
          <p:nvPr/>
        </p:nvSpPr>
        <p:spPr>
          <a:xfrm>
            <a:off x="1134718" y="4718628"/>
            <a:ext cx="5363818" cy="4320213"/>
          </a:xfrm>
          <a:prstGeom prst="rect">
            <a:avLst/>
          </a:prstGeom>
          <a:noFill/>
          <a:ln/>
        </p:spPr>
        <p:txBody>
          <a:bodyPr vert="horz" lIns="91400" tIns="45701" rIns="91400" bIns="45701" rtlCol="0"/>
          <a:lst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eaLnBrk="1" hangingPunct="1"/>
            <a:r>
              <a:rPr lang="en-US" dirty="0" smtClean="0">
                <a:solidFill>
                  <a:srgbClr val="000000"/>
                </a:solidFill>
              </a:rPr>
              <a:t>This service provider is doing it all just about right. Note appropriate use of PPE by the SP.</a:t>
            </a:r>
          </a:p>
          <a:p>
            <a:pPr marL="177845" indent="-177845" eaLnBrk="1" hangingPunct="1">
              <a:buFont typeface="Arial" panose="020B0604020202020204" pitchFamily="34" charset="0"/>
              <a:buChar char="•"/>
            </a:pPr>
            <a:r>
              <a:rPr lang="en-US" dirty="0" smtClean="0">
                <a:solidFill>
                  <a:srgbClr val="000000"/>
                </a:solidFill>
              </a:rPr>
              <a:t>Double Gloves</a:t>
            </a:r>
          </a:p>
          <a:p>
            <a:pPr marL="177845" indent="-177845" eaLnBrk="1" hangingPunct="1">
              <a:buFont typeface="Arial" panose="020B0604020202020204" pitchFamily="34" charset="0"/>
              <a:buChar char="•"/>
            </a:pPr>
            <a:r>
              <a:rPr lang="en-US" dirty="0" smtClean="0">
                <a:solidFill>
                  <a:srgbClr val="000000"/>
                </a:solidFill>
              </a:rPr>
              <a:t>Eyewear</a:t>
            </a:r>
          </a:p>
          <a:p>
            <a:pPr marL="177845" indent="-177845" eaLnBrk="1" hangingPunct="1">
              <a:buFont typeface="Arial" panose="020B0604020202020204" pitchFamily="34" charset="0"/>
              <a:buChar char="•"/>
            </a:pPr>
            <a:r>
              <a:rPr lang="en-US" dirty="0" smtClean="0">
                <a:solidFill>
                  <a:srgbClr val="000000"/>
                </a:solidFill>
              </a:rPr>
              <a:t>Hearing protection</a:t>
            </a:r>
          </a:p>
          <a:p>
            <a:pPr marL="177845" indent="-177845" eaLnBrk="1" hangingPunct="1">
              <a:buFont typeface="Arial" panose="020B0604020202020204" pitchFamily="34" charset="0"/>
              <a:buChar char="•"/>
            </a:pPr>
            <a:r>
              <a:rPr lang="en-US" dirty="0" smtClean="0">
                <a:solidFill>
                  <a:srgbClr val="000000"/>
                </a:solidFill>
              </a:rPr>
              <a:t>Coveralls</a:t>
            </a:r>
          </a:p>
          <a:p>
            <a:pPr eaLnBrk="1" hangingPunct="1"/>
            <a:endParaRPr lang="en-US" dirty="0">
              <a:solidFill>
                <a:srgbClr val="000000"/>
              </a:solidFill>
            </a:endParaRPr>
          </a:p>
          <a:p>
            <a:pPr eaLnBrk="1" hangingPunct="1"/>
            <a:r>
              <a:rPr lang="en-US" dirty="0" smtClean="0">
                <a:solidFill>
                  <a:srgbClr val="000000"/>
                </a:solidFill>
              </a:rPr>
              <a:t>Presenter note: This same employee is shown later at the dump site wearing no PPE at all.</a:t>
            </a:r>
          </a:p>
          <a:p>
            <a:pPr eaLnBrk="1" hangingPunct="1"/>
            <a:endParaRPr lang="en-US" dirty="0">
              <a:solidFill>
                <a:srgbClr val="000000"/>
              </a:solidFill>
            </a:endParaRPr>
          </a:p>
          <a:p>
            <a:pPr eaLnBrk="1" hangingPunct="1"/>
            <a:r>
              <a:rPr lang="en-US" dirty="0" smtClean="0">
                <a:solidFill>
                  <a:srgbClr val="000000"/>
                </a:solidFill>
              </a:rPr>
              <a:t>The reason given was that the dumpsite operator had been putting pressure on him to get in, unload and get out. As a result he wouldn’t take the time to put back on all his PPE seen here to unload his truck.</a:t>
            </a:r>
            <a:endParaRPr lang="en-US" dirty="0" smtClean="0"/>
          </a:p>
          <a:p>
            <a:pPr eaLnBrk="1" hangingPunct="1"/>
            <a:endParaRPr lang="en-US" dirty="0" smtClean="0"/>
          </a:p>
        </p:txBody>
      </p:sp>
    </p:spTree>
    <p:extLst>
      <p:ext uri="{BB962C8B-B14F-4D97-AF65-F5344CB8AC3E}">
        <p14:creationId xmlns:p14="http://schemas.microsoft.com/office/powerpoint/2010/main" val="1544299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xfrm>
            <a:off x="1257300" y="719138"/>
            <a:ext cx="4802188" cy="3600450"/>
          </a:xfrm>
          <a:prstGeom prst="rect">
            <a:avLst/>
          </a:prstGeom>
          <a:ln/>
        </p:spPr>
      </p:sp>
      <p:sp>
        <p:nvSpPr>
          <p:cNvPr id="137219" name="Notes Placeholder 2"/>
          <p:cNvSpPr>
            <a:spLocks noGrp="1"/>
          </p:cNvSpPr>
          <p:nvPr>
            <p:ph type="body" idx="1"/>
          </p:nvPr>
        </p:nvSpPr>
        <p:spPr>
          <a:xfrm>
            <a:off x="975692" y="4561231"/>
            <a:ext cx="5363818" cy="4320213"/>
          </a:xfrm>
          <a:prstGeom prst="rect">
            <a:avLst/>
          </a:prstGeom>
          <a:noFill/>
          <a:ln/>
        </p:spPr>
        <p:txBody>
          <a:bodyPr/>
          <a:lstStyle/>
          <a:p>
            <a:r>
              <a:rPr lang="en-US" dirty="0"/>
              <a:t>S</a:t>
            </a:r>
            <a:r>
              <a:rPr lang="en-US" dirty="0" smtClean="0"/>
              <a:t>everal methods used to ensure the validity of the sampling and testing were established and used throughout the study.</a:t>
            </a:r>
          </a:p>
        </p:txBody>
      </p:sp>
      <p:sp>
        <p:nvSpPr>
          <p:cNvPr id="137220" name="Slide Number Placeholder 3"/>
          <p:cNvSpPr>
            <a:spLocks noGrp="1"/>
          </p:cNvSpPr>
          <p:nvPr>
            <p:ph type="sldNum" sz="quarter" idx="5"/>
          </p:nvPr>
        </p:nvSpPr>
        <p:spPr>
          <a:xfrm>
            <a:off x="4144618" y="9120818"/>
            <a:ext cx="3170582" cy="480387"/>
          </a:xfrm>
          <a:prstGeom prst="rect">
            <a:avLst/>
          </a:prstGeom>
          <a:noFill/>
        </p:spPr>
        <p:txBody>
          <a:bodyPr/>
          <a:lstStyle/>
          <a:p>
            <a:fld id="{02170BF1-E749-40A0-A56D-C4ACF9413422}" type="slidenum">
              <a:rPr lang="en-US" smtClean="0"/>
              <a:pPr/>
              <a:t>13</a:t>
            </a:fld>
            <a:endParaRPr lang="en-US" dirty="0" smtClean="0"/>
          </a:p>
        </p:txBody>
      </p:sp>
    </p:spTree>
    <p:extLst>
      <p:ext uri="{BB962C8B-B14F-4D97-AF65-F5344CB8AC3E}">
        <p14:creationId xmlns:p14="http://schemas.microsoft.com/office/powerpoint/2010/main" val="55813130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4144618" y="9120818"/>
            <a:ext cx="3170582" cy="480387"/>
          </a:xfrm>
          <a:prstGeom prst="rect">
            <a:avLst/>
          </a:prstGeom>
          <a:noFill/>
        </p:spPr>
        <p:txBody>
          <a:bodyPr/>
          <a:lstStyle/>
          <a:p>
            <a:fld id="{FD3EC76B-77DB-49A8-BE80-DA4A5197AB66}" type="slidenum">
              <a:rPr lang="en-US" smtClean="0">
                <a:solidFill>
                  <a:prstClr val="black"/>
                </a:solidFill>
              </a:rPr>
              <a:pPr/>
              <a:t>130</a:t>
            </a:fld>
            <a:endParaRPr lang="en-US" dirty="0" smtClean="0">
              <a:solidFill>
                <a:prstClr val="black"/>
              </a:solidFill>
            </a:endParaRPr>
          </a:p>
        </p:txBody>
      </p:sp>
      <p:sp>
        <p:nvSpPr>
          <p:cNvPr id="1812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81252" name="Rectangle 3"/>
          <p:cNvSpPr>
            <a:spLocks noGrp="1" noChangeArrowheads="1"/>
          </p:cNvSpPr>
          <p:nvPr>
            <p:ph type="body" idx="1"/>
          </p:nvPr>
        </p:nvSpPr>
        <p:spPr>
          <a:xfrm>
            <a:off x="975692" y="4561231"/>
            <a:ext cx="5363818" cy="4320213"/>
          </a:xfrm>
          <a:prstGeom prst="rect">
            <a:avLst/>
          </a:prstGeom>
          <a:noFill/>
          <a:ln/>
        </p:spPr>
        <p:txBody>
          <a:bodyPr/>
          <a:lstStyle/>
          <a:p>
            <a:pPr lvl="0" eaLnBrk="1" hangingPunct="1"/>
            <a:r>
              <a:rPr lang="en-US" dirty="0" smtClean="0">
                <a:solidFill>
                  <a:srgbClr val="000000"/>
                </a:solidFill>
              </a:rPr>
              <a:t>The observed practice </a:t>
            </a:r>
            <a:r>
              <a:rPr lang="en-US" dirty="0">
                <a:solidFill>
                  <a:srgbClr val="000000"/>
                </a:solidFill>
              </a:rPr>
              <a:t>in the field showed </a:t>
            </a:r>
            <a:r>
              <a:rPr lang="en-US" dirty="0" smtClean="0">
                <a:solidFill>
                  <a:srgbClr val="000000"/>
                </a:solidFill>
              </a:rPr>
              <a:t>that when </a:t>
            </a:r>
            <a:r>
              <a:rPr lang="en-US" dirty="0">
                <a:solidFill>
                  <a:srgbClr val="000000"/>
                </a:solidFill>
              </a:rPr>
              <a:t>masks are used </a:t>
            </a:r>
            <a:r>
              <a:rPr lang="en-US" dirty="0" smtClean="0">
                <a:solidFill>
                  <a:srgbClr val="000000"/>
                </a:solidFill>
              </a:rPr>
              <a:t>it is common to retain and use them over multiple days and accumulated contamination</a:t>
            </a:r>
            <a:r>
              <a:rPr lang="en-US" dirty="0">
                <a:solidFill>
                  <a:srgbClr val="000000"/>
                </a:solidFill>
              </a:rPr>
              <a:t> </a:t>
            </a:r>
            <a:r>
              <a:rPr lang="en-US" dirty="0" smtClean="0">
                <a:solidFill>
                  <a:srgbClr val="000000"/>
                </a:solidFill>
              </a:rPr>
              <a:t>my defeat their functionality.</a:t>
            </a:r>
            <a:endParaRPr lang="en-US" dirty="0">
              <a:solidFill>
                <a:srgbClr val="000000"/>
              </a:solidFill>
            </a:endParaRPr>
          </a:p>
          <a:p>
            <a:pPr lvl="0" eaLnBrk="1" hangingPunct="1"/>
            <a:endParaRPr lang="en-US" dirty="0">
              <a:solidFill>
                <a:srgbClr val="000000"/>
              </a:solidFill>
            </a:endParaRPr>
          </a:p>
          <a:p>
            <a:pPr lvl="0" eaLnBrk="1" hangingPunct="1"/>
            <a:r>
              <a:rPr lang="en-US" dirty="0">
                <a:solidFill>
                  <a:srgbClr val="000000"/>
                </a:solidFill>
              </a:rPr>
              <a:t>One test of an N-95 mask showed readings of over 10,000 </a:t>
            </a:r>
            <a:r>
              <a:rPr lang="en-US" dirty="0" smtClean="0">
                <a:solidFill>
                  <a:srgbClr val="000000"/>
                </a:solidFill>
              </a:rPr>
              <a:t>colonies. A </a:t>
            </a:r>
            <a:r>
              <a:rPr lang="en-US" dirty="0">
                <a:solidFill>
                  <a:srgbClr val="000000"/>
                </a:solidFill>
              </a:rPr>
              <a:t>canister </a:t>
            </a:r>
            <a:r>
              <a:rPr lang="en-US" dirty="0" smtClean="0">
                <a:solidFill>
                  <a:srgbClr val="000000"/>
                </a:solidFill>
              </a:rPr>
              <a:t>face mask may </a:t>
            </a:r>
            <a:r>
              <a:rPr lang="en-US" dirty="0">
                <a:solidFill>
                  <a:srgbClr val="000000"/>
                </a:solidFill>
              </a:rPr>
              <a:t>be a better </a:t>
            </a:r>
            <a:r>
              <a:rPr lang="en-US" dirty="0" smtClean="0">
                <a:solidFill>
                  <a:srgbClr val="000000"/>
                </a:solidFill>
              </a:rPr>
              <a:t>choice, but a fresh mask is a minimum.</a:t>
            </a:r>
            <a:endParaRPr lang="en-US" dirty="0">
              <a:solidFill>
                <a:srgbClr val="000000"/>
              </a:solidFill>
            </a:endParaRPr>
          </a:p>
        </p:txBody>
      </p:sp>
    </p:spTree>
    <p:extLst>
      <p:ext uri="{BB962C8B-B14F-4D97-AF65-F5344CB8AC3E}">
        <p14:creationId xmlns:p14="http://schemas.microsoft.com/office/powerpoint/2010/main" val="423481273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4144618" y="9120818"/>
            <a:ext cx="3170582" cy="480387"/>
          </a:xfrm>
          <a:prstGeom prst="rect">
            <a:avLst/>
          </a:prstGeom>
          <a:noFill/>
        </p:spPr>
        <p:txBody>
          <a:bodyPr/>
          <a:lstStyle/>
          <a:p>
            <a:fld id="{FD3EC76B-77DB-49A8-BE80-DA4A5197AB66}" type="slidenum">
              <a:rPr lang="en-US" smtClean="0">
                <a:solidFill>
                  <a:prstClr val="black"/>
                </a:solidFill>
              </a:rPr>
              <a:pPr/>
              <a:t>131</a:t>
            </a:fld>
            <a:endParaRPr lang="en-US" dirty="0" smtClean="0">
              <a:solidFill>
                <a:prstClr val="black"/>
              </a:solidFill>
            </a:endParaRPr>
          </a:p>
        </p:txBody>
      </p:sp>
      <p:sp>
        <p:nvSpPr>
          <p:cNvPr id="1812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81252" name="Rectangle 3"/>
          <p:cNvSpPr>
            <a:spLocks noGrp="1" noChangeArrowheads="1"/>
          </p:cNvSpPr>
          <p:nvPr>
            <p:ph type="body" idx="1"/>
          </p:nvPr>
        </p:nvSpPr>
        <p:spPr>
          <a:xfrm>
            <a:off x="975692" y="4561231"/>
            <a:ext cx="5363818" cy="4320213"/>
          </a:xfrm>
          <a:prstGeom prst="rect">
            <a:avLst/>
          </a:prstGeom>
          <a:noFill/>
          <a:ln/>
        </p:spPr>
        <p:txBody>
          <a:bodyPr/>
          <a:lstStyle/>
          <a:p>
            <a:pPr eaLnBrk="1" hangingPunct="1"/>
            <a:r>
              <a:rPr lang="en-US" dirty="0" smtClean="0"/>
              <a:t>These are the masks used in hospital and clinical settings. Very inexpensive to purchase and easy to use.</a:t>
            </a:r>
          </a:p>
          <a:p>
            <a:pPr eaLnBrk="1" hangingPunct="1"/>
            <a:endParaRPr lang="en-US" dirty="0"/>
          </a:p>
          <a:p>
            <a:pPr eaLnBrk="1" hangingPunct="1"/>
            <a:r>
              <a:rPr lang="en-US" dirty="0" smtClean="0"/>
              <a:t>There are “fit testing” considerations to think about. Field observation noted that a lot of SP that work in the OSS industry have beards and mustaches.</a:t>
            </a:r>
          </a:p>
          <a:p>
            <a:pPr eaLnBrk="1" hangingPunct="1"/>
            <a:endParaRPr lang="en-US" dirty="0"/>
          </a:p>
          <a:p>
            <a:pPr eaLnBrk="1" hangingPunct="1"/>
            <a:r>
              <a:rPr lang="en-US" dirty="0" smtClean="0"/>
              <a:t>There are an additional set of rules by OSHA for fit testing these masks..</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98958324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4144618" y="9120818"/>
            <a:ext cx="3170582" cy="480387"/>
          </a:xfrm>
          <a:prstGeom prst="rect">
            <a:avLst/>
          </a:prstGeom>
          <a:noFill/>
        </p:spPr>
        <p:txBody>
          <a:bodyPr/>
          <a:lstStyle/>
          <a:p>
            <a:fld id="{FD3EC76B-77DB-49A8-BE80-DA4A5197AB66}" type="slidenum">
              <a:rPr lang="en-US" smtClean="0">
                <a:solidFill>
                  <a:prstClr val="black"/>
                </a:solidFill>
              </a:rPr>
              <a:pPr/>
              <a:t>132</a:t>
            </a:fld>
            <a:endParaRPr lang="en-US" dirty="0" smtClean="0">
              <a:solidFill>
                <a:prstClr val="black"/>
              </a:solidFill>
            </a:endParaRPr>
          </a:p>
        </p:txBody>
      </p:sp>
      <p:sp>
        <p:nvSpPr>
          <p:cNvPr id="1812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81252" name="Rectangle 3"/>
          <p:cNvSpPr>
            <a:spLocks noGrp="1" noChangeArrowheads="1"/>
          </p:cNvSpPr>
          <p:nvPr>
            <p:ph type="body" idx="1"/>
          </p:nvPr>
        </p:nvSpPr>
        <p:spPr>
          <a:xfrm>
            <a:off x="975692" y="4561231"/>
            <a:ext cx="5363818" cy="4320213"/>
          </a:xfrm>
          <a:prstGeom prst="rect">
            <a:avLst/>
          </a:prstGeom>
          <a:noFill/>
          <a:ln/>
        </p:spPr>
        <p:txBody>
          <a:bodyPr/>
          <a:lstStyle/>
          <a:p>
            <a:pPr lvl="0" eaLnBrk="1" hangingPunct="1"/>
            <a:r>
              <a:rPr lang="en-US" dirty="0">
                <a:solidFill>
                  <a:srgbClr val="000000"/>
                </a:solidFill>
              </a:rPr>
              <a:t>Many employers offer </a:t>
            </a:r>
            <a:r>
              <a:rPr lang="en-US" dirty="0" smtClean="0">
                <a:solidFill>
                  <a:srgbClr val="000000"/>
                </a:solidFill>
              </a:rPr>
              <a:t>immunization to employees, </a:t>
            </a:r>
            <a:r>
              <a:rPr lang="en-US" dirty="0">
                <a:solidFill>
                  <a:srgbClr val="000000"/>
                </a:solidFill>
              </a:rPr>
              <a:t>others </a:t>
            </a:r>
            <a:r>
              <a:rPr lang="en-US" dirty="0" smtClean="0">
                <a:solidFill>
                  <a:srgbClr val="000000"/>
                </a:solidFill>
              </a:rPr>
              <a:t>don’t. </a:t>
            </a:r>
          </a:p>
          <a:p>
            <a:pPr lvl="0" eaLnBrk="1" hangingPunct="1"/>
            <a:r>
              <a:rPr lang="en-US" dirty="0" smtClean="0">
                <a:solidFill>
                  <a:srgbClr val="000000"/>
                </a:solidFill>
              </a:rPr>
              <a:t>Either </a:t>
            </a:r>
            <a:r>
              <a:rPr lang="en-US" dirty="0">
                <a:solidFill>
                  <a:srgbClr val="000000"/>
                </a:solidFill>
              </a:rPr>
              <a:t>way, the </a:t>
            </a:r>
            <a:r>
              <a:rPr lang="en-US" dirty="0" smtClean="0">
                <a:solidFill>
                  <a:srgbClr val="000000"/>
                </a:solidFill>
              </a:rPr>
              <a:t>benefit of immunization is </a:t>
            </a:r>
            <a:r>
              <a:rPr lang="en-US" dirty="0">
                <a:solidFill>
                  <a:srgbClr val="000000"/>
                </a:solidFill>
              </a:rPr>
              <a:t>still </a:t>
            </a:r>
            <a:r>
              <a:rPr lang="en-US" dirty="0" smtClean="0">
                <a:solidFill>
                  <a:srgbClr val="000000"/>
                </a:solidFill>
              </a:rPr>
              <a:t>apparent and </a:t>
            </a:r>
            <a:r>
              <a:rPr lang="en-US" dirty="0">
                <a:solidFill>
                  <a:srgbClr val="000000"/>
                </a:solidFill>
              </a:rPr>
              <a:t>if you are not going to use external PPE consistently or if they are not available to you, then these </a:t>
            </a:r>
            <a:r>
              <a:rPr lang="en-US" dirty="0" smtClean="0">
                <a:solidFill>
                  <a:srgbClr val="000000"/>
                </a:solidFill>
              </a:rPr>
              <a:t>immunizations are a type of  “internal barrier protection” </a:t>
            </a:r>
            <a:r>
              <a:rPr lang="en-US" dirty="0">
                <a:solidFill>
                  <a:srgbClr val="000000"/>
                </a:solidFill>
              </a:rPr>
              <a:t>that </a:t>
            </a:r>
            <a:r>
              <a:rPr lang="en-US" dirty="0" smtClean="0">
                <a:solidFill>
                  <a:srgbClr val="000000"/>
                </a:solidFill>
              </a:rPr>
              <a:t>SP need to consider.</a:t>
            </a:r>
            <a:endParaRPr lang="en-US" dirty="0">
              <a:solidFill>
                <a:srgbClr val="000000"/>
              </a:solidFill>
            </a:endParaRPr>
          </a:p>
          <a:p>
            <a:pPr eaLnBrk="1" hangingPunct="1"/>
            <a:endParaRPr lang="en-US" dirty="0" smtClean="0"/>
          </a:p>
        </p:txBody>
      </p:sp>
    </p:spTree>
    <p:extLst>
      <p:ext uri="{BB962C8B-B14F-4D97-AF65-F5344CB8AC3E}">
        <p14:creationId xmlns:p14="http://schemas.microsoft.com/office/powerpoint/2010/main" val="402078543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4144618" y="9120818"/>
            <a:ext cx="3170582" cy="480387"/>
          </a:xfrm>
          <a:prstGeom prst="rect">
            <a:avLst/>
          </a:prstGeom>
          <a:noFill/>
        </p:spPr>
        <p:txBody>
          <a:bodyPr/>
          <a:lstStyle/>
          <a:p>
            <a:fld id="{FD3EC76B-77DB-49A8-BE80-DA4A5197AB66}" type="slidenum">
              <a:rPr lang="en-US" smtClean="0">
                <a:solidFill>
                  <a:prstClr val="black"/>
                </a:solidFill>
              </a:rPr>
              <a:pPr/>
              <a:t>133</a:t>
            </a:fld>
            <a:endParaRPr lang="en-US" dirty="0" smtClean="0">
              <a:solidFill>
                <a:prstClr val="black"/>
              </a:solidFill>
            </a:endParaRPr>
          </a:p>
        </p:txBody>
      </p:sp>
      <p:sp>
        <p:nvSpPr>
          <p:cNvPr id="1812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81252" name="Rectangle 3"/>
          <p:cNvSpPr>
            <a:spLocks noGrp="1" noChangeArrowheads="1"/>
          </p:cNvSpPr>
          <p:nvPr>
            <p:ph type="body" idx="1"/>
          </p:nvPr>
        </p:nvSpPr>
        <p:spPr>
          <a:xfrm>
            <a:off x="975692" y="4561231"/>
            <a:ext cx="5363818" cy="4320213"/>
          </a:xfrm>
          <a:prstGeom prst="rect">
            <a:avLst/>
          </a:prstGeom>
          <a:noFill/>
          <a:ln/>
        </p:spPr>
        <p:txBody>
          <a:bodyPr/>
          <a:lstStyle/>
          <a:p>
            <a:pPr eaLnBrk="1" hangingPunct="1"/>
            <a:r>
              <a:rPr lang="en-US" dirty="0" smtClean="0"/>
              <a:t>Risk exposure to </a:t>
            </a:r>
            <a:r>
              <a:rPr lang="en-US" dirty="0" err="1" smtClean="0"/>
              <a:t>Hep</a:t>
            </a:r>
            <a:r>
              <a:rPr lang="en-US" dirty="0" smtClean="0"/>
              <a:t> B is considered low by many in the industry, but it still exists in the OPIM discussion, and therefore needs to be addressed. When pumping of public or pit toilets (Parks, etc.), it should be anticipated that dirty needles may be common in the sewage.</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222233751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4144618" y="9120818"/>
            <a:ext cx="3170582" cy="480387"/>
          </a:xfrm>
          <a:prstGeom prst="rect">
            <a:avLst/>
          </a:prstGeom>
          <a:noFill/>
        </p:spPr>
        <p:txBody>
          <a:bodyPr/>
          <a:lstStyle/>
          <a:p>
            <a:fld id="{FD3EC76B-77DB-49A8-BE80-DA4A5197AB66}" type="slidenum">
              <a:rPr lang="en-US" smtClean="0">
                <a:solidFill>
                  <a:prstClr val="black"/>
                </a:solidFill>
              </a:rPr>
              <a:pPr/>
              <a:t>134</a:t>
            </a:fld>
            <a:endParaRPr lang="en-US" dirty="0" smtClean="0">
              <a:solidFill>
                <a:prstClr val="black"/>
              </a:solidFill>
            </a:endParaRPr>
          </a:p>
        </p:txBody>
      </p:sp>
      <p:sp>
        <p:nvSpPr>
          <p:cNvPr id="181251" name="Rectangle 2"/>
          <p:cNvSpPr>
            <a:spLocks noGrp="1" noRot="1" noChangeAspect="1" noChangeArrowheads="1" noTextEdit="1"/>
          </p:cNvSpPr>
          <p:nvPr>
            <p:ph type="sldImg"/>
          </p:nvPr>
        </p:nvSpPr>
        <p:spPr>
          <a:xfrm>
            <a:off x="1260475" y="719138"/>
            <a:ext cx="4800600" cy="3600450"/>
          </a:xfrm>
          <a:prstGeom prst="rect">
            <a:avLst/>
          </a:prstGeom>
          <a:ln/>
        </p:spPr>
      </p:sp>
      <p:sp>
        <p:nvSpPr>
          <p:cNvPr id="5" name="Rectangle 3"/>
          <p:cNvSpPr>
            <a:spLocks noGrp="1" noChangeArrowheads="1"/>
          </p:cNvSpPr>
          <p:nvPr>
            <p:ph type="body" idx="3"/>
          </p:nvPr>
        </p:nvSpPr>
        <p:spPr>
          <a:xfrm>
            <a:off x="975692" y="4561231"/>
            <a:ext cx="5363818" cy="4320213"/>
          </a:xfrm>
          <a:prstGeom prst="rect">
            <a:avLst/>
          </a:prstGeom>
          <a:noFill/>
          <a:ln/>
        </p:spPr>
        <p:txBody>
          <a:bodyPr/>
          <a:lstStyle/>
          <a:p>
            <a:pPr eaLnBrk="1" hangingPunct="1"/>
            <a:r>
              <a:rPr lang="en-US" dirty="0" smtClean="0"/>
              <a:t>Risk exposure to Typhoid is also considered low by many in the industry, but it still exists in the OPIM discussion, and therefore needs to be addressed. </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41621419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4144618" y="9120818"/>
            <a:ext cx="3170582" cy="480387"/>
          </a:xfrm>
          <a:prstGeom prst="rect">
            <a:avLst/>
          </a:prstGeom>
          <a:noFill/>
        </p:spPr>
        <p:txBody>
          <a:bodyPr/>
          <a:lstStyle/>
          <a:p>
            <a:fld id="{FD3EC76B-77DB-49A8-BE80-DA4A5197AB66}" type="slidenum">
              <a:rPr lang="en-US" smtClean="0">
                <a:solidFill>
                  <a:prstClr val="black"/>
                </a:solidFill>
              </a:rPr>
              <a:pPr/>
              <a:t>135</a:t>
            </a:fld>
            <a:endParaRPr lang="en-US" dirty="0" smtClean="0">
              <a:solidFill>
                <a:prstClr val="black"/>
              </a:solidFill>
            </a:endParaRPr>
          </a:p>
        </p:txBody>
      </p:sp>
      <p:sp>
        <p:nvSpPr>
          <p:cNvPr id="181251" name="Rectangle 2"/>
          <p:cNvSpPr>
            <a:spLocks noGrp="1" noRot="1" noChangeAspect="1" noChangeArrowheads="1" noTextEdit="1"/>
          </p:cNvSpPr>
          <p:nvPr>
            <p:ph type="sldImg"/>
          </p:nvPr>
        </p:nvSpPr>
        <p:spPr>
          <a:xfrm>
            <a:off x="1260475" y="719138"/>
            <a:ext cx="4800600" cy="3600450"/>
          </a:xfrm>
          <a:prstGeom prst="rect">
            <a:avLst/>
          </a:prstGeom>
          <a:ln/>
        </p:spPr>
      </p:sp>
      <p:sp>
        <p:nvSpPr>
          <p:cNvPr id="6" name="Rectangle 3"/>
          <p:cNvSpPr>
            <a:spLocks noGrp="1" noChangeArrowheads="1"/>
          </p:cNvSpPr>
          <p:nvPr>
            <p:ph type="body" idx="3"/>
          </p:nvPr>
        </p:nvSpPr>
        <p:spPr>
          <a:xfrm>
            <a:off x="975692" y="4561231"/>
            <a:ext cx="5363818" cy="4320213"/>
          </a:xfrm>
          <a:prstGeom prst="rect">
            <a:avLst/>
          </a:prstGeom>
          <a:noFill/>
          <a:ln/>
        </p:spPr>
        <p:txBody>
          <a:bodyPr/>
          <a:lstStyle/>
          <a:p>
            <a:pPr eaLnBrk="1" hangingPunct="1"/>
            <a:r>
              <a:rPr lang="en-US" dirty="0" smtClean="0"/>
              <a:t>Risk exposure to Tetanus is a higher risk in the industry, it still exists in the OPIM discussion, and therefore needs to be addressed with appropriate PPE and shots to be kept current. </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131982559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257300" y="719138"/>
            <a:ext cx="4802188" cy="3600450"/>
          </a:xfrm>
          <a:prstGeom prst="rect">
            <a:avLst/>
          </a:prstGeom>
          <a:ln/>
        </p:spPr>
      </p:sp>
      <p:sp>
        <p:nvSpPr>
          <p:cNvPr id="97283"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This is a transition slide in the presentation and shifts the discussion over to best practice in the field and a discussion of observations of a variety of work tasks.</a:t>
            </a:r>
          </a:p>
          <a:p>
            <a:endParaRPr lang="en-US" dirty="0"/>
          </a:p>
          <a:p>
            <a:r>
              <a:rPr lang="en-US" dirty="0" smtClean="0"/>
              <a:t>The Presenter can facilitate feedback from the group on:</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smtClean="0"/>
              <a:t>What is it that we do? </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smtClean="0"/>
              <a:t>While there are commonalities, each job is different.</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smtClean="0"/>
              <a:t>What is best practice?</a:t>
            </a:r>
          </a:p>
        </p:txBody>
      </p:sp>
      <p:sp>
        <p:nvSpPr>
          <p:cNvPr id="97284" name="Slide Number Placeholder 3"/>
          <p:cNvSpPr>
            <a:spLocks noGrp="1"/>
          </p:cNvSpPr>
          <p:nvPr>
            <p:ph type="sldNum" sz="quarter" idx="5"/>
          </p:nvPr>
        </p:nvSpPr>
        <p:spPr>
          <a:xfrm>
            <a:off x="4144618" y="9120818"/>
            <a:ext cx="3170582" cy="480387"/>
          </a:xfrm>
          <a:prstGeom prst="rect">
            <a:avLst/>
          </a:prstGeom>
          <a:noFill/>
        </p:spPr>
        <p:txBody>
          <a:bodyPr/>
          <a:lstStyle/>
          <a:p>
            <a:fld id="{59DFCBCD-DF51-4190-AA22-26C923966144}" type="slidenum">
              <a:rPr lang="en-US" smtClean="0">
                <a:solidFill>
                  <a:prstClr val="black"/>
                </a:solidFill>
              </a:rPr>
              <a:pPr/>
              <a:t>136</a:t>
            </a:fld>
            <a:endParaRPr lang="en-US" dirty="0" smtClean="0">
              <a:solidFill>
                <a:prstClr val="black"/>
              </a:solidFill>
            </a:endParaRPr>
          </a:p>
        </p:txBody>
      </p:sp>
    </p:spTree>
    <p:extLst>
      <p:ext uri="{BB962C8B-B14F-4D97-AF65-F5344CB8AC3E}">
        <p14:creationId xmlns:p14="http://schemas.microsoft.com/office/powerpoint/2010/main" val="143353700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1257300" y="719138"/>
            <a:ext cx="4802188" cy="3600450"/>
          </a:xfrm>
          <a:prstGeom prst="rect">
            <a:avLst/>
          </a:prstGeom>
          <a:ln/>
        </p:spPr>
      </p:sp>
      <p:sp>
        <p:nvSpPr>
          <p:cNvPr id="139267"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Exposure:</a:t>
            </a:r>
          </a:p>
          <a:p>
            <a:r>
              <a:rPr lang="en-US" dirty="0" smtClean="0"/>
              <a:t>Hand to face contact: The field observations showed that in a typical 45 minute job, the average number of times workers touched their face was more than18 times.</a:t>
            </a:r>
          </a:p>
        </p:txBody>
      </p:sp>
      <p:sp>
        <p:nvSpPr>
          <p:cNvPr id="139268" name="Slide Number Placeholder 3"/>
          <p:cNvSpPr>
            <a:spLocks noGrp="1"/>
          </p:cNvSpPr>
          <p:nvPr>
            <p:ph type="sldNum" sz="quarter" idx="5"/>
          </p:nvPr>
        </p:nvSpPr>
        <p:spPr>
          <a:xfrm>
            <a:off x="4144618" y="9120818"/>
            <a:ext cx="3170582" cy="480387"/>
          </a:xfrm>
          <a:prstGeom prst="rect">
            <a:avLst/>
          </a:prstGeom>
          <a:noFill/>
        </p:spPr>
        <p:txBody>
          <a:bodyPr/>
          <a:lstStyle/>
          <a:p>
            <a:fld id="{D0B22080-56CA-4ED4-9E2D-1AC347E19ABE}" type="slidenum">
              <a:rPr lang="en-US" smtClean="0">
                <a:solidFill>
                  <a:prstClr val="black"/>
                </a:solidFill>
              </a:rPr>
              <a:pPr/>
              <a:t>137</a:t>
            </a:fld>
            <a:endParaRPr lang="en-US" dirty="0" smtClean="0">
              <a:solidFill>
                <a:prstClr val="black"/>
              </a:solidFill>
            </a:endParaRPr>
          </a:p>
        </p:txBody>
      </p:sp>
    </p:spTree>
    <p:extLst>
      <p:ext uri="{BB962C8B-B14F-4D97-AF65-F5344CB8AC3E}">
        <p14:creationId xmlns:p14="http://schemas.microsoft.com/office/powerpoint/2010/main" val="327404237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xfrm>
            <a:off x="1257300" y="719138"/>
            <a:ext cx="4802188" cy="3600450"/>
          </a:xfrm>
          <a:prstGeom prst="rect">
            <a:avLst/>
          </a:prstGeom>
          <a:ln/>
        </p:spPr>
      </p:sp>
      <p:sp>
        <p:nvSpPr>
          <p:cNvPr id="137219"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Exposure: Various</a:t>
            </a:r>
          </a:p>
          <a:p>
            <a:endParaRPr lang="en-US" dirty="0"/>
          </a:p>
          <a:p>
            <a:r>
              <a:rPr lang="en-US" dirty="0" smtClean="0"/>
              <a:t>Top left: Contaminated equipment stored in office space.</a:t>
            </a:r>
          </a:p>
          <a:p>
            <a:r>
              <a:rPr lang="en-US" dirty="0" smtClean="0"/>
              <a:t>Top right: SP smoking during a break after significant contamination exposure.</a:t>
            </a:r>
          </a:p>
          <a:p>
            <a:r>
              <a:rPr lang="en-US" dirty="0" smtClean="0"/>
              <a:t>Bottom left: Working on a hot day increased the frequency of hand to face contact while contaminated.</a:t>
            </a:r>
          </a:p>
          <a:p>
            <a:r>
              <a:rPr lang="en-US" dirty="0" smtClean="0"/>
              <a:t>Bottom Right: Worker is right </a:t>
            </a:r>
            <a:r>
              <a:rPr lang="en-US" dirty="0"/>
              <a:t>hand dominant, cell phone on </a:t>
            </a:r>
            <a:r>
              <a:rPr lang="en-US" dirty="0" smtClean="0"/>
              <a:t>hip which is against the company policy. During </a:t>
            </a:r>
            <a:r>
              <a:rPr lang="en-US" dirty="0"/>
              <a:t>the </a:t>
            </a:r>
            <a:r>
              <a:rPr lang="en-US" dirty="0" smtClean="0"/>
              <a:t>jetting task, </a:t>
            </a:r>
            <a:r>
              <a:rPr lang="en-US" dirty="0"/>
              <a:t>the hose was </a:t>
            </a:r>
            <a:r>
              <a:rPr lang="en-US" dirty="0" smtClean="0"/>
              <a:t>see-sawing against </a:t>
            </a:r>
            <a:r>
              <a:rPr lang="en-US" dirty="0"/>
              <a:t>the phone back and </a:t>
            </a:r>
            <a:r>
              <a:rPr lang="en-US" dirty="0" smtClean="0"/>
              <a:t>forth and swabbed </a:t>
            </a:r>
            <a:r>
              <a:rPr lang="en-US" dirty="0"/>
              <a:t>results of the phone </a:t>
            </a:r>
            <a:r>
              <a:rPr lang="en-US" dirty="0" smtClean="0"/>
              <a:t>surface found it contaminated </a:t>
            </a:r>
            <a:r>
              <a:rPr lang="en-US" dirty="0"/>
              <a:t>with E </a:t>
            </a:r>
            <a:r>
              <a:rPr lang="en-US" dirty="0" smtClean="0"/>
              <a:t>coli. A secondary </a:t>
            </a:r>
            <a:r>
              <a:rPr lang="en-US" dirty="0"/>
              <a:t>hand to face </a:t>
            </a:r>
            <a:r>
              <a:rPr lang="en-US" dirty="0" smtClean="0"/>
              <a:t>exposure presents itself </a:t>
            </a:r>
            <a:r>
              <a:rPr lang="en-US" dirty="0"/>
              <a:t>when he calls back to the office for the next job.</a:t>
            </a:r>
          </a:p>
          <a:p>
            <a:endParaRPr lang="en-US" dirty="0" smtClean="0"/>
          </a:p>
        </p:txBody>
      </p:sp>
      <p:sp>
        <p:nvSpPr>
          <p:cNvPr id="137220" name="Slide Number Placeholder 3"/>
          <p:cNvSpPr>
            <a:spLocks noGrp="1"/>
          </p:cNvSpPr>
          <p:nvPr>
            <p:ph type="sldNum" sz="quarter" idx="5"/>
          </p:nvPr>
        </p:nvSpPr>
        <p:spPr>
          <a:xfrm>
            <a:off x="4144618" y="9120818"/>
            <a:ext cx="3170582" cy="480387"/>
          </a:xfrm>
          <a:prstGeom prst="rect">
            <a:avLst/>
          </a:prstGeom>
          <a:noFill/>
        </p:spPr>
        <p:txBody>
          <a:bodyPr/>
          <a:lstStyle/>
          <a:p>
            <a:fld id="{02170BF1-E749-40A0-A56D-C4ACF9413422}" type="slidenum">
              <a:rPr lang="en-US" smtClean="0">
                <a:solidFill>
                  <a:prstClr val="black"/>
                </a:solidFill>
              </a:rPr>
              <a:pPr/>
              <a:t>138</a:t>
            </a:fld>
            <a:endParaRPr lang="en-US" dirty="0" smtClean="0">
              <a:solidFill>
                <a:prstClr val="black"/>
              </a:solidFill>
            </a:endParaRPr>
          </a:p>
        </p:txBody>
      </p:sp>
    </p:spTree>
    <p:extLst>
      <p:ext uri="{BB962C8B-B14F-4D97-AF65-F5344CB8AC3E}">
        <p14:creationId xmlns:p14="http://schemas.microsoft.com/office/powerpoint/2010/main" val="55813130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xfrm>
            <a:off x="1257300" y="719138"/>
            <a:ext cx="4802188" cy="3600450"/>
          </a:xfrm>
          <a:prstGeom prst="rect">
            <a:avLst/>
          </a:prstGeom>
          <a:ln/>
        </p:spPr>
      </p:sp>
      <p:sp>
        <p:nvSpPr>
          <p:cNvPr id="145411" name="Notes Placeholder 2"/>
          <p:cNvSpPr>
            <a:spLocks noGrp="1"/>
          </p:cNvSpPr>
          <p:nvPr>
            <p:ph type="body" idx="1"/>
          </p:nvPr>
        </p:nvSpPr>
        <p:spPr>
          <a:xfrm>
            <a:off x="975692" y="4561231"/>
            <a:ext cx="5363818" cy="4320213"/>
          </a:xfrm>
          <a:prstGeom prst="rect">
            <a:avLst/>
          </a:prstGeom>
          <a:noFill/>
          <a:ln/>
        </p:spPr>
        <p:txBody>
          <a:bodyPr/>
          <a:lstStyle/>
          <a:p>
            <a:r>
              <a:rPr lang="en-US" dirty="0"/>
              <a:t>T</a:t>
            </a:r>
            <a:r>
              <a:rPr lang="en-US" dirty="0" smtClean="0"/>
              <a:t>he operator needed something from the cab of his truck. Using a ‘clean to dirty” work procedure violated the chain and created a potential for contaminants to migrate the contamination into a “clean” area (food kept here).</a:t>
            </a:r>
          </a:p>
        </p:txBody>
      </p:sp>
      <p:sp>
        <p:nvSpPr>
          <p:cNvPr id="145412" name="Slide Number Placeholder 3"/>
          <p:cNvSpPr>
            <a:spLocks noGrp="1"/>
          </p:cNvSpPr>
          <p:nvPr>
            <p:ph type="sldNum" sz="quarter" idx="5"/>
          </p:nvPr>
        </p:nvSpPr>
        <p:spPr>
          <a:xfrm>
            <a:off x="4144618" y="9120818"/>
            <a:ext cx="3170582" cy="480387"/>
          </a:xfrm>
          <a:prstGeom prst="rect">
            <a:avLst/>
          </a:prstGeom>
          <a:noFill/>
        </p:spPr>
        <p:txBody>
          <a:bodyPr/>
          <a:lstStyle/>
          <a:p>
            <a:fld id="{4C52461D-8149-4B02-B069-3A646784F802}" type="slidenum">
              <a:rPr lang="en-US" smtClean="0">
                <a:solidFill>
                  <a:prstClr val="black"/>
                </a:solidFill>
              </a:rPr>
              <a:pPr/>
              <a:t>139</a:t>
            </a:fld>
            <a:endParaRPr lang="en-US" dirty="0" smtClean="0">
              <a:solidFill>
                <a:prstClr val="black"/>
              </a:solidFill>
            </a:endParaRPr>
          </a:p>
        </p:txBody>
      </p:sp>
    </p:spTree>
    <p:extLst>
      <p:ext uri="{BB962C8B-B14F-4D97-AF65-F5344CB8AC3E}">
        <p14:creationId xmlns:p14="http://schemas.microsoft.com/office/powerpoint/2010/main" val="347685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1257300" y="719138"/>
            <a:ext cx="4802188" cy="3600450"/>
          </a:xfrm>
          <a:prstGeom prst="rect">
            <a:avLst/>
          </a:prstGeom>
          <a:ln/>
        </p:spPr>
      </p:sp>
      <p:sp>
        <p:nvSpPr>
          <p:cNvPr id="99331"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Although it should be obvious, the field observations of service providers demonstrated that either they are not aware of the exposures or they have rationalized the exposure to minimize the perceived risk.</a:t>
            </a:r>
          </a:p>
        </p:txBody>
      </p:sp>
      <p:sp>
        <p:nvSpPr>
          <p:cNvPr id="99332" name="Slide Number Placeholder 3"/>
          <p:cNvSpPr>
            <a:spLocks noGrp="1"/>
          </p:cNvSpPr>
          <p:nvPr>
            <p:ph type="sldNum" sz="quarter" idx="5"/>
          </p:nvPr>
        </p:nvSpPr>
        <p:spPr>
          <a:xfrm>
            <a:off x="4144618" y="9120818"/>
            <a:ext cx="3170582" cy="480387"/>
          </a:xfrm>
          <a:prstGeom prst="rect">
            <a:avLst/>
          </a:prstGeom>
          <a:noFill/>
        </p:spPr>
        <p:txBody>
          <a:bodyPr/>
          <a:lstStyle/>
          <a:p>
            <a:fld id="{8490F423-4422-4C6F-B28F-FB3D53E9FA7A}" type="slidenum">
              <a:rPr lang="en-US" smtClean="0"/>
              <a:pPr/>
              <a:t>14</a:t>
            </a:fld>
            <a:endParaRPr lang="en-US" dirty="0" smtClean="0"/>
          </a:p>
        </p:txBody>
      </p:sp>
    </p:spTree>
    <p:extLst>
      <p:ext uri="{BB962C8B-B14F-4D97-AF65-F5344CB8AC3E}">
        <p14:creationId xmlns:p14="http://schemas.microsoft.com/office/powerpoint/2010/main" val="316810992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xfrm>
            <a:off x="1257300" y="719138"/>
            <a:ext cx="4802188" cy="3600450"/>
          </a:xfrm>
          <a:prstGeom prst="rect">
            <a:avLst/>
          </a:prstGeom>
          <a:ln/>
        </p:spPr>
      </p:sp>
      <p:sp>
        <p:nvSpPr>
          <p:cNvPr id="133123"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The SP in this picture was pumping out a septic tank and generally has available and is using the appropriate PPE here:</a:t>
            </a:r>
          </a:p>
          <a:p>
            <a:endParaRPr lang="en-US" dirty="0"/>
          </a:p>
          <a:p>
            <a:pPr marL="177845" indent="-177845">
              <a:buFont typeface="Arial" panose="020B0604020202020204" pitchFamily="34" charset="0"/>
              <a:buChar char="•"/>
            </a:pPr>
            <a:r>
              <a:rPr lang="en-US" dirty="0" smtClean="0"/>
              <a:t>Double Gloves</a:t>
            </a:r>
          </a:p>
          <a:p>
            <a:pPr marL="177845" indent="-177845">
              <a:buFont typeface="Arial" panose="020B0604020202020204" pitchFamily="34" charset="0"/>
              <a:buChar char="•"/>
            </a:pPr>
            <a:r>
              <a:rPr lang="en-US" dirty="0" smtClean="0"/>
              <a:t>Coveralls</a:t>
            </a:r>
          </a:p>
          <a:p>
            <a:pPr marL="177845" indent="-177845">
              <a:buFont typeface="Arial" panose="020B0604020202020204" pitchFamily="34" charset="0"/>
              <a:buChar char="•"/>
            </a:pPr>
            <a:r>
              <a:rPr lang="en-US" dirty="0" smtClean="0"/>
              <a:t>Work boots</a:t>
            </a:r>
          </a:p>
          <a:p>
            <a:endParaRPr lang="en-US" dirty="0"/>
          </a:p>
          <a:p>
            <a:r>
              <a:rPr lang="en-US" dirty="0" smtClean="0"/>
              <a:t>Note: in the bottom left hand side of the picture, a high pressure hose is being used and likely creating an aerosol.</a:t>
            </a:r>
          </a:p>
        </p:txBody>
      </p:sp>
      <p:sp>
        <p:nvSpPr>
          <p:cNvPr id="133124" name="Slide Number Placeholder 3"/>
          <p:cNvSpPr>
            <a:spLocks noGrp="1"/>
          </p:cNvSpPr>
          <p:nvPr>
            <p:ph type="sldNum" sz="quarter" idx="5"/>
          </p:nvPr>
        </p:nvSpPr>
        <p:spPr>
          <a:xfrm>
            <a:off x="4144618" y="9120818"/>
            <a:ext cx="3170582" cy="480387"/>
          </a:xfrm>
          <a:prstGeom prst="rect">
            <a:avLst/>
          </a:prstGeom>
          <a:noFill/>
        </p:spPr>
        <p:txBody>
          <a:bodyPr/>
          <a:lstStyle/>
          <a:p>
            <a:fld id="{FCB3EAB1-2843-419F-B7FF-9CC83794D54C}" type="slidenum">
              <a:rPr lang="en-US" smtClean="0">
                <a:solidFill>
                  <a:prstClr val="black"/>
                </a:solidFill>
              </a:rPr>
              <a:pPr/>
              <a:t>140</a:t>
            </a:fld>
            <a:endParaRPr lang="en-US" dirty="0" smtClean="0">
              <a:solidFill>
                <a:prstClr val="black"/>
              </a:solidFill>
            </a:endParaRPr>
          </a:p>
        </p:txBody>
      </p:sp>
    </p:spTree>
    <p:extLst>
      <p:ext uri="{BB962C8B-B14F-4D97-AF65-F5344CB8AC3E}">
        <p14:creationId xmlns:p14="http://schemas.microsoft.com/office/powerpoint/2010/main" val="91154352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xfrm>
            <a:off x="1257300" y="719138"/>
            <a:ext cx="4802188" cy="3600450"/>
          </a:xfrm>
          <a:prstGeom prst="rect">
            <a:avLst/>
          </a:prstGeom>
          <a:ln/>
        </p:spPr>
      </p:sp>
      <p:sp>
        <p:nvSpPr>
          <p:cNvPr id="152579"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When you consider some of the things that influence personal decision along with an evaluation of accidents, most accidents include one or several of these 4 root causes for why or how the accident happened. </a:t>
            </a:r>
          </a:p>
          <a:p>
            <a:r>
              <a:rPr lang="en-US" dirty="0" smtClean="0"/>
              <a:t>These “root cause” definitions can be used to expand participant understanding of how they get hurt in the workplace.</a:t>
            </a:r>
          </a:p>
          <a:p>
            <a:endParaRPr lang="en-US" dirty="0"/>
          </a:p>
          <a:p>
            <a:r>
              <a:rPr lang="en-US" dirty="0" smtClean="0"/>
              <a:t>The individual in this picture, had been diligent all day about putting on and taking off “protective clothing” (coveralls), that he had available, and using most PPE (missing facemask), but when he got to the septic dump station, he abandoned all of his PPE, because of the pressure that the station operator was putting on the drivers to “hurry up” dump the load and clear the dump station for the next truck (motivation by operator to maximize through put at the expense of safety, and willingness of truck operator to be “rushed”).</a:t>
            </a:r>
          </a:p>
        </p:txBody>
      </p:sp>
      <p:sp>
        <p:nvSpPr>
          <p:cNvPr id="152580" name="Slide Number Placeholder 3"/>
          <p:cNvSpPr>
            <a:spLocks noGrp="1"/>
          </p:cNvSpPr>
          <p:nvPr>
            <p:ph type="sldNum" sz="quarter" idx="5"/>
          </p:nvPr>
        </p:nvSpPr>
        <p:spPr>
          <a:xfrm>
            <a:off x="4144618" y="9120818"/>
            <a:ext cx="3170582" cy="480387"/>
          </a:xfrm>
          <a:prstGeom prst="rect">
            <a:avLst/>
          </a:prstGeom>
          <a:noFill/>
        </p:spPr>
        <p:txBody>
          <a:bodyPr/>
          <a:lstStyle/>
          <a:p>
            <a:fld id="{3D250C34-0229-4A83-B361-060A23A04136}" type="slidenum">
              <a:rPr lang="en-US" smtClean="0">
                <a:solidFill>
                  <a:prstClr val="black"/>
                </a:solidFill>
              </a:rPr>
              <a:pPr/>
              <a:t>141</a:t>
            </a:fld>
            <a:endParaRPr lang="en-US" dirty="0" smtClean="0">
              <a:solidFill>
                <a:prstClr val="black"/>
              </a:solidFill>
            </a:endParaRPr>
          </a:p>
        </p:txBody>
      </p:sp>
    </p:spTree>
    <p:extLst>
      <p:ext uri="{BB962C8B-B14F-4D97-AF65-F5344CB8AC3E}">
        <p14:creationId xmlns:p14="http://schemas.microsoft.com/office/powerpoint/2010/main" val="159234660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1257300" y="719138"/>
            <a:ext cx="4802188" cy="3600450"/>
          </a:xfrm>
          <a:prstGeom prst="rect">
            <a:avLst/>
          </a:prstGeom>
          <a:ln/>
        </p:spPr>
      </p:sp>
      <p:sp>
        <p:nvSpPr>
          <p:cNvPr id="139267"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This slide represents external influence issues that are recognized or not that end up in poor decisions being made by the SP that could result in an illness!</a:t>
            </a:r>
          </a:p>
          <a:p>
            <a:endParaRPr lang="en-US" dirty="0"/>
          </a:p>
          <a:p>
            <a:r>
              <a:rPr lang="en-US" dirty="0" smtClean="0"/>
              <a:t>This is the community dump site for offloading pump trucks.</a:t>
            </a:r>
          </a:p>
        </p:txBody>
      </p:sp>
      <p:sp>
        <p:nvSpPr>
          <p:cNvPr id="139268" name="Slide Number Placeholder 3"/>
          <p:cNvSpPr>
            <a:spLocks noGrp="1"/>
          </p:cNvSpPr>
          <p:nvPr>
            <p:ph type="sldNum" sz="quarter" idx="5"/>
          </p:nvPr>
        </p:nvSpPr>
        <p:spPr>
          <a:xfrm>
            <a:off x="4144618" y="9120818"/>
            <a:ext cx="3170582" cy="480387"/>
          </a:xfrm>
          <a:prstGeom prst="rect">
            <a:avLst/>
          </a:prstGeom>
          <a:noFill/>
        </p:spPr>
        <p:txBody>
          <a:bodyPr/>
          <a:lstStyle/>
          <a:p>
            <a:fld id="{D0B22080-56CA-4ED4-9E2D-1AC347E19ABE}" type="slidenum">
              <a:rPr lang="en-US" smtClean="0">
                <a:solidFill>
                  <a:prstClr val="black"/>
                </a:solidFill>
              </a:rPr>
              <a:pPr/>
              <a:t>142</a:t>
            </a:fld>
            <a:endParaRPr lang="en-US" dirty="0" smtClean="0">
              <a:solidFill>
                <a:prstClr val="black"/>
              </a:solidFill>
            </a:endParaRPr>
          </a:p>
        </p:txBody>
      </p:sp>
    </p:spTree>
    <p:extLst>
      <p:ext uri="{BB962C8B-B14F-4D97-AF65-F5344CB8AC3E}">
        <p14:creationId xmlns:p14="http://schemas.microsoft.com/office/powerpoint/2010/main" val="327404237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xfrm>
            <a:off x="1257300" y="719138"/>
            <a:ext cx="4802188" cy="3600450"/>
          </a:xfrm>
          <a:prstGeom prst="rect">
            <a:avLst/>
          </a:prstGeom>
          <a:ln/>
        </p:spPr>
      </p:sp>
      <p:sp>
        <p:nvSpPr>
          <p:cNvPr id="140291"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Single Family Residence (SFR) pump out and inspection</a:t>
            </a:r>
          </a:p>
          <a:p>
            <a:r>
              <a:rPr lang="en-US" dirty="0" smtClean="0"/>
              <a:t>Line of fire potential to: </a:t>
            </a:r>
          </a:p>
          <a:p>
            <a:pPr marL="177845" indent="-177845">
              <a:buFont typeface="Arial" panose="020B0604020202020204" pitchFamily="34" charset="0"/>
              <a:buChar char="•"/>
            </a:pPr>
            <a:r>
              <a:rPr lang="en-US" dirty="0" smtClean="0"/>
              <a:t>Aerosols</a:t>
            </a:r>
          </a:p>
          <a:p>
            <a:pPr marL="177845" indent="-177845">
              <a:buFont typeface="Arial" panose="020B0604020202020204" pitchFamily="34" charset="0"/>
              <a:buChar char="•"/>
            </a:pPr>
            <a:r>
              <a:rPr lang="en-US" dirty="0" smtClean="0"/>
              <a:t>Splash back (wearing gloves, but no other PPE), in this case the operator is actually creating a hazard by his work activity</a:t>
            </a:r>
          </a:p>
          <a:p>
            <a:endParaRPr lang="en-US" dirty="0" smtClean="0"/>
          </a:p>
        </p:txBody>
      </p:sp>
      <p:sp>
        <p:nvSpPr>
          <p:cNvPr id="140292" name="Slide Number Placeholder 3"/>
          <p:cNvSpPr>
            <a:spLocks noGrp="1"/>
          </p:cNvSpPr>
          <p:nvPr>
            <p:ph type="sldNum" sz="quarter" idx="5"/>
          </p:nvPr>
        </p:nvSpPr>
        <p:spPr>
          <a:xfrm>
            <a:off x="4144618" y="9120818"/>
            <a:ext cx="3170582" cy="480387"/>
          </a:xfrm>
          <a:prstGeom prst="rect">
            <a:avLst/>
          </a:prstGeom>
          <a:noFill/>
        </p:spPr>
        <p:txBody>
          <a:bodyPr/>
          <a:lstStyle/>
          <a:p>
            <a:fld id="{EE052497-1938-47CD-BDC5-33F1B97383D0}" type="slidenum">
              <a:rPr lang="en-US" smtClean="0">
                <a:solidFill>
                  <a:prstClr val="black"/>
                </a:solidFill>
              </a:rPr>
              <a:pPr/>
              <a:t>143</a:t>
            </a:fld>
            <a:endParaRPr lang="en-US" dirty="0" smtClean="0">
              <a:solidFill>
                <a:prstClr val="black"/>
              </a:solidFill>
            </a:endParaRPr>
          </a:p>
        </p:txBody>
      </p:sp>
    </p:spTree>
    <p:extLst>
      <p:ext uri="{BB962C8B-B14F-4D97-AF65-F5344CB8AC3E}">
        <p14:creationId xmlns:p14="http://schemas.microsoft.com/office/powerpoint/2010/main" val="377308091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1257300" y="719138"/>
            <a:ext cx="4802188" cy="3600450"/>
          </a:xfrm>
          <a:prstGeom prst="rect">
            <a:avLst/>
          </a:prstGeom>
          <a:ln/>
        </p:spPr>
      </p:sp>
      <p:sp>
        <p:nvSpPr>
          <p:cNvPr id="122883" name="Notes Placeholder 2"/>
          <p:cNvSpPr>
            <a:spLocks noGrp="1"/>
          </p:cNvSpPr>
          <p:nvPr>
            <p:ph type="body" idx="1"/>
          </p:nvPr>
        </p:nvSpPr>
        <p:spPr>
          <a:xfrm>
            <a:off x="975692" y="4561231"/>
            <a:ext cx="5363818" cy="4320213"/>
          </a:xfrm>
          <a:prstGeom prst="rect">
            <a:avLst/>
          </a:prstGeom>
          <a:noFill/>
          <a:ln/>
        </p:spPr>
        <p:txBody>
          <a:bodyPr/>
          <a:lstStyle/>
          <a:p>
            <a:pPr lvl="0"/>
            <a:r>
              <a:rPr lang="en-US" dirty="0" smtClean="0">
                <a:solidFill>
                  <a:srgbClr val="000000"/>
                </a:solidFill>
              </a:rPr>
              <a:t>Lift Station to Sewer</a:t>
            </a:r>
          </a:p>
          <a:p>
            <a:pPr lvl="0"/>
            <a:r>
              <a:rPr lang="en-US" dirty="0" smtClean="0">
                <a:solidFill>
                  <a:srgbClr val="000000"/>
                </a:solidFill>
              </a:rPr>
              <a:t>In this slide, </a:t>
            </a:r>
            <a:r>
              <a:rPr lang="en-US" dirty="0">
                <a:solidFill>
                  <a:srgbClr val="000000"/>
                </a:solidFill>
              </a:rPr>
              <a:t>have the participants identify what </a:t>
            </a:r>
            <a:r>
              <a:rPr lang="en-US" dirty="0" smtClean="0">
                <a:solidFill>
                  <a:srgbClr val="000000"/>
                </a:solidFill>
              </a:rPr>
              <a:t>the </a:t>
            </a:r>
            <a:r>
              <a:rPr lang="en-US" dirty="0">
                <a:solidFill>
                  <a:srgbClr val="000000"/>
                </a:solidFill>
              </a:rPr>
              <a:t>task and person is doing right and what they could improve on.</a:t>
            </a:r>
          </a:p>
          <a:p>
            <a:pPr lvl="0"/>
            <a:endParaRPr lang="en-US" dirty="0">
              <a:solidFill>
                <a:srgbClr val="000000"/>
              </a:solidFill>
            </a:endParaRPr>
          </a:p>
          <a:p>
            <a:pPr lvl="0"/>
            <a:r>
              <a:rPr lang="en-US" dirty="0">
                <a:solidFill>
                  <a:srgbClr val="000000"/>
                </a:solidFill>
              </a:rPr>
              <a:t>This lift station is connected directly to the sewer and is pumped out every two weeks</a:t>
            </a:r>
          </a:p>
          <a:p>
            <a:pPr lvl="0"/>
            <a:endParaRPr lang="en-US" dirty="0">
              <a:solidFill>
                <a:srgbClr val="000000"/>
              </a:solidFill>
            </a:endParaRPr>
          </a:p>
          <a:p>
            <a:pPr lvl="0"/>
            <a:r>
              <a:rPr lang="en-US" dirty="0">
                <a:solidFill>
                  <a:srgbClr val="000000"/>
                </a:solidFill>
              </a:rPr>
              <a:t>Issues:</a:t>
            </a:r>
          </a:p>
          <a:p>
            <a:pPr lvl="0"/>
            <a:r>
              <a:rPr lang="en-US" dirty="0">
                <a:solidFill>
                  <a:srgbClr val="000000"/>
                </a:solidFill>
              </a:rPr>
              <a:t>Line of fire potential to: aerosol, splash back (wearing gloves, but no other PPE)</a:t>
            </a:r>
          </a:p>
        </p:txBody>
      </p:sp>
      <p:sp>
        <p:nvSpPr>
          <p:cNvPr id="122884" name="Slide Number Placeholder 3"/>
          <p:cNvSpPr>
            <a:spLocks noGrp="1"/>
          </p:cNvSpPr>
          <p:nvPr>
            <p:ph type="sldNum" sz="quarter" idx="5"/>
          </p:nvPr>
        </p:nvSpPr>
        <p:spPr>
          <a:xfrm>
            <a:off x="4144618" y="9120818"/>
            <a:ext cx="3170582" cy="480387"/>
          </a:xfrm>
          <a:prstGeom prst="rect">
            <a:avLst/>
          </a:prstGeom>
          <a:noFill/>
        </p:spPr>
        <p:txBody>
          <a:bodyPr/>
          <a:lstStyle/>
          <a:p>
            <a:fld id="{A730BCB2-1CC9-426F-8CE4-35F58328E426}" type="slidenum">
              <a:rPr lang="en-US" smtClean="0"/>
              <a:pPr/>
              <a:t>144</a:t>
            </a:fld>
            <a:endParaRPr lang="en-US" dirty="0" smtClean="0"/>
          </a:p>
        </p:txBody>
      </p:sp>
    </p:spTree>
    <p:extLst>
      <p:ext uri="{BB962C8B-B14F-4D97-AF65-F5344CB8AC3E}">
        <p14:creationId xmlns:p14="http://schemas.microsoft.com/office/powerpoint/2010/main" val="78894122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57300" y="719138"/>
            <a:ext cx="4802188" cy="3600450"/>
          </a:xfrm>
          <a:prstGeom prst="rect">
            <a:avLst/>
          </a:prstGeom>
          <a:ln/>
        </p:spPr>
      </p:sp>
      <p:sp>
        <p:nvSpPr>
          <p:cNvPr id="123907" name="Notes Placeholder 2"/>
          <p:cNvSpPr>
            <a:spLocks noGrp="1"/>
          </p:cNvSpPr>
          <p:nvPr>
            <p:ph type="body" idx="1"/>
          </p:nvPr>
        </p:nvSpPr>
        <p:spPr>
          <a:xfrm>
            <a:off x="975692" y="4561231"/>
            <a:ext cx="5363818" cy="4320213"/>
          </a:xfrm>
          <a:prstGeom prst="rect">
            <a:avLst/>
          </a:prstGeom>
          <a:noFill/>
          <a:ln/>
        </p:spPr>
        <p:txBody>
          <a:bodyPr/>
          <a:lstStyle/>
          <a:p>
            <a:r>
              <a:rPr lang="en-US" dirty="0">
                <a:solidFill>
                  <a:srgbClr val="000000"/>
                </a:solidFill>
              </a:rPr>
              <a:t>Single Family Residence (SFR) pump out and inspection</a:t>
            </a:r>
          </a:p>
          <a:p>
            <a:pPr lvl="0"/>
            <a:r>
              <a:rPr lang="en-US" dirty="0" smtClean="0">
                <a:solidFill>
                  <a:srgbClr val="000000"/>
                </a:solidFill>
              </a:rPr>
              <a:t>In this slide, </a:t>
            </a:r>
            <a:r>
              <a:rPr lang="en-US" dirty="0">
                <a:solidFill>
                  <a:srgbClr val="000000"/>
                </a:solidFill>
              </a:rPr>
              <a:t>have the participants identify what </a:t>
            </a:r>
            <a:r>
              <a:rPr lang="en-US" dirty="0" smtClean="0">
                <a:solidFill>
                  <a:srgbClr val="000000"/>
                </a:solidFill>
              </a:rPr>
              <a:t>the </a:t>
            </a:r>
            <a:r>
              <a:rPr lang="en-US" dirty="0">
                <a:solidFill>
                  <a:srgbClr val="000000"/>
                </a:solidFill>
              </a:rPr>
              <a:t>task and person is doing </a:t>
            </a:r>
            <a:r>
              <a:rPr lang="en-US" dirty="0" smtClean="0">
                <a:solidFill>
                  <a:srgbClr val="000000"/>
                </a:solidFill>
              </a:rPr>
              <a:t>correctly and what tasks </a:t>
            </a:r>
            <a:r>
              <a:rPr lang="en-US" dirty="0">
                <a:solidFill>
                  <a:srgbClr val="000000"/>
                </a:solidFill>
              </a:rPr>
              <a:t>they could improve on.</a:t>
            </a:r>
          </a:p>
          <a:p>
            <a:pPr lvl="0"/>
            <a:endParaRPr lang="en-US" dirty="0">
              <a:solidFill>
                <a:srgbClr val="000000"/>
              </a:solidFill>
            </a:endParaRPr>
          </a:p>
          <a:p>
            <a:pPr lvl="0"/>
            <a:r>
              <a:rPr lang="en-US" dirty="0">
                <a:solidFill>
                  <a:srgbClr val="000000"/>
                </a:solidFill>
              </a:rPr>
              <a:t>Line of fire potential to: </a:t>
            </a:r>
            <a:endParaRPr lang="en-US" dirty="0" smtClean="0">
              <a:solidFill>
                <a:srgbClr val="000000"/>
              </a:solidFill>
            </a:endParaRPr>
          </a:p>
          <a:p>
            <a:pPr marL="177845" indent="-177845">
              <a:buFont typeface="Arial" panose="020B0604020202020204" pitchFamily="34" charset="0"/>
              <a:buChar char="•"/>
            </a:pPr>
            <a:r>
              <a:rPr lang="en-US" dirty="0" smtClean="0">
                <a:solidFill>
                  <a:srgbClr val="000000"/>
                </a:solidFill>
              </a:rPr>
              <a:t>Aerosol</a:t>
            </a:r>
            <a:endParaRPr lang="en-US" dirty="0">
              <a:solidFill>
                <a:srgbClr val="000000"/>
              </a:solidFill>
            </a:endParaRPr>
          </a:p>
          <a:p>
            <a:pPr marL="177845" indent="-177845">
              <a:buFont typeface="Arial" panose="020B0604020202020204" pitchFamily="34" charset="0"/>
              <a:buChar char="•"/>
            </a:pPr>
            <a:r>
              <a:rPr lang="en-US" dirty="0" smtClean="0">
                <a:solidFill>
                  <a:srgbClr val="000000"/>
                </a:solidFill>
              </a:rPr>
              <a:t>Splash </a:t>
            </a:r>
            <a:r>
              <a:rPr lang="en-US" dirty="0">
                <a:solidFill>
                  <a:srgbClr val="000000"/>
                </a:solidFill>
              </a:rPr>
              <a:t>back (wearing gloves, but no other PPE</a:t>
            </a:r>
            <a:r>
              <a:rPr lang="en-US" dirty="0" smtClean="0">
                <a:solidFill>
                  <a:srgbClr val="000000"/>
                </a:solidFill>
              </a:rPr>
              <a:t>), has eyewear on, but not “fit for use” to the exposure</a:t>
            </a:r>
            <a:endParaRPr lang="en-US" dirty="0">
              <a:solidFill>
                <a:srgbClr val="000000"/>
              </a:solidFill>
            </a:endParaRPr>
          </a:p>
          <a:p>
            <a:pPr lvl="0"/>
            <a:endParaRPr lang="en-US" dirty="0">
              <a:solidFill>
                <a:srgbClr val="000000"/>
              </a:solidFill>
            </a:endParaRPr>
          </a:p>
          <a:p>
            <a:endParaRPr lang="en-US" dirty="0" smtClean="0"/>
          </a:p>
        </p:txBody>
      </p:sp>
      <p:sp>
        <p:nvSpPr>
          <p:cNvPr id="123908" name="Slide Number Placeholder 3"/>
          <p:cNvSpPr>
            <a:spLocks noGrp="1"/>
          </p:cNvSpPr>
          <p:nvPr>
            <p:ph type="sldNum" sz="quarter" idx="5"/>
          </p:nvPr>
        </p:nvSpPr>
        <p:spPr>
          <a:xfrm>
            <a:off x="4144618" y="9120818"/>
            <a:ext cx="3170582" cy="480387"/>
          </a:xfrm>
          <a:prstGeom prst="rect">
            <a:avLst/>
          </a:prstGeom>
          <a:noFill/>
        </p:spPr>
        <p:txBody>
          <a:bodyPr/>
          <a:lstStyle/>
          <a:p>
            <a:fld id="{2F9985A0-4FED-4CC6-9384-9C0F3BF8D6E8}" type="slidenum">
              <a:rPr lang="en-US" smtClean="0"/>
              <a:pPr/>
              <a:t>145</a:t>
            </a:fld>
            <a:endParaRPr lang="en-US" dirty="0" smtClean="0"/>
          </a:p>
        </p:txBody>
      </p:sp>
    </p:spTree>
    <p:extLst>
      <p:ext uri="{BB962C8B-B14F-4D97-AF65-F5344CB8AC3E}">
        <p14:creationId xmlns:p14="http://schemas.microsoft.com/office/powerpoint/2010/main" val="16968587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xfrm>
            <a:off x="1257300" y="719138"/>
            <a:ext cx="4802188" cy="3600450"/>
          </a:xfrm>
          <a:prstGeom prst="rect">
            <a:avLst/>
          </a:prstGeom>
          <a:ln/>
        </p:spPr>
      </p:sp>
      <p:sp>
        <p:nvSpPr>
          <p:cNvPr id="130051"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Single Family Residence (SFR) pump out and inspection </a:t>
            </a:r>
            <a:endParaRPr lang="en-US" dirty="0" smtClean="0">
              <a:solidFill>
                <a:srgbClr val="000000"/>
              </a:solidFill>
            </a:endParaRPr>
          </a:p>
          <a:p>
            <a:pPr lvl="0"/>
            <a:r>
              <a:rPr lang="en-US" dirty="0" smtClean="0">
                <a:solidFill>
                  <a:srgbClr val="000000"/>
                </a:solidFill>
              </a:rPr>
              <a:t>In </a:t>
            </a:r>
            <a:r>
              <a:rPr lang="en-US" dirty="0">
                <a:solidFill>
                  <a:srgbClr val="000000"/>
                </a:solidFill>
              </a:rPr>
              <a:t>this slide, have the participants identify what the task and person is doing correctly and what tasks they could improve on.</a:t>
            </a:r>
          </a:p>
          <a:p>
            <a:pPr lvl="0"/>
            <a:endParaRPr lang="en-US" dirty="0">
              <a:solidFill>
                <a:srgbClr val="000000"/>
              </a:solidFill>
            </a:endParaRPr>
          </a:p>
          <a:p>
            <a:pPr lvl="0"/>
            <a:r>
              <a:rPr lang="en-US" dirty="0">
                <a:solidFill>
                  <a:srgbClr val="000000"/>
                </a:solidFill>
              </a:rPr>
              <a:t>Line of fire potential to: </a:t>
            </a:r>
          </a:p>
          <a:p>
            <a:pPr marL="177845" indent="-177845">
              <a:buFont typeface="Arial" panose="020B0604020202020204" pitchFamily="34" charset="0"/>
              <a:buChar char="•"/>
            </a:pPr>
            <a:r>
              <a:rPr lang="en-US" dirty="0">
                <a:solidFill>
                  <a:srgbClr val="000000"/>
                </a:solidFill>
              </a:rPr>
              <a:t>Aerosol</a:t>
            </a:r>
          </a:p>
          <a:p>
            <a:pPr marL="177845" indent="-177845">
              <a:buFont typeface="Arial" panose="020B0604020202020204" pitchFamily="34" charset="0"/>
              <a:buChar char="•"/>
            </a:pPr>
            <a:r>
              <a:rPr lang="en-US" dirty="0">
                <a:solidFill>
                  <a:srgbClr val="000000"/>
                </a:solidFill>
              </a:rPr>
              <a:t>Splash back (wearing gloves, but no other PPE), has eyewear on, but not “fit for use” to the exposure</a:t>
            </a:r>
          </a:p>
          <a:p>
            <a:pPr lvl="0"/>
            <a:endParaRPr lang="en-US" dirty="0">
              <a:solidFill>
                <a:srgbClr val="000000"/>
              </a:solidFill>
            </a:endParaRPr>
          </a:p>
          <a:p>
            <a:pPr lvl="0"/>
            <a:r>
              <a:rPr lang="en-US" dirty="0">
                <a:solidFill>
                  <a:srgbClr val="000000"/>
                </a:solidFill>
              </a:rPr>
              <a:t>T</a:t>
            </a:r>
            <a:r>
              <a:rPr lang="en-US" dirty="0" smtClean="0">
                <a:solidFill>
                  <a:srgbClr val="000000"/>
                </a:solidFill>
              </a:rPr>
              <a:t>he SP is </a:t>
            </a:r>
            <a:r>
              <a:rPr lang="en-US" dirty="0" smtClean="0"/>
              <a:t>wearing gloves, but no other PPE), in this case the operator is actually creating a hazard by his work activity. He is wearing glasses, but not due to exposure they are prescription. </a:t>
            </a:r>
          </a:p>
          <a:p>
            <a:pPr lvl="0"/>
            <a:endParaRPr lang="en-US" dirty="0" smtClean="0"/>
          </a:p>
          <a:p>
            <a:pPr lvl="0"/>
            <a:r>
              <a:rPr lang="en-US" dirty="0" smtClean="0"/>
              <a:t>Note that care has been given to properly laying out lids with the contaminated side up so as to not contaminate the ground.</a:t>
            </a:r>
          </a:p>
          <a:p>
            <a:endParaRPr lang="en-US" dirty="0" smtClean="0"/>
          </a:p>
          <a:p>
            <a:endParaRPr lang="en-US" dirty="0" smtClean="0"/>
          </a:p>
        </p:txBody>
      </p:sp>
      <p:sp>
        <p:nvSpPr>
          <p:cNvPr id="130052" name="Slide Number Placeholder 3"/>
          <p:cNvSpPr>
            <a:spLocks noGrp="1"/>
          </p:cNvSpPr>
          <p:nvPr>
            <p:ph type="sldNum" sz="quarter" idx="5"/>
          </p:nvPr>
        </p:nvSpPr>
        <p:spPr>
          <a:xfrm>
            <a:off x="4144618" y="9120818"/>
            <a:ext cx="3170582" cy="480387"/>
          </a:xfrm>
          <a:prstGeom prst="rect">
            <a:avLst/>
          </a:prstGeom>
          <a:noFill/>
        </p:spPr>
        <p:txBody>
          <a:bodyPr/>
          <a:lstStyle/>
          <a:p>
            <a:fld id="{EF620B70-41B4-4EC6-BAC3-691C5E09F058}" type="slidenum">
              <a:rPr lang="en-US" smtClean="0"/>
              <a:pPr/>
              <a:t>146</a:t>
            </a:fld>
            <a:endParaRPr lang="en-US" dirty="0" smtClean="0"/>
          </a:p>
        </p:txBody>
      </p:sp>
    </p:spTree>
    <p:extLst>
      <p:ext uri="{BB962C8B-B14F-4D97-AF65-F5344CB8AC3E}">
        <p14:creationId xmlns:p14="http://schemas.microsoft.com/office/powerpoint/2010/main" val="194882557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1257300" y="719138"/>
            <a:ext cx="4802188" cy="3600450"/>
          </a:xfrm>
          <a:prstGeom prst="rect">
            <a:avLst/>
          </a:prstGeom>
          <a:ln/>
        </p:spPr>
      </p:sp>
      <p:sp>
        <p:nvSpPr>
          <p:cNvPr id="124931" name="Notes Placeholder 2"/>
          <p:cNvSpPr>
            <a:spLocks noGrp="1"/>
          </p:cNvSpPr>
          <p:nvPr>
            <p:ph type="body" idx="1"/>
          </p:nvPr>
        </p:nvSpPr>
        <p:spPr>
          <a:xfrm>
            <a:off x="975692" y="4561231"/>
            <a:ext cx="5363818" cy="4320213"/>
          </a:xfrm>
          <a:prstGeom prst="rect">
            <a:avLst/>
          </a:prstGeom>
          <a:noFill/>
          <a:ln/>
        </p:spPr>
        <p:txBody>
          <a:bodyPr/>
          <a:lstStyle/>
          <a:p>
            <a:r>
              <a:rPr lang="en-US" dirty="0">
                <a:solidFill>
                  <a:srgbClr val="000000"/>
                </a:solidFill>
              </a:rPr>
              <a:t>Single Family Residence (SFR) pump out and inspection</a:t>
            </a:r>
          </a:p>
          <a:p>
            <a:pPr lvl="0"/>
            <a:r>
              <a:rPr lang="en-US" dirty="0" smtClean="0">
                <a:solidFill>
                  <a:srgbClr val="000000"/>
                </a:solidFill>
              </a:rPr>
              <a:t>In this slide, </a:t>
            </a:r>
            <a:r>
              <a:rPr lang="en-US" dirty="0">
                <a:solidFill>
                  <a:srgbClr val="000000"/>
                </a:solidFill>
              </a:rPr>
              <a:t>have the participants identify what </a:t>
            </a:r>
            <a:r>
              <a:rPr lang="en-US" dirty="0" smtClean="0">
                <a:solidFill>
                  <a:srgbClr val="000000"/>
                </a:solidFill>
              </a:rPr>
              <a:t>the task is, what things the </a:t>
            </a:r>
            <a:r>
              <a:rPr lang="en-US" dirty="0">
                <a:solidFill>
                  <a:srgbClr val="000000"/>
                </a:solidFill>
              </a:rPr>
              <a:t>person is doing </a:t>
            </a:r>
            <a:r>
              <a:rPr lang="en-US" dirty="0" smtClean="0">
                <a:solidFill>
                  <a:srgbClr val="000000"/>
                </a:solidFill>
              </a:rPr>
              <a:t>correctly and </a:t>
            </a:r>
            <a:r>
              <a:rPr lang="en-US" dirty="0">
                <a:solidFill>
                  <a:srgbClr val="000000"/>
                </a:solidFill>
              </a:rPr>
              <a:t>what they could improve on.</a:t>
            </a:r>
          </a:p>
          <a:p>
            <a:pPr lvl="0"/>
            <a:endParaRPr lang="en-US" dirty="0">
              <a:solidFill>
                <a:srgbClr val="000000"/>
              </a:solidFill>
            </a:endParaRPr>
          </a:p>
          <a:p>
            <a:pPr lvl="0"/>
            <a:r>
              <a:rPr lang="en-US" dirty="0" smtClean="0">
                <a:solidFill>
                  <a:srgbClr val="000000"/>
                </a:solidFill>
              </a:rPr>
              <a:t>Line </a:t>
            </a:r>
            <a:r>
              <a:rPr lang="en-US" dirty="0">
                <a:solidFill>
                  <a:srgbClr val="000000"/>
                </a:solidFill>
              </a:rPr>
              <a:t>of fire potential to: aerosol, splash back (wearing gloves, but no other PPE), in this case the operator is actually creating a hazard by his work activity</a:t>
            </a:r>
          </a:p>
          <a:p>
            <a:endParaRPr lang="en-US" dirty="0" smtClean="0"/>
          </a:p>
        </p:txBody>
      </p:sp>
      <p:sp>
        <p:nvSpPr>
          <p:cNvPr id="124932" name="Slide Number Placeholder 3"/>
          <p:cNvSpPr>
            <a:spLocks noGrp="1"/>
          </p:cNvSpPr>
          <p:nvPr>
            <p:ph type="sldNum" sz="quarter" idx="5"/>
          </p:nvPr>
        </p:nvSpPr>
        <p:spPr>
          <a:xfrm>
            <a:off x="4144618" y="9120818"/>
            <a:ext cx="3170582" cy="480387"/>
          </a:xfrm>
          <a:prstGeom prst="rect">
            <a:avLst/>
          </a:prstGeom>
          <a:noFill/>
        </p:spPr>
        <p:txBody>
          <a:bodyPr/>
          <a:lstStyle/>
          <a:p>
            <a:fld id="{3E480118-E9A7-4287-AA11-0CE2957AEBD5}" type="slidenum">
              <a:rPr lang="en-US" smtClean="0"/>
              <a:pPr/>
              <a:t>147</a:t>
            </a:fld>
            <a:endParaRPr lang="en-US" dirty="0" smtClean="0"/>
          </a:p>
        </p:txBody>
      </p:sp>
    </p:spTree>
    <p:extLst>
      <p:ext uri="{BB962C8B-B14F-4D97-AF65-F5344CB8AC3E}">
        <p14:creationId xmlns:p14="http://schemas.microsoft.com/office/powerpoint/2010/main" val="78693722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xfrm>
            <a:off x="1257300" y="719138"/>
            <a:ext cx="4802188" cy="3600450"/>
          </a:xfrm>
          <a:prstGeom prst="rect">
            <a:avLst/>
          </a:prstGeom>
          <a:ln/>
        </p:spPr>
      </p:sp>
      <p:sp>
        <p:nvSpPr>
          <p:cNvPr id="140291" name="Notes Placeholder 2"/>
          <p:cNvSpPr>
            <a:spLocks noGrp="1"/>
          </p:cNvSpPr>
          <p:nvPr>
            <p:ph type="body" idx="1"/>
          </p:nvPr>
        </p:nvSpPr>
        <p:spPr>
          <a:xfrm>
            <a:off x="975692" y="4561231"/>
            <a:ext cx="5363818" cy="4320213"/>
          </a:xfrm>
          <a:prstGeom prst="rect">
            <a:avLst/>
          </a:prstGeom>
          <a:noFill/>
          <a:ln/>
        </p:spPr>
        <p:txBody>
          <a:bodyPr/>
          <a:lstStyle/>
          <a:p>
            <a:r>
              <a:rPr lang="en-US" dirty="0">
                <a:solidFill>
                  <a:srgbClr val="000000"/>
                </a:solidFill>
              </a:rPr>
              <a:t>Single Family Residence (SFR) pump out and inspection</a:t>
            </a:r>
          </a:p>
          <a:p>
            <a:pPr lvl="0"/>
            <a:r>
              <a:rPr lang="en-US" dirty="0" smtClean="0">
                <a:solidFill>
                  <a:srgbClr val="000000"/>
                </a:solidFill>
              </a:rPr>
              <a:t>This </a:t>
            </a:r>
            <a:r>
              <a:rPr lang="en-US" dirty="0">
                <a:solidFill>
                  <a:srgbClr val="000000"/>
                </a:solidFill>
              </a:rPr>
              <a:t>slide graphically demonstrates the creation of </a:t>
            </a:r>
            <a:r>
              <a:rPr lang="en-US" dirty="0" smtClean="0">
                <a:solidFill>
                  <a:srgbClr val="000000"/>
                </a:solidFill>
              </a:rPr>
              <a:t>aerosols and </a:t>
            </a:r>
            <a:r>
              <a:rPr lang="en-US" dirty="0">
                <a:solidFill>
                  <a:srgbClr val="000000"/>
                </a:solidFill>
              </a:rPr>
              <a:t>strengthens the need for PPE protection (face fit, N-95masks) for mitigation of pathogens and inhalation.</a:t>
            </a:r>
          </a:p>
          <a:p>
            <a:endParaRPr lang="en-US" dirty="0" smtClean="0"/>
          </a:p>
        </p:txBody>
      </p:sp>
      <p:sp>
        <p:nvSpPr>
          <p:cNvPr id="140292" name="Slide Number Placeholder 3"/>
          <p:cNvSpPr>
            <a:spLocks noGrp="1"/>
          </p:cNvSpPr>
          <p:nvPr>
            <p:ph type="sldNum" sz="quarter" idx="5"/>
          </p:nvPr>
        </p:nvSpPr>
        <p:spPr>
          <a:xfrm>
            <a:off x="4144618" y="9120818"/>
            <a:ext cx="3170582" cy="480387"/>
          </a:xfrm>
          <a:prstGeom prst="rect">
            <a:avLst/>
          </a:prstGeom>
          <a:noFill/>
        </p:spPr>
        <p:txBody>
          <a:bodyPr/>
          <a:lstStyle/>
          <a:p>
            <a:fld id="{EE052497-1938-47CD-BDC5-33F1B97383D0}" type="slidenum">
              <a:rPr lang="en-US" smtClean="0">
                <a:solidFill>
                  <a:prstClr val="black"/>
                </a:solidFill>
              </a:rPr>
              <a:pPr/>
              <a:t>148</a:t>
            </a:fld>
            <a:endParaRPr lang="en-US" dirty="0" smtClean="0">
              <a:solidFill>
                <a:prstClr val="black"/>
              </a:solidFill>
            </a:endParaRPr>
          </a:p>
        </p:txBody>
      </p:sp>
    </p:spTree>
    <p:extLst>
      <p:ext uri="{BB962C8B-B14F-4D97-AF65-F5344CB8AC3E}">
        <p14:creationId xmlns:p14="http://schemas.microsoft.com/office/powerpoint/2010/main" val="377308091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xfrm>
            <a:off x="1257300" y="719138"/>
            <a:ext cx="4802188" cy="3600450"/>
          </a:xfrm>
          <a:prstGeom prst="rect">
            <a:avLst/>
          </a:prstGeom>
          <a:ln/>
        </p:spPr>
      </p:sp>
      <p:sp>
        <p:nvSpPr>
          <p:cNvPr id="147459"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Single Family Residence (SFR) pump out and inspection</a:t>
            </a:r>
          </a:p>
          <a:p>
            <a:r>
              <a:rPr lang="en-US" dirty="0" smtClean="0"/>
              <a:t>Jetting job in a plugged and grossly contaminated line to </a:t>
            </a:r>
            <a:r>
              <a:rPr lang="en-US" dirty="0" err="1" smtClean="0"/>
              <a:t>Drainfield</a:t>
            </a:r>
            <a:r>
              <a:rPr lang="en-US" dirty="0" smtClean="0"/>
              <a:t>. </a:t>
            </a:r>
          </a:p>
          <a:p>
            <a:r>
              <a:rPr lang="en-US" dirty="0" smtClean="0"/>
              <a:t>Line of fire: aerosol, PPE: (note gloves are not designed for barrier protection at all). This is a different employee of the same company that issues these gloves to their employee’s. </a:t>
            </a:r>
          </a:p>
          <a:p>
            <a:r>
              <a:rPr lang="en-US" dirty="0" smtClean="0"/>
              <a:t>It is a corporate fail on “fit for use” that was transferred to all employee’s issued these gloves and also promotes the issue of positive reinforcement for negative behavior).</a:t>
            </a:r>
          </a:p>
          <a:p>
            <a:r>
              <a:rPr lang="en-US" dirty="0"/>
              <a:t>E</a:t>
            </a:r>
            <a:r>
              <a:rPr lang="en-US" dirty="0" smtClean="0"/>
              <a:t>mployee’s receiving the “PPE” from the employer assume that they are protected and may now do things that they would do with their bare hands “thinking” they are protected.</a:t>
            </a:r>
          </a:p>
          <a:p>
            <a:endParaRPr lang="en-US" dirty="0" smtClean="0"/>
          </a:p>
        </p:txBody>
      </p:sp>
      <p:sp>
        <p:nvSpPr>
          <p:cNvPr id="147460" name="Slide Number Placeholder 3"/>
          <p:cNvSpPr>
            <a:spLocks noGrp="1"/>
          </p:cNvSpPr>
          <p:nvPr>
            <p:ph type="sldNum" sz="quarter" idx="5"/>
          </p:nvPr>
        </p:nvSpPr>
        <p:spPr>
          <a:xfrm>
            <a:off x="4144618" y="9120818"/>
            <a:ext cx="3170582" cy="480387"/>
          </a:xfrm>
          <a:prstGeom prst="rect">
            <a:avLst/>
          </a:prstGeom>
          <a:noFill/>
        </p:spPr>
        <p:txBody>
          <a:bodyPr/>
          <a:lstStyle/>
          <a:p>
            <a:fld id="{03483227-4EFA-4485-A961-7931655D48EE}" type="slidenum">
              <a:rPr lang="en-US" smtClean="0"/>
              <a:pPr/>
              <a:t>149</a:t>
            </a:fld>
            <a:endParaRPr lang="en-US" dirty="0" smtClean="0"/>
          </a:p>
        </p:txBody>
      </p:sp>
    </p:spTree>
    <p:extLst>
      <p:ext uri="{BB962C8B-B14F-4D97-AF65-F5344CB8AC3E}">
        <p14:creationId xmlns:p14="http://schemas.microsoft.com/office/powerpoint/2010/main" val="3973359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1257300" y="719138"/>
            <a:ext cx="4802188" cy="3600450"/>
          </a:xfrm>
          <a:prstGeom prst="rect">
            <a:avLst/>
          </a:prstGeom>
          <a:ln/>
        </p:spPr>
      </p:sp>
      <p:sp>
        <p:nvSpPr>
          <p:cNvPr id="99331"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This </a:t>
            </a:r>
            <a:r>
              <a:rPr lang="en-US" dirty="0" smtClean="0">
                <a:solidFill>
                  <a:srgbClr val="000000"/>
                </a:solidFill>
              </a:rPr>
              <a:t>slide expands </a:t>
            </a:r>
            <a:r>
              <a:rPr lang="en-US" dirty="0">
                <a:solidFill>
                  <a:srgbClr val="000000"/>
                </a:solidFill>
              </a:rPr>
              <a:t>on the previous slide’s perception of the exposure. </a:t>
            </a:r>
            <a:endParaRPr lang="en-US" dirty="0" smtClean="0">
              <a:solidFill>
                <a:srgbClr val="000000"/>
              </a:solidFill>
            </a:endParaRPr>
          </a:p>
          <a:p>
            <a:pPr lvl="0"/>
            <a:r>
              <a:rPr lang="en-US" dirty="0" smtClean="0">
                <a:solidFill>
                  <a:srgbClr val="000000"/>
                </a:solidFill>
              </a:rPr>
              <a:t>Most commonly, use nitrile gloves along with the use of over gloves by the service provider </a:t>
            </a:r>
            <a:r>
              <a:rPr lang="en-US" dirty="0">
                <a:solidFill>
                  <a:srgbClr val="000000"/>
                </a:solidFill>
              </a:rPr>
              <a:t>are </a:t>
            </a:r>
            <a:r>
              <a:rPr lang="en-US" dirty="0" smtClean="0">
                <a:solidFill>
                  <a:srgbClr val="000000"/>
                </a:solidFill>
              </a:rPr>
              <a:t>typically focused </a:t>
            </a:r>
            <a:r>
              <a:rPr lang="en-US" dirty="0">
                <a:solidFill>
                  <a:srgbClr val="000000"/>
                </a:solidFill>
              </a:rPr>
              <a:t>on keeping sewage off the </a:t>
            </a:r>
            <a:r>
              <a:rPr lang="en-US" dirty="0" smtClean="0">
                <a:solidFill>
                  <a:srgbClr val="000000"/>
                </a:solidFill>
              </a:rPr>
              <a:t>hands, but it was apparent the level of awareness to pathogen exposure was not in consideration of </a:t>
            </a:r>
            <a:r>
              <a:rPr lang="en-US" dirty="0">
                <a:solidFill>
                  <a:srgbClr val="000000"/>
                </a:solidFill>
              </a:rPr>
              <a:t>barrier protection for exposure mitigation.</a:t>
            </a:r>
          </a:p>
        </p:txBody>
      </p:sp>
      <p:sp>
        <p:nvSpPr>
          <p:cNvPr id="99332" name="Slide Number Placeholder 3"/>
          <p:cNvSpPr>
            <a:spLocks noGrp="1"/>
          </p:cNvSpPr>
          <p:nvPr>
            <p:ph type="sldNum" sz="quarter" idx="5"/>
          </p:nvPr>
        </p:nvSpPr>
        <p:spPr>
          <a:xfrm>
            <a:off x="4144618" y="9120818"/>
            <a:ext cx="3170582" cy="480387"/>
          </a:xfrm>
          <a:prstGeom prst="rect">
            <a:avLst/>
          </a:prstGeom>
          <a:noFill/>
        </p:spPr>
        <p:txBody>
          <a:bodyPr/>
          <a:lstStyle/>
          <a:p>
            <a:fld id="{8490F423-4422-4C6F-B28F-FB3D53E9FA7A}" type="slidenum">
              <a:rPr lang="en-US" smtClean="0"/>
              <a:pPr/>
              <a:t>15</a:t>
            </a:fld>
            <a:endParaRPr lang="en-US" dirty="0" smtClean="0"/>
          </a:p>
        </p:txBody>
      </p:sp>
    </p:spTree>
    <p:extLst>
      <p:ext uri="{BB962C8B-B14F-4D97-AF65-F5344CB8AC3E}">
        <p14:creationId xmlns:p14="http://schemas.microsoft.com/office/powerpoint/2010/main" val="316810992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1257300" y="719138"/>
            <a:ext cx="4802188" cy="3600450"/>
          </a:xfrm>
          <a:prstGeom prst="rect">
            <a:avLst/>
          </a:prstGeom>
          <a:ln/>
        </p:spPr>
      </p:sp>
      <p:sp>
        <p:nvSpPr>
          <p:cNvPr id="148483"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Note cell phone on right hip.</a:t>
            </a:r>
          </a:p>
          <a:p>
            <a:r>
              <a:rPr lang="en-US" dirty="0" smtClean="0"/>
              <a:t>This is not allowed by company policy.  </a:t>
            </a:r>
          </a:p>
          <a:p>
            <a:r>
              <a:rPr lang="en-US" dirty="0" smtClean="0"/>
              <a:t>Potential of hand to face contamination is very high…(this will come up again in a subsequent slide)</a:t>
            </a:r>
          </a:p>
        </p:txBody>
      </p:sp>
      <p:sp>
        <p:nvSpPr>
          <p:cNvPr id="148484" name="Slide Number Placeholder 3"/>
          <p:cNvSpPr>
            <a:spLocks noGrp="1"/>
          </p:cNvSpPr>
          <p:nvPr>
            <p:ph type="sldNum" sz="quarter" idx="5"/>
          </p:nvPr>
        </p:nvSpPr>
        <p:spPr>
          <a:xfrm>
            <a:off x="4144618" y="9120818"/>
            <a:ext cx="3170582" cy="480387"/>
          </a:xfrm>
          <a:prstGeom prst="rect">
            <a:avLst/>
          </a:prstGeom>
          <a:noFill/>
        </p:spPr>
        <p:txBody>
          <a:bodyPr/>
          <a:lstStyle/>
          <a:p>
            <a:fld id="{D0E24D98-3153-412F-ACEC-2462BA479B00}" type="slidenum">
              <a:rPr lang="en-US" smtClean="0"/>
              <a:pPr/>
              <a:t>150</a:t>
            </a:fld>
            <a:endParaRPr lang="en-US" dirty="0" smtClean="0"/>
          </a:p>
        </p:txBody>
      </p:sp>
    </p:spTree>
    <p:extLst>
      <p:ext uri="{BB962C8B-B14F-4D97-AF65-F5344CB8AC3E}">
        <p14:creationId xmlns:p14="http://schemas.microsoft.com/office/powerpoint/2010/main" val="95963737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xfrm>
            <a:off x="1257300" y="719138"/>
            <a:ext cx="4802188" cy="3600450"/>
          </a:xfrm>
          <a:prstGeom prst="rect">
            <a:avLst/>
          </a:prstGeom>
          <a:ln/>
        </p:spPr>
      </p:sp>
      <p:sp>
        <p:nvSpPr>
          <p:cNvPr id="149507"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Another employee, same company…  Exposure is creation of aerosol…note this employee doing a similar job cleaning out the building sewer to the main in the street.</a:t>
            </a:r>
          </a:p>
        </p:txBody>
      </p:sp>
      <p:sp>
        <p:nvSpPr>
          <p:cNvPr id="149508" name="Slide Number Placeholder 3"/>
          <p:cNvSpPr>
            <a:spLocks noGrp="1"/>
          </p:cNvSpPr>
          <p:nvPr>
            <p:ph type="sldNum" sz="quarter" idx="5"/>
          </p:nvPr>
        </p:nvSpPr>
        <p:spPr>
          <a:xfrm>
            <a:off x="4144618" y="9120818"/>
            <a:ext cx="3170582" cy="480387"/>
          </a:xfrm>
          <a:prstGeom prst="rect">
            <a:avLst/>
          </a:prstGeom>
          <a:noFill/>
        </p:spPr>
        <p:txBody>
          <a:bodyPr/>
          <a:lstStyle/>
          <a:p>
            <a:fld id="{29E67B67-40AE-44CE-9869-3FC67CC2FD6C}" type="slidenum">
              <a:rPr lang="en-US" smtClean="0"/>
              <a:pPr/>
              <a:t>151</a:t>
            </a:fld>
            <a:endParaRPr lang="en-US" dirty="0" smtClean="0"/>
          </a:p>
        </p:txBody>
      </p:sp>
    </p:spTree>
    <p:extLst>
      <p:ext uri="{BB962C8B-B14F-4D97-AF65-F5344CB8AC3E}">
        <p14:creationId xmlns:p14="http://schemas.microsoft.com/office/powerpoint/2010/main" val="416362100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xfrm>
            <a:off x="1257300" y="719138"/>
            <a:ext cx="4802188" cy="3600450"/>
          </a:xfrm>
          <a:prstGeom prst="rect">
            <a:avLst/>
          </a:prstGeom>
          <a:ln/>
        </p:spPr>
      </p:sp>
      <p:sp>
        <p:nvSpPr>
          <p:cNvPr id="152579"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Employee is right hand dominant and has his cell phone on hip. During the jetting the hose was rubbing against the phone back and forth. Swabbed results of the phone surface found them to be contaminated with E coli.</a:t>
            </a:r>
          </a:p>
        </p:txBody>
      </p:sp>
      <p:sp>
        <p:nvSpPr>
          <p:cNvPr id="152580" name="Slide Number Placeholder 3"/>
          <p:cNvSpPr>
            <a:spLocks noGrp="1"/>
          </p:cNvSpPr>
          <p:nvPr>
            <p:ph type="sldNum" sz="quarter" idx="5"/>
          </p:nvPr>
        </p:nvSpPr>
        <p:spPr>
          <a:xfrm>
            <a:off x="4144618" y="9120818"/>
            <a:ext cx="3170582" cy="480387"/>
          </a:xfrm>
          <a:prstGeom prst="rect">
            <a:avLst/>
          </a:prstGeom>
          <a:noFill/>
        </p:spPr>
        <p:txBody>
          <a:bodyPr/>
          <a:lstStyle/>
          <a:p>
            <a:fld id="{3D250C34-0229-4A83-B361-060A23A04136}" type="slidenum">
              <a:rPr lang="en-US" smtClean="0"/>
              <a:pPr/>
              <a:t>152</a:t>
            </a:fld>
            <a:endParaRPr lang="en-US" dirty="0" smtClean="0"/>
          </a:p>
        </p:txBody>
      </p:sp>
    </p:spTree>
    <p:extLst>
      <p:ext uri="{BB962C8B-B14F-4D97-AF65-F5344CB8AC3E}">
        <p14:creationId xmlns:p14="http://schemas.microsoft.com/office/powerpoint/2010/main" val="38563482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0450"/>
          </a:xfrm>
          <a:prstGeom prst="rect">
            <a:avLst/>
          </a:prstGeom>
        </p:spPr>
      </p:sp>
      <p:sp>
        <p:nvSpPr>
          <p:cNvPr id="3" name="Notes Placeholder 2"/>
          <p:cNvSpPr>
            <a:spLocks noGrp="1"/>
          </p:cNvSpPr>
          <p:nvPr>
            <p:ph type="body" idx="1"/>
          </p:nvPr>
        </p:nvSpPr>
        <p:spPr>
          <a:xfrm>
            <a:off x="975692" y="4561231"/>
            <a:ext cx="5363818" cy="4320213"/>
          </a:xfrm>
          <a:prstGeom prst="rect">
            <a:avLst/>
          </a:prstGeom>
        </p:spPr>
        <p:txBody>
          <a:bodyPr/>
          <a:lstStyle/>
          <a:p>
            <a:pPr lvl="0"/>
            <a:r>
              <a:rPr lang="en-US" dirty="0">
                <a:solidFill>
                  <a:srgbClr val="000000"/>
                </a:solidFill>
              </a:rPr>
              <a:t>Commercial application (gas station with a pump out done weekly year round</a:t>
            </a:r>
            <a:r>
              <a:rPr lang="en-US" dirty="0" smtClean="0">
                <a:solidFill>
                  <a:srgbClr val="000000"/>
                </a:solidFill>
              </a:rPr>
              <a:t>) with a holding tank.</a:t>
            </a:r>
            <a:endParaRPr lang="en-US" dirty="0"/>
          </a:p>
        </p:txBody>
      </p:sp>
      <p:sp>
        <p:nvSpPr>
          <p:cNvPr id="4" name="Slide Number Placeholder 3"/>
          <p:cNvSpPr>
            <a:spLocks noGrp="1"/>
          </p:cNvSpPr>
          <p:nvPr>
            <p:ph type="sldNum" sz="quarter" idx="10"/>
          </p:nvPr>
        </p:nvSpPr>
        <p:spPr>
          <a:xfrm>
            <a:off x="4144618" y="9120818"/>
            <a:ext cx="3170582" cy="480387"/>
          </a:xfrm>
          <a:prstGeom prst="rect">
            <a:avLst/>
          </a:prstGeom>
        </p:spPr>
        <p:txBody>
          <a:bodyPr/>
          <a:lstStyle/>
          <a:p>
            <a:pPr>
              <a:defRPr/>
            </a:pPr>
            <a:fld id="{C7B4F838-EE69-411F-9ACE-ECF0E2D34526}" type="slidenum">
              <a:rPr lang="en-US" smtClean="0">
                <a:solidFill>
                  <a:prstClr val="black"/>
                </a:solidFill>
              </a:rPr>
              <a:pPr>
                <a:defRPr/>
              </a:pPr>
              <a:t>153</a:t>
            </a:fld>
            <a:endParaRPr lang="en-US" dirty="0">
              <a:solidFill>
                <a:prstClr val="black"/>
              </a:solidFill>
            </a:endParaRPr>
          </a:p>
        </p:txBody>
      </p:sp>
    </p:spTree>
    <p:extLst>
      <p:ext uri="{BB962C8B-B14F-4D97-AF65-F5344CB8AC3E}">
        <p14:creationId xmlns:p14="http://schemas.microsoft.com/office/powerpoint/2010/main" val="177701572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0450"/>
          </a:xfrm>
          <a:prstGeom prst="rect">
            <a:avLst/>
          </a:prstGeom>
        </p:spPr>
      </p:sp>
      <p:sp>
        <p:nvSpPr>
          <p:cNvPr id="3" name="Notes Placeholder 2"/>
          <p:cNvSpPr>
            <a:spLocks noGrp="1"/>
          </p:cNvSpPr>
          <p:nvPr>
            <p:ph type="body" idx="1"/>
          </p:nvPr>
        </p:nvSpPr>
        <p:spPr>
          <a:xfrm>
            <a:off x="975692" y="4561231"/>
            <a:ext cx="5363818" cy="4320213"/>
          </a:xfrm>
          <a:prstGeom prst="rect">
            <a:avLst/>
          </a:prstGeom>
        </p:spPr>
        <p:txBody>
          <a:bodyPr/>
          <a:lstStyle/>
          <a:p>
            <a:pPr lvl="0"/>
            <a:r>
              <a:rPr lang="en-US" dirty="0" smtClean="0">
                <a:solidFill>
                  <a:srgbClr val="000000"/>
                </a:solidFill>
              </a:rPr>
              <a:t>SP is pumping out the tank on a weekly basis. With no other components to inspect it is a straight forward </a:t>
            </a:r>
            <a:r>
              <a:rPr lang="en-US" dirty="0">
                <a:solidFill>
                  <a:srgbClr val="000000"/>
                </a:solidFill>
              </a:rPr>
              <a:t>pump out </a:t>
            </a:r>
            <a:r>
              <a:rPr lang="en-US" dirty="0" smtClean="0">
                <a:solidFill>
                  <a:srgbClr val="000000"/>
                </a:solidFill>
              </a:rPr>
              <a:t>job that usually </a:t>
            </a:r>
            <a:r>
              <a:rPr lang="en-US" dirty="0">
                <a:solidFill>
                  <a:srgbClr val="000000"/>
                </a:solidFill>
              </a:rPr>
              <a:t>about 15-20 minutes start to </a:t>
            </a:r>
            <a:r>
              <a:rPr lang="en-US" dirty="0" smtClean="0">
                <a:solidFill>
                  <a:srgbClr val="000000"/>
                </a:solidFill>
              </a:rPr>
              <a:t>finish.</a:t>
            </a:r>
            <a:endParaRPr lang="en-US" dirty="0">
              <a:solidFill>
                <a:srgbClr val="000000"/>
              </a:solidFill>
            </a:endParaRPr>
          </a:p>
          <a:p>
            <a:endParaRPr lang="en-US" dirty="0"/>
          </a:p>
        </p:txBody>
      </p:sp>
      <p:sp>
        <p:nvSpPr>
          <p:cNvPr id="4" name="Slide Number Placeholder 3"/>
          <p:cNvSpPr>
            <a:spLocks noGrp="1"/>
          </p:cNvSpPr>
          <p:nvPr>
            <p:ph type="sldNum" sz="quarter" idx="10"/>
          </p:nvPr>
        </p:nvSpPr>
        <p:spPr>
          <a:xfrm>
            <a:off x="4144618" y="9120818"/>
            <a:ext cx="3170582" cy="480387"/>
          </a:xfrm>
          <a:prstGeom prst="rect">
            <a:avLst/>
          </a:prstGeom>
        </p:spPr>
        <p:txBody>
          <a:bodyPr/>
          <a:lstStyle/>
          <a:p>
            <a:pPr>
              <a:defRPr/>
            </a:pPr>
            <a:fld id="{C7B4F838-EE69-411F-9ACE-ECF0E2D34526}" type="slidenum">
              <a:rPr lang="en-US" smtClean="0">
                <a:solidFill>
                  <a:prstClr val="black"/>
                </a:solidFill>
              </a:rPr>
              <a:pPr>
                <a:defRPr/>
              </a:pPr>
              <a:t>154</a:t>
            </a:fld>
            <a:endParaRPr lang="en-US" dirty="0">
              <a:solidFill>
                <a:prstClr val="black"/>
              </a:solidFill>
            </a:endParaRPr>
          </a:p>
        </p:txBody>
      </p:sp>
    </p:spTree>
    <p:extLst>
      <p:ext uri="{BB962C8B-B14F-4D97-AF65-F5344CB8AC3E}">
        <p14:creationId xmlns:p14="http://schemas.microsoft.com/office/powerpoint/2010/main" val="343290257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0450"/>
          </a:xfrm>
          <a:prstGeom prst="rect">
            <a:avLst/>
          </a:prstGeom>
        </p:spPr>
      </p:sp>
      <p:sp>
        <p:nvSpPr>
          <p:cNvPr id="3" name="Notes Placeholder 2"/>
          <p:cNvSpPr>
            <a:spLocks noGrp="1"/>
          </p:cNvSpPr>
          <p:nvPr>
            <p:ph type="body" idx="1"/>
          </p:nvPr>
        </p:nvSpPr>
        <p:spPr>
          <a:xfrm>
            <a:off x="975692" y="4561231"/>
            <a:ext cx="5363818" cy="4320213"/>
          </a:xfrm>
          <a:prstGeom prst="rect">
            <a:avLst/>
          </a:prstGeom>
        </p:spPr>
        <p:txBody>
          <a:bodyPr/>
          <a:lstStyle/>
          <a:p>
            <a:pPr lvl="0"/>
            <a:r>
              <a:rPr lang="en-US" dirty="0" smtClean="0">
                <a:solidFill>
                  <a:srgbClr val="000000"/>
                </a:solidFill>
              </a:rPr>
              <a:t>Still on the site of the previous slide, this is another </a:t>
            </a:r>
            <a:r>
              <a:rPr lang="en-US" dirty="0">
                <a:solidFill>
                  <a:srgbClr val="000000"/>
                </a:solidFill>
              </a:rPr>
              <a:t>example of aerosols created, but from the equipment. </a:t>
            </a:r>
            <a:endParaRPr lang="en-US" dirty="0" smtClean="0">
              <a:solidFill>
                <a:srgbClr val="000000"/>
              </a:solidFill>
            </a:endParaRPr>
          </a:p>
          <a:p>
            <a:pPr lvl="0"/>
            <a:r>
              <a:rPr lang="en-US" dirty="0" smtClean="0">
                <a:solidFill>
                  <a:srgbClr val="000000"/>
                </a:solidFill>
              </a:rPr>
              <a:t>The </a:t>
            </a:r>
            <a:r>
              <a:rPr lang="en-US" dirty="0">
                <a:solidFill>
                  <a:srgbClr val="000000"/>
                </a:solidFill>
              </a:rPr>
              <a:t>tank is being vented as shown and is typical of how pump trucks operate.</a:t>
            </a:r>
          </a:p>
          <a:p>
            <a:pPr lvl="0"/>
            <a:endParaRPr lang="en-US" dirty="0">
              <a:solidFill>
                <a:srgbClr val="000000"/>
              </a:solidFill>
            </a:endParaRPr>
          </a:p>
          <a:p>
            <a:pPr lvl="0"/>
            <a:r>
              <a:rPr lang="en-US" dirty="0">
                <a:solidFill>
                  <a:srgbClr val="000000"/>
                </a:solidFill>
              </a:rPr>
              <a:t>Temperature and humidity graphically show the aerosol created. Field tests demonstrated positive tests for biologics up to </a:t>
            </a:r>
            <a:r>
              <a:rPr lang="en-US" dirty="0" smtClean="0">
                <a:solidFill>
                  <a:srgbClr val="000000"/>
                </a:solidFill>
              </a:rPr>
              <a:t>30 feet away </a:t>
            </a:r>
            <a:r>
              <a:rPr lang="en-US" dirty="0">
                <a:solidFill>
                  <a:srgbClr val="000000"/>
                </a:solidFill>
              </a:rPr>
              <a:t>in plate tests.</a:t>
            </a:r>
          </a:p>
          <a:p>
            <a:endParaRPr lang="en-US" dirty="0"/>
          </a:p>
        </p:txBody>
      </p:sp>
      <p:sp>
        <p:nvSpPr>
          <p:cNvPr id="4" name="Slide Number Placeholder 3"/>
          <p:cNvSpPr>
            <a:spLocks noGrp="1"/>
          </p:cNvSpPr>
          <p:nvPr>
            <p:ph type="sldNum" sz="quarter" idx="10"/>
          </p:nvPr>
        </p:nvSpPr>
        <p:spPr>
          <a:xfrm>
            <a:off x="4144618" y="9120818"/>
            <a:ext cx="3170582" cy="480387"/>
          </a:xfrm>
          <a:prstGeom prst="rect">
            <a:avLst/>
          </a:prstGeom>
        </p:spPr>
        <p:txBody>
          <a:bodyPr/>
          <a:lstStyle/>
          <a:p>
            <a:pPr>
              <a:defRPr/>
            </a:pPr>
            <a:fld id="{C7B4F838-EE69-411F-9ACE-ECF0E2D34526}" type="slidenum">
              <a:rPr lang="en-US" smtClean="0">
                <a:solidFill>
                  <a:prstClr val="black"/>
                </a:solidFill>
              </a:rPr>
              <a:pPr>
                <a:defRPr/>
              </a:pPr>
              <a:t>155</a:t>
            </a:fld>
            <a:endParaRPr lang="en-US" dirty="0">
              <a:solidFill>
                <a:prstClr val="black"/>
              </a:solidFill>
            </a:endParaRPr>
          </a:p>
        </p:txBody>
      </p:sp>
    </p:spTree>
    <p:extLst>
      <p:ext uri="{BB962C8B-B14F-4D97-AF65-F5344CB8AC3E}">
        <p14:creationId xmlns:p14="http://schemas.microsoft.com/office/powerpoint/2010/main" val="146919059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xfrm>
            <a:off x="1257300" y="719138"/>
            <a:ext cx="4802188" cy="3600450"/>
          </a:xfrm>
          <a:prstGeom prst="rect">
            <a:avLst/>
          </a:prstGeom>
          <a:ln/>
        </p:spPr>
      </p:sp>
      <p:sp>
        <p:nvSpPr>
          <p:cNvPr id="162819"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The amount of aerosols and the contamination range was a surprise to the field work and study.</a:t>
            </a:r>
          </a:p>
          <a:p>
            <a:endParaRPr lang="en-US" dirty="0"/>
          </a:p>
          <a:p>
            <a:r>
              <a:rPr lang="en-US" dirty="0" smtClean="0"/>
              <a:t>Positive samples for bacteria and plate tests were out to 30 feet from the truck.</a:t>
            </a:r>
          </a:p>
        </p:txBody>
      </p:sp>
      <p:sp>
        <p:nvSpPr>
          <p:cNvPr id="162820" name="Slide Number Placeholder 3"/>
          <p:cNvSpPr>
            <a:spLocks noGrp="1"/>
          </p:cNvSpPr>
          <p:nvPr>
            <p:ph type="sldNum" sz="quarter" idx="5"/>
          </p:nvPr>
        </p:nvSpPr>
        <p:spPr>
          <a:xfrm>
            <a:off x="4144618" y="9120818"/>
            <a:ext cx="3170582" cy="480387"/>
          </a:xfrm>
          <a:prstGeom prst="rect">
            <a:avLst/>
          </a:prstGeom>
          <a:noFill/>
        </p:spPr>
        <p:txBody>
          <a:bodyPr/>
          <a:lstStyle/>
          <a:p>
            <a:fld id="{93A7B07F-770E-4118-B7A7-C15ADA365B89}" type="slidenum">
              <a:rPr lang="en-US" smtClean="0">
                <a:solidFill>
                  <a:prstClr val="black"/>
                </a:solidFill>
              </a:rPr>
              <a:pPr/>
              <a:t>156</a:t>
            </a:fld>
            <a:endParaRPr lang="en-US" dirty="0" smtClean="0">
              <a:solidFill>
                <a:prstClr val="black"/>
              </a:solidFill>
            </a:endParaRPr>
          </a:p>
        </p:txBody>
      </p:sp>
    </p:spTree>
    <p:extLst>
      <p:ext uri="{BB962C8B-B14F-4D97-AF65-F5344CB8AC3E}">
        <p14:creationId xmlns:p14="http://schemas.microsoft.com/office/powerpoint/2010/main" val="226475813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xfrm>
            <a:off x="1257300" y="719138"/>
            <a:ext cx="4802188" cy="3600450"/>
          </a:xfrm>
          <a:prstGeom prst="rect">
            <a:avLst/>
          </a:prstGeom>
          <a:ln/>
        </p:spPr>
      </p:sp>
      <p:sp>
        <p:nvSpPr>
          <p:cNvPr id="162819"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The contaminated aerosols created by the blower, also present a potential exposure hazard to the public if not protected or directed</a:t>
            </a:r>
          </a:p>
        </p:txBody>
      </p:sp>
      <p:sp>
        <p:nvSpPr>
          <p:cNvPr id="162820" name="Slide Number Placeholder 3"/>
          <p:cNvSpPr>
            <a:spLocks noGrp="1"/>
          </p:cNvSpPr>
          <p:nvPr>
            <p:ph type="sldNum" sz="quarter" idx="5"/>
          </p:nvPr>
        </p:nvSpPr>
        <p:spPr>
          <a:xfrm>
            <a:off x="4144618" y="9120818"/>
            <a:ext cx="3170582" cy="480387"/>
          </a:xfrm>
          <a:prstGeom prst="rect">
            <a:avLst/>
          </a:prstGeom>
          <a:noFill/>
        </p:spPr>
        <p:txBody>
          <a:bodyPr/>
          <a:lstStyle/>
          <a:p>
            <a:fld id="{93A7B07F-770E-4118-B7A7-C15ADA365B89}" type="slidenum">
              <a:rPr lang="en-US" smtClean="0">
                <a:solidFill>
                  <a:prstClr val="black"/>
                </a:solidFill>
              </a:rPr>
              <a:pPr/>
              <a:t>157</a:t>
            </a:fld>
            <a:endParaRPr lang="en-US" dirty="0" smtClean="0">
              <a:solidFill>
                <a:prstClr val="black"/>
              </a:solidFill>
            </a:endParaRPr>
          </a:p>
        </p:txBody>
      </p:sp>
    </p:spTree>
    <p:extLst>
      <p:ext uri="{BB962C8B-B14F-4D97-AF65-F5344CB8AC3E}">
        <p14:creationId xmlns:p14="http://schemas.microsoft.com/office/powerpoint/2010/main" val="226475813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xfrm>
            <a:off x="1257300" y="719138"/>
            <a:ext cx="4802188" cy="3600450"/>
          </a:xfrm>
          <a:prstGeom prst="rect">
            <a:avLst/>
          </a:prstGeom>
          <a:ln/>
        </p:spPr>
      </p:sp>
      <p:sp>
        <p:nvSpPr>
          <p:cNvPr id="162819"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The results of the field studies are demonstrated here, along with the micro-organisms.</a:t>
            </a:r>
          </a:p>
          <a:p>
            <a:r>
              <a:rPr lang="en-US" dirty="0" smtClean="0"/>
              <a:t>In the study, there was not a dramatic drop in colony growth until the 60 foot mark.</a:t>
            </a:r>
          </a:p>
        </p:txBody>
      </p:sp>
      <p:sp>
        <p:nvSpPr>
          <p:cNvPr id="162820" name="Slide Number Placeholder 3"/>
          <p:cNvSpPr>
            <a:spLocks noGrp="1"/>
          </p:cNvSpPr>
          <p:nvPr>
            <p:ph type="sldNum" sz="quarter" idx="5"/>
          </p:nvPr>
        </p:nvSpPr>
        <p:spPr>
          <a:xfrm>
            <a:off x="4144618" y="9120818"/>
            <a:ext cx="3170582" cy="480387"/>
          </a:xfrm>
          <a:prstGeom prst="rect">
            <a:avLst/>
          </a:prstGeom>
          <a:noFill/>
        </p:spPr>
        <p:txBody>
          <a:bodyPr/>
          <a:lstStyle/>
          <a:p>
            <a:fld id="{93A7B07F-770E-4118-B7A7-C15ADA365B89}" type="slidenum">
              <a:rPr lang="en-US" smtClean="0">
                <a:solidFill>
                  <a:prstClr val="black"/>
                </a:solidFill>
              </a:rPr>
              <a:pPr/>
              <a:t>158</a:t>
            </a:fld>
            <a:endParaRPr lang="en-US" dirty="0" smtClean="0">
              <a:solidFill>
                <a:prstClr val="black"/>
              </a:solidFill>
            </a:endParaRPr>
          </a:p>
        </p:txBody>
      </p:sp>
    </p:spTree>
    <p:extLst>
      <p:ext uri="{BB962C8B-B14F-4D97-AF65-F5344CB8AC3E}">
        <p14:creationId xmlns:p14="http://schemas.microsoft.com/office/powerpoint/2010/main" val="226475813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xfrm>
            <a:off x="1257300" y="719138"/>
            <a:ext cx="4802188" cy="3600450"/>
          </a:xfrm>
          <a:prstGeom prst="rect">
            <a:avLst/>
          </a:prstGeom>
          <a:ln/>
        </p:spPr>
      </p:sp>
      <p:sp>
        <p:nvSpPr>
          <p:cNvPr id="162819" name="Notes Placeholder 2"/>
          <p:cNvSpPr>
            <a:spLocks noGrp="1"/>
          </p:cNvSpPr>
          <p:nvPr>
            <p:ph type="body" idx="1"/>
          </p:nvPr>
        </p:nvSpPr>
        <p:spPr>
          <a:xfrm>
            <a:off x="975692" y="4561231"/>
            <a:ext cx="5363818" cy="4320213"/>
          </a:xfrm>
          <a:prstGeom prst="rect">
            <a:avLst/>
          </a:prstGeom>
          <a:noFill/>
          <a:ln/>
        </p:spPr>
        <p:txBody>
          <a:bodyPr/>
          <a:lstStyle/>
          <a:p>
            <a:r>
              <a:rPr lang="en-US" dirty="0"/>
              <a:t>The results of the field studies are demonstrated here, along with the micro-organisms.</a:t>
            </a:r>
          </a:p>
          <a:p>
            <a:r>
              <a:rPr lang="en-US" dirty="0"/>
              <a:t>In the study, there was not a dramatic drop in colony growth until the 60 foot mark</a:t>
            </a:r>
            <a:r>
              <a:rPr lang="en-US" dirty="0" smtClean="0"/>
              <a:t>.</a:t>
            </a:r>
          </a:p>
          <a:p>
            <a:endParaRPr lang="en-US" dirty="0" smtClean="0"/>
          </a:p>
          <a:p>
            <a:r>
              <a:rPr lang="en-US" dirty="0" smtClean="0"/>
              <a:t>This portion of the study examined the potential exposure for air venting of several ATU suspended growth technologies.</a:t>
            </a:r>
            <a:endParaRPr lang="en-US" dirty="0"/>
          </a:p>
          <a:p>
            <a:endParaRPr lang="en-US" dirty="0" smtClean="0"/>
          </a:p>
        </p:txBody>
      </p:sp>
      <p:sp>
        <p:nvSpPr>
          <p:cNvPr id="162820" name="Slide Number Placeholder 3"/>
          <p:cNvSpPr>
            <a:spLocks noGrp="1"/>
          </p:cNvSpPr>
          <p:nvPr>
            <p:ph type="sldNum" sz="quarter" idx="5"/>
          </p:nvPr>
        </p:nvSpPr>
        <p:spPr>
          <a:xfrm>
            <a:off x="4144618" y="9120818"/>
            <a:ext cx="3170582" cy="480387"/>
          </a:xfrm>
          <a:prstGeom prst="rect">
            <a:avLst/>
          </a:prstGeom>
          <a:noFill/>
        </p:spPr>
        <p:txBody>
          <a:bodyPr/>
          <a:lstStyle/>
          <a:p>
            <a:fld id="{93A7B07F-770E-4118-B7A7-C15ADA365B89}" type="slidenum">
              <a:rPr lang="en-US" smtClean="0">
                <a:solidFill>
                  <a:prstClr val="black"/>
                </a:solidFill>
              </a:rPr>
              <a:pPr/>
              <a:t>159</a:t>
            </a:fld>
            <a:endParaRPr lang="en-US" dirty="0" smtClean="0">
              <a:solidFill>
                <a:prstClr val="black"/>
              </a:solidFill>
            </a:endParaRPr>
          </a:p>
        </p:txBody>
      </p:sp>
    </p:spTree>
    <p:extLst>
      <p:ext uri="{BB962C8B-B14F-4D97-AF65-F5344CB8AC3E}">
        <p14:creationId xmlns:p14="http://schemas.microsoft.com/office/powerpoint/2010/main" val="2264758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xfrm>
            <a:off x="1257300" y="719138"/>
            <a:ext cx="4802188" cy="3600450"/>
          </a:xfrm>
          <a:prstGeom prst="rect">
            <a:avLst/>
          </a:prstGeom>
          <a:ln/>
        </p:spPr>
      </p:sp>
      <p:sp>
        <p:nvSpPr>
          <p:cNvPr id="137219"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This list provides a level of detail of many specific pathogens and information previously identified in our industry. It also adds these following “new” players to the list that were not known. </a:t>
            </a:r>
          </a:p>
          <a:p>
            <a:endParaRPr lang="en-US" dirty="0"/>
          </a:p>
          <a:p>
            <a:pPr marL="177845" indent="-177845">
              <a:buFont typeface="Arial" panose="020B0604020202020204" pitchFamily="34" charset="0"/>
              <a:buChar char="•"/>
            </a:pPr>
            <a:r>
              <a:rPr lang="en-US" dirty="0" smtClean="0"/>
              <a:t>MRSA</a:t>
            </a:r>
          </a:p>
          <a:p>
            <a:pPr marL="177845" indent="-177845">
              <a:buFont typeface="Arial" panose="020B0604020202020204" pitchFamily="34" charset="0"/>
              <a:buChar char="•"/>
            </a:pPr>
            <a:r>
              <a:rPr lang="en-US" dirty="0" smtClean="0"/>
              <a:t>Molds and rare molds</a:t>
            </a:r>
          </a:p>
          <a:p>
            <a:pPr marL="177845" indent="-177845">
              <a:buFont typeface="Arial" panose="020B0604020202020204" pitchFamily="34" charset="0"/>
              <a:buChar char="•"/>
            </a:pPr>
            <a:r>
              <a:rPr lang="en-US" dirty="0" smtClean="0"/>
              <a:t>Fungus/Yeasts</a:t>
            </a:r>
          </a:p>
          <a:p>
            <a:pPr marL="177845" indent="-177845">
              <a:buFont typeface="Arial" panose="020B0604020202020204" pitchFamily="34" charset="0"/>
              <a:buChar char="•"/>
            </a:pPr>
            <a:r>
              <a:rPr lang="en-US" dirty="0" smtClean="0"/>
              <a:t>Specifics on E.Coli O157-H7l</a:t>
            </a:r>
          </a:p>
          <a:p>
            <a:endParaRPr lang="en-US" dirty="0"/>
          </a:p>
          <a:p>
            <a:r>
              <a:rPr lang="en-US" dirty="0" smtClean="0"/>
              <a:t>In the field studies, samples tested positive for a bacterium family at the dump site directly related to Chlamydia. These were captured on a plate test from aerosolized wastewater during the truck unloading sequence…</a:t>
            </a:r>
          </a:p>
        </p:txBody>
      </p:sp>
      <p:sp>
        <p:nvSpPr>
          <p:cNvPr id="137220" name="Slide Number Placeholder 3"/>
          <p:cNvSpPr>
            <a:spLocks noGrp="1"/>
          </p:cNvSpPr>
          <p:nvPr>
            <p:ph type="sldNum" sz="quarter" idx="5"/>
          </p:nvPr>
        </p:nvSpPr>
        <p:spPr>
          <a:xfrm>
            <a:off x="4144618" y="9120818"/>
            <a:ext cx="3170582" cy="480387"/>
          </a:xfrm>
          <a:prstGeom prst="rect">
            <a:avLst/>
          </a:prstGeom>
          <a:noFill/>
        </p:spPr>
        <p:txBody>
          <a:bodyPr/>
          <a:lstStyle/>
          <a:p>
            <a:fld id="{02170BF1-E749-40A0-A56D-C4ACF9413422}" type="slidenum">
              <a:rPr lang="en-US" smtClean="0">
                <a:solidFill>
                  <a:prstClr val="black"/>
                </a:solidFill>
              </a:rPr>
              <a:pPr/>
              <a:t>16</a:t>
            </a:fld>
            <a:endParaRPr lang="en-US" dirty="0" smtClean="0">
              <a:solidFill>
                <a:prstClr val="black"/>
              </a:solidFill>
            </a:endParaRPr>
          </a:p>
        </p:txBody>
      </p:sp>
    </p:spTree>
    <p:extLst>
      <p:ext uri="{BB962C8B-B14F-4D97-AF65-F5344CB8AC3E}">
        <p14:creationId xmlns:p14="http://schemas.microsoft.com/office/powerpoint/2010/main" val="55813130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xfrm>
            <a:off x="1257300" y="719138"/>
            <a:ext cx="4802188" cy="3600450"/>
          </a:xfrm>
          <a:prstGeom prst="rect">
            <a:avLst/>
          </a:prstGeom>
          <a:ln/>
        </p:spPr>
      </p:sp>
      <p:sp>
        <p:nvSpPr>
          <p:cNvPr id="129027"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Task:</a:t>
            </a:r>
          </a:p>
          <a:p>
            <a:r>
              <a:rPr lang="en-US" dirty="0" smtClean="0"/>
              <a:t>Wire brush grinding of a discharge connection on a pump truck that was creating a ‘dust” aerosol, on the main discharge valve of the septic pump truck. The threads were swabbed (after cleaning) and still tested positive for E-coli.</a:t>
            </a:r>
          </a:p>
        </p:txBody>
      </p:sp>
      <p:sp>
        <p:nvSpPr>
          <p:cNvPr id="129028" name="Slide Number Placeholder 3"/>
          <p:cNvSpPr>
            <a:spLocks noGrp="1"/>
          </p:cNvSpPr>
          <p:nvPr>
            <p:ph type="sldNum" sz="quarter" idx="5"/>
          </p:nvPr>
        </p:nvSpPr>
        <p:spPr>
          <a:xfrm>
            <a:off x="4144618" y="9120818"/>
            <a:ext cx="3170582" cy="480387"/>
          </a:xfrm>
          <a:prstGeom prst="rect">
            <a:avLst/>
          </a:prstGeom>
          <a:noFill/>
        </p:spPr>
        <p:txBody>
          <a:bodyPr/>
          <a:lstStyle/>
          <a:p>
            <a:fld id="{1495FDFC-0146-4FA4-AD5D-EA50A8C1692A}" type="slidenum">
              <a:rPr lang="en-US" smtClean="0"/>
              <a:pPr/>
              <a:t>160</a:t>
            </a:fld>
            <a:endParaRPr lang="en-US" dirty="0" smtClean="0"/>
          </a:p>
        </p:txBody>
      </p:sp>
    </p:spTree>
    <p:extLst>
      <p:ext uri="{BB962C8B-B14F-4D97-AF65-F5344CB8AC3E}">
        <p14:creationId xmlns:p14="http://schemas.microsoft.com/office/powerpoint/2010/main" val="104472285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xfrm>
            <a:off x="1257300" y="719138"/>
            <a:ext cx="4802188" cy="3600450"/>
          </a:xfrm>
          <a:prstGeom prst="rect">
            <a:avLst/>
          </a:prstGeom>
          <a:ln/>
        </p:spPr>
      </p:sp>
      <p:sp>
        <p:nvSpPr>
          <p:cNvPr id="129027"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Task: Emptying of Pump Truck at Wastewater facility:</a:t>
            </a:r>
          </a:p>
          <a:p>
            <a:r>
              <a:rPr lang="en-US" dirty="0" smtClean="0"/>
              <a:t>This service provider wore full and appropriate PPE while on the customers jobsite, and didn’t continue here when he offloaded the pump truck. Principally because the site manager put pressure on the drivers to get in and out as quickly as possible.</a:t>
            </a:r>
          </a:p>
          <a:p>
            <a:endParaRPr lang="en-US" dirty="0"/>
          </a:p>
          <a:p>
            <a:endParaRPr lang="en-US" dirty="0" smtClean="0"/>
          </a:p>
        </p:txBody>
      </p:sp>
      <p:sp>
        <p:nvSpPr>
          <p:cNvPr id="129028" name="Slide Number Placeholder 3"/>
          <p:cNvSpPr>
            <a:spLocks noGrp="1"/>
          </p:cNvSpPr>
          <p:nvPr>
            <p:ph type="sldNum" sz="quarter" idx="5"/>
          </p:nvPr>
        </p:nvSpPr>
        <p:spPr>
          <a:xfrm>
            <a:off x="4144618" y="9120818"/>
            <a:ext cx="3170582" cy="480387"/>
          </a:xfrm>
          <a:prstGeom prst="rect">
            <a:avLst/>
          </a:prstGeom>
          <a:noFill/>
        </p:spPr>
        <p:txBody>
          <a:bodyPr/>
          <a:lstStyle/>
          <a:p>
            <a:fld id="{1495FDFC-0146-4FA4-AD5D-EA50A8C1692A}" type="slidenum">
              <a:rPr lang="en-US" smtClean="0"/>
              <a:pPr/>
              <a:t>161</a:t>
            </a:fld>
            <a:endParaRPr lang="en-US" dirty="0" smtClean="0"/>
          </a:p>
        </p:txBody>
      </p:sp>
    </p:spTree>
    <p:extLst>
      <p:ext uri="{BB962C8B-B14F-4D97-AF65-F5344CB8AC3E}">
        <p14:creationId xmlns:p14="http://schemas.microsoft.com/office/powerpoint/2010/main" val="104472285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xfrm>
            <a:off x="1257300" y="719138"/>
            <a:ext cx="4802188" cy="3600450"/>
          </a:xfrm>
          <a:prstGeom prst="rect">
            <a:avLst/>
          </a:prstGeom>
          <a:ln/>
        </p:spPr>
      </p:sp>
      <p:sp>
        <p:nvSpPr>
          <p:cNvPr id="129027"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There is little to do to minimize the exposures at this dump site that is not already commonly available and identified in the study. The </a:t>
            </a:r>
            <a:r>
              <a:rPr lang="en-US" dirty="0"/>
              <a:t>u</a:t>
            </a:r>
            <a:r>
              <a:rPr lang="en-US" dirty="0" smtClean="0"/>
              <a:t>se of coveralls, facemask, gloves and glasses will minimize the exposure to aerosols and should be common practice.</a:t>
            </a:r>
          </a:p>
        </p:txBody>
      </p:sp>
      <p:sp>
        <p:nvSpPr>
          <p:cNvPr id="129028" name="Slide Number Placeholder 3"/>
          <p:cNvSpPr>
            <a:spLocks noGrp="1"/>
          </p:cNvSpPr>
          <p:nvPr>
            <p:ph type="sldNum" sz="quarter" idx="5"/>
          </p:nvPr>
        </p:nvSpPr>
        <p:spPr>
          <a:xfrm>
            <a:off x="4144618" y="9120818"/>
            <a:ext cx="3170582" cy="480387"/>
          </a:xfrm>
          <a:prstGeom prst="rect">
            <a:avLst/>
          </a:prstGeom>
          <a:noFill/>
        </p:spPr>
        <p:txBody>
          <a:bodyPr/>
          <a:lstStyle/>
          <a:p>
            <a:fld id="{1495FDFC-0146-4FA4-AD5D-EA50A8C1692A}" type="slidenum">
              <a:rPr lang="en-US" smtClean="0"/>
              <a:pPr/>
              <a:t>162</a:t>
            </a:fld>
            <a:endParaRPr lang="en-US" dirty="0" smtClean="0"/>
          </a:p>
        </p:txBody>
      </p:sp>
    </p:spTree>
    <p:extLst>
      <p:ext uri="{BB962C8B-B14F-4D97-AF65-F5344CB8AC3E}">
        <p14:creationId xmlns:p14="http://schemas.microsoft.com/office/powerpoint/2010/main" val="104472285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xfrm>
            <a:off x="1257300" y="719138"/>
            <a:ext cx="4802188" cy="3600450"/>
          </a:xfrm>
          <a:prstGeom prst="rect">
            <a:avLst/>
          </a:prstGeom>
          <a:ln/>
        </p:spPr>
      </p:sp>
      <p:sp>
        <p:nvSpPr>
          <p:cNvPr id="129027"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This is a look at two different unloading methods with one being a much better practice to minimize</a:t>
            </a:r>
            <a:r>
              <a:rPr lang="en-US" baseline="0" dirty="0" smtClean="0"/>
              <a:t> the creation of aerosols. </a:t>
            </a:r>
          </a:p>
          <a:p>
            <a:r>
              <a:rPr lang="en-US" dirty="0" smtClean="0"/>
              <a:t>As you can see, a dramatically lower aerosolization of the wastewater is achieved by use of th</a:t>
            </a:r>
            <a:r>
              <a:rPr lang="en-US" baseline="0" dirty="0" smtClean="0"/>
              <a:t>is specialized hose carried on the truck for the specific purpose of off loading the truck.</a:t>
            </a:r>
            <a:endParaRPr lang="en-US" dirty="0" smtClean="0"/>
          </a:p>
        </p:txBody>
      </p:sp>
      <p:sp>
        <p:nvSpPr>
          <p:cNvPr id="129028" name="Slide Number Placeholder 3"/>
          <p:cNvSpPr>
            <a:spLocks noGrp="1"/>
          </p:cNvSpPr>
          <p:nvPr>
            <p:ph type="sldNum" sz="quarter" idx="5"/>
          </p:nvPr>
        </p:nvSpPr>
        <p:spPr>
          <a:xfrm>
            <a:off x="4144618" y="9120818"/>
            <a:ext cx="3170582" cy="480387"/>
          </a:xfrm>
          <a:prstGeom prst="rect">
            <a:avLst/>
          </a:prstGeom>
          <a:noFill/>
        </p:spPr>
        <p:txBody>
          <a:bodyPr/>
          <a:lstStyle/>
          <a:p>
            <a:fld id="{1495FDFC-0146-4FA4-AD5D-EA50A8C1692A}" type="slidenum">
              <a:rPr lang="en-US" smtClean="0"/>
              <a:pPr/>
              <a:t>163</a:t>
            </a:fld>
            <a:endParaRPr lang="en-US" dirty="0" smtClean="0"/>
          </a:p>
        </p:txBody>
      </p:sp>
    </p:spTree>
    <p:extLst>
      <p:ext uri="{BB962C8B-B14F-4D97-AF65-F5344CB8AC3E}">
        <p14:creationId xmlns:p14="http://schemas.microsoft.com/office/powerpoint/2010/main" val="104472285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1257300" y="719138"/>
            <a:ext cx="4802188" cy="3600450"/>
          </a:xfrm>
          <a:prstGeom prst="rect">
            <a:avLst/>
          </a:prstGeom>
          <a:ln/>
        </p:spPr>
      </p:sp>
      <p:sp>
        <p:nvSpPr>
          <p:cNvPr id="154627"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Explain the distance from the truck to the septic system components that the service provider must drag hose (a long ways)…the</a:t>
            </a:r>
            <a:r>
              <a:rPr lang="en-US" baseline="0" dirty="0" smtClean="0"/>
              <a:t> point of this slide is reinforced in the following slides and the decisions made by the operators. </a:t>
            </a:r>
          </a:p>
          <a:p>
            <a:r>
              <a:rPr lang="en-US" baseline="0" dirty="0" smtClean="0"/>
              <a:t>It is too far away from the actual work to facilitate going back and forth for equipment, PPE etc. The service provider should think this through just a bit more and make sure that he has everything that he needs on the first or last trip into the backyard before he begins work</a:t>
            </a:r>
            <a:r>
              <a:rPr lang="en-US" dirty="0"/>
              <a:t>.</a:t>
            </a:r>
            <a:endParaRPr lang="en-US" dirty="0" smtClean="0"/>
          </a:p>
        </p:txBody>
      </p:sp>
      <p:sp>
        <p:nvSpPr>
          <p:cNvPr id="154628" name="Slide Number Placeholder 3"/>
          <p:cNvSpPr>
            <a:spLocks noGrp="1"/>
          </p:cNvSpPr>
          <p:nvPr>
            <p:ph type="sldNum" sz="quarter" idx="5"/>
          </p:nvPr>
        </p:nvSpPr>
        <p:spPr>
          <a:xfrm>
            <a:off x="4144618" y="9120818"/>
            <a:ext cx="3170582" cy="480387"/>
          </a:xfrm>
          <a:prstGeom prst="rect">
            <a:avLst/>
          </a:prstGeom>
          <a:noFill/>
        </p:spPr>
        <p:txBody>
          <a:bodyPr/>
          <a:lstStyle/>
          <a:p>
            <a:fld id="{45BA8775-6D8B-4E33-9CAB-BF996ED3BAEC}" type="slidenum">
              <a:rPr lang="en-US" smtClean="0"/>
              <a:pPr/>
              <a:t>164</a:t>
            </a:fld>
            <a:endParaRPr lang="en-US" dirty="0" smtClean="0"/>
          </a:p>
        </p:txBody>
      </p:sp>
    </p:spTree>
    <p:extLst>
      <p:ext uri="{BB962C8B-B14F-4D97-AF65-F5344CB8AC3E}">
        <p14:creationId xmlns:p14="http://schemas.microsoft.com/office/powerpoint/2010/main" val="297684096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xfrm>
            <a:off x="1257300" y="719138"/>
            <a:ext cx="4802188" cy="3600450"/>
          </a:xfrm>
          <a:prstGeom prst="rect">
            <a:avLst/>
          </a:prstGeom>
          <a:ln/>
        </p:spPr>
      </p:sp>
      <p:sp>
        <p:nvSpPr>
          <p:cNvPr id="155651"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In this single family residence, one of the laterals was not taking water and was determined to be clogged. This slide shows the what the d-box (distribution box) looked like upon initially opening up the system. The d-box was full.</a:t>
            </a:r>
          </a:p>
          <a:p>
            <a:endParaRPr lang="en-US" dirty="0"/>
          </a:p>
          <a:p>
            <a:r>
              <a:rPr lang="en-US" dirty="0" smtClean="0"/>
              <a:t>In this slide you can see the SP is not wearing any coveralls and will eventually have his pants and shirt grossly contaminated as his work wears on through out the job and the remainder of the day and he will wear these home tonight, potentially extending the gross contamination to his family.</a:t>
            </a:r>
          </a:p>
        </p:txBody>
      </p:sp>
      <p:sp>
        <p:nvSpPr>
          <p:cNvPr id="155652" name="Slide Number Placeholder 3"/>
          <p:cNvSpPr>
            <a:spLocks noGrp="1"/>
          </p:cNvSpPr>
          <p:nvPr>
            <p:ph type="sldNum" sz="quarter" idx="5"/>
          </p:nvPr>
        </p:nvSpPr>
        <p:spPr>
          <a:xfrm>
            <a:off x="4144618" y="9120818"/>
            <a:ext cx="3170582" cy="480387"/>
          </a:xfrm>
          <a:prstGeom prst="rect">
            <a:avLst/>
          </a:prstGeom>
          <a:noFill/>
        </p:spPr>
        <p:txBody>
          <a:bodyPr/>
          <a:lstStyle/>
          <a:p>
            <a:fld id="{E8EF9023-52D7-4708-A504-4B3DA8D41187}" type="slidenum">
              <a:rPr lang="en-US" smtClean="0"/>
              <a:pPr/>
              <a:t>165</a:t>
            </a:fld>
            <a:endParaRPr lang="en-US" dirty="0" smtClean="0"/>
          </a:p>
        </p:txBody>
      </p:sp>
    </p:spTree>
    <p:extLst>
      <p:ext uri="{BB962C8B-B14F-4D97-AF65-F5344CB8AC3E}">
        <p14:creationId xmlns:p14="http://schemas.microsoft.com/office/powerpoint/2010/main" val="403974078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xfrm>
            <a:off x="1257300" y="719138"/>
            <a:ext cx="4802188" cy="3600450"/>
          </a:xfrm>
          <a:prstGeom prst="rect">
            <a:avLst/>
          </a:prstGeom>
          <a:ln/>
        </p:spPr>
      </p:sp>
      <p:sp>
        <p:nvSpPr>
          <p:cNvPr id="157699"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Exposure: The SP is creating an aerosol by using the clients hose.</a:t>
            </a:r>
          </a:p>
          <a:p>
            <a:pPr marL="177845" indent="-177845">
              <a:buFont typeface="Arial" panose="020B0604020202020204" pitchFamily="34" charset="0"/>
              <a:buChar char="•"/>
            </a:pPr>
            <a:r>
              <a:rPr lang="en-US" dirty="0" smtClean="0"/>
              <a:t>The gloves that he is using are not appropriate for the work environment (cloth backs and rubber)</a:t>
            </a:r>
          </a:p>
          <a:p>
            <a:pPr marL="177845" indent="-177845">
              <a:buFont typeface="Arial" panose="020B0604020202020204" pitchFamily="34" charset="0"/>
              <a:buChar char="•"/>
            </a:pPr>
            <a:r>
              <a:rPr lang="en-US" dirty="0" smtClean="0"/>
              <a:t>He is also using the clients hose for cleaning out the d-box. With no backflow preventer, he risks contamination of the clients drinking water.</a:t>
            </a:r>
          </a:p>
        </p:txBody>
      </p:sp>
      <p:sp>
        <p:nvSpPr>
          <p:cNvPr id="157700" name="Slide Number Placeholder 3"/>
          <p:cNvSpPr>
            <a:spLocks noGrp="1"/>
          </p:cNvSpPr>
          <p:nvPr>
            <p:ph type="sldNum" sz="quarter" idx="5"/>
          </p:nvPr>
        </p:nvSpPr>
        <p:spPr>
          <a:xfrm>
            <a:off x="4144618" y="9120818"/>
            <a:ext cx="3170582" cy="480387"/>
          </a:xfrm>
          <a:prstGeom prst="rect">
            <a:avLst/>
          </a:prstGeom>
          <a:noFill/>
        </p:spPr>
        <p:txBody>
          <a:bodyPr/>
          <a:lstStyle/>
          <a:p>
            <a:fld id="{5156A7AD-DE53-4BAA-93F5-D056C20F8183}" type="slidenum">
              <a:rPr lang="en-US" smtClean="0"/>
              <a:pPr/>
              <a:t>166</a:t>
            </a:fld>
            <a:endParaRPr lang="en-US" dirty="0" smtClean="0"/>
          </a:p>
        </p:txBody>
      </p:sp>
    </p:spTree>
    <p:extLst>
      <p:ext uri="{BB962C8B-B14F-4D97-AF65-F5344CB8AC3E}">
        <p14:creationId xmlns:p14="http://schemas.microsoft.com/office/powerpoint/2010/main" val="17102602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xfrm>
            <a:off x="1257300" y="719138"/>
            <a:ext cx="4802188" cy="3600450"/>
          </a:xfrm>
          <a:prstGeom prst="rect">
            <a:avLst/>
          </a:prstGeom>
          <a:ln/>
        </p:spPr>
      </p:sp>
      <p:sp>
        <p:nvSpPr>
          <p:cNvPr id="157699" name="Notes Placeholder 2"/>
          <p:cNvSpPr>
            <a:spLocks noGrp="1"/>
          </p:cNvSpPr>
          <p:nvPr>
            <p:ph type="body" idx="1"/>
          </p:nvPr>
        </p:nvSpPr>
        <p:spPr>
          <a:xfrm>
            <a:off x="975692" y="4561231"/>
            <a:ext cx="5363818" cy="4320213"/>
          </a:xfrm>
          <a:prstGeom prst="rect">
            <a:avLst/>
          </a:prstGeom>
          <a:noFill/>
          <a:ln/>
        </p:spPr>
        <p:txBody>
          <a:bodyPr/>
          <a:lstStyle/>
          <a:p>
            <a:r>
              <a:rPr lang="en-US" dirty="0"/>
              <a:t>Exposure: The SP is creating an aerosol by using the clients hose.</a:t>
            </a:r>
          </a:p>
          <a:p>
            <a:pPr marL="177845" indent="-177845">
              <a:buFont typeface="Arial" panose="020B0604020202020204" pitchFamily="34" charset="0"/>
              <a:buChar char="•"/>
            </a:pPr>
            <a:endParaRPr lang="en-US" dirty="0" smtClean="0"/>
          </a:p>
          <a:p>
            <a:pPr marL="177845" indent="-177845">
              <a:buFont typeface="Arial" panose="020B0604020202020204" pitchFamily="34" charset="0"/>
              <a:buChar char="•"/>
            </a:pPr>
            <a:r>
              <a:rPr lang="en-US" dirty="0" smtClean="0"/>
              <a:t>The </a:t>
            </a:r>
            <a:r>
              <a:rPr lang="en-US" dirty="0"/>
              <a:t>gloves that he is using are not appropriate for the work environment (cloth backs and rubber</a:t>
            </a:r>
            <a:r>
              <a:rPr lang="en-US" dirty="0" smtClean="0"/>
              <a:t>).</a:t>
            </a:r>
          </a:p>
          <a:p>
            <a:pPr marL="177845" indent="-177845">
              <a:buFont typeface="Arial" panose="020B0604020202020204" pitchFamily="34" charset="0"/>
              <a:buChar char="•"/>
            </a:pPr>
            <a:r>
              <a:rPr lang="en-US" dirty="0" smtClean="0"/>
              <a:t>No facemask of any type is used as barrier protection for the aerosol being created.</a:t>
            </a:r>
            <a:endParaRPr lang="en-US" dirty="0"/>
          </a:p>
          <a:p>
            <a:pPr marL="177845" indent="-177845">
              <a:buFont typeface="Arial" panose="020B0604020202020204" pitchFamily="34" charset="0"/>
              <a:buChar char="•"/>
            </a:pPr>
            <a:r>
              <a:rPr lang="en-US" dirty="0"/>
              <a:t>He is also using the clients hose for cleaning out the d-box. With no backflow preventer, he risks contamination of the clients drinking water</a:t>
            </a:r>
            <a:r>
              <a:rPr lang="en-US" dirty="0" smtClean="0"/>
              <a:t>.</a:t>
            </a:r>
          </a:p>
          <a:p>
            <a:pPr marL="177845" indent="-177845">
              <a:buFont typeface="Arial" panose="020B0604020202020204" pitchFamily="34" charset="0"/>
              <a:buChar char="•"/>
            </a:pPr>
            <a:r>
              <a:rPr lang="en-US" dirty="0" smtClean="0"/>
              <a:t>Samples were taken and plate tests can be observed with the results.</a:t>
            </a:r>
            <a:endParaRPr lang="en-US" dirty="0"/>
          </a:p>
          <a:p>
            <a:endParaRPr lang="en-US" dirty="0" smtClean="0"/>
          </a:p>
        </p:txBody>
      </p:sp>
      <p:sp>
        <p:nvSpPr>
          <p:cNvPr id="157700" name="Slide Number Placeholder 3"/>
          <p:cNvSpPr>
            <a:spLocks noGrp="1"/>
          </p:cNvSpPr>
          <p:nvPr>
            <p:ph type="sldNum" sz="quarter" idx="5"/>
          </p:nvPr>
        </p:nvSpPr>
        <p:spPr>
          <a:xfrm>
            <a:off x="4144618" y="9120818"/>
            <a:ext cx="3170582" cy="480387"/>
          </a:xfrm>
          <a:prstGeom prst="rect">
            <a:avLst/>
          </a:prstGeom>
          <a:noFill/>
        </p:spPr>
        <p:txBody>
          <a:bodyPr/>
          <a:lstStyle/>
          <a:p>
            <a:fld id="{5156A7AD-DE53-4BAA-93F5-D056C20F8183}" type="slidenum">
              <a:rPr lang="en-US" smtClean="0"/>
              <a:pPr/>
              <a:t>167</a:t>
            </a:fld>
            <a:endParaRPr lang="en-US" dirty="0" smtClean="0"/>
          </a:p>
        </p:txBody>
      </p:sp>
    </p:spTree>
    <p:extLst>
      <p:ext uri="{BB962C8B-B14F-4D97-AF65-F5344CB8AC3E}">
        <p14:creationId xmlns:p14="http://schemas.microsoft.com/office/powerpoint/2010/main" val="242281579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xfrm>
            <a:off x="1257300" y="719138"/>
            <a:ext cx="4802188" cy="3600450"/>
          </a:xfrm>
          <a:prstGeom prst="rect">
            <a:avLst/>
          </a:prstGeom>
          <a:ln/>
        </p:spPr>
      </p:sp>
      <p:sp>
        <p:nvSpPr>
          <p:cNvPr id="159747"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This picture is of the same job, but digging out the other end of the line.</a:t>
            </a:r>
          </a:p>
          <a:p>
            <a:endParaRPr lang="en-US" dirty="0"/>
          </a:p>
          <a:p>
            <a:r>
              <a:rPr lang="en-US" dirty="0" smtClean="0"/>
              <a:t>This was done when the line couldn’t be cleared from the d-box side. The SP initial work was in grossly contaminated soil and is wearing no PPE at all.</a:t>
            </a:r>
          </a:p>
        </p:txBody>
      </p:sp>
      <p:sp>
        <p:nvSpPr>
          <p:cNvPr id="159748" name="Slide Number Placeholder 3"/>
          <p:cNvSpPr>
            <a:spLocks noGrp="1"/>
          </p:cNvSpPr>
          <p:nvPr>
            <p:ph type="sldNum" sz="quarter" idx="5"/>
          </p:nvPr>
        </p:nvSpPr>
        <p:spPr>
          <a:xfrm>
            <a:off x="4144618" y="9120818"/>
            <a:ext cx="3170582" cy="480387"/>
          </a:xfrm>
          <a:prstGeom prst="rect">
            <a:avLst/>
          </a:prstGeom>
          <a:noFill/>
        </p:spPr>
        <p:txBody>
          <a:bodyPr/>
          <a:lstStyle/>
          <a:p>
            <a:fld id="{C6A8DBD6-FD35-4F04-853D-12ECA2693555}" type="slidenum">
              <a:rPr lang="en-US" smtClean="0"/>
              <a:pPr/>
              <a:t>168</a:t>
            </a:fld>
            <a:endParaRPr lang="en-US" dirty="0" smtClean="0"/>
          </a:p>
        </p:txBody>
      </p:sp>
    </p:spTree>
    <p:extLst>
      <p:ext uri="{BB962C8B-B14F-4D97-AF65-F5344CB8AC3E}">
        <p14:creationId xmlns:p14="http://schemas.microsoft.com/office/powerpoint/2010/main" val="262599662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xfrm>
            <a:off x="1257300" y="719138"/>
            <a:ext cx="4802188" cy="3600450"/>
          </a:xfrm>
          <a:prstGeom prst="rect">
            <a:avLst/>
          </a:prstGeom>
          <a:ln/>
        </p:spPr>
      </p:sp>
      <p:sp>
        <p:nvSpPr>
          <p:cNvPr id="162819"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Although the SP has added single layer Nitrile gloves, the trench is full of contamination and sewage. Note shovel handle.</a:t>
            </a:r>
          </a:p>
        </p:txBody>
      </p:sp>
      <p:sp>
        <p:nvSpPr>
          <p:cNvPr id="162820" name="Slide Number Placeholder 3"/>
          <p:cNvSpPr>
            <a:spLocks noGrp="1"/>
          </p:cNvSpPr>
          <p:nvPr>
            <p:ph type="sldNum" sz="quarter" idx="5"/>
          </p:nvPr>
        </p:nvSpPr>
        <p:spPr>
          <a:xfrm>
            <a:off x="4144618" y="9120818"/>
            <a:ext cx="3170582" cy="480387"/>
          </a:xfrm>
          <a:prstGeom prst="rect">
            <a:avLst/>
          </a:prstGeom>
          <a:noFill/>
        </p:spPr>
        <p:txBody>
          <a:bodyPr/>
          <a:lstStyle/>
          <a:p>
            <a:fld id="{93A7B07F-770E-4118-B7A7-C15ADA365B89}" type="slidenum">
              <a:rPr lang="en-US" smtClean="0"/>
              <a:pPr/>
              <a:t>169</a:t>
            </a:fld>
            <a:endParaRPr lang="en-US" dirty="0" smtClean="0"/>
          </a:p>
        </p:txBody>
      </p:sp>
    </p:spTree>
    <p:extLst>
      <p:ext uri="{BB962C8B-B14F-4D97-AF65-F5344CB8AC3E}">
        <p14:creationId xmlns:p14="http://schemas.microsoft.com/office/powerpoint/2010/main" val="2264758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257300" y="719138"/>
            <a:ext cx="4802188" cy="3600450"/>
          </a:xfrm>
          <a:prstGeom prst="rect">
            <a:avLst/>
          </a:prstGeom>
          <a:ln/>
        </p:spPr>
      </p:sp>
      <p:sp>
        <p:nvSpPr>
          <p:cNvPr id="97283"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Safety begins as process management. While we don’t always fall under a specific set of rules and guidelines, it appears that for this issue there is much that can be gleaned from Blood Borne Pathogen rules and methods.</a:t>
            </a:r>
          </a:p>
          <a:p>
            <a:endParaRPr lang="en-US" dirty="0"/>
          </a:p>
          <a:p>
            <a:r>
              <a:rPr lang="en-US" dirty="0" smtClean="0"/>
              <a:t>Small businesses are obligated to ensure a safe workplace under the “General duty” clause of both WISHA and OSHA.</a:t>
            </a:r>
          </a:p>
          <a:p>
            <a:endParaRPr lang="en-US" dirty="0"/>
          </a:p>
          <a:p>
            <a:r>
              <a:rPr lang="en-US" dirty="0" smtClean="0"/>
              <a:t>Having an APP (accident prevention plan), PPE evaluation and use and a commitment from management to protect workers health is a minimum.</a:t>
            </a:r>
          </a:p>
        </p:txBody>
      </p:sp>
      <p:sp>
        <p:nvSpPr>
          <p:cNvPr id="97284" name="Slide Number Placeholder 3"/>
          <p:cNvSpPr>
            <a:spLocks noGrp="1"/>
          </p:cNvSpPr>
          <p:nvPr>
            <p:ph type="sldNum" sz="quarter" idx="5"/>
          </p:nvPr>
        </p:nvSpPr>
        <p:spPr>
          <a:xfrm>
            <a:off x="4144618" y="9120818"/>
            <a:ext cx="3170582" cy="480387"/>
          </a:xfrm>
          <a:prstGeom prst="rect">
            <a:avLst/>
          </a:prstGeom>
          <a:noFill/>
        </p:spPr>
        <p:txBody>
          <a:bodyPr/>
          <a:lstStyle/>
          <a:p>
            <a:fld id="{59DFCBCD-DF51-4190-AA22-26C923966144}" type="slidenum">
              <a:rPr lang="en-US" smtClean="0">
                <a:solidFill>
                  <a:prstClr val="black"/>
                </a:solidFill>
              </a:rPr>
              <a:pPr/>
              <a:t>17</a:t>
            </a:fld>
            <a:endParaRPr lang="en-US" dirty="0" smtClean="0">
              <a:solidFill>
                <a:prstClr val="black"/>
              </a:solidFill>
            </a:endParaRPr>
          </a:p>
        </p:txBody>
      </p:sp>
    </p:spTree>
    <p:extLst>
      <p:ext uri="{BB962C8B-B14F-4D97-AF65-F5344CB8AC3E}">
        <p14:creationId xmlns:p14="http://schemas.microsoft.com/office/powerpoint/2010/main" val="143353700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xfrm>
            <a:off x="1257300" y="719138"/>
            <a:ext cx="4802188" cy="3600450"/>
          </a:xfrm>
          <a:prstGeom prst="rect">
            <a:avLst/>
          </a:prstGeom>
          <a:ln/>
        </p:spPr>
      </p:sp>
      <p:sp>
        <p:nvSpPr>
          <p:cNvPr id="160771"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Same job, continues digging out the trench with grossly contaminated wet soil now on the adjacent trench sides (no ground cover – adds an additional secondary exposure to the backyard to client and family). </a:t>
            </a:r>
          </a:p>
          <a:p>
            <a:r>
              <a:rPr lang="en-US" dirty="0" smtClean="0"/>
              <a:t>Presenter should review the lab testing results of the work environment with participants.</a:t>
            </a:r>
          </a:p>
          <a:p>
            <a:endParaRPr lang="en-US" dirty="0" smtClean="0"/>
          </a:p>
        </p:txBody>
      </p:sp>
      <p:sp>
        <p:nvSpPr>
          <p:cNvPr id="160772" name="Slide Number Placeholder 3"/>
          <p:cNvSpPr>
            <a:spLocks noGrp="1"/>
          </p:cNvSpPr>
          <p:nvPr>
            <p:ph type="sldNum" sz="quarter" idx="5"/>
          </p:nvPr>
        </p:nvSpPr>
        <p:spPr>
          <a:xfrm>
            <a:off x="4144618" y="9120818"/>
            <a:ext cx="3170582" cy="480387"/>
          </a:xfrm>
          <a:prstGeom prst="rect">
            <a:avLst/>
          </a:prstGeom>
          <a:noFill/>
        </p:spPr>
        <p:txBody>
          <a:bodyPr/>
          <a:lstStyle/>
          <a:p>
            <a:fld id="{8FD54EA2-64FB-4667-947C-A15AE889DF21}" type="slidenum">
              <a:rPr lang="en-US" smtClean="0">
                <a:solidFill>
                  <a:prstClr val="black"/>
                </a:solidFill>
              </a:rPr>
              <a:pPr/>
              <a:t>170</a:t>
            </a:fld>
            <a:endParaRPr lang="en-US" dirty="0" smtClean="0">
              <a:solidFill>
                <a:prstClr val="black"/>
              </a:solidFill>
            </a:endParaRPr>
          </a:p>
        </p:txBody>
      </p:sp>
    </p:spTree>
    <p:extLst>
      <p:ext uri="{BB962C8B-B14F-4D97-AF65-F5344CB8AC3E}">
        <p14:creationId xmlns:p14="http://schemas.microsoft.com/office/powerpoint/2010/main" val="93706860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xfrm>
            <a:off x="1257300" y="719138"/>
            <a:ext cx="4802188" cy="3600450"/>
          </a:xfrm>
          <a:prstGeom prst="rect">
            <a:avLst/>
          </a:prstGeom>
          <a:ln/>
        </p:spPr>
      </p:sp>
      <p:sp>
        <p:nvSpPr>
          <p:cNvPr id="162819"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This slide shows and interesting comparison to the PPE used by the man in orange working on the OSS compared to the small business owner’s representative. </a:t>
            </a:r>
          </a:p>
          <a:p>
            <a:r>
              <a:rPr lang="en-US" dirty="0" smtClean="0"/>
              <a:t>The man in orange works for a public utility who typically have a more robust safety program, but still is missing any face protection for aerosols which would be critical PPE.</a:t>
            </a:r>
          </a:p>
        </p:txBody>
      </p:sp>
      <p:sp>
        <p:nvSpPr>
          <p:cNvPr id="162820" name="Slide Number Placeholder 3"/>
          <p:cNvSpPr>
            <a:spLocks noGrp="1"/>
          </p:cNvSpPr>
          <p:nvPr>
            <p:ph type="sldNum" sz="quarter" idx="5"/>
          </p:nvPr>
        </p:nvSpPr>
        <p:spPr>
          <a:xfrm>
            <a:off x="4144618" y="9120818"/>
            <a:ext cx="3170582" cy="480387"/>
          </a:xfrm>
          <a:prstGeom prst="rect">
            <a:avLst/>
          </a:prstGeom>
          <a:noFill/>
        </p:spPr>
        <p:txBody>
          <a:bodyPr/>
          <a:lstStyle/>
          <a:p>
            <a:fld id="{93A7B07F-770E-4118-B7A7-C15ADA365B89}" type="slidenum">
              <a:rPr lang="en-US" smtClean="0">
                <a:solidFill>
                  <a:prstClr val="black"/>
                </a:solidFill>
              </a:rPr>
              <a:pPr/>
              <a:t>171</a:t>
            </a:fld>
            <a:endParaRPr lang="en-US" dirty="0" smtClean="0">
              <a:solidFill>
                <a:prstClr val="black"/>
              </a:solidFill>
            </a:endParaRPr>
          </a:p>
        </p:txBody>
      </p:sp>
    </p:spTree>
    <p:extLst>
      <p:ext uri="{BB962C8B-B14F-4D97-AF65-F5344CB8AC3E}">
        <p14:creationId xmlns:p14="http://schemas.microsoft.com/office/powerpoint/2010/main" val="226475813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xfrm>
            <a:off x="1257300" y="719138"/>
            <a:ext cx="4802188" cy="3600450"/>
          </a:xfrm>
          <a:prstGeom prst="rect">
            <a:avLst/>
          </a:prstGeom>
          <a:ln/>
        </p:spPr>
      </p:sp>
      <p:sp>
        <p:nvSpPr>
          <p:cNvPr id="162819"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Note gaps in PPE between two operators.</a:t>
            </a:r>
          </a:p>
          <a:p>
            <a:pPr marL="177845" indent="-177845">
              <a:buFont typeface="Arial" panose="020B0604020202020204" pitchFamily="34" charset="0"/>
              <a:buChar char="•"/>
            </a:pPr>
            <a:r>
              <a:rPr lang="en-US" dirty="0" smtClean="0"/>
              <a:t>Full coveralls vs partial</a:t>
            </a:r>
          </a:p>
          <a:p>
            <a:pPr marL="177845" indent="-177845">
              <a:buFont typeface="Arial" panose="020B0604020202020204" pitchFamily="34" charset="0"/>
              <a:buChar char="•"/>
            </a:pPr>
            <a:r>
              <a:rPr lang="en-US" dirty="0" smtClean="0"/>
              <a:t>Suitable eyewear for the SP on the left but not the other (previous picture)</a:t>
            </a:r>
          </a:p>
          <a:p>
            <a:endParaRPr lang="en-US" dirty="0" smtClean="0"/>
          </a:p>
        </p:txBody>
      </p:sp>
      <p:sp>
        <p:nvSpPr>
          <p:cNvPr id="162820" name="Slide Number Placeholder 3"/>
          <p:cNvSpPr>
            <a:spLocks noGrp="1"/>
          </p:cNvSpPr>
          <p:nvPr>
            <p:ph type="sldNum" sz="quarter" idx="5"/>
          </p:nvPr>
        </p:nvSpPr>
        <p:spPr>
          <a:xfrm>
            <a:off x="4144618" y="9120818"/>
            <a:ext cx="3170582" cy="480387"/>
          </a:xfrm>
          <a:prstGeom prst="rect">
            <a:avLst/>
          </a:prstGeom>
          <a:noFill/>
        </p:spPr>
        <p:txBody>
          <a:bodyPr/>
          <a:lstStyle/>
          <a:p>
            <a:fld id="{93A7B07F-770E-4118-B7A7-C15ADA365B89}" type="slidenum">
              <a:rPr lang="en-US" smtClean="0">
                <a:solidFill>
                  <a:prstClr val="black"/>
                </a:solidFill>
              </a:rPr>
              <a:pPr/>
              <a:t>172</a:t>
            </a:fld>
            <a:endParaRPr lang="en-US" dirty="0" smtClean="0">
              <a:solidFill>
                <a:prstClr val="black"/>
              </a:solidFill>
            </a:endParaRPr>
          </a:p>
        </p:txBody>
      </p:sp>
    </p:spTree>
    <p:extLst>
      <p:ext uri="{BB962C8B-B14F-4D97-AF65-F5344CB8AC3E}">
        <p14:creationId xmlns:p14="http://schemas.microsoft.com/office/powerpoint/2010/main" val="226475813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xfrm>
            <a:off x="1257300" y="719138"/>
            <a:ext cx="4802188" cy="3600450"/>
          </a:xfrm>
          <a:prstGeom prst="rect">
            <a:avLst/>
          </a:prstGeom>
          <a:ln/>
        </p:spPr>
      </p:sp>
      <p:sp>
        <p:nvSpPr>
          <p:cNvPr id="162819"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Are the PPE used for just keeping clean or for protection from pathogens?</a:t>
            </a:r>
          </a:p>
          <a:p>
            <a:r>
              <a:rPr lang="en-US" dirty="0" smtClean="0"/>
              <a:t>Note the extreme facial hair in the operator on the left. Face fit for any style of mask for protection from aerosols is problematic.</a:t>
            </a:r>
          </a:p>
          <a:p>
            <a:endParaRPr lang="en-US" dirty="0" smtClean="0"/>
          </a:p>
        </p:txBody>
      </p:sp>
      <p:sp>
        <p:nvSpPr>
          <p:cNvPr id="162820" name="Slide Number Placeholder 3"/>
          <p:cNvSpPr>
            <a:spLocks noGrp="1"/>
          </p:cNvSpPr>
          <p:nvPr>
            <p:ph type="sldNum" sz="quarter" idx="5"/>
          </p:nvPr>
        </p:nvSpPr>
        <p:spPr>
          <a:xfrm>
            <a:off x="4144618" y="9120818"/>
            <a:ext cx="3170582" cy="480387"/>
          </a:xfrm>
          <a:prstGeom prst="rect">
            <a:avLst/>
          </a:prstGeom>
          <a:noFill/>
        </p:spPr>
        <p:txBody>
          <a:bodyPr/>
          <a:lstStyle/>
          <a:p>
            <a:fld id="{93A7B07F-770E-4118-B7A7-C15ADA365B89}" type="slidenum">
              <a:rPr lang="en-US" smtClean="0">
                <a:solidFill>
                  <a:prstClr val="black"/>
                </a:solidFill>
              </a:rPr>
              <a:pPr/>
              <a:t>173</a:t>
            </a:fld>
            <a:endParaRPr lang="en-US" dirty="0" smtClean="0">
              <a:solidFill>
                <a:prstClr val="black"/>
              </a:solidFill>
            </a:endParaRPr>
          </a:p>
        </p:txBody>
      </p:sp>
    </p:spTree>
    <p:extLst>
      <p:ext uri="{BB962C8B-B14F-4D97-AF65-F5344CB8AC3E}">
        <p14:creationId xmlns:p14="http://schemas.microsoft.com/office/powerpoint/2010/main" val="226475813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xfrm>
            <a:off x="1257300" y="719138"/>
            <a:ext cx="4802188" cy="3600450"/>
          </a:xfrm>
          <a:prstGeom prst="rect">
            <a:avLst/>
          </a:prstGeom>
          <a:ln/>
        </p:spPr>
      </p:sp>
      <p:sp>
        <p:nvSpPr>
          <p:cNvPr id="162819"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Exposure limits and infective dose as you get/work close to the truck  are discussion topics here. </a:t>
            </a:r>
          </a:p>
          <a:p>
            <a:r>
              <a:rPr lang="en-US" dirty="0" smtClean="0"/>
              <a:t>The samples tested positive at:</a:t>
            </a:r>
          </a:p>
          <a:p>
            <a:pPr marL="177845" indent="-177845">
              <a:buFont typeface="Arial" panose="020B0604020202020204" pitchFamily="34" charset="0"/>
              <a:buChar char="•"/>
            </a:pPr>
            <a:r>
              <a:rPr lang="en-US" dirty="0" smtClean="0"/>
              <a:t>Truck (photo on right shows plate samples being taken)</a:t>
            </a:r>
          </a:p>
          <a:p>
            <a:pPr marL="177845" indent="-177845">
              <a:buFont typeface="Arial" panose="020B0604020202020204" pitchFamily="34" charset="0"/>
              <a:buChar char="•"/>
            </a:pPr>
            <a:r>
              <a:rPr lang="en-US" dirty="0" smtClean="0"/>
              <a:t>10 feet away from the truck</a:t>
            </a:r>
          </a:p>
          <a:p>
            <a:pPr marL="177845" indent="-177845">
              <a:buFont typeface="Arial" panose="020B0604020202020204" pitchFamily="34" charset="0"/>
              <a:buChar char="•"/>
            </a:pPr>
            <a:r>
              <a:rPr lang="en-US" dirty="0" smtClean="0"/>
              <a:t>30 feet away from the truck</a:t>
            </a:r>
          </a:p>
          <a:p>
            <a:pPr marL="177845" indent="-177845">
              <a:buFont typeface="Arial" panose="020B0604020202020204" pitchFamily="34" charset="0"/>
              <a:buChar char="•"/>
            </a:pPr>
            <a:endParaRPr lang="en-US" dirty="0"/>
          </a:p>
          <a:p>
            <a:r>
              <a:rPr lang="en-US" dirty="0" smtClean="0"/>
              <a:t>It wasn’t until the samples place 60 feet away from the truck were they coming back negative.</a:t>
            </a:r>
          </a:p>
        </p:txBody>
      </p:sp>
      <p:sp>
        <p:nvSpPr>
          <p:cNvPr id="162820" name="Slide Number Placeholder 3"/>
          <p:cNvSpPr>
            <a:spLocks noGrp="1"/>
          </p:cNvSpPr>
          <p:nvPr>
            <p:ph type="sldNum" sz="quarter" idx="5"/>
          </p:nvPr>
        </p:nvSpPr>
        <p:spPr>
          <a:xfrm>
            <a:off x="4144618" y="9120818"/>
            <a:ext cx="3170582" cy="480387"/>
          </a:xfrm>
          <a:prstGeom prst="rect">
            <a:avLst/>
          </a:prstGeom>
          <a:noFill/>
        </p:spPr>
        <p:txBody>
          <a:bodyPr/>
          <a:lstStyle/>
          <a:p>
            <a:fld id="{93A7B07F-770E-4118-B7A7-C15ADA365B89}" type="slidenum">
              <a:rPr lang="en-US" smtClean="0">
                <a:solidFill>
                  <a:prstClr val="black"/>
                </a:solidFill>
              </a:rPr>
              <a:pPr/>
              <a:t>174</a:t>
            </a:fld>
            <a:endParaRPr lang="en-US" dirty="0" smtClean="0">
              <a:solidFill>
                <a:prstClr val="black"/>
              </a:solidFill>
            </a:endParaRPr>
          </a:p>
        </p:txBody>
      </p:sp>
    </p:spTree>
    <p:extLst>
      <p:ext uri="{BB962C8B-B14F-4D97-AF65-F5344CB8AC3E}">
        <p14:creationId xmlns:p14="http://schemas.microsoft.com/office/powerpoint/2010/main" val="226475813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xfrm>
            <a:off x="1257300" y="719138"/>
            <a:ext cx="4802188" cy="3600450"/>
          </a:xfrm>
          <a:prstGeom prst="rect">
            <a:avLst/>
          </a:prstGeom>
          <a:ln/>
        </p:spPr>
      </p:sp>
      <p:sp>
        <p:nvSpPr>
          <p:cNvPr id="162819"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This SP is wearing:</a:t>
            </a:r>
          </a:p>
          <a:p>
            <a:pPr marL="177845" indent="-177845">
              <a:buFont typeface="Arial" panose="020B0604020202020204" pitchFamily="34" charset="0"/>
              <a:buChar char="•"/>
            </a:pPr>
            <a:r>
              <a:rPr lang="en-US" dirty="0" smtClean="0"/>
              <a:t>Double Gloves</a:t>
            </a:r>
          </a:p>
          <a:p>
            <a:pPr marL="177845" indent="-177845">
              <a:buFont typeface="Arial" panose="020B0604020202020204" pitchFamily="34" charset="0"/>
              <a:buChar char="•"/>
            </a:pPr>
            <a:r>
              <a:rPr lang="en-US" dirty="0" smtClean="0"/>
              <a:t>Waterproof boots</a:t>
            </a:r>
          </a:p>
          <a:p>
            <a:pPr marL="177845" indent="-177845">
              <a:buFont typeface="Arial" panose="020B0604020202020204" pitchFamily="34" charset="0"/>
              <a:buChar char="•"/>
            </a:pPr>
            <a:r>
              <a:rPr lang="en-US" dirty="0" smtClean="0"/>
              <a:t>Safety Glasses</a:t>
            </a:r>
          </a:p>
          <a:p>
            <a:pPr marL="177845" indent="-177845">
              <a:buFont typeface="Arial" panose="020B0604020202020204" pitchFamily="34" charset="0"/>
              <a:buChar char="•"/>
            </a:pPr>
            <a:r>
              <a:rPr lang="en-US" dirty="0" smtClean="0"/>
              <a:t>N-95 mask</a:t>
            </a:r>
          </a:p>
          <a:p>
            <a:endParaRPr lang="en-US" dirty="0"/>
          </a:p>
          <a:p>
            <a:r>
              <a:rPr lang="en-US" dirty="0" smtClean="0"/>
              <a:t>The addition of external clothing (coveralls) would strengthen his exposure mitigation.</a:t>
            </a:r>
          </a:p>
        </p:txBody>
      </p:sp>
      <p:sp>
        <p:nvSpPr>
          <p:cNvPr id="162820" name="Slide Number Placeholder 3"/>
          <p:cNvSpPr>
            <a:spLocks noGrp="1"/>
          </p:cNvSpPr>
          <p:nvPr>
            <p:ph type="sldNum" sz="quarter" idx="5"/>
          </p:nvPr>
        </p:nvSpPr>
        <p:spPr>
          <a:xfrm>
            <a:off x="4144618" y="9120818"/>
            <a:ext cx="3170582" cy="480387"/>
          </a:xfrm>
          <a:prstGeom prst="rect">
            <a:avLst/>
          </a:prstGeom>
          <a:noFill/>
        </p:spPr>
        <p:txBody>
          <a:bodyPr/>
          <a:lstStyle/>
          <a:p>
            <a:fld id="{93A7B07F-770E-4118-B7A7-C15ADA365B89}" type="slidenum">
              <a:rPr lang="en-US" smtClean="0">
                <a:solidFill>
                  <a:prstClr val="black"/>
                </a:solidFill>
              </a:rPr>
              <a:pPr/>
              <a:t>175</a:t>
            </a:fld>
            <a:endParaRPr lang="en-US" dirty="0" smtClean="0">
              <a:solidFill>
                <a:prstClr val="black"/>
              </a:solidFill>
            </a:endParaRPr>
          </a:p>
        </p:txBody>
      </p:sp>
    </p:spTree>
    <p:extLst>
      <p:ext uri="{BB962C8B-B14F-4D97-AF65-F5344CB8AC3E}">
        <p14:creationId xmlns:p14="http://schemas.microsoft.com/office/powerpoint/2010/main" val="226475813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1257300" y="719138"/>
            <a:ext cx="4802188" cy="3600450"/>
          </a:xfrm>
          <a:prstGeom prst="rect">
            <a:avLst/>
          </a:prstGeom>
          <a:ln/>
        </p:spPr>
      </p:sp>
      <p:sp>
        <p:nvSpPr>
          <p:cNvPr id="156675"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Using customer hose is a big no-no in our industry due to the potential secondary exposures to kids, property owners. </a:t>
            </a:r>
          </a:p>
          <a:p>
            <a:r>
              <a:rPr lang="en-US" dirty="0" smtClean="0"/>
              <a:t>Observations found awareness to the issue high by compliance very low.</a:t>
            </a:r>
          </a:p>
          <a:p>
            <a:r>
              <a:rPr lang="en-US" dirty="0" smtClean="0"/>
              <a:t>The “need” caused this decision because his water supply is on the truck several hundred feet away.</a:t>
            </a:r>
          </a:p>
          <a:p>
            <a:endParaRPr lang="en-US" dirty="0" smtClean="0"/>
          </a:p>
          <a:p>
            <a:r>
              <a:rPr lang="en-US" dirty="0" smtClean="0"/>
              <a:t>Presenter could ask participants what he could have done differently?</a:t>
            </a:r>
          </a:p>
        </p:txBody>
      </p:sp>
      <p:sp>
        <p:nvSpPr>
          <p:cNvPr id="156676" name="Slide Number Placeholder 3"/>
          <p:cNvSpPr>
            <a:spLocks noGrp="1"/>
          </p:cNvSpPr>
          <p:nvPr>
            <p:ph type="sldNum" sz="quarter" idx="5"/>
          </p:nvPr>
        </p:nvSpPr>
        <p:spPr>
          <a:xfrm>
            <a:off x="4144618" y="9120818"/>
            <a:ext cx="3170582" cy="480387"/>
          </a:xfrm>
          <a:prstGeom prst="rect">
            <a:avLst/>
          </a:prstGeom>
          <a:noFill/>
        </p:spPr>
        <p:txBody>
          <a:bodyPr/>
          <a:lstStyle/>
          <a:p>
            <a:fld id="{465B1D9A-9FB7-4218-9D92-8285C2739C0A}" type="slidenum">
              <a:rPr lang="en-US" smtClean="0">
                <a:solidFill>
                  <a:prstClr val="black"/>
                </a:solidFill>
              </a:rPr>
              <a:pPr/>
              <a:t>176</a:t>
            </a:fld>
            <a:endParaRPr lang="en-US" dirty="0" smtClean="0">
              <a:solidFill>
                <a:prstClr val="black"/>
              </a:solidFill>
            </a:endParaRPr>
          </a:p>
        </p:txBody>
      </p:sp>
    </p:spTree>
    <p:extLst>
      <p:ext uri="{BB962C8B-B14F-4D97-AF65-F5344CB8AC3E}">
        <p14:creationId xmlns:p14="http://schemas.microsoft.com/office/powerpoint/2010/main" val="244154249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1257300" y="719138"/>
            <a:ext cx="4802188" cy="3600450"/>
          </a:xfrm>
          <a:prstGeom prst="rect">
            <a:avLst/>
          </a:prstGeom>
          <a:ln/>
        </p:spPr>
      </p:sp>
      <p:sp>
        <p:nvSpPr>
          <p:cNvPr id="156675"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Protecting the homeowner in light of the results of the field studies are the speaking points for this slide:</a:t>
            </a:r>
          </a:p>
          <a:p>
            <a:endParaRPr lang="en-US" dirty="0"/>
          </a:p>
          <a:p>
            <a:pPr marL="177845" indent="-177845">
              <a:buFont typeface="Arial" panose="020B0604020202020204" pitchFamily="34" charset="0"/>
              <a:buChar char="•"/>
            </a:pPr>
            <a:r>
              <a:rPr lang="en-US" dirty="0" smtClean="0"/>
              <a:t>Keeping contaminated lids that have been removed “dirty side” up, prevents contamination in the grass, but that also is the case for hose laid casually in the grass that dribble wastewater during pumping operations or at the end of the job and the service provider is putting his gear away.</a:t>
            </a:r>
          </a:p>
          <a:p>
            <a:pPr marL="177845" indent="-177845">
              <a:buFont typeface="Arial" panose="020B0604020202020204" pitchFamily="34" charset="0"/>
              <a:buChar char="•"/>
            </a:pPr>
            <a:r>
              <a:rPr lang="en-US" dirty="0" smtClean="0"/>
              <a:t>In this slide, a simple technique of laying the hose end over the body of the hose will elevate it so it won’t leak al over the grass. Given the survival time of many pathogens in the soil of months to years, this is a simple fix.</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smtClean="0"/>
              <a:t>Although you can’t quite see it, the septic tank is in the landscaping just under the flag and at the front door. </a:t>
            </a:r>
          </a:p>
          <a:p>
            <a:r>
              <a:rPr lang="en-US" dirty="0" smtClean="0"/>
              <a:t>Presenter should mention to participants to pay attention if  they are creating aerosols. Remembering that the field tests conducted in the study showed results of biologics that were positive 30 feet away.</a:t>
            </a:r>
          </a:p>
        </p:txBody>
      </p:sp>
      <p:sp>
        <p:nvSpPr>
          <p:cNvPr id="156676" name="Slide Number Placeholder 3"/>
          <p:cNvSpPr>
            <a:spLocks noGrp="1"/>
          </p:cNvSpPr>
          <p:nvPr>
            <p:ph type="sldNum" sz="quarter" idx="5"/>
          </p:nvPr>
        </p:nvSpPr>
        <p:spPr>
          <a:xfrm>
            <a:off x="4144618" y="9120818"/>
            <a:ext cx="3170582" cy="480387"/>
          </a:xfrm>
          <a:prstGeom prst="rect">
            <a:avLst/>
          </a:prstGeom>
          <a:noFill/>
        </p:spPr>
        <p:txBody>
          <a:bodyPr/>
          <a:lstStyle/>
          <a:p>
            <a:fld id="{465B1D9A-9FB7-4218-9D92-8285C2739C0A}" type="slidenum">
              <a:rPr lang="en-US" smtClean="0">
                <a:solidFill>
                  <a:prstClr val="black"/>
                </a:solidFill>
              </a:rPr>
              <a:pPr/>
              <a:t>177</a:t>
            </a:fld>
            <a:endParaRPr lang="en-US" dirty="0" smtClean="0">
              <a:solidFill>
                <a:prstClr val="black"/>
              </a:solidFill>
            </a:endParaRPr>
          </a:p>
        </p:txBody>
      </p:sp>
    </p:spTree>
    <p:extLst>
      <p:ext uri="{BB962C8B-B14F-4D97-AF65-F5344CB8AC3E}">
        <p14:creationId xmlns:p14="http://schemas.microsoft.com/office/powerpoint/2010/main" val="244154249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1257300" y="719138"/>
            <a:ext cx="4802188" cy="3600450"/>
          </a:xfrm>
          <a:prstGeom prst="rect">
            <a:avLst/>
          </a:prstGeom>
          <a:ln/>
        </p:spPr>
      </p:sp>
      <p:sp>
        <p:nvSpPr>
          <p:cNvPr id="150531"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Discuss if the SP should consider the aerosols being created and potential exposure to the casual public walking by?</a:t>
            </a:r>
          </a:p>
          <a:p>
            <a:endParaRPr lang="en-US" dirty="0"/>
          </a:p>
          <a:p>
            <a:r>
              <a:rPr lang="en-US" dirty="0" smtClean="0"/>
              <a:t>A recommendation would be to put up some traffic barriers for the protection of the public.</a:t>
            </a:r>
          </a:p>
        </p:txBody>
      </p:sp>
      <p:sp>
        <p:nvSpPr>
          <p:cNvPr id="150532" name="Slide Number Placeholder 3"/>
          <p:cNvSpPr>
            <a:spLocks noGrp="1"/>
          </p:cNvSpPr>
          <p:nvPr>
            <p:ph type="sldNum" sz="quarter" idx="5"/>
          </p:nvPr>
        </p:nvSpPr>
        <p:spPr>
          <a:xfrm>
            <a:off x="4144618" y="9120818"/>
            <a:ext cx="3170582" cy="480387"/>
          </a:xfrm>
          <a:prstGeom prst="rect">
            <a:avLst/>
          </a:prstGeom>
          <a:noFill/>
        </p:spPr>
        <p:txBody>
          <a:bodyPr/>
          <a:lstStyle/>
          <a:p>
            <a:fld id="{1F0B16B2-8EC3-4027-954D-CBB1B6C9B5DB}" type="slidenum">
              <a:rPr lang="en-US" smtClean="0">
                <a:solidFill>
                  <a:prstClr val="black"/>
                </a:solidFill>
              </a:rPr>
              <a:pPr/>
              <a:t>178</a:t>
            </a:fld>
            <a:endParaRPr lang="en-US" dirty="0" smtClean="0">
              <a:solidFill>
                <a:prstClr val="black"/>
              </a:solidFill>
            </a:endParaRPr>
          </a:p>
        </p:txBody>
      </p:sp>
    </p:spTree>
    <p:extLst>
      <p:ext uri="{BB962C8B-B14F-4D97-AF65-F5344CB8AC3E}">
        <p14:creationId xmlns:p14="http://schemas.microsoft.com/office/powerpoint/2010/main" val="400541487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1257300" y="719138"/>
            <a:ext cx="4802188" cy="3600450"/>
          </a:xfrm>
          <a:prstGeom prst="rect">
            <a:avLst/>
          </a:prstGeom>
          <a:ln/>
        </p:spPr>
      </p:sp>
      <p:sp>
        <p:nvSpPr>
          <p:cNvPr id="156675"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Installation repair of a system and decommissioning the tank.</a:t>
            </a:r>
          </a:p>
          <a:p>
            <a:endParaRPr lang="en-US" dirty="0"/>
          </a:p>
          <a:p>
            <a:r>
              <a:rPr lang="en-US" dirty="0" smtClean="0"/>
              <a:t>The operator “scooped” out about 18 inches of raw sewage from the existing tank that had been broken down and was being decommissioned.  He rotated 180 degrees and dumped the sewage in what would be the new tight line running out to the Drainfield. </a:t>
            </a:r>
          </a:p>
          <a:p>
            <a:r>
              <a:rPr lang="en-US" dirty="0" smtClean="0"/>
              <a:t>Drainage was poor in this compacted glacial till.</a:t>
            </a:r>
          </a:p>
          <a:p>
            <a:endParaRPr lang="en-US" dirty="0"/>
          </a:p>
          <a:p>
            <a:r>
              <a:rPr lang="en-US" dirty="0" smtClean="0"/>
              <a:t>The tank had been pumped out the day before, but had some residual use by the homeowner.</a:t>
            </a:r>
          </a:p>
          <a:p>
            <a:r>
              <a:rPr lang="en-US" dirty="0" smtClean="0"/>
              <a:t>The exposure is to the workers that laid the subsequent pipe in that part of the extension to the Drainfield legs beyond the vegetation.</a:t>
            </a:r>
          </a:p>
        </p:txBody>
      </p:sp>
      <p:sp>
        <p:nvSpPr>
          <p:cNvPr id="156676" name="Slide Number Placeholder 3"/>
          <p:cNvSpPr>
            <a:spLocks noGrp="1"/>
          </p:cNvSpPr>
          <p:nvPr>
            <p:ph type="sldNum" sz="quarter" idx="5"/>
          </p:nvPr>
        </p:nvSpPr>
        <p:spPr>
          <a:xfrm>
            <a:off x="4144618" y="9120818"/>
            <a:ext cx="3170582" cy="480387"/>
          </a:xfrm>
          <a:prstGeom prst="rect">
            <a:avLst/>
          </a:prstGeom>
          <a:noFill/>
        </p:spPr>
        <p:txBody>
          <a:bodyPr/>
          <a:lstStyle/>
          <a:p>
            <a:fld id="{465B1D9A-9FB7-4218-9D92-8285C2739C0A}" type="slidenum">
              <a:rPr lang="en-US" smtClean="0">
                <a:solidFill>
                  <a:prstClr val="black"/>
                </a:solidFill>
              </a:rPr>
              <a:pPr/>
              <a:t>179</a:t>
            </a:fld>
            <a:endParaRPr lang="en-US" dirty="0" smtClean="0">
              <a:solidFill>
                <a:prstClr val="black"/>
              </a:solidFill>
            </a:endParaRPr>
          </a:p>
        </p:txBody>
      </p:sp>
    </p:spTree>
    <p:extLst>
      <p:ext uri="{BB962C8B-B14F-4D97-AF65-F5344CB8AC3E}">
        <p14:creationId xmlns:p14="http://schemas.microsoft.com/office/powerpoint/2010/main" val="2441542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1257300" y="719138"/>
            <a:ext cx="4802188" cy="3600450"/>
          </a:xfrm>
          <a:prstGeom prst="rect">
            <a:avLst/>
          </a:prstGeom>
          <a:ln/>
        </p:spPr>
      </p:sp>
      <p:sp>
        <p:nvSpPr>
          <p:cNvPr id="99331"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This and the next slides sets the </a:t>
            </a:r>
            <a:r>
              <a:rPr lang="en-US" dirty="0" smtClean="0">
                <a:solidFill>
                  <a:srgbClr val="000000"/>
                </a:solidFill>
              </a:rPr>
              <a:t>detail of content for </a:t>
            </a:r>
            <a:r>
              <a:rPr lang="en-US" dirty="0">
                <a:solidFill>
                  <a:srgbClr val="000000"/>
                </a:solidFill>
              </a:rPr>
              <a:t>the rest of the class. These are </a:t>
            </a:r>
            <a:r>
              <a:rPr lang="en-US" dirty="0" smtClean="0">
                <a:solidFill>
                  <a:srgbClr val="000000"/>
                </a:solidFill>
              </a:rPr>
              <a:t>specific “learning </a:t>
            </a:r>
            <a:r>
              <a:rPr lang="en-US" dirty="0">
                <a:solidFill>
                  <a:srgbClr val="000000"/>
                </a:solidFill>
              </a:rPr>
              <a:t>objectives” of the training resource.</a:t>
            </a:r>
          </a:p>
        </p:txBody>
      </p:sp>
      <p:sp>
        <p:nvSpPr>
          <p:cNvPr id="99332" name="Slide Number Placeholder 3"/>
          <p:cNvSpPr>
            <a:spLocks noGrp="1"/>
          </p:cNvSpPr>
          <p:nvPr>
            <p:ph type="sldNum" sz="quarter" idx="5"/>
          </p:nvPr>
        </p:nvSpPr>
        <p:spPr>
          <a:xfrm>
            <a:off x="4144618" y="9120818"/>
            <a:ext cx="3170582" cy="480387"/>
          </a:xfrm>
          <a:prstGeom prst="rect">
            <a:avLst/>
          </a:prstGeom>
          <a:noFill/>
        </p:spPr>
        <p:txBody>
          <a:bodyPr/>
          <a:lstStyle/>
          <a:p>
            <a:fld id="{8490F423-4422-4C6F-B28F-FB3D53E9FA7A}" type="slidenum">
              <a:rPr lang="en-US" smtClean="0"/>
              <a:pPr/>
              <a:t>18</a:t>
            </a:fld>
            <a:endParaRPr lang="en-US" dirty="0" smtClean="0"/>
          </a:p>
        </p:txBody>
      </p:sp>
    </p:spTree>
    <p:extLst>
      <p:ext uri="{BB962C8B-B14F-4D97-AF65-F5344CB8AC3E}">
        <p14:creationId xmlns:p14="http://schemas.microsoft.com/office/powerpoint/2010/main" val="316810992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257300" y="719138"/>
            <a:ext cx="4802188" cy="3600450"/>
          </a:xfrm>
          <a:prstGeom prst="rect">
            <a:avLst/>
          </a:prstGeom>
          <a:ln/>
        </p:spPr>
      </p:sp>
      <p:sp>
        <p:nvSpPr>
          <p:cNvPr id="97283"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Transition slide….</a:t>
            </a:r>
          </a:p>
          <a:p>
            <a:endParaRPr lang="en-US" dirty="0"/>
          </a:p>
          <a:p>
            <a:r>
              <a:rPr lang="en-US" dirty="0" smtClean="0"/>
              <a:t>What do we need to do differently?</a:t>
            </a:r>
          </a:p>
          <a:p>
            <a:endParaRPr lang="en-US" dirty="0"/>
          </a:p>
          <a:p>
            <a:pPr marL="177845" indent="-177845">
              <a:buFont typeface="Arial" panose="020B0604020202020204" pitchFamily="34" charset="0"/>
              <a:buChar char="•"/>
            </a:pPr>
            <a:r>
              <a:rPr lang="en-US" dirty="0" smtClean="0"/>
              <a:t>Raise awareness to the issue.</a:t>
            </a:r>
          </a:p>
          <a:p>
            <a:pPr marL="177845" indent="-177845">
              <a:buFont typeface="Arial" panose="020B0604020202020204" pitchFamily="34" charset="0"/>
              <a:buChar char="•"/>
            </a:pPr>
            <a:r>
              <a:rPr lang="en-US" dirty="0" smtClean="0"/>
              <a:t>Train SP’s on best practice and basic PPE selection.</a:t>
            </a:r>
          </a:p>
          <a:p>
            <a:pPr marL="177845" indent="-177845">
              <a:buFont typeface="Arial" panose="020B0604020202020204" pitchFamily="34" charset="0"/>
              <a:buChar char="•"/>
            </a:pPr>
            <a:r>
              <a:rPr lang="en-US" dirty="0" smtClean="0"/>
              <a:t>Encourage business owners to set the example and “walk the talk”.</a:t>
            </a:r>
          </a:p>
        </p:txBody>
      </p:sp>
      <p:sp>
        <p:nvSpPr>
          <p:cNvPr id="97284" name="Slide Number Placeholder 3"/>
          <p:cNvSpPr>
            <a:spLocks noGrp="1"/>
          </p:cNvSpPr>
          <p:nvPr>
            <p:ph type="sldNum" sz="quarter" idx="5"/>
          </p:nvPr>
        </p:nvSpPr>
        <p:spPr>
          <a:xfrm>
            <a:off x="4144618" y="9120818"/>
            <a:ext cx="3170582" cy="480387"/>
          </a:xfrm>
          <a:prstGeom prst="rect">
            <a:avLst/>
          </a:prstGeom>
          <a:noFill/>
        </p:spPr>
        <p:txBody>
          <a:bodyPr/>
          <a:lstStyle/>
          <a:p>
            <a:fld id="{59DFCBCD-DF51-4190-AA22-26C923966144}" type="slidenum">
              <a:rPr lang="en-US" smtClean="0">
                <a:solidFill>
                  <a:prstClr val="black"/>
                </a:solidFill>
              </a:rPr>
              <a:pPr/>
              <a:t>180</a:t>
            </a:fld>
            <a:endParaRPr lang="en-US" dirty="0" smtClean="0">
              <a:solidFill>
                <a:prstClr val="black"/>
              </a:solidFill>
            </a:endParaRPr>
          </a:p>
        </p:txBody>
      </p:sp>
    </p:spTree>
    <p:extLst>
      <p:ext uri="{BB962C8B-B14F-4D97-AF65-F5344CB8AC3E}">
        <p14:creationId xmlns:p14="http://schemas.microsoft.com/office/powerpoint/2010/main" val="143353700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xfrm>
            <a:off x="1257300" y="719138"/>
            <a:ext cx="4802188" cy="3600450"/>
          </a:xfrm>
          <a:prstGeom prst="rect">
            <a:avLst/>
          </a:prstGeom>
          <a:ln/>
        </p:spPr>
      </p:sp>
      <p:sp>
        <p:nvSpPr>
          <p:cNvPr id="168963" name="Notes Placeholder 2"/>
          <p:cNvSpPr>
            <a:spLocks noGrp="1"/>
          </p:cNvSpPr>
          <p:nvPr>
            <p:ph type="body" idx="1"/>
          </p:nvPr>
        </p:nvSpPr>
        <p:spPr>
          <a:xfrm>
            <a:off x="975692" y="4561231"/>
            <a:ext cx="5363818" cy="4320213"/>
          </a:xfrm>
          <a:prstGeom prst="rect">
            <a:avLst/>
          </a:prstGeom>
          <a:noFill/>
          <a:ln/>
        </p:spPr>
        <p:txBody>
          <a:bodyPr/>
          <a:lstStyle/>
          <a:p>
            <a:pPr lvl="0"/>
            <a:r>
              <a:rPr lang="en-US" dirty="0" smtClean="0">
                <a:solidFill>
                  <a:srgbClr val="000000"/>
                </a:solidFill>
              </a:rPr>
              <a:t>In the review of available products and approved use in the health care setting, we </a:t>
            </a:r>
            <a:r>
              <a:rPr lang="en-US" dirty="0">
                <a:solidFill>
                  <a:srgbClr val="000000"/>
                </a:solidFill>
              </a:rPr>
              <a:t>found that the label should read “flammable” </a:t>
            </a:r>
            <a:r>
              <a:rPr lang="en-US" dirty="0" smtClean="0">
                <a:solidFill>
                  <a:srgbClr val="000000"/>
                </a:solidFill>
              </a:rPr>
              <a:t>at a minimum to </a:t>
            </a:r>
            <a:r>
              <a:rPr lang="en-US" dirty="0">
                <a:solidFill>
                  <a:srgbClr val="000000"/>
                </a:solidFill>
              </a:rPr>
              <a:t>ensure an adequate amount of % of Alcohol (60%) to be fit for use. </a:t>
            </a:r>
            <a:endParaRPr lang="en-US" dirty="0" smtClean="0">
              <a:solidFill>
                <a:srgbClr val="000000"/>
              </a:solidFill>
            </a:endParaRPr>
          </a:p>
          <a:p>
            <a:pPr lvl="0"/>
            <a:endParaRPr lang="en-US" dirty="0">
              <a:solidFill>
                <a:srgbClr val="000000"/>
              </a:solidFill>
            </a:endParaRPr>
          </a:p>
          <a:p>
            <a:pPr lvl="0"/>
            <a:r>
              <a:rPr lang="en-US" dirty="0" smtClean="0">
                <a:solidFill>
                  <a:srgbClr val="000000"/>
                </a:solidFill>
              </a:rPr>
              <a:t>The </a:t>
            </a:r>
            <a:r>
              <a:rPr lang="en-US" dirty="0">
                <a:solidFill>
                  <a:srgbClr val="000000"/>
                </a:solidFill>
              </a:rPr>
              <a:t>hospital minimum is 70% of several that were researched.</a:t>
            </a:r>
          </a:p>
        </p:txBody>
      </p:sp>
      <p:sp>
        <p:nvSpPr>
          <p:cNvPr id="168964" name="Slide Number Placeholder 3"/>
          <p:cNvSpPr>
            <a:spLocks noGrp="1"/>
          </p:cNvSpPr>
          <p:nvPr>
            <p:ph type="sldNum" sz="quarter" idx="5"/>
          </p:nvPr>
        </p:nvSpPr>
        <p:spPr>
          <a:xfrm>
            <a:off x="4144618" y="9120818"/>
            <a:ext cx="3170582" cy="480387"/>
          </a:xfrm>
          <a:prstGeom prst="rect">
            <a:avLst/>
          </a:prstGeom>
          <a:noFill/>
        </p:spPr>
        <p:txBody>
          <a:bodyPr/>
          <a:lstStyle/>
          <a:p>
            <a:fld id="{35261A7F-8191-46B0-8B20-1CFC1A8D3C92}" type="slidenum">
              <a:rPr lang="en-US" smtClean="0"/>
              <a:pPr/>
              <a:t>181</a:t>
            </a:fld>
            <a:endParaRPr lang="en-US" dirty="0" smtClean="0"/>
          </a:p>
        </p:txBody>
      </p:sp>
    </p:spTree>
    <p:extLst>
      <p:ext uri="{BB962C8B-B14F-4D97-AF65-F5344CB8AC3E}">
        <p14:creationId xmlns:p14="http://schemas.microsoft.com/office/powerpoint/2010/main" val="204897038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4144618" y="9120818"/>
            <a:ext cx="3170582" cy="480387"/>
          </a:xfrm>
          <a:prstGeom prst="rect">
            <a:avLst/>
          </a:prstGeom>
          <a:noFill/>
        </p:spPr>
        <p:txBody>
          <a:bodyPr/>
          <a:lstStyle/>
          <a:p>
            <a:fld id="{FD3EC76B-77DB-49A8-BE80-DA4A5197AB66}" type="slidenum">
              <a:rPr lang="en-US" smtClean="0"/>
              <a:pPr/>
              <a:t>182</a:t>
            </a:fld>
            <a:endParaRPr lang="en-US" dirty="0" smtClean="0"/>
          </a:p>
        </p:txBody>
      </p:sp>
      <p:sp>
        <p:nvSpPr>
          <p:cNvPr id="1812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81252" name="Rectangle 3"/>
          <p:cNvSpPr>
            <a:spLocks noGrp="1" noChangeArrowheads="1"/>
          </p:cNvSpPr>
          <p:nvPr>
            <p:ph type="body" idx="1"/>
          </p:nvPr>
        </p:nvSpPr>
        <p:spPr>
          <a:xfrm>
            <a:off x="975692" y="4561231"/>
            <a:ext cx="5363818" cy="4320213"/>
          </a:xfrm>
          <a:prstGeom prst="rect">
            <a:avLst/>
          </a:prstGeom>
          <a:noFill/>
          <a:ln/>
        </p:spPr>
        <p:txBody>
          <a:bodyPr/>
          <a:lstStyle/>
          <a:p>
            <a:pPr eaLnBrk="1" hangingPunct="1"/>
            <a:r>
              <a:rPr lang="en-US" dirty="0" smtClean="0"/>
              <a:t>Here are some thoughts if this slide is used:</a:t>
            </a:r>
          </a:p>
          <a:p>
            <a:pPr eaLnBrk="1" hangingPunct="1"/>
            <a:endParaRPr lang="en-US" dirty="0" smtClean="0"/>
          </a:p>
          <a:p>
            <a:pPr eaLnBrk="1" hangingPunct="1"/>
            <a:r>
              <a:rPr lang="en-US" dirty="0" smtClean="0"/>
              <a:t>Safety begins in the parking lot (or your shop) with planning for a successful day in the field.</a:t>
            </a:r>
          </a:p>
          <a:p>
            <a:pPr eaLnBrk="1" hangingPunct="1"/>
            <a:r>
              <a:rPr lang="en-US" dirty="0" smtClean="0"/>
              <a:t>It was uncommon to find available on the pump trucks or service trucks any fresh water as part of the first aid kit and is a recommendation.</a:t>
            </a:r>
          </a:p>
          <a:p>
            <a:pPr eaLnBrk="1" hangingPunct="1"/>
            <a:r>
              <a:rPr lang="en-US" dirty="0" smtClean="0"/>
              <a:t>Make sure that you have the appropriate PPE and first aid kit supplies when you go out into the field.</a:t>
            </a:r>
            <a:endParaRPr lang="en-US" dirty="0"/>
          </a:p>
          <a:p>
            <a:pPr eaLnBrk="1" hangingPunct="1"/>
            <a:endParaRPr lang="en-US" dirty="0" smtClean="0"/>
          </a:p>
        </p:txBody>
      </p:sp>
    </p:spTree>
    <p:extLst>
      <p:ext uri="{BB962C8B-B14F-4D97-AF65-F5344CB8AC3E}">
        <p14:creationId xmlns:p14="http://schemas.microsoft.com/office/powerpoint/2010/main" val="342089578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4144618" y="9120818"/>
            <a:ext cx="3170582" cy="480387"/>
          </a:xfrm>
          <a:prstGeom prst="rect">
            <a:avLst/>
          </a:prstGeom>
          <a:noFill/>
        </p:spPr>
        <p:txBody>
          <a:bodyPr/>
          <a:lstStyle/>
          <a:p>
            <a:fld id="{FD3EC76B-77DB-49A8-BE80-DA4A5197AB66}" type="slidenum">
              <a:rPr lang="en-US" smtClean="0"/>
              <a:pPr/>
              <a:t>183</a:t>
            </a:fld>
            <a:endParaRPr lang="en-US" dirty="0" smtClean="0"/>
          </a:p>
        </p:txBody>
      </p:sp>
      <p:sp>
        <p:nvSpPr>
          <p:cNvPr id="1812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81252" name="Rectangle 3"/>
          <p:cNvSpPr>
            <a:spLocks noGrp="1" noChangeArrowheads="1"/>
          </p:cNvSpPr>
          <p:nvPr>
            <p:ph type="body" idx="1"/>
          </p:nvPr>
        </p:nvSpPr>
        <p:spPr>
          <a:xfrm>
            <a:off x="975692" y="4561231"/>
            <a:ext cx="5363818" cy="4320213"/>
          </a:xfrm>
          <a:prstGeom prst="rect">
            <a:avLst/>
          </a:prstGeom>
          <a:noFill/>
          <a:ln/>
        </p:spPr>
        <p:txBody>
          <a:bodyPr/>
          <a:lstStyle/>
          <a:p>
            <a:pPr eaLnBrk="1" hangingPunct="1"/>
            <a:r>
              <a:rPr lang="en-US" dirty="0" smtClean="0"/>
              <a:t>Here are some thoughts if this slide is used:</a:t>
            </a:r>
          </a:p>
          <a:p>
            <a:pPr marL="177845" indent="-177845" eaLnBrk="1" hangingPunct="1">
              <a:buFont typeface="Arial" panose="020B0604020202020204" pitchFamily="34" charset="0"/>
              <a:buChar char="•"/>
            </a:pPr>
            <a:r>
              <a:rPr lang="en-US" dirty="0" smtClean="0"/>
              <a:t>Basic first aid considerations.</a:t>
            </a:r>
          </a:p>
          <a:p>
            <a:pPr marL="177845" indent="-177845" eaLnBrk="1" hangingPunct="1">
              <a:buFont typeface="Arial" panose="020B0604020202020204" pitchFamily="34" charset="0"/>
              <a:buChar char="•"/>
            </a:pPr>
            <a:r>
              <a:rPr lang="en-US" dirty="0" smtClean="0"/>
              <a:t>Ensure that the PPE available has been assessed and is “fit for use”</a:t>
            </a:r>
          </a:p>
          <a:p>
            <a:pPr marL="177845" indent="-177845" eaLnBrk="1" hangingPunct="1">
              <a:buFont typeface="Arial" panose="020B0604020202020204" pitchFamily="34" charset="0"/>
              <a:buChar char="•"/>
            </a:pPr>
            <a:r>
              <a:rPr lang="en-US" dirty="0" smtClean="0"/>
              <a:t>Water Proof footwear should be mandatory.</a:t>
            </a:r>
          </a:p>
          <a:p>
            <a:pPr marL="177845" indent="-177845" eaLnBrk="1" hangingPunct="1">
              <a:buFont typeface="Arial" panose="020B0604020202020204" pitchFamily="34" charset="0"/>
              <a:buChar char="•"/>
            </a:pPr>
            <a:r>
              <a:rPr lang="en-US" dirty="0" smtClean="0"/>
              <a:t>Sanitizing is different from sterilizing contaminated surfaces. Simply washing work clothes in the washer is more likely to spread contaminants than wash them away.</a:t>
            </a:r>
          </a:p>
        </p:txBody>
      </p:sp>
    </p:spTree>
    <p:extLst>
      <p:ext uri="{BB962C8B-B14F-4D97-AF65-F5344CB8AC3E}">
        <p14:creationId xmlns:p14="http://schemas.microsoft.com/office/powerpoint/2010/main" val="131982559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4144618" y="9120818"/>
            <a:ext cx="3170582" cy="480387"/>
          </a:xfrm>
          <a:prstGeom prst="rect">
            <a:avLst/>
          </a:prstGeom>
          <a:noFill/>
        </p:spPr>
        <p:txBody>
          <a:bodyPr/>
          <a:lstStyle/>
          <a:p>
            <a:fld id="{FD3EC76B-77DB-49A8-BE80-DA4A5197AB66}" type="slidenum">
              <a:rPr lang="en-US" smtClean="0"/>
              <a:pPr/>
              <a:t>184</a:t>
            </a:fld>
            <a:endParaRPr lang="en-US" dirty="0" smtClean="0"/>
          </a:p>
        </p:txBody>
      </p:sp>
      <p:sp>
        <p:nvSpPr>
          <p:cNvPr id="1812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81252" name="Rectangle 3"/>
          <p:cNvSpPr>
            <a:spLocks noGrp="1" noChangeArrowheads="1"/>
          </p:cNvSpPr>
          <p:nvPr>
            <p:ph type="body" idx="1"/>
          </p:nvPr>
        </p:nvSpPr>
        <p:spPr>
          <a:xfrm>
            <a:off x="975692" y="4561231"/>
            <a:ext cx="5363818" cy="4320213"/>
          </a:xfrm>
          <a:prstGeom prst="rect">
            <a:avLst/>
          </a:prstGeom>
          <a:noFill/>
          <a:ln/>
        </p:spPr>
        <p:txBody>
          <a:bodyPr/>
          <a:lstStyle/>
          <a:p>
            <a:r>
              <a:rPr lang="en-US" dirty="0"/>
              <a:t>Simple things you can do to protect yourself…</a:t>
            </a:r>
          </a:p>
          <a:p>
            <a:endParaRPr lang="en-US" dirty="0"/>
          </a:p>
          <a:p>
            <a:pPr marL="177793" indent="-177793">
              <a:buFont typeface="Arial" panose="020B0604020202020204" pitchFamily="34" charset="0"/>
              <a:buChar char="•"/>
            </a:pPr>
            <a:r>
              <a:rPr lang="en-US" dirty="0"/>
              <a:t>Quit touching your face</a:t>
            </a:r>
          </a:p>
          <a:p>
            <a:pPr marL="177793" indent="-177793">
              <a:buFont typeface="Arial" panose="020B0604020202020204" pitchFamily="34" charset="0"/>
              <a:buChar char="•"/>
            </a:pPr>
            <a:r>
              <a:rPr lang="en-US" dirty="0"/>
              <a:t>Have available and use a N-95 rated mask for </a:t>
            </a:r>
            <a:r>
              <a:rPr lang="en-US" dirty="0" smtClean="0"/>
              <a:t>bacteriologic</a:t>
            </a:r>
            <a:r>
              <a:rPr lang="en-US" dirty="0"/>
              <a:t> </a:t>
            </a:r>
            <a:r>
              <a:rPr lang="en-US" dirty="0" smtClean="0"/>
              <a:t>exposures.</a:t>
            </a:r>
            <a:endParaRPr lang="en-US" dirty="0"/>
          </a:p>
          <a:p>
            <a:pPr marL="177793" indent="-177793">
              <a:buFont typeface="Arial" panose="020B0604020202020204" pitchFamily="34" charset="0"/>
              <a:buChar char="•"/>
            </a:pPr>
            <a:r>
              <a:rPr lang="en-US" dirty="0"/>
              <a:t>Wear “exam” grade nitrile or latex loves.</a:t>
            </a:r>
          </a:p>
          <a:p>
            <a:pPr marL="177793" indent="-177793">
              <a:buFont typeface="Arial" panose="020B0604020202020204" pitchFamily="34" charset="0"/>
              <a:buChar char="•"/>
            </a:pPr>
            <a:r>
              <a:rPr lang="en-US" dirty="0"/>
              <a:t>Wear “outer” protective layer of clothing (coveralls</a:t>
            </a:r>
            <a:r>
              <a:rPr lang="en-US" dirty="0" smtClean="0"/>
              <a:t>).</a:t>
            </a:r>
            <a:endParaRPr lang="en-US" dirty="0"/>
          </a:p>
          <a:p>
            <a:pPr marL="177793" indent="-177793">
              <a:buFont typeface="Arial" panose="020B0604020202020204" pitchFamily="34" charset="0"/>
              <a:buChar char="•"/>
            </a:pPr>
            <a:r>
              <a:rPr lang="en-US" dirty="0"/>
              <a:t>Don’t wash these cloths in the family washing </a:t>
            </a:r>
            <a:r>
              <a:rPr lang="en-US" dirty="0" smtClean="0"/>
              <a:t>machine.</a:t>
            </a:r>
            <a:endParaRPr lang="en-US" dirty="0"/>
          </a:p>
          <a:p>
            <a:pPr eaLnBrk="1" hangingPunct="1"/>
            <a:endParaRPr lang="en-US" dirty="0" smtClean="0"/>
          </a:p>
        </p:txBody>
      </p:sp>
    </p:spTree>
    <p:extLst>
      <p:ext uri="{BB962C8B-B14F-4D97-AF65-F5344CB8AC3E}">
        <p14:creationId xmlns:p14="http://schemas.microsoft.com/office/powerpoint/2010/main" val="131982559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xfrm>
            <a:off x="4144618" y="9120818"/>
            <a:ext cx="3170582" cy="480387"/>
          </a:xfrm>
          <a:prstGeom prst="rect">
            <a:avLst/>
          </a:prstGeom>
          <a:noFill/>
        </p:spPr>
        <p:txBody>
          <a:bodyPr/>
          <a:lstStyle/>
          <a:p>
            <a:fld id="{8E9DAA2F-CAAA-4C2C-90D9-411AAC354CC6}" type="slidenum">
              <a:rPr lang="en-US" smtClean="0"/>
              <a:pPr/>
              <a:t>185</a:t>
            </a:fld>
            <a:endParaRPr lang="en-US" dirty="0" smtClean="0"/>
          </a:p>
        </p:txBody>
      </p:sp>
      <p:sp>
        <p:nvSpPr>
          <p:cNvPr id="182275" name="Rectangle 2"/>
          <p:cNvSpPr>
            <a:spLocks noGrp="1" noRot="1" noChangeAspect="1" noChangeArrowheads="1" noTextEdit="1"/>
          </p:cNvSpPr>
          <p:nvPr>
            <p:ph type="sldImg"/>
          </p:nvPr>
        </p:nvSpPr>
        <p:spPr>
          <a:xfrm>
            <a:off x="1260475" y="719138"/>
            <a:ext cx="4800600" cy="3600450"/>
          </a:xfrm>
          <a:prstGeom prst="rect">
            <a:avLst/>
          </a:prstGeom>
          <a:ln/>
        </p:spPr>
      </p:sp>
      <p:sp>
        <p:nvSpPr>
          <p:cNvPr id="182276" name="Rectangle 3"/>
          <p:cNvSpPr>
            <a:spLocks noGrp="1" noChangeArrowheads="1"/>
          </p:cNvSpPr>
          <p:nvPr>
            <p:ph type="body" idx="1"/>
          </p:nvPr>
        </p:nvSpPr>
        <p:spPr>
          <a:xfrm>
            <a:off x="975692" y="4561231"/>
            <a:ext cx="5363818" cy="4320213"/>
          </a:xfrm>
          <a:prstGeom prst="rect">
            <a:avLst/>
          </a:prstGeom>
          <a:noFill/>
          <a:ln/>
        </p:spPr>
        <p:txBody>
          <a:bodyPr/>
          <a:lstStyle/>
          <a:p>
            <a:pPr lvl="0" eaLnBrk="1" hangingPunct="1"/>
            <a:r>
              <a:rPr lang="en-US" dirty="0">
                <a:solidFill>
                  <a:srgbClr val="000000"/>
                </a:solidFill>
              </a:rPr>
              <a:t>Here are some thoughts if this slide is used:</a:t>
            </a:r>
          </a:p>
          <a:p>
            <a:pPr lvl="0" eaLnBrk="1" hangingPunct="1"/>
            <a:endParaRPr lang="en-US" dirty="0">
              <a:solidFill>
                <a:srgbClr val="000000"/>
              </a:solidFill>
            </a:endParaRPr>
          </a:p>
          <a:p>
            <a:pPr lvl="0" eaLnBrk="1" hangingPunct="1"/>
            <a:r>
              <a:rPr lang="en-US" dirty="0">
                <a:solidFill>
                  <a:srgbClr val="000000"/>
                </a:solidFill>
              </a:rPr>
              <a:t>A clear violation on several </a:t>
            </a:r>
            <a:r>
              <a:rPr lang="en-US" dirty="0" smtClean="0">
                <a:solidFill>
                  <a:srgbClr val="000000"/>
                </a:solidFill>
              </a:rPr>
              <a:t>level, but </a:t>
            </a:r>
            <a:r>
              <a:rPr lang="en-US" dirty="0">
                <a:solidFill>
                  <a:srgbClr val="000000"/>
                </a:solidFill>
              </a:rPr>
              <a:t>with the focus of the last few slides on best option for barrier protection for your hands</a:t>
            </a:r>
            <a:r>
              <a:rPr lang="en-US" dirty="0" smtClean="0">
                <a:solidFill>
                  <a:srgbClr val="000000"/>
                </a:solidFill>
              </a:rPr>
              <a:t>, the presenter should </a:t>
            </a:r>
            <a:r>
              <a:rPr lang="en-US" dirty="0">
                <a:solidFill>
                  <a:srgbClr val="000000"/>
                </a:solidFill>
              </a:rPr>
              <a:t>bring a final focus on the gloves the person in the picture is wearing</a:t>
            </a:r>
            <a:r>
              <a:rPr lang="en-US" dirty="0" smtClean="0">
                <a:solidFill>
                  <a:srgbClr val="000000"/>
                </a:solidFill>
              </a:rPr>
              <a:t>.</a:t>
            </a:r>
          </a:p>
          <a:p>
            <a:pPr lvl="0" eaLnBrk="1" hangingPunct="1"/>
            <a:endParaRPr lang="en-US" dirty="0">
              <a:solidFill>
                <a:srgbClr val="000000"/>
              </a:solidFill>
            </a:endParaRPr>
          </a:p>
          <a:p>
            <a:pPr lvl="0" eaLnBrk="1" hangingPunct="1"/>
            <a:r>
              <a:rPr lang="en-US" dirty="0" smtClean="0">
                <a:solidFill>
                  <a:srgbClr val="000000"/>
                </a:solidFill>
              </a:rPr>
              <a:t>They are the same ones that food prep employee’s use and are totally inadequate.</a:t>
            </a:r>
            <a:endParaRPr lang="en-US" dirty="0">
              <a:solidFill>
                <a:srgbClr val="000000"/>
              </a:solidFill>
            </a:endParaRPr>
          </a:p>
          <a:p>
            <a:pPr lvl="0" eaLnBrk="1" hangingPunct="1"/>
            <a:endParaRPr lang="en-US" dirty="0">
              <a:solidFill>
                <a:srgbClr val="000000"/>
              </a:solidFill>
            </a:endParaRPr>
          </a:p>
          <a:p>
            <a:pPr lvl="0" eaLnBrk="1" hangingPunct="1"/>
            <a:r>
              <a:rPr lang="en-US" dirty="0" smtClean="0">
                <a:solidFill>
                  <a:srgbClr val="000000"/>
                </a:solidFill>
              </a:rPr>
              <a:t>The presenter may suggest </a:t>
            </a:r>
            <a:r>
              <a:rPr lang="en-US" dirty="0">
                <a:solidFill>
                  <a:srgbClr val="000000"/>
                </a:solidFill>
              </a:rPr>
              <a:t>that when they go to the </a:t>
            </a:r>
            <a:r>
              <a:rPr lang="en-US" dirty="0" smtClean="0">
                <a:solidFill>
                  <a:srgbClr val="000000"/>
                </a:solidFill>
              </a:rPr>
              <a:t>local sandwich shop </a:t>
            </a:r>
            <a:r>
              <a:rPr lang="en-US" dirty="0">
                <a:solidFill>
                  <a:srgbClr val="000000"/>
                </a:solidFill>
              </a:rPr>
              <a:t>for their next sandwich, </a:t>
            </a:r>
            <a:r>
              <a:rPr lang="en-US" dirty="0" smtClean="0">
                <a:solidFill>
                  <a:srgbClr val="000000"/>
                </a:solidFill>
              </a:rPr>
              <a:t>to have a </a:t>
            </a:r>
            <a:r>
              <a:rPr lang="en-US" dirty="0">
                <a:solidFill>
                  <a:srgbClr val="000000"/>
                </a:solidFill>
              </a:rPr>
              <a:t>look at the gloves that </a:t>
            </a:r>
            <a:r>
              <a:rPr lang="en-US" dirty="0" smtClean="0">
                <a:solidFill>
                  <a:srgbClr val="000000"/>
                </a:solidFill>
              </a:rPr>
              <a:t>the </a:t>
            </a:r>
            <a:r>
              <a:rPr lang="en-US" dirty="0">
                <a:solidFill>
                  <a:srgbClr val="000000"/>
                </a:solidFill>
              </a:rPr>
              <a:t>person preparing their food is </a:t>
            </a:r>
            <a:r>
              <a:rPr lang="en-US" dirty="0" smtClean="0">
                <a:solidFill>
                  <a:srgbClr val="000000"/>
                </a:solidFill>
              </a:rPr>
              <a:t>wearing.</a:t>
            </a:r>
            <a:endParaRPr lang="en-US" dirty="0">
              <a:solidFill>
                <a:srgbClr val="000000"/>
              </a:solidFill>
            </a:endParaRPr>
          </a:p>
          <a:p>
            <a:pPr lvl="0" eaLnBrk="1" hangingPunct="1"/>
            <a:endParaRPr lang="en-US" dirty="0">
              <a:solidFill>
                <a:srgbClr val="000000"/>
              </a:solidFill>
            </a:endParaRPr>
          </a:p>
          <a:p>
            <a:pPr lvl="0" eaLnBrk="1" hangingPunct="1"/>
            <a:r>
              <a:rPr lang="en-US" dirty="0">
                <a:solidFill>
                  <a:srgbClr val="000000"/>
                </a:solidFill>
              </a:rPr>
              <a:t>They are the </a:t>
            </a:r>
            <a:r>
              <a:rPr lang="en-US" dirty="0" smtClean="0">
                <a:solidFill>
                  <a:srgbClr val="000000"/>
                </a:solidFill>
              </a:rPr>
              <a:t>same as in the picture, </a:t>
            </a:r>
            <a:r>
              <a:rPr lang="en-US" dirty="0">
                <a:solidFill>
                  <a:srgbClr val="000000"/>
                </a:solidFill>
              </a:rPr>
              <a:t>and by this time, participants should recognize the inadequacy of </a:t>
            </a:r>
            <a:r>
              <a:rPr lang="en-US" dirty="0" smtClean="0">
                <a:solidFill>
                  <a:srgbClr val="000000"/>
                </a:solidFill>
              </a:rPr>
              <a:t>them</a:t>
            </a:r>
            <a:r>
              <a:rPr lang="en-US" dirty="0">
                <a:solidFill>
                  <a:srgbClr val="000000"/>
                </a:solidFill>
              </a:rPr>
              <a:t>.</a:t>
            </a:r>
          </a:p>
          <a:p>
            <a:pPr eaLnBrk="1" hangingPunct="1"/>
            <a:endParaRPr lang="en-US" dirty="0" smtClean="0"/>
          </a:p>
        </p:txBody>
      </p:sp>
    </p:spTree>
    <p:extLst>
      <p:ext uri="{BB962C8B-B14F-4D97-AF65-F5344CB8AC3E}">
        <p14:creationId xmlns:p14="http://schemas.microsoft.com/office/powerpoint/2010/main" val="381184699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0450"/>
          </a:xfrm>
          <a:prstGeom prst="rect">
            <a:avLst/>
          </a:prstGeom>
        </p:spPr>
      </p:sp>
      <p:sp>
        <p:nvSpPr>
          <p:cNvPr id="3" name="Notes Placeholder 2"/>
          <p:cNvSpPr>
            <a:spLocks noGrp="1"/>
          </p:cNvSpPr>
          <p:nvPr>
            <p:ph type="body" idx="1"/>
          </p:nvPr>
        </p:nvSpPr>
        <p:spPr>
          <a:xfrm>
            <a:off x="975692" y="4561231"/>
            <a:ext cx="5363818" cy="432021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144618" y="9120818"/>
            <a:ext cx="3170582" cy="480387"/>
          </a:xfrm>
          <a:prstGeom prst="rect">
            <a:avLst/>
          </a:prstGeom>
        </p:spPr>
        <p:txBody>
          <a:bodyPr/>
          <a:lstStyle/>
          <a:p>
            <a:pPr>
              <a:defRPr/>
            </a:pPr>
            <a:fld id="{C7B4F838-EE69-411F-9ACE-ECF0E2D34526}" type="slidenum">
              <a:rPr lang="en-US" smtClean="0"/>
              <a:pPr>
                <a:defRPr/>
              </a:pPr>
              <a:t>186</a:t>
            </a:fld>
            <a:endParaRPr lang="en-US" dirty="0"/>
          </a:p>
        </p:txBody>
      </p:sp>
    </p:spTree>
    <p:extLst>
      <p:ext uri="{BB962C8B-B14F-4D97-AF65-F5344CB8AC3E}">
        <p14:creationId xmlns:p14="http://schemas.microsoft.com/office/powerpoint/2010/main" val="4233473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57300" y="719138"/>
            <a:ext cx="4802188" cy="3600450"/>
          </a:xfrm>
          <a:prstGeom prst="rect">
            <a:avLst/>
          </a:prstGeom>
          <a:ln/>
        </p:spPr>
      </p:sp>
      <p:sp>
        <p:nvSpPr>
          <p:cNvPr id="100355"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This and the next slides sets the detail of content for the rest of the class. These are specific “learning objectives” of the training resource.</a:t>
            </a:r>
          </a:p>
        </p:txBody>
      </p:sp>
      <p:sp>
        <p:nvSpPr>
          <p:cNvPr id="100356" name="Slide Number Placeholder 3"/>
          <p:cNvSpPr>
            <a:spLocks noGrp="1"/>
          </p:cNvSpPr>
          <p:nvPr>
            <p:ph type="sldNum" sz="quarter" idx="5"/>
          </p:nvPr>
        </p:nvSpPr>
        <p:spPr>
          <a:xfrm>
            <a:off x="4144618" y="9120818"/>
            <a:ext cx="3170582" cy="480387"/>
          </a:xfrm>
          <a:prstGeom prst="rect">
            <a:avLst/>
          </a:prstGeom>
          <a:noFill/>
        </p:spPr>
        <p:txBody>
          <a:bodyPr/>
          <a:lstStyle/>
          <a:p>
            <a:fld id="{14295385-9A67-4768-8D9D-243FB2E926AC}" type="slidenum">
              <a:rPr lang="en-US" smtClean="0"/>
              <a:pPr/>
              <a:t>19</a:t>
            </a:fld>
            <a:endParaRPr lang="en-US" dirty="0" smtClean="0"/>
          </a:p>
        </p:txBody>
      </p:sp>
    </p:spTree>
    <p:extLst>
      <p:ext uri="{BB962C8B-B14F-4D97-AF65-F5344CB8AC3E}">
        <p14:creationId xmlns:p14="http://schemas.microsoft.com/office/powerpoint/2010/main" val="1705816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257300" y="719138"/>
            <a:ext cx="4802188" cy="3600450"/>
          </a:xfrm>
          <a:prstGeom prst="rect">
            <a:avLst/>
          </a:prstGeom>
          <a:ln/>
        </p:spPr>
      </p:sp>
      <p:sp>
        <p:nvSpPr>
          <p:cNvPr id="9830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smtClean="0">
                <a:solidFill>
                  <a:srgbClr val="000000"/>
                </a:solidFill>
              </a:rPr>
              <a:t>Presenter should recognize </a:t>
            </a:r>
            <a:r>
              <a:rPr lang="en-US" dirty="0">
                <a:solidFill>
                  <a:srgbClr val="000000"/>
                </a:solidFill>
              </a:rPr>
              <a:t>the SHIP </a:t>
            </a:r>
            <a:r>
              <a:rPr lang="en-US" dirty="0" smtClean="0">
                <a:solidFill>
                  <a:srgbClr val="000000"/>
                </a:solidFill>
              </a:rPr>
              <a:t>program </a:t>
            </a:r>
            <a:r>
              <a:rPr lang="en-US" dirty="0">
                <a:solidFill>
                  <a:srgbClr val="000000"/>
                </a:solidFill>
              </a:rPr>
              <a:t>as the funding source to develop this </a:t>
            </a:r>
            <a:r>
              <a:rPr lang="en-US" dirty="0" smtClean="0">
                <a:solidFill>
                  <a:srgbClr val="000000"/>
                </a:solidFill>
              </a:rPr>
              <a:t>program, and the Washington Onsite Sewage Association for the deliverables of the grant milestones that included:</a:t>
            </a:r>
          </a:p>
          <a:p>
            <a:pPr marL="177845" indent="-177845">
              <a:buFont typeface="Arial" panose="020B0604020202020204" pitchFamily="34" charset="0"/>
              <a:buChar char="•"/>
            </a:pPr>
            <a:r>
              <a:rPr lang="en-US" dirty="0" smtClean="0">
                <a:solidFill>
                  <a:srgbClr val="000000"/>
                </a:solidFill>
              </a:rPr>
              <a:t>A literature review</a:t>
            </a:r>
          </a:p>
          <a:p>
            <a:pPr marL="177845" indent="-177845">
              <a:buFont typeface="Arial" panose="020B0604020202020204" pitchFamily="34" charset="0"/>
              <a:buChar char="•"/>
            </a:pPr>
            <a:r>
              <a:rPr lang="en-US" dirty="0" smtClean="0">
                <a:solidFill>
                  <a:srgbClr val="000000"/>
                </a:solidFill>
              </a:rPr>
              <a:t>Field practice and observations</a:t>
            </a:r>
          </a:p>
          <a:p>
            <a:pPr marL="177845" indent="-177845">
              <a:buFont typeface="Arial" panose="020B0604020202020204" pitchFamily="34" charset="0"/>
              <a:buChar char="•"/>
            </a:pPr>
            <a:r>
              <a:rPr lang="en-US" dirty="0" smtClean="0">
                <a:solidFill>
                  <a:srgbClr val="000000"/>
                </a:solidFill>
              </a:rPr>
              <a:t>PPE evaluations</a:t>
            </a:r>
          </a:p>
          <a:p>
            <a:pPr marL="177845" indent="-177845">
              <a:buFont typeface="Arial" panose="020B0604020202020204" pitchFamily="34" charset="0"/>
              <a:buChar char="•"/>
            </a:pPr>
            <a:r>
              <a:rPr lang="en-US" dirty="0" smtClean="0">
                <a:solidFill>
                  <a:srgbClr val="000000"/>
                </a:solidFill>
              </a:rPr>
              <a:t>Hazard assessments and field sampling in various workplaces </a:t>
            </a:r>
          </a:p>
          <a:p>
            <a:pPr lvl="0"/>
            <a:endParaRPr lang="en-US" dirty="0">
              <a:solidFill>
                <a:srgbClr val="000000"/>
              </a:solidFill>
            </a:endParaRPr>
          </a:p>
          <a:p>
            <a:pPr lvl="0"/>
            <a:r>
              <a:rPr lang="en-US" dirty="0" smtClean="0">
                <a:solidFill>
                  <a:srgbClr val="000000"/>
                </a:solidFill>
              </a:rPr>
              <a:t>(These will also be discussed in more detail in upcoming slides).</a:t>
            </a:r>
          </a:p>
        </p:txBody>
      </p:sp>
      <p:sp>
        <p:nvSpPr>
          <p:cNvPr id="98308" name="Slide Number Placeholder 3"/>
          <p:cNvSpPr>
            <a:spLocks noGrp="1"/>
          </p:cNvSpPr>
          <p:nvPr>
            <p:ph type="sldNum" sz="quarter" idx="5"/>
          </p:nvPr>
        </p:nvSpPr>
        <p:spPr>
          <a:xfrm>
            <a:off x="4144618" y="9120818"/>
            <a:ext cx="3170582" cy="480387"/>
          </a:xfrm>
          <a:prstGeom prst="rect">
            <a:avLst/>
          </a:prstGeom>
          <a:noFill/>
        </p:spPr>
        <p:txBody>
          <a:bodyPr/>
          <a:lstStyle/>
          <a:p>
            <a:fld id="{C9C3AC2B-3263-4C92-8C87-3F8E4F643B3C}" type="slidenum">
              <a:rPr lang="en-US" smtClean="0">
                <a:solidFill>
                  <a:prstClr val="black"/>
                </a:solidFill>
              </a:rPr>
              <a:pPr/>
              <a:t>2</a:t>
            </a:fld>
            <a:endParaRPr lang="en-US" dirty="0" smtClean="0">
              <a:solidFill>
                <a:prstClr val="black"/>
              </a:solidFill>
            </a:endParaRPr>
          </a:p>
        </p:txBody>
      </p:sp>
    </p:spTree>
    <p:extLst>
      <p:ext uri="{BB962C8B-B14F-4D97-AF65-F5344CB8AC3E}">
        <p14:creationId xmlns:p14="http://schemas.microsoft.com/office/powerpoint/2010/main" val="446879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xfrm>
            <a:off x="4144618" y="9120818"/>
            <a:ext cx="3170582" cy="480387"/>
          </a:xfrm>
          <a:prstGeom prst="rect">
            <a:avLst/>
          </a:prstGeom>
          <a:noFill/>
        </p:spPr>
        <p:txBody>
          <a:bodyPr/>
          <a:lstStyle/>
          <a:p>
            <a:fld id="{20809C1C-0EE0-4788-A6CF-EED83EEFF669}" type="slidenum">
              <a:rPr lang="en-US" smtClean="0"/>
              <a:pPr/>
              <a:t>20</a:t>
            </a:fld>
            <a:endParaRPr lang="en-US" dirty="0" smtClean="0"/>
          </a:p>
        </p:txBody>
      </p:sp>
      <p:sp>
        <p:nvSpPr>
          <p:cNvPr id="101379" name="Rectangle 2"/>
          <p:cNvSpPr>
            <a:spLocks noGrp="1" noRot="1" noChangeAspect="1" noChangeArrowheads="1" noTextEdit="1"/>
          </p:cNvSpPr>
          <p:nvPr>
            <p:ph type="sldImg"/>
          </p:nvPr>
        </p:nvSpPr>
        <p:spPr>
          <a:xfrm>
            <a:off x="1260475" y="719138"/>
            <a:ext cx="4800600" cy="3600450"/>
          </a:xfrm>
          <a:prstGeom prst="rect">
            <a:avLst/>
          </a:prstGeom>
          <a:ln/>
        </p:spPr>
      </p:sp>
      <p:sp>
        <p:nvSpPr>
          <p:cNvPr id="101380" name="Rectangle 3"/>
          <p:cNvSpPr>
            <a:spLocks noGrp="1" noChangeArrowheads="1"/>
          </p:cNvSpPr>
          <p:nvPr>
            <p:ph type="body" idx="1"/>
          </p:nvPr>
        </p:nvSpPr>
        <p:spPr>
          <a:xfrm>
            <a:off x="975692" y="4561231"/>
            <a:ext cx="5363818" cy="4320213"/>
          </a:xfrm>
          <a:prstGeom prst="rect">
            <a:avLst/>
          </a:prstGeom>
          <a:noFill/>
          <a:ln/>
        </p:spPr>
        <p:txBody>
          <a:bodyPr/>
          <a:lstStyle/>
          <a:p>
            <a:pPr lvl="0" eaLnBrk="1" hangingPunct="1"/>
            <a:r>
              <a:rPr lang="en-US" dirty="0">
                <a:solidFill>
                  <a:srgbClr val="000000"/>
                </a:solidFill>
              </a:rPr>
              <a:t>The presenter should review the outline of the handout materials to orient the class participants to the materials to be used in the presentation. </a:t>
            </a:r>
            <a:endParaRPr lang="en-US" dirty="0" smtClean="0">
              <a:solidFill>
                <a:srgbClr val="000000"/>
              </a:solidFill>
            </a:endParaRPr>
          </a:p>
          <a:p>
            <a:pPr lvl="0" eaLnBrk="1" hangingPunct="1"/>
            <a:r>
              <a:rPr lang="en-US" dirty="0" smtClean="0">
                <a:solidFill>
                  <a:srgbClr val="000000"/>
                </a:solidFill>
              </a:rPr>
              <a:t>It </a:t>
            </a:r>
            <a:r>
              <a:rPr lang="en-US" dirty="0">
                <a:solidFill>
                  <a:srgbClr val="000000"/>
                </a:solidFill>
              </a:rPr>
              <a:t>can also be referenced as a future basis for use as a safety management </a:t>
            </a:r>
            <a:r>
              <a:rPr lang="en-US" dirty="0" smtClean="0">
                <a:solidFill>
                  <a:srgbClr val="000000"/>
                </a:solidFill>
              </a:rPr>
              <a:t>plan.</a:t>
            </a:r>
            <a:endParaRPr lang="en-US" dirty="0">
              <a:solidFill>
                <a:srgbClr val="000000"/>
              </a:solidFill>
            </a:endParaRPr>
          </a:p>
        </p:txBody>
      </p:sp>
    </p:spTree>
    <p:extLst>
      <p:ext uri="{BB962C8B-B14F-4D97-AF65-F5344CB8AC3E}">
        <p14:creationId xmlns:p14="http://schemas.microsoft.com/office/powerpoint/2010/main" val="3292351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xfrm>
            <a:off x="4144618" y="9120818"/>
            <a:ext cx="3170582" cy="480387"/>
          </a:xfrm>
          <a:prstGeom prst="rect">
            <a:avLst/>
          </a:prstGeom>
          <a:noFill/>
        </p:spPr>
        <p:txBody>
          <a:bodyPr/>
          <a:lstStyle/>
          <a:p>
            <a:fld id="{20809C1C-0EE0-4788-A6CF-EED83EEFF669}" type="slidenum">
              <a:rPr lang="en-US" smtClean="0"/>
              <a:pPr/>
              <a:t>21</a:t>
            </a:fld>
            <a:endParaRPr lang="en-US" dirty="0" smtClean="0"/>
          </a:p>
        </p:txBody>
      </p:sp>
      <p:sp>
        <p:nvSpPr>
          <p:cNvPr id="101379" name="Rectangle 2"/>
          <p:cNvSpPr>
            <a:spLocks noGrp="1" noRot="1" noChangeAspect="1" noChangeArrowheads="1" noTextEdit="1"/>
          </p:cNvSpPr>
          <p:nvPr>
            <p:ph type="sldImg"/>
          </p:nvPr>
        </p:nvSpPr>
        <p:spPr>
          <a:xfrm>
            <a:off x="1260475" y="719138"/>
            <a:ext cx="4800600" cy="3600450"/>
          </a:xfrm>
          <a:prstGeom prst="rect">
            <a:avLst/>
          </a:prstGeom>
          <a:ln/>
        </p:spPr>
      </p:sp>
      <p:sp>
        <p:nvSpPr>
          <p:cNvPr id="101380" name="Rectangle 3"/>
          <p:cNvSpPr>
            <a:spLocks noGrp="1" noChangeArrowheads="1"/>
          </p:cNvSpPr>
          <p:nvPr>
            <p:ph type="body" idx="1"/>
          </p:nvPr>
        </p:nvSpPr>
        <p:spPr>
          <a:xfrm>
            <a:off x="975692" y="4561231"/>
            <a:ext cx="5363818" cy="4320213"/>
          </a:xfrm>
          <a:prstGeom prst="rect">
            <a:avLst/>
          </a:prstGeom>
          <a:noFill/>
          <a:ln/>
        </p:spPr>
        <p:txBody>
          <a:bodyPr/>
          <a:lstStyle/>
          <a:p>
            <a:pPr eaLnBrk="1" hangingPunct="1"/>
            <a:r>
              <a:rPr lang="en-US" dirty="0" smtClean="0"/>
              <a:t>Management of safety is a process that looks at all elements: Safety, Health, and Environmental issues in the workplace.</a:t>
            </a:r>
          </a:p>
          <a:p>
            <a:pPr eaLnBrk="1" hangingPunct="1"/>
            <a:endParaRPr lang="en-US" dirty="0" smtClean="0"/>
          </a:p>
          <a:p>
            <a:pPr eaLnBrk="1" hangingPunct="1"/>
            <a:r>
              <a:rPr lang="en-US" dirty="0" smtClean="0"/>
              <a:t>It should be stated that “working safely” is both an activity </a:t>
            </a:r>
            <a:r>
              <a:rPr lang="en-US" i="1" dirty="0" smtClean="0"/>
              <a:t>and</a:t>
            </a:r>
            <a:r>
              <a:rPr lang="en-US" dirty="0" smtClean="0"/>
              <a:t> behavior based process in the workplace.</a:t>
            </a:r>
          </a:p>
        </p:txBody>
      </p:sp>
    </p:spTree>
    <p:extLst>
      <p:ext uri="{BB962C8B-B14F-4D97-AF65-F5344CB8AC3E}">
        <p14:creationId xmlns:p14="http://schemas.microsoft.com/office/powerpoint/2010/main" val="3292351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57300" y="719138"/>
            <a:ext cx="4802188" cy="3600450"/>
          </a:xfrm>
          <a:prstGeom prst="rect">
            <a:avLst/>
          </a:prstGeom>
          <a:ln/>
        </p:spPr>
      </p:sp>
      <p:sp>
        <p:nvSpPr>
          <p:cNvPr id="10342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These </a:t>
            </a:r>
            <a:r>
              <a:rPr lang="en-US" dirty="0" smtClean="0">
                <a:solidFill>
                  <a:srgbClr val="000000"/>
                </a:solidFill>
              </a:rPr>
              <a:t>are a few terms used by </a:t>
            </a:r>
            <a:r>
              <a:rPr lang="en-US" dirty="0">
                <a:solidFill>
                  <a:srgbClr val="000000"/>
                </a:solidFill>
              </a:rPr>
              <a:t>industry:</a:t>
            </a:r>
          </a:p>
          <a:p>
            <a:pPr lvl="0"/>
            <a:endParaRPr lang="en-US" dirty="0">
              <a:solidFill>
                <a:srgbClr val="000000"/>
              </a:solidFill>
            </a:endParaRPr>
          </a:p>
          <a:p>
            <a:pPr lvl="0"/>
            <a:r>
              <a:rPr lang="en-US" dirty="0">
                <a:solidFill>
                  <a:srgbClr val="000000"/>
                </a:solidFill>
              </a:rPr>
              <a:t>Swim Jobs = larger release of sewage in the crawlspace of a house, under a deck or anywhere that access is limited. Service providers suit up in rain suits, </a:t>
            </a:r>
            <a:r>
              <a:rPr lang="en-US" dirty="0" smtClean="0">
                <a:solidFill>
                  <a:srgbClr val="000000"/>
                </a:solidFill>
              </a:rPr>
              <a:t>duct </a:t>
            </a:r>
            <a:r>
              <a:rPr lang="en-US" dirty="0">
                <a:solidFill>
                  <a:srgbClr val="000000"/>
                </a:solidFill>
              </a:rPr>
              <a:t>tape (not watertight), and dive in.</a:t>
            </a:r>
          </a:p>
          <a:p>
            <a:pPr lvl="0"/>
            <a:endParaRPr lang="en-US" dirty="0">
              <a:solidFill>
                <a:srgbClr val="000000"/>
              </a:solidFill>
            </a:endParaRPr>
          </a:p>
          <a:p>
            <a:pPr lvl="0"/>
            <a:r>
              <a:rPr lang="en-US" dirty="0">
                <a:solidFill>
                  <a:srgbClr val="000000"/>
                </a:solidFill>
              </a:rPr>
              <a:t>Digester/Poop Flu = An industry term used by </a:t>
            </a:r>
            <a:r>
              <a:rPr lang="en-US" dirty="0" smtClean="0">
                <a:solidFill>
                  <a:srgbClr val="000000"/>
                </a:solidFill>
              </a:rPr>
              <a:t>those who are new </a:t>
            </a:r>
            <a:r>
              <a:rPr lang="en-US" dirty="0">
                <a:solidFill>
                  <a:srgbClr val="000000"/>
                </a:solidFill>
              </a:rPr>
              <a:t>to the industry. Common flu like symptoms that resolve in a week to ten days.</a:t>
            </a:r>
          </a:p>
          <a:p>
            <a:pPr lvl="0"/>
            <a:endParaRPr lang="en-US" dirty="0">
              <a:solidFill>
                <a:srgbClr val="000000"/>
              </a:solidFill>
            </a:endParaRPr>
          </a:p>
          <a:p>
            <a:pPr lvl="0"/>
            <a:r>
              <a:rPr lang="en-US" dirty="0">
                <a:solidFill>
                  <a:srgbClr val="000000"/>
                </a:solidFill>
              </a:rPr>
              <a:t>Baptism by Sewage = Obvious, but any sudden release of sewage from a truck, storage or even the release of a clogged pipe with sewage backed up to the second floor of the home.</a:t>
            </a:r>
          </a:p>
          <a:p>
            <a:endParaRPr lang="en-US" dirty="0" smtClean="0"/>
          </a:p>
        </p:txBody>
      </p:sp>
      <p:sp>
        <p:nvSpPr>
          <p:cNvPr id="103428" name="Slide Number Placeholder 3"/>
          <p:cNvSpPr>
            <a:spLocks noGrp="1"/>
          </p:cNvSpPr>
          <p:nvPr>
            <p:ph type="sldNum" sz="quarter" idx="5"/>
          </p:nvPr>
        </p:nvSpPr>
        <p:spPr>
          <a:xfrm>
            <a:off x="4144618" y="9120818"/>
            <a:ext cx="3170582" cy="480387"/>
          </a:xfrm>
          <a:prstGeom prst="rect">
            <a:avLst/>
          </a:prstGeom>
          <a:noFill/>
        </p:spPr>
        <p:txBody>
          <a:bodyPr/>
          <a:lstStyle/>
          <a:p>
            <a:fld id="{DD50894E-88B2-4B52-B4A5-CA72F7F79B1D}" type="slidenum">
              <a:rPr lang="en-US" smtClean="0"/>
              <a:pPr/>
              <a:t>22</a:t>
            </a:fld>
            <a:endParaRPr lang="en-US" dirty="0" smtClean="0"/>
          </a:p>
        </p:txBody>
      </p:sp>
    </p:spTree>
    <p:extLst>
      <p:ext uri="{BB962C8B-B14F-4D97-AF65-F5344CB8AC3E}">
        <p14:creationId xmlns:p14="http://schemas.microsoft.com/office/powerpoint/2010/main" val="1123773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57300" y="719138"/>
            <a:ext cx="4802188" cy="3600450"/>
          </a:xfrm>
          <a:prstGeom prst="rect">
            <a:avLst/>
          </a:prstGeom>
          <a:ln/>
        </p:spPr>
      </p:sp>
      <p:sp>
        <p:nvSpPr>
          <p:cNvPr id="10342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MDRO’s will come up later in the presentation </a:t>
            </a:r>
            <a:r>
              <a:rPr lang="en-US" dirty="0" smtClean="0">
                <a:solidFill>
                  <a:srgbClr val="000000"/>
                </a:solidFill>
              </a:rPr>
              <a:t>along with </a:t>
            </a:r>
            <a:r>
              <a:rPr lang="en-US" dirty="0">
                <a:solidFill>
                  <a:srgbClr val="000000"/>
                </a:solidFill>
              </a:rPr>
              <a:t>the </a:t>
            </a:r>
            <a:r>
              <a:rPr lang="en-US" dirty="0" smtClean="0">
                <a:solidFill>
                  <a:srgbClr val="000000"/>
                </a:solidFill>
              </a:rPr>
              <a:t>discussion on MRSA </a:t>
            </a:r>
            <a:r>
              <a:rPr lang="en-US" dirty="0">
                <a:solidFill>
                  <a:srgbClr val="000000"/>
                </a:solidFill>
              </a:rPr>
              <a:t>that was found in </a:t>
            </a:r>
            <a:r>
              <a:rPr lang="en-US" dirty="0" smtClean="0">
                <a:solidFill>
                  <a:srgbClr val="000000"/>
                </a:solidFill>
              </a:rPr>
              <a:t>sewage.</a:t>
            </a:r>
            <a:endParaRPr lang="en-US" dirty="0">
              <a:solidFill>
                <a:srgbClr val="000000"/>
              </a:solidFill>
            </a:endParaRPr>
          </a:p>
          <a:p>
            <a:pPr lvl="0"/>
            <a:endParaRPr lang="en-US" dirty="0">
              <a:solidFill>
                <a:srgbClr val="000000"/>
              </a:solidFill>
            </a:endParaRPr>
          </a:p>
          <a:p>
            <a:pPr lvl="0"/>
            <a:r>
              <a:rPr lang="en-US" dirty="0">
                <a:solidFill>
                  <a:srgbClr val="000000"/>
                </a:solidFill>
              </a:rPr>
              <a:t>Common </a:t>
            </a:r>
            <a:r>
              <a:rPr lang="en-US" dirty="0" smtClean="0">
                <a:solidFill>
                  <a:srgbClr val="000000"/>
                </a:solidFill>
              </a:rPr>
              <a:t>transmission </a:t>
            </a:r>
            <a:r>
              <a:rPr lang="en-US" dirty="0">
                <a:solidFill>
                  <a:srgbClr val="000000"/>
                </a:solidFill>
              </a:rPr>
              <a:t>vectors are direct immersion, splash back’s and aerosols through cuts, </a:t>
            </a:r>
            <a:r>
              <a:rPr lang="en-US" dirty="0" smtClean="0">
                <a:solidFill>
                  <a:srgbClr val="000000"/>
                </a:solidFill>
              </a:rPr>
              <a:t>abrasions and inhalation.</a:t>
            </a:r>
            <a:endParaRPr lang="en-US" dirty="0">
              <a:solidFill>
                <a:srgbClr val="000000"/>
              </a:solidFill>
            </a:endParaRPr>
          </a:p>
          <a:p>
            <a:pPr lvl="0"/>
            <a:endParaRPr lang="en-US" dirty="0">
              <a:solidFill>
                <a:srgbClr val="000000"/>
              </a:solidFill>
            </a:endParaRPr>
          </a:p>
          <a:p>
            <a:pPr lvl="0"/>
            <a:r>
              <a:rPr lang="en-US" dirty="0">
                <a:solidFill>
                  <a:srgbClr val="000000"/>
                </a:solidFill>
              </a:rPr>
              <a:t>Infective dose is another important element as it varies, there will be several slides that address this later in the presentation for survival in soil, ground water and surface water of the various pathogens known and </a:t>
            </a:r>
            <a:r>
              <a:rPr lang="en-US" dirty="0" smtClean="0">
                <a:solidFill>
                  <a:srgbClr val="000000"/>
                </a:solidFill>
              </a:rPr>
              <a:t>found.</a:t>
            </a:r>
            <a:endParaRPr lang="en-US" dirty="0">
              <a:solidFill>
                <a:srgbClr val="000000"/>
              </a:solidFill>
            </a:endParaRPr>
          </a:p>
          <a:p>
            <a:pPr lvl="0"/>
            <a:endParaRPr lang="en-US" dirty="0">
              <a:solidFill>
                <a:srgbClr val="000000"/>
              </a:solidFill>
            </a:endParaRPr>
          </a:p>
          <a:p>
            <a:pPr lvl="0"/>
            <a:r>
              <a:rPr lang="en-US" dirty="0">
                <a:solidFill>
                  <a:srgbClr val="000000"/>
                </a:solidFill>
              </a:rPr>
              <a:t>OPIM: In context to the Blood Borne Pathogen rules under OSHA or local State rules, This “cover” language may have a direct or indirect application to rule application to the On-Site Industry, as it may be applied. Other presenters should review the BBP rules for a broader understanding.</a:t>
            </a:r>
          </a:p>
          <a:p>
            <a:endParaRPr lang="en-US" dirty="0" smtClean="0"/>
          </a:p>
        </p:txBody>
      </p:sp>
      <p:sp>
        <p:nvSpPr>
          <p:cNvPr id="103428" name="Slide Number Placeholder 3"/>
          <p:cNvSpPr>
            <a:spLocks noGrp="1"/>
          </p:cNvSpPr>
          <p:nvPr>
            <p:ph type="sldNum" sz="quarter" idx="5"/>
          </p:nvPr>
        </p:nvSpPr>
        <p:spPr>
          <a:xfrm>
            <a:off x="4144618" y="9120818"/>
            <a:ext cx="3170582" cy="480387"/>
          </a:xfrm>
          <a:prstGeom prst="rect">
            <a:avLst/>
          </a:prstGeom>
          <a:noFill/>
        </p:spPr>
        <p:txBody>
          <a:bodyPr/>
          <a:lstStyle/>
          <a:p>
            <a:fld id="{DD50894E-88B2-4B52-B4A5-CA72F7F79B1D}" type="slidenum">
              <a:rPr lang="en-US" smtClean="0"/>
              <a:pPr/>
              <a:t>23</a:t>
            </a:fld>
            <a:endParaRPr lang="en-US" dirty="0" smtClean="0"/>
          </a:p>
        </p:txBody>
      </p:sp>
    </p:spTree>
    <p:extLst>
      <p:ext uri="{BB962C8B-B14F-4D97-AF65-F5344CB8AC3E}">
        <p14:creationId xmlns:p14="http://schemas.microsoft.com/office/powerpoint/2010/main" val="1123773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57300" y="719138"/>
            <a:ext cx="4802188" cy="3600450"/>
          </a:xfrm>
          <a:prstGeom prst="rect">
            <a:avLst/>
          </a:prstGeom>
          <a:ln/>
        </p:spPr>
      </p:sp>
      <p:sp>
        <p:nvSpPr>
          <p:cNvPr id="10342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JSA’s are critical tools for task assessment. The participants will work through both abstract examples of JSA application as well as review basic application of JSA techniques for specific job tasks by industry segment for Designers, Regulators, Installers, O&amp;M inspectors and Pumpers.</a:t>
            </a:r>
          </a:p>
          <a:p>
            <a:pPr lvl="0"/>
            <a:endParaRPr lang="en-US" dirty="0">
              <a:solidFill>
                <a:srgbClr val="000000"/>
              </a:solidFill>
            </a:endParaRPr>
          </a:p>
          <a:p>
            <a:pPr lvl="0"/>
            <a:r>
              <a:rPr lang="en-US" dirty="0">
                <a:solidFill>
                  <a:srgbClr val="000000"/>
                </a:solidFill>
              </a:rPr>
              <a:t>PPE: Self explanatory but many employee level participants may not be familiar with the “lingo” of “Personal Protective Equipment</a:t>
            </a:r>
            <a:r>
              <a:rPr lang="en-US" dirty="0" smtClean="0">
                <a:solidFill>
                  <a:srgbClr val="000000"/>
                </a:solidFill>
              </a:rPr>
              <a:t>”.</a:t>
            </a:r>
            <a:endParaRPr lang="en-US" dirty="0">
              <a:solidFill>
                <a:srgbClr val="000000"/>
              </a:solidFill>
            </a:endParaRPr>
          </a:p>
          <a:p>
            <a:pPr lvl="0"/>
            <a:endParaRPr lang="en-US" dirty="0">
              <a:solidFill>
                <a:srgbClr val="000000"/>
              </a:solidFill>
            </a:endParaRPr>
          </a:p>
          <a:p>
            <a:pPr lvl="0"/>
            <a:r>
              <a:rPr lang="en-US" dirty="0" smtClean="0">
                <a:solidFill>
                  <a:srgbClr val="000000"/>
                </a:solidFill>
              </a:rPr>
              <a:t>CSE (confined space entry) </a:t>
            </a:r>
            <a:r>
              <a:rPr lang="en-US" dirty="0">
                <a:solidFill>
                  <a:srgbClr val="000000"/>
                </a:solidFill>
              </a:rPr>
              <a:t>is an important part of the discussion for this program in particular to “supplied” air to repairs in a septic tank which is grossly contaminated. By following the standard CSE procedure, the likelihood of the creation of contamination of aerosols actually creates another hazard that isn’t always recognized that must be mitigated.</a:t>
            </a:r>
          </a:p>
          <a:p>
            <a:endParaRPr lang="en-US" dirty="0" smtClean="0"/>
          </a:p>
        </p:txBody>
      </p:sp>
      <p:sp>
        <p:nvSpPr>
          <p:cNvPr id="103428" name="Slide Number Placeholder 3"/>
          <p:cNvSpPr>
            <a:spLocks noGrp="1"/>
          </p:cNvSpPr>
          <p:nvPr>
            <p:ph type="sldNum" sz="quarter" idx="5"/>
          </p:nvPr>
        </p:nvSpPr>
        <p:spPr>
          <a:xfrm>
            <a:off x="4144618" y="9120818"/>
            <a:ext cx="3170582" cy="480387"/>
          </a:xfrm>
          <a:prstGeom prst="rect">
            <a:avLst/>
          </a:prstGeom>
          <a:noFill/>
        </p:spPr>
        <p:txBody>
          <a:bodyPr/>
          <a:lstStyle/>
          <a:p>
            <a:fld id="{DD50894E-88B2-4B52-B4A5-CA72F7F79B1D}" type="slidenum">
              <a:rPr lang="en-US" smtClean="0"/>
              <a:pPr/>
              <a:t>24</a:t>
            </a:fld>
            <a:endParaRPr lang="en-US" dirty="0" smtClean="0"/>
          </a:p>
        </p:txBody>
      </p:sp>
    </p:spTree>
    <p:extLst>
      <p:ext uri="{BB962C8B-B14F-4D97-AF65-F5344CB8AC3E}">
        <p14:creationId xmlns:p14="http://schemas.microsoft.com/office/powerpoint/2010/main" val="1123773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57300" y="719138"/>
            <a:ext cx="4802188" cy="3600450"/>
          </a:xfrm>
          <a:prstGeom prst="rect">
            <a:avLst/>
          </a:prstGeom>
          <a:ln/>
        </p:spPr>
      </p:sp>
      <p:sp>
        <p:nvSpPr>
          <p:cNvPr id="11366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Transition slide: In the development of the program and PPE fit for use issues to the known and discovered pathogen exposures, the health care setting provided the closest parallel to “best practice” for PPE mitigation procedures.</a:t>
            </a:r>
          </a:p>
        </p:txBody>
      </p:sp>
      <p:sp>
        <p:nvSpPr>
          <p:cNvPr id="113668" name="Slide Number Placeholder 3"/>
          <p:cNvSpPr>
            <a:spLocks noGrp="1"/>
          </p:cNvSpPr>
          <p:nvPr>
            <p:ph type="sldNum" sz="quarter" idx="5"/>
          </p:nvPr>
        </p:nvSpPr>
        <p:spPr>
          <a:xfrm>
            <a:off x="4144618" y="9120818"/>
            <a:ext cx="3170582" cy="480387"/>
          </a:xfrm>
          <a:prstGeom prst="rect">
            <a:avLst/>
          </a:prstGeom>
          <a:noFill/>
        </p:spPr>
        <p:txBody>
          <a:bodyPr/>
          <a:lstStyle/>
          <a:p>
            <a:fld id="{C02B6C63-DD80-4860-8C37-0D0242AE7E42}" type="slidenum">
              <a:rPr lang="en-US" smtClean="0"/>
              <a:pPr/>
              <a:t>25</a:t>
            </a:fld>
            <a:endParaRPr lang="en-US" dirty="0" smtClean="0"/>
          </a:p>
        </p:txBody>
      </p:sp>
    </p:spTree>
    <p:extLst>
      <p:ext uri="{BB962C8B-B14F-4D97-AF65-F5344CB8AC3E}">
        <p14:creationId xmlns:p14="http://schemas.microsoft.com/office/powerpoint/2010/main" val="238745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57300" y="719138"/>
            <a:ext cx="4802188" cy="3600450"/>
          </a:xfrm>
          <a:prstGeom prst="rect">
            <a:avLst/>
          </a:prstGeom>
          <a:ln/>
        </p:spPr>
      </p:sp>
      <p:sp>
        <p:nvSpPr>
          <p:cNvPr id="11366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Universal Precautions </a:t>
            </a:r>
            <a:r>
              <a:rPr lang="en-US" dirty="0" smtClean="0">
                <a:solidFill>
                  <a:srgbClr val="000000"/>
                </a:solidFill>
              </a:rPr>
              <a:t>in health care settings, establishes “best </a:t>
            </a:r>
            <a:r>
              <a:rPr lang="en-US" dirty="0">
                <a:solidFill>
                  <a:srgbClr val="000000"/>
                </a:solidFill>
              </a:rPr>
              <a:t>practice” for PPE and procedures in health care and has cross over applications to the Onsite </a:t>
            </a:r>
            <a:r>
              <a:rPr lang="en-US" dirty="0" smtClean="0">
                <a:solidFill>
                  <a:srgbClr val="000000"/>
                </a:solidFill>
              </a:rPr>
              <a:t>Industry with common pathogen exposures and vector pathways.</a:t>
            </a:r>
            <a:endParaRPr lang="en-US" dirty="0">
              <a:solidFill>
                <a:srgbClr val="000000"/>
              </a:solidFill>
            </a:endParaRPr>
          </a:p>
        </p:txBody>
      </p:sp>
      <p:sp>
        <p:nvSpPr>
          <p:cNvPr id="113668" name="Slide Number Placeholder 3"/>
          <p:cNvSpPr>
            <a:spLocks noGrp="1"/>
          </p:cNvSpPr>
          <p:nvPr>
            <p:ph type="sldNum" sz="quarter" idx="5"/>
          </p:nvPr>
        </p:nvSpPr>
        <p:spPr>
          <a:xfrm>
            <a:off x="4144618" y="9120818"/>
            <a:ext cx="3170582" cy="480387"/>
          </a:xfrm>
          <a:prstGeom prst="rect">
            <a:avLst/>
          </a:prstGeom>
          <a:noFill/>
        </p:spPr>
        <p:txBody>
          <a:bodyPr/>
          <a:lstStyle/>
          <a:p>
            <a:fld id="{C02B6C63-DD80-4860-8C37-0D0242AE7E42}" type="slidenum">
              <a:rPr lang="en-US" smtClean="0"/>
              <a:pPr/>
              <a:t>26</a:t>
            </a:fld>
            <a:endParaRPr lang="en-US" dirty="0" smtClean="0"/>
          </a:p>
        </p:txBody>
      </p:sp>
    </p:spTree>
    <p:extLst>
      <p:ext uri="{BB962C8B-B14F-4D97-AF65-F5344CB8AC3E}">
        <p14:creationId xmlns:p14="http://schemas.microsoft.com/office/powerpoint/2010/main" val="1690990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57300" y="719138"/>
            <a:ext cx="4802188" cy="3600450"/>
          </a:xfrm>
          <a:prstGeom prst="rect">
            <a:avLst/>
          </a:prstGeom>
          <a:ln/>
        </p:spPr>
      </p:sp>
      <p:sp>
        <p:nvSpPr>
          <p:cNvPr id="113667" name="Notes Placeholder 2"/>
          <p:cNvSpPr>
            <a:spLocks noGrp="1"/>
          </p:cNvSpPr>
          <p:nvPr>
            <p:ph type="body" idx="1"/>
          </p:nvPr>
        </p:nvSpPr>
        <p:spPr>
          <a:xfrm>
            <a:off x="975692" y="4561231"/>
            <a:ext cx="5363818" cy="4320213"/>
          </a:xfrm>
          <a:prstGeom prst="rect">
            <a:avLst/>
          </a:prstGeom>
          <a:noFill/>
          <a:ln/>
        </p:spPr>
        <p:txBody>
          <a:bodyPr/>
          <a:lstStyle/>
          <a:p>
            <a:r>
              <a:rPr lang="en-US" dirty="0">
                <a:solidFill>
                  <a:srgbClr val="000000"/>
                </a:solidFill>
              </a:rPr>
              <a:t>Provides speaking points for cross over </a:t>
            </a:r>
            <a:r>
              <a:rPr lang="en-US" dirty="0" smtClean="0">
                <a:solidFill>
                  <a:srgbClr val="000000"/>
                </a:solidFill>
              </a:rPr>
              <a:t>parallels. However, a main difference is that by the time a health care workers is interacting with a patient, they have a lot of information about the person, their illness, infection, care program, special circumstance, and have a standard of care to follow. </a:t>
            </a:r>
          </a:p>
          <a:p>
            <a:r>
              <a:rPr lang="en-US" dirty="0" smtClean="0">
                <a:solidFill>
                  <a:srgbClr val="000000"/>
                </a:solidFill>
              </a:rPr>
              <a:t>In the OSS industry, SP (service providers), have the “x-rays”(As-built), but don’t have the lab results. They never know what they are getting into, because they often never speak to the system operator.</a:t>
            </a:r>
            <a:endParaRPr lang="en-US" dirty="0" smtClean="0"/>
          </a:p>
        </p:txBody>
      </p:sp>
      <p:sp>
        <p:nvSpPr>
          <p:cNvPr id="113668" name="Slide Number Placeholder 3"/>
          <p:cNvSpPr>
            <a:spLocks noGrp="1"/>
          </p:cNvSpPr>
          <p:nvPr>
            <p:ph type="sldNum" sz="quarter" idx="5"/>
          </p:nvPr>
        </p:nvSpPr>
        <p:spPr>
          <a:xfrm>
            <a:off x="4144618" y="9120818"/>
            <a:ext cx="3170582" cy="480387"/>
          </a:xfrm>
          <a:prstGeom prst="rect">
            <a:avLst/>
          </a:prstGeom>
          <a:noFill/>
        </p:spPr>
        <p:txBody>
          <a:bodyPr/>
          <a:lstStyle/>
          <a:p>
            <a:fld id="{C02B6C63-DD80-4860-8C37-0D0242AE7E42}" type="slidenum">
              <a:rPr lang="en-US" smtClean="0"/>
              <a:pPr/>
              <a:t>27</a:t>
            </a:fld>
            <a:endParaRPr lang="en-US" dirty="0" smtClean="0"/>
          </a:p>
        </p:txBody>
      </p:sp>
    </p:spTree>
    <p:extLst>
      <p:ext uri="{BB962C8B-B14F-4D97-AF65-F5344CB8AC3E}">
        <p14:creationId xmlns:p14="http://schemas.microsoft.com/office/powerpoint/2010/main" val="1536792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57300" y="719138"/>
            <a:ext cx="4802188" cy="3600450"/>
          </a:xfrm>
          <a:prstGeom prst="rect">
            <a:avLst/>
          </a:prstGeom>
          <a:ln/>
        </p:spPr>
      </p:sp>
      <p:sp>
        <p:nvSpPr>
          <p:cNvPr id="10342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This is the introduction to the discussion and rationalization of the relationship between </a:t>
            </a:r>
            <a:r>
              <a:rPr lang="en-US" dirty="0" smtClean="0">
                <a:solidFill>
                  <a:srgbClr val="000000"/>
                </a:solidFill>
              </a:rPr>
              <a:t>BBP (Blood born pathogen) </a:t>
            </a:r>
            <a:r>
              <a:rPr lang="en-US" dirty="0">
                <a:solidFill>
                  <a:srgbClr val="000000"/>
                </a:solidFill>
              </a:rPr>
              <a:t>rules and the application to similar exposures in the Onsite Industry. </a:t>
            </a:r>
          </a:p>
          <a:p>
            <a:pPr lvl="0"/>
            <a:endParaRPr lang="en-US" dirty="0">
              <a:solidFill>
                <a:srgbClr val="000000"/>
              </a:solidFill>
            </a:endParaRPr>
          </a:p>
          <a:p>
            <a:pPr lvl="0"/>
            <a:r>
              <a:rPr lang="en-US" dirty="0">
                <a:solidFill>
                  <a:srgbClr val="000000"/>
                </a:solidFill>
              </a:rPr>
              <a:t>Part of this discussion takes into consideration that there is currently no distinct place for our industry to “be” under </a:t>
            </a:r>
            <a:r>
              <a:rPr lang="en-US" dirty="0" smtClean="0">
                <a:solidFill>
                  <a:srgbClr val="000000"/>
                </a:solidFill>
              </a:rPr>
              <a:t>WA. state </a:t>
            </a:r>
            <a:r>
              <a:rPr lang="en-US" dirty="0">
                <a:solidFill>
                  <a:srgbClr val="000000"/>
                </a:solidFill>
              </a:rPr>
              <a:t>rules and makes the case that this could be an area that would be used in the event of serious workplace injury/loss. </a:t>
            </a:r>
          </a:p>
          <a:p>
            <a:pPr lvl="0"/>
            <a:endParaRPr lang="en-US" dirty="0">
              <a:solidFill>
                <a:srgbClr val="000000"/>
              </a:solidFill>
            </a:endParaRPr>
          </a:p>
          <a:p>
            <a:endParaRPr lang="en-US" dirty="0" smtClean="0"/>
          </a:p>
        </p:txBody>
      </p:sp>
      <p:sp>
        <p:nvSpPr>
          <p:cNvPr id="103428" name="Slide Number Placeholder 3"/>
          <p:cNvSpPr>
            <a:spLocks noGrp="1"/>
          </p:cNvSpPr>
          <p:nvPr>
            <p:ph type="sldNum" sz="quarter" idx="5"/>
          </p:nvPr>
        </p:nvSpPr>
        <p:spPr>
          <a:xfrm>
            <a:off x="4144618" y="9120818"/>
            <a:ext cx="3170582" cy="480387"/>
          </a:xfrm>
          <a:prstGeom prst="rect">
            <a:avLst/>
          </a:prstGeom>
          <a:noFill/>
        </p:spPr>
        <p:txBody>
          <a:bodyPr/>
          <a:lstStyle/>
          <a:p>
            <a:fld id="{DD50894E-88B2-4B52-B4A5-CA72F7F79B1D}" type="slidenum">
              <a:rPr lang="en-US" smtClean="0"/>
              <a:pPr/>
              <a:t>28</a:t>
            </a:fld>
            <a:endParaRPr lang="en-US" dirty="0" smtClean="0"/>
          </a:p>
        </p:txBody>
      </p:sp>
    </p:spTree>
    <p:extLst>
      <p:ext uri="{BB962C8B-B14F-4D97-AF65-F5344CB8AC3E}">
        <p14:creationId xmlns:p14="http://schemas.microsoft.com/office/powerpoint/2010/main" val="1123773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57300" y="719138"/>
            <a:ext cx="4802188" cy="3600450"/>
          </a:xfrm>
          <a:prstGeom prst="rect">
            <a:avLst/>
          </a:prstGeom>
          <a:ln/>
        </p:spPr>
      </p:sp>
      <p:sp>
        <p:nvSpPr>
          <p:cNvPr id="10342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This </a:t>
            </a:r>
            <a:r>
              <a:rPr lang="en-US" dirty="0" smtClean="0">
                <a:solidFill>
                  <a:srgbClr val="000000"/>
                </a:solidFill>
              </a:rPr>
              <a:t>continues the discussion taking in light of the fact that it likely be sometime before any consideration is given to changes in rulemaking and reinforces the </a:t>
            </a:r>
            <a:r>
              <a:rPr lang="en-US" dirty="0">
                <a:solidFill>
                  <a:srgbClr val="000000"/>
                </a:solidFill>
              </a:rPr>
              <a:t>case that this could be an </a:t>
            </a:r>
            <a:r>
              <a:rPr lang="en-US" dirty="0" smtClean="0">
                <a:solidFill>
                  <a:srgbClr val="000000"/>
                </a:solidFill>
              </a:rPr>
              <a:t>area of rule </a:t>
            </a:r>
            <a:r>
              <a:rPr lang="en-US" dirty="0">
                <a:solidFill>
                  <a:srgbClr val="000000"/>
                </a:solidFill>
              </a:rPr>
              <a:t>that </a:t>
            </a:r>
            <a:r>
              <a:rPr lang="en-US" dirty="0" smtClean="0">
                <a:solidFill>
                  <a:srgbClr val="000000"/>
                </a:solidFill>
              </a:rPr>
              <a:t>may be </a:t>
            </a:r>
            <a:r>
              <a:rPr lang="en-US" dirty="0">
                <a:solidFill>
                  <a:srgbClr val="000000"/>
                </a:solidFill>
              </a:rPr>
              <a:t>used in the event of serious workplace injury/loss. </a:t>
            </a:r>
          </a:p>
          <a:p>
            <a:pPr lvl="0"/>
            <a:endParaRPr lang="en-US" dirty="0">
              <a:solidFill>
                <a:srgbClr val="000000"/>
              </a:solidFill>
            </a:endParaRPr>
          </a:p>
          <a:p>
            <a:endParaRPr lang="en-US" dirty="0" smtClean="0"/>
          </a:p>
        </p:txBody>
      </p:sp>
      <p:sp>
        <p:nvSpPr>
          <p:cNvPr id="103428" name="Slide Number Placeholder 3"/>
          <p:cNvSpPr>
            <a:spLocks noGrp="1"/>
          </p:cNvSpPr>
          <p:nvPr>
            <p:ph type="sldNum" sz="quarter" idx="5"/>
          </p:nvPr>
        </p:nvSpPr>
        <p:spPr>
          <a:xfrm>
            <a:off x="4144618" y="9120818"/>
            <a:ext cx="3170582" cy="480387"/>
          </a:xfrm>
          <a:prstGeom prst="rect">
            <a:avLst/>
          </a:prstGeom>
          <a:noFill/>
        </p:spPr>
        <p:txBody>
          <a:bodyPr/>
          <a:lstStyle/>
          <a:p>
            <a:fld id="{DD50894E-88B2-4B52-B4A5-CA72F7F79B1D}" type="slidenum">
              <a:rPr lang="en-US" smtClean="0"/>
              <a:pPr/>
              <a:t>29</a:t>
            </a:fld>
            <a:endParaRPr lang="en-US" dirty="0" smtClean="0"/>
          </a:p>
        </p:txBody>
      </p:sp>
    </p:spTree>
    <p:extLst>
      <p:ext uri="{BB962C8B-B14F-4D97-AF65-F5344CB8AC3E}">
        <p14:creationId xmlns:p14="http://schemas.microsoft.com/office/powerpoint/2010/main" val="1123773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257300" y="719138"/>
            <a:ext cx="4802188" cy="3600450"/>
          </a:xfrm>
          <a:prstGeom prst="rect">
            <a:avLst/>
          </a:prstGeom>
          <a:ln/>
        </p:spPr>
      </p:sp>
      <p:sp>
        <p:nvSpPr>
          <p:cNvPr id="9830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smtClean="0">
                <a:solidFill>
                  <a:srgbClr val="000000"/>
                </a:solidFill>
              </a:rPr>
              <a:t>Recognition is given to the member companies that participated and were open to learn.</a:t>
            </a:r>
          </a:p>
          <a:p>
            <a:pPr lvl="0"/>
            <a:r>
              <a:rPr lang="en-US" dirty="0" smtClean="0">
                <a:solidFill>
                  <a:srgbClr val="000000"/>
                </a:solidFill>
              </a:rPr>
              <a:t>They were willing to have their operations evaluated in real time and without this support, this project would not have been as comprehensive as it has been.</a:t>
            </a:r>
            <a:endParaRPr lang="en-US" dirty="0">
              <a:solidFill>
                <a:srgbClr val="000000"/>
              </a:solidFill>
            </a:endParaRPr>
          </a:p>
        </p:txBody>
      </p:sp>
      <p:sp>
        <p:nvSpPr>
          <p:cNvPr id="98308" name="Slide Number Placeholder 3"/>
          <p:cNvSpPr>
            <a:spLocks noGrp="1"/>
          </p:cNvSpPr>
          <p:nvPr>
            <p:ph type="sldNum" sz="quarter" idx="5"/>
          </p:nvPr>
        </p:nvSpPr>
        <p:spPr>
          <a:xfrm>
            <a:off x="4144618" y="9120818"/>
            <a:ext cx="3170582" cy="480387"/>
          </a:xfrm>
          <a:prstGeom prst="rect">
            <a:avLst/>
          </a:prstGeom>
          <a:noFill/>
        </p:spPr>
        <p:txBody>
          <a:bodyPr/>
          <a:lstStyle/>
          <a:p>
            <a:fld id="{C9C3AC2B-3263-4C92-8C87-3F8E4F643B3C}" type="slidenum">
              <a:rPr lang="en-US" smtClean="0">
                <a:solidFill>
                  <a:prstClr val="black"/>
                </a:solidFill>
              </a:rPr>
              <a:pPr/>
              <a:t>3</a:t>
            </a:fld>
            <a:endParaRPr lang="en-US" dirty="0" smtClean="0">
              <a:solidFill>
                <a:prstClr val="black"/>
              </a:solidFill>
            </a:endParaRPr>
          </a:p>
        </p:txBody>
      </p:sp>
    </p:spTree>
    <p:extLst>
      <p:ext uri="{BB962C8B-B14F-4D97-AF65-F5344CB8AC3E}">
        <p14:creationId xmlns:p14="http://schemas.microsoft.com/office/powerpoint/2010/main" val="4468795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57300" y="719138"/>
            <a:ext cx="4802188" cy="3600450"/>
          </a:xfrm>
          <a:prstGeom prst="rect">
            <a:avLst/>
          </a:prstGeom>
          <a:ln/>
        </p:spPr>
      </p:sp>
      <p:sp>
        <p:nvSpPr>
          <p:cNvPr id="10342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smtClean="0">
                <a:solidFill>
                  <a:srgbClr val="000000"/>
                </a:solidFill>
              </a:rPr>
              <a:t>The language in the existing BBP rule, in our view, has the potential to expand the scope of employer beyond the healthcare industry. The broad based language and catch all phrasing of OPIMs is something employers should take seriously.</a:t>
            </a:r>
            <a:endParaRPr lang="en-US" dirty="0">
              <a:solidFill>
                <a:srgbClr val="000000"/>
              </a:solidFill>
            </a:endParaRPr>
          </a:p>
          <a:p>
            <a:endParaRPr lang="en-US" dirty="0" smtClean="0"/>
          </a:p>
        </p:txBody>
      </p:sp>
      <p:sp>
        <p:nvSpPr>
          <p:cNvPr id="103428" name="Slide Number Placeholder 3"/>
          <p:cNvSpPr>
            <a:spLocks noGrp="1"/>
          </p:cNvSpPr>
          <p:nvPr>
            <p:ph type="sldNum" sz="quarter" idx="5"/>
          </p:nvPr>
        </p:nvSpPr>
        <p:spPr>
          <a:xfrm>
            <a:off x="4144618" y="9120818"/>
            <a:ext cx="3170582" cy="480387"/>
          </a:xfrm>
          <a:prstGeom prst="rect">
            <a:avLst/>
          </a:prstGeom>
          <a:noFill/>
        </p:spPr>
        <p:txBody>
          <a:bodyPr/>
          <a:lstStyle/>
          <a:p>
            <a:fld id="{DD50894E-88B2-4B52-B4A5-CA72F7F79B1D}" type="slidenum">
              <a:rPr lang="en-US" smtClean="0"/>
              <a:pPr/>
              <a:t>30</a:t>
            </a:fld>
            <a:endParaRPr lang="en-US" dirty="0" smtClean="0"/>
          </a:p>
        </p:txBody>
      </p:sp>
    </p:spTree>
    <p:extLst>
      <p:ext uri="{BB962C8B-B14F-4D97-AF65-F5344CB8AC3E}">
        <p14:creationId xmlns:p14="http://schemas.microsoft.com/office/powerpoint/2010/main" val="1123773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57300" y="719138"/>
            <a:ext cx="4802188" cy="3600450"/>
          </a:xfrm>
          <a:prstGeom prst="rect">
            <a:avLst/>
          </a:prstGeom>
          <a:ln/>
        </p:spPr>
      </p:sp>
      <p:sp>
        <p:nvSpPr>
          <p:cNvPr id="10342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smtClean="0">
                <a:solidFill>
                  <a:srgbClr val="000000"/>
                </a:solidFill>
              </a:rPr>
              <a:t>The descriptors extend unknown or unforeseen situations for all body fluids where the employer is unable to distinguish any differences between body fluids. Certainly the case in a septic tank.</a:t>
            </a:r>
            <a:endParaRPr lang="en-US" dirty="0">
              <a:solidFill>
                <a:srgbClr val="000000"/>
              </a:solidFill>
            </a:endParaRPr>
          </a:p>
          <a:p>
            <a:endParaRPr lang="en-US" dirty="0" smtClean="0"/>
          </a:p>
        </p:txBody>
      </p:sp>
      <p:sp>
        <p:nvSpPr>
          <p:cNvPr id="103428" name="Slide Number Placeholder 3"/>
          <p:cNvSpPr>
            <a:spLocks noGrp="1"/>
          </p:cNvSpPr>
          <p:nvPr>
            <p:ph type="sldNum" sz="quarter" idx="5"/>
          </p:nvPr>
        </p:nvSpPr>
        <p:spPr>
          <a:xfrm>
            <a:off x="4144618" y="9120818"/>
            <a:ext cx="3170582" cy="480387"/>
          </a:xfrm>
          <a:prstGeom prst="rect">
            <a:avLst/>
          </a:prstGeom>
          <a:noFill/>
        </p:spPr>
        <p:txBody>
          <a:bodyPr/>
          <a:lstStyle/>
          <a:p>
            <a:fld id="{DD50894E-88B2-4B52-B4A5-CA72F7F79B1D}" type="slidenum">
              <a:rPr lang="en-US" smtClean="0"/>
              <a:pPr/>
              <a:t>31</a:t>
            </a:fld>
            <a:endParaRPr lang="en-US" dirty="0" smtClean="0"/>
          </a:p>
        </p:txBody>
      </p:sp>
    </p:spTree>
    <p:extLst>
      <p:ext uri="{BB962C8B-B14F-4D97-AF65-F5344CB8AC3E}">
        <p14:creationId xmlns:p14="http://schemas.microsoft.com/office/powerpoint/2010/main" val="11237737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57300" y="719138"/>
            <a:ext cx="4802188" cy="3600450"/>
          </a:xfrm>
          <a:prstGeom prst="rect">
            <a:avLst/>
          </a:prstGeom>
          <a:ln/>
        </p:spPr>
      </p:sp>
      <p:sp>
        <p:nvSpPr>
          <p:cNvPr id="10342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smtClean="0">
                <a:solidFill>
                  <a:srgbClr val="000000"/>
                </a:solidFill>
              </a:rPr>
              <a:t>These examples of real life work related illness’ support the application of the BBP rules to the industry when biologic exposures are included in the JSA’s if done and selection of appropriate PPE.</a:t>
            </a:r>
            <a:endParaRPr lang="en-US" dirty="0" smtClean="0"/>
          </a:p>
        </p:txBody>
      </p:sp>
      <p:sp>
        <p:nvSpPr>
          <p:cNvPr id="103428" name="Slide Number Placeholder 3"/>
          <p:cNvSpPr>
            <a:spLocks noGrp="1"/>
          </p:cNvSpPr>
          <p:nvPr>
            <p:ph type="sldNum" sz="quarter" idx="5"/>
          </p:nvPr>
        </p:nvSpPr>
        <p:spPr>
          <a:xfrm>
            <a:off x="4144618" y="9120818"/>
            <a:ext cx="3170582" cy="480387"/>
          </a:xfrm>
          <a:prstGeom prst="rect">
            <a:avLst/>
          </a:prstGeom>
          <a:noFill/>
        </p:spPr>
        <p:txBody>
          <a:bodyPr/>
          <a:lstStyle/>
          <a:p>
            <a:fld id="{DD50894E-88B2-4B52-B4A5-CA72F7F79B1D}" type="slidenum">
              <a:rPr lang="en-US" smtClean="0"/>
              <a:pPr/>
              <a:t>32</a:t>
            </a:fld>
            <a:endParaRPr lang="en-US" dirty="0" smtClean="0"/>
          </a:p>
        </p:txBody>
      </p:sp>
    </p:spTree>
    <p:extLst>
      <p:ext uri="{BB962C8B-B14F-4D97-AF65-F5344CB8AC3E}">
        <p14:creationId xmlns:p14="http://schemas.microsoft.com/office/powerpoint/2010/main" val="3176516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57300" y="719138"/>
            <a:ext cx="4802188" cy="3600450"/>
          </a:xfrm>
          <a:prstGeom prst="rect">
            <a:avLst/>
          </a:prstGeom>
          <a:ln/>
        </p:spPr>
      </p:sp>
      <p:sp>
        <p:nvSpPr>
          <p:cNvPr id="10342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smtClean="0">
                <a:solidFill>
                  <a:srgbClr val="000000"/>
                </a:solidFill>
              </a:rPr>
              <a:t>Noting the examples in the previous slide, exposures and exposure incidents in the industry, the language continues to support the BBP rule applicability in the vacuum of any other more specific rule application. </a:t>
            </a:r>
            <a:endParaRPr lang="en-US" dirty="0">
              <a:solidFill>
                <a:srgbClr val="000000"/>
              </a:solidFill>
            </a:endParaRPr>
          </a:p>
          <a:p>
            <a:endParaRPr lang="en-US" dirty="0" smtClean="0"/>
          </a:p>
        </p:txBody>
      </p:sp>
      <p:sp>
        <p:nvSpPr>
          <p:cNvPr id="103428" name="Slide Number Placeholder 3"/>
          <p:cNvSpPr>
            <a:spLocks noGrp="1"/>
          </p:cNvSpPr>
          <p:nvPr>
            <p:ph type="sldNum" sz="quarter" idx="5"/>
          </p:nvPr>
        </p:nvSpPr>
        <p:spPr>
          <a:xfrm>
            <a:off x="4144618" y="9120818"/>
            <a:ext cx="3170582" cy="480387"/>
          </a:xfrm>
          <a:prstGeom prst="rect">
            <a:avLst/>
          </a:prstGeom>
          <a:noFill/>
        </p:spPr>
        <p:txBody>
          <a:bodyPr/>
          <a:lstStyle/>
          <a:p>
            <a:fld id="{DD50894E-88B2-4B52-B4A5-CA72F7F79B1D}" type="slidenum">
              <a:rPr lang="en-US" smtClean="0"/>
              <a:pPr/>
              <a:t>33</a:t>
            </a:fld>
            <a:endParaRPr lang="en-US" dirty="0" smtClean="0"/>
          </a:p>
        </p:txBody>
      </p:sp>
    </p:spTree>
    <p:extLst>
      <p:ext uri="{BB962C8B-B14F-4D97-AF65-F5344CB8AC3E}">
        <p14:creationId xmlns:p14="http://schemas.microsoft.com/office/powerpoint/2010/main" val="1123773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57300" y="719138"/>
            <a:ext cx="4802188" cy="3600450"/>
          </a:xfrm>
          <a:prstGeom prst="rect">
            <a:avLst/>
          </a:prstGeom>
          <a:ln/>
        </p:spPr>
      </p:sp>
      <p:sp>
        <p:nvSpPr>
          <p:cNvPr id="10342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smtClean="0">
                <a:solidFill>
                  <a:srgbClr val="000000"/>
                </a:solidFill>
              </a:rPr>
              <a:t>Initially, parenteral contact (needle sticks in particular) were not specifically applicable. However, additional information on job tasks (Pump out of public facilities or remote sites like pit vaults at heavily used trailheads), were subject to dumping of used needles. We heard one story of a pump truck operator in this situation who while pumping out a tank, had a needle poke through his hose and penetrate his hand. We also were told of all these types of materials that would be observed on the “trash gate” at the dump sites, including used condoms and the like.</a:t>
            </a:r>
            <a:endParaRPr lang="en-US" dirty="0">
              <a:solidFill>
                <a:srgbClr val="000000"/>
              </a:solidFill>
            </a:endParaRPr>
          </a:p>
          <a:p>
            <a:endParaRPr lang="en-US" dirty="0" smtClean="0"/>
          </a:p>
        </p:txBody>
      </p:sp>
      <p:sp>
        <p:nvSpPr>
          <p:cNvPr id="103428" name="Slide Number Placeholder 3"/>
          <p:cNvSpPr>
            <a:spLocks noGrp="1"/>
          </p:cNvSpPr>
          <p:nvPr>
            <p:ph type="sldNum" sz="quarter" idx="5"/>
          </p:nvPr>
        </p:nvSpPr>
        <p:spPr>
          <a:xfrm>
            <a:off x="4144618" y="9120818"/>
            <a:ext cx="3170582" cy="480387"/>
          </a:xfrm>
          <a:prstGeom prst="rect">
            <a:avLst/>
          </a:prstGeom>
          <a:noFill/>
        </p:spPr>
        <p:txBody>
          <a:bodyPr/>
          <a:lstStyle/>
          <a:p>
            <a:fld id="{DD50894E-88B2-4B52-B4A5-CA72F7F79B1D}" type="slidenum">
              <a:rPr lang="en-US" smtClean="0"/>
              <a:pPr/>
              <a:t>34</a:t>
            </a:fld>
            <a:endParaRPr lang="en-US" dirty="0" smtClean="0"/>
          </a:p>
        </p:txBody>
      </p:sp>
    </p:spTree>
    <p:extLst>
      <p:ext uri="{BB962C8B-B14F-4D97-AF65-F5344CB8AC3E}">
        <p14:creationId xmlns:p14="http://schemas.microsoft.com/office/powerpoint/2010/main" val="11237737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57300" y="719138"/>
            <a:ext cx="4802188" cy="3600450"/>
          </a:xfrm>
          <a:prstGeom prst="rect">
            <a:avLst/>
          </a:prstGeom>
          <a:ln/>
        </p:spPr>
      </p:sp>
      <p:sp>
        <p:nvSpPr>
          <p:cNvPr id="10342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smtClean="0">
                <a:solidFill>
                  <a:srgbClr val="000000"/>
                </a:solidFill>
              </a:rPr>
              <a:t>This slide points out that even within the existing BBP rule that affiliated industries and workers are intended to be included in the intent of the rule (firefighters, housekeeping staff).</a:t>
            </a:r>
          </a:p>
          <a:p>
            <a:pPr lvl="0"/>
            <a:r>
              <a:rPr lang="en-US" dirty="0" smtClean="0">
                <a:solidFill>
                  <a:srgbClr val="000000"/>
                </a:solidFill>
              </a:rPr>
              <a:t>“Regulated” waste needs definition. While raw sewage from septic's is not a placarded waste (DOT), its collection and disposal is regulated by the state DOH and LHJ’s with tracking mechanism’s in place.</a:t>
            </a:r>
            <a:endParaRPr lang="en-US" dirty="0">
              <a:solidFill>
                <a:srgbClr val="000000"/>
              </a:solidFill>
            </a:endParaRPr>
          </a:p>
          <a:p>
            <a:endParaRPr lang="en-US" dirty="0" smtClean="0"/>
          </a:p>
        </p:txBody>
      </p:sp>
      <p:sp>
        <p:nvSpPr>
          <p:cNvPr id="103428" name="Slide Number Placeholder 3"/>
          <p:cNvSpPr>
            <a:spLocks noGrp="1"/>
          </p:cNvSpPr>
          <p:nvPr>
            <p:ph type="sldNum" sz="quarter" idx="5"/>
          </p:nvPr>
        </p:nvSpPr>
        <p:spPr>
          <a:xfrm>
            <a:off x="4144618" y="9120818"/>
            <a:ext cx="3170582" cy="480387"/>
          </a:xfrm>
          <a:prstGeom prst="rect">
            <a:avLst/>
          </a:prstGeom>
          <a:noFill/>
        </p:spPr>
        <p:txBody>
          <a:bodyPr/>
          <a:lstStyle/>
          <a:p>
            <a:fld id="{DD50894E-88B2-4B52-B4A5-CA72F7F79B1D}" type="slidenum">
              <a:rPr lang="en-US" smtClean="0"/>
              <a:pPr/>
              <a:t>35</a:t>
            </a:fld>
            <a:endParaRPr lang="en-US" dirty="0" smtClean="0"/>
          </a:p>
        </p:txBody>
      </p:sp>
    </p:spTree>
    <p:extLst>
      <p:ext uri="{BB962C8B-B14F-4D97-AF65-F5344CB8AC3E}">
        <p14:creationId xmlns:p14="http://schemas.microsoft.com/office/powerpoint/2010/main" val="11237737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57300" y="719138"/>
            <a:ext cx="4802188" cy="3600450"/>
          </a:xfrm>
          <a:prstGeom prst="rect">
            <a:avLst/>
          </a:prstGeom>
          <a:ln/>
        </p:spPr>
      </p:sp>
      <p:sp>
        <p:nvSpPr>
          <p:cNvPr id="10342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smtClean="0">
                <a:solidFill>
                  <a:srgbClr val="000000"/>
                </a:solidFill>
              </a:rPr>
              <a:t>A clearer definition of regulated waste as defined in rule, strengthens the relationship to the OSS industry. In our industry situation, items are contaminated hoses, sampling tools, shovels and other hand tools, jetters etc.</a:t>
            </a:r>
            <a:endParaRPr lang="en-US" dirty="0">
              <a:solidFill>
                <a:srgbClr val="000000"/>
              </a:solidFill>
            </a:endParaRPr>
          </a:p>
          <a:p>
            <a:endParaRPr lang="en-US" dirty="0" smtClean="0"/>
          </a:p>
        </p:txBody>
      </p:sp>
      <p:sp>
        <p:nvSpPr>
          <p:cNvPr id="103428" name="Slide Number Placeholder 3"/>
          <p:cNvSpPr>
            <a:spLocks noGrp="1"/>
          </p:cNvSpPr>
          <p:nvPr>
            <p:ph type="sldNum" sz="quarter" idx="5"/>
          </p:nvPr>
        </p:nvSpPr>
        <p:spPr>
          <a:xfrm>
            <a:off x="4144618" y="9120818"/>
            <a:ext cx="3170582" cy="480387"/>
          </a:xfrm>
          <a:prstGeom prst="rect">
            <a:avLst/>
          </a:prstGeom>
          <a:noFill/>
        </p:spPr>
        <p:txBody>
          <a:bodyPr/>
          <a:lstStyle/>
          <a:p>
            <a:fld id="{DD50894E-88B2-4B52-B4A5-CA72F7F79B1D}" type="slidenum">
              <a:rPr lang="en-US" smtClean="0"/>
              <a:pPr/>
              <a:t>36</a:t>
            </a:fld>
            <a:endParaRPr lang="en-US" dirty="0" smtClean="0"/>
          </a:p>
        </p:txBody>
      </p:sp>
    </p:spTree>
    <p:extLst>
      <p:ext uri="{BB962C8B-B14F-4D97-AF65-F5344CB8AC3E}">
        <p14:creationId xmlns:p14="http://schemas.microsoft.com/office/powerpoint/2010/main" val="11237737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57300" y="719138"/>
            <a:ext cx="4802188" cy="3600450"/>
          </a:xfrm>
          <a:prstGeom prst="rect">
            <a:avLst/>
          </a:prstGeom>
          <a:ln/>
        </p:spPr>
      </p:sp>
      <p:sp>
        <p:nvSpPr>
          <p:cNvPr id="10342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Transition slide to bring the discussion back to focus on the Onsite </a:t>
            </a:r>
            <a:r>
              <a:rPr lang="en-US" dirty="0" smtClean="0">
                <a:solidFill>
                  <a:srgbClr val="000000"/>
                </a:solidFill>
              </a:rPr>
              <a:t>Industry.</a:t>
            </a:r>
          </a:p>
          <a:p>
            <a:pPr lvl="0"/>
            <a:endParaRPr lang="en-US" dirty="0">
              <a:solidFill>
                <a:srgbClr val="000000"/>
              </a:solidFill>
            </a:endParaRPr>
          </a:p>
          <a:p>
            <a:pPr lvl="0"/>
            <a:r>
              <a:rPr lang="en-US" dirty="0" smtClean="0">
                <a:solidFill>
                  <a:srgbClr val="000000"/>
                </a:solidFill>
              </a:rPr>
              <a:t>Note: The presenter may point out the service provider in the CSE in the top picture: </a:t>
            </a:r>
          </a:p>
          <a:p>
            <a:pPr marL="177845" indent="-177845">
              <a:buFont typeface="Arial" panose="020B0604020202020204" pitchFamily="34" charset="0"/>
              <a:buChar char="•"/>
            </a:pPr>
            <a:r>
              <a:rPr lang="en-US" dirty="0" smtClean="0">
                <a:solidFill>
                  <a:srgbClr val="000000"/>
                </a:solidFill>
              </a:rPr>
              <a:t>Limited egress</a:t>
            </a:r>
          </a:p>
          <a:p>
            <a:pPr marL="177845" indent="-177845">
              <a:buFont typeface="Arial" panose="020B0604020202020204" pitchFamily="34" charset="0"/>
              <a:buChar char="•"/>
            </a:pPr>
            <a:r>
              <a:rPr lang="en-US" dirty="0" smtClean="0">
                <a:solidFill>
                  <a:srgbClr val="000000"/>
                </a:solidFill>
              </a:rPr>
              <a:t>Safety glasses on his forehead</a:t>
            </a:r>
          </a:p>
          <a:p>
            <a:pPr marL="177845" indent="-177845">
              <a:buFont typeface="Arial" panose="020B0604020202020204" pitchFamily="34" charset="0"/>
              <a:buChar char="•"/>
            </a:pPr>
            <a:r>
              <a:rPr lang="en-US" dirty="0" smtClean="0">
                <a:solidFill>
                  <a:srgbClr val="000000"/>
                </a:solidFill>
              </a:rPr>
              <a:t>No hand protection</a:t>
            </a:r>
          </a:p>
          <a:p>
            <a:pPr marL="177845" indent="-177845">
              <a:buFont typeface="Arial" panose="020B0604020202020204" pitchFamily="34" charset="0"/>
              <a:buChar char="•"/>
            </a:pPr>
            <a:r>
              <a:rPr lang="en-US" dirty="0" smtClean="0">
                <a:solidFill>
                  <a:srgbClr val="000000"/>
                </a:solidFill>
              </a:rPr>
              <a:t>No situational awareness – (he’s smiling about how “tough” he must be to be down here for the picture)</a:t>
            </a:r>
            <a:endParaRPr lang="en-US" dirty="0">
              <a:solidFill>
                <a:srgbClr val="000000"/>
              </a:solidFill>
            </a:endParaRPr>
          </a:p>
          <a:p>
            <a:endParaRPr lang="en-US" dirty="0" smtClean="0"/>
          </a:p>
        </p:txBody>
      </p:sp>
      <p:sp>
        <p:nvSpPr>
          <p:cNvPr id="103428" name="Slide Number Placeholder 3"/>
          <p:cNvSpPr>
            <a:spLocks noGrp="1"/>
          </p:cNvSpPr>
          <p:nvPr>
            <p:ph type="sldNum" sz="quarter" idx="5"/>
          </p:nvPr>
        </p:nvSpPr>
        <p:spPr>
          <a:xfrm>
            <a:off x="4144618" y="9120818"/>
            <a:ext cx="3170582" cy="480387"/>
          </a:xfrm>
          <a:prstGeom prst="rect">
            <a:avLst/>
          </a:prstGeom>
          <a:noFill/>
        </p:spPr>
        <p:txBody>
          <a:bodyPr/>
          <a:lstStyle/>
          <a:p>
            <a:fld id="{DD50894E-88B2-4B52-B4A5-CA72F7F79B1D}" type="slidenum">
              <a:rPr lang="en-US" smtClean="0"/>
              <a:pPr/>
              <a:t>37</a:t>
            </a:fld>
            <a:endParaRPr lang="en-US" dirty="0" smtClean="0"/>
          </a:p>
        </p:txBody>
      </p:sp>
    </p:spTree>
    <p:extLst>
      <p:ext uri="{BB962C8B-B14F-4D97-AF65-F5344CB8AC3E}">
        <p14:creationId xmlns:p14="http://schemas.microsoft.com/office/powerpoint/2010/main" val="11237737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57300" y="719138"/>
            <a:ext cx="4802188" cy="3600450"/>
          </a:xfrm>
          <a:prstGeom prst="rect">
            <a:avLst/>
          </a:prstGeom>
          <a:ln/>
        </p:spPr>
      </p:sp>
      <p:sp>
        <p:nvSpPr>
          <p:cNvPr id="10342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Relational slides that brings home the point of public health decisions and the gross contamination of raw human waste in septic tanks.</a:t>
            </a:r>
          </a:p>
          <a:p>
            <a:endParaRPr lang="en-US" dirty="0" smtClean="0"/>
          </a:p>
        </p:txBody>
      </p:sp>
      <p:sp>
        <p:nvSpPr>
          <p:cNvPr id="103428" name="Slide Number Placeholder 3"/>
          <p:cNvSpPr>
            <a:spLocks noGrp="1"/>
          </p:cNvSpPr>
          <p:nvPr>
            <p:ph type="sldNum" sz="quarter" idx="5"/>
          </p:nvPr>
        </p:nvSpPr>
        <p:spPr>
          <a:xfrm>
            <a:off x="4144618" y="9120818"/>
            <a:ext cx="3170582" cy="480387"/>
          </a:xfrm>
          <a:prstGeom prst="rect">
            <a:avLst/>
          </a:prstGeom>
          <a:noFill/>
        </p:spPr>
        <p:txBody>
          <a:bodyPr/>
          <a:lstStyle/>
          <a:p>
            <a:fld id="{DD50894E-88B2-4B52-B4A5-CA72F7F79B1D}" type="slidenum">
              <a:rPr lang="en-US" smtClean="0"/>
              <a:pPr/>
              <a:t>38</a:t>
            </a:fld>
            <a:endParaRPr lang="en-US" dirty="0" smtClean="0"/>
          </a:p>
        </p:txBody>
      </p:sp>
    </p:spTree>
    <p:extLst>
      <p:ext uri="{BB962C8B-B14F-4D97-AF65-F5344CB8AC3E}">
        <p14:creationId xmlns:p14="http://schemas.microsoft.com/office/powerpoint/2010/main" val="11237737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57300" y="719138"/>
            <a:ext cx="4802188" cy="3600450"/>
          </a:xfrm>
          <a:prstGeom prst="rect">
            <a:avLst/>
          </a:prstGeom>
          <a:ln/>
        </p:spPr>
      </p:sp>
      <p:sp>
        <p:nvSpPr>
          <p:cNvPr id="10342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Discussion on Agency </a:t>
            </a:r>
            <a:r>
              <a:rPr lang="en-US" dirty="0" smtClean="0">
                <a:solidFill>
                  <a:srgbClr val="000000"/>
                </a:solidFill>
              </a:rPr>
              <a:t>interaction and responsibilities.</a:t>
            </a:r>
            <a:endParaRPr lang="en-US" dirty="0">
              <a:solidFill>
                <a:srgbClr val="000000"/>
              </a:solidFill>
            </a:endParaRPr>
          </a:p>
          <a:p>
            <a:endParaRPr lang="en-US" dirty="0" smtClean="0"/>
          </a:p>
        </p:txBody>
      </p:sp>
      <p:sp>
        <p:nvSpPr>
          <p:cNvPr id="103428" name="Slide Number Placeholder 3"/>
          <p:cNvSpPr>
            <a:spLocks noGrp="1"/>
          </p:cNvSpPr>
          <p:nvPr>
            <p:ph type="sldNum" sz="quarter" idx="5"/>
          </p:nvPr>
        </p:nvSpPr>
        <p:spPr>
          <a:xfrm>
            <a:off x="4144618" y="9120818"/>
            <a:ext cx="3170582" cy="480387"/>
          </a:xfrm>
          <a:prstGeom prst="rect">
            <a:avLst/>
          </a:prstGeom>
          <a:noFill/>
        </p:spPr>
        <p:txBody>
          <a:bodyPr/>
          <a:lstStyle/>
          <a:p>
            <a:fld id="{DD50894E-88B2-4B52-B4A5-CA72F7F79B1D}" type="slidenum">
              <a:rPr lang="en-US" smtClean="0"/>
              <a:pPr/>
              <a:t>39</a:t>
            </a:fld>
            <a:endParaRPr lang="en-US" dirty="0" smtClean="0"/>
          </a:p>
        </p:txBody>
      </p:sp>
    </p:spTree>
    <p:extLst>
      <p:ext uri="{BB962C8B-B14F-4D97-AF65-F5344CB8AC3E}">
        <p14:creationId xmlns:p14="http://schemas.microsoft.com/office/powerpoint/2010/main" val="1123773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1257300" y="719138"/>
            <a:ext cx="4802188" cy="3600450"/>
          </a:xfrm>
          <a:prstGeom prst="rect">
            <a:avLst/>
          </a:prstGeom>
          <a:ln/>
        </p:spPr>
      </p:sp>
      <p:sp>
        <p:nvSpPr>
          <p:cNvPr id="99331"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Discuss </a:t>
            </a:r>
            <a:r>
              <a:rPr lang="en-US" dirty="0" smtClean="0">
                <a:solidFill>
                  <a:srgbClr val="000000"/>
                </a:solidFill>
              </a:rPr>
              <a:t>this slide as an overview </a:t>
            </a:r>
            <a:r>
              <a:rPr lang="en-US" dirty="0">
                <a:solidFill>
                  <a:srgbClr val="000000"/>
                </a:solidFill>
              </a:rPr>
              <a:t>of the program and what will be discussed….. </a:t>
            </a:r>
            <a:endParaRPr lang="en-US" dirty="0" smtClean="0">
              <a:solidFill>
                <a:srgbClr val="000000"/>
              </a:solidFill>
            </a:endParaRPr>
          </a:p>
          <a:p>
            <a:pPr lvl="0"/>
            <a:r>
              <a:rPr lang="en-US" dirty="0" smtClean="0">
                <a:solidFill>
                  <a:srgbClr val="000000"/>
                </a:solidFill>
              </a:rPr>
              <a:t>The first bullet point establishes why the study was undertaken. </a:t>
            </a:r>
          </a:p>
          <a:p>
            <a:pPr lvl="0"/>
            <a:r>
              <a:rPr lang="en-US" dirty="0" smtClean="0">
                <a:solidFill>
                  <a:srgbClr val="000000"/>
                </a:solidFill>
              </a:rPr>
              <a:t>The next is a relational point that explains that while sewage studies have been done in Treatment Plant settings, the work tasks from a safety perspective are really unrelated to the exposures that workers in OSS (On-Site Systems) encounter and while those studies have identified some exposures, they miss many of them as they relate to OSS.</a:t>
            </a:r>
          </a:p>
          <a:p>
            <a:pPr lvl="0"/>
            <a:r>
              <a:rPr lang="en-US" dirty="0" smtClean="0">
                <a:solidFill>
                  <a:srgbClr val="000000"/>
                </a:solidFill>
              </a:rPr>
              <a:t>Include in the discussion of bullet point three that exposures were reviewed in the wastewater industry, that many more were also conducted outside of the WW(waste water) industry and included parallels to the healthcare industry when considering the appropriate PPE (personal protective equipment).</a:t>
            </a:r>
            <a:endParaRPr lang="en-US" dirty="0">
              <a:solidFill>
                <a:srgbClr val="000000"/>
              </a:solidFill>
            </a:endParaRPr>
          </a:p>
        </p:txBody>
      </p:sp>
      <p:sp>
        <p:nvSpPr>
          <p:cNvPr id="99332" name="Slide Number Placeholder 3"/>
          <p:cNvSpPr>
            <a:spLocks noGrp="1"/>
          </p:cNvSpPr>
          <p:nvPr>
            <p:ph type="sldNum" sz="quarter" idx="5"/>
          </p:nvPr>
        </p:nvSpPr>
        <p:spPr>
          <a:xfrm>
            <a:off x="4144618" y="9120818"/>
            <a:ext cx="3170582" cy="480387"/>
          </a:xfrm>
          <a:prstGeom prst="rect">
            <a:avLst/>
          </a:prstGeom>
          <a:noFill/>
        </p:spPr>
        <p:txBody>
          <a:bodyPr/>
          <a:lstStyle/>
          <a:p>
            <a:fld id="{8490F423-4422-4C6F-B28F-FB3D53E9FA7A}" type="slidenum">
              <a:rPr lang="en-US" smtClean="0"/>
              <a:pPr/>
              <a:t>4</a:t>
            </a:fld>
            <a:endParaRPr lang="en-US" dirty="0" smtClean="0"/>
          </a:p>
        </p:txBody>
      </p:sp>
    </p:spTree>
    <p:extLst>
      <p:ext uri="{BB962C8B-B14F-4D97-AF65-F5344CB8AC3E}">
        <p14:creationId xmlns:p14="http://schemas.microsoft.com/office/powerpoint/2010/main" val="31681099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xfrm>
            <a:off x="1257300" y="719138"/>
            <a:ext cx="4802188" cy="3600450"/>
          </a:xfrm>
          <a:prstGeom prst="rect">
            <a:avLst/>
          </a:prstGeom>
          <a:ln/>
        </p:spPr>
      </p:sp>
      <p:sp>
        <p:nvSpPr>
          <p:cNvPr id="171011"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Key focus is on FC numbers at the bottom of </a:t>
            </a:r>
            <a:r>
              <a:rPr lang="en-US" dirty="0" smtClean="0">
                <a:solidFill>
                  <a:srgbClr val="000000"/>
                </a:solidFill>
              </a:rPr>
              <a:t>chart.</a:t>
            </a:r>
          </a:p>
          <a:p>
            <a:pPr lvl="0"/>
            <a:r>
              <a:rPr lang="en-US" dirty="0" smtClean="0">
                <a:solidFill>
                  <a:srgbClr val="000000"/>
                </a:solidFill>
              </a:rPr>
              <a:t>Fecal’s </a:t>
            </a:r>
            <a:r>
              <a:rPr lang="en-US" dirty="0">
                <a:solidFill>
                  <a:srgbClr val="000000"/>
                </a:solidFill>
              </a:rPr>
              <a:t>in G</a:t>
            </a:r>
            <a:r>
              <a:rPr lang="en-US" dirty="0" smtClean="0">
                <a:solidFill>
                  <a:srgbClr val="000000"/>
                </a:solidFill>
              </a:rPr>
              <a:t>reywater and Blackwater are </a:t>
            </a:r>
            <a:r>
              <a:rPr lang="en-US" dirty="0">
                <a:solidFill>
                  <a:srgbClr val="000000"/>
                </a:solidFill>
              </a:rPr>
              <a:t>at one </a:t>
            </a:r>
            <a:r>
              <a:rPr lang="en-US" dirty="0" smtClean="0">
                <a:solidFill>
                  <a:srgbClr val="000000"/>
                </a:solidFill>
              </a:rPr>
              <a:t>million.</a:t>
            </a:r>
            <a:endParaRPr lang="en-US" dirty="0">
              <a:solidFill>
                <a:srgbClr val="000000"/>
              </a:solidFill>
            </a:endParaRPr>
          </a:p>
        </p:txBody>
      </p:sp>
      <p:sp>
        <p:nvSpPr>
          <p:cNvPr id="171012" name="Slide Number Placeholder 3"/>
          <p:cNvSpPr>
            <a:spLocks noGrp="1"/>
          </p:cNvSpPr>
          <p:nvPr>
            <p:ph type="sldNum" sz="quarter" idx="5"/>
          </p:nvPr>
        </p:nvSpPr>
        <p:spPr>
          <a:xfrm>
            <a:off x="4144618" y="9120818"/>
            <a:ext cx="3170582" cy="480387"/>
          </a:xfrm>
          <a:prstGeom prst="rect">
            <a:avLst/>
          </a:prstGeom>
          <a:noFill/>
        </p:spPr>
        <p:txBody>
          <a:bodyPr/>
          <a:lstStyle/>
          <a:p>
            <a:fld id="{165494BB-50FC-4CD3-ADC4-F537F29DEFB2}" type="slidenum">
              <a:rPr lang="en-US" smtClean="0"/>
              <a:pPr/>
              <a:t>40</a:t>
            </a:fld>
            <a:endParaRPr lang="en-US" dirty="0" smtClean="0"/>
          </a:p>
        </p:txBody>
      </p:sp>
    </p:spTree>
    <p:extLst>
      <p:ext uri="{BB962C8B-B14F-4D97-AF65-F5344CB8AC3E}">
        <p14:creationId xmlns:p14="http://schemas.microsoft.com/office/powerpoint/2010/main" val="5237846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57300" y="719138"/>
            <a:ext cx="4802188" cy="3600450"/>
          </a:xfrm>
          <a:prstGeom prst="rect">
            <a:avLst/>
          </a:prstGeom>
          <a:ln/>
        </p:spPr>
      </p:sp>
      <p:sp>
        <p:nvSpPr>
          <p:cNvPr id="10342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Reinforcement  of the discussion on the public health issue for unprotected exposure of the public vs the typical and increased exposure frequency of wastewater workers in the Onsite Industry.</a:t>
            </a:r>
          </a:p>
          <a:p>
            <a:endParaRPr lang="en-US" dirty="0" smtClean="0"/>
          </a:p>
        </p:txBody>
      </p:sp>
      <p:sp>
        <p:nvSpPr>
          <p:cNvPr id="103428" name="Slide Number Placeholder 3"/>
          <p:cNvSpPr>
            <a:spLocks noGrp="1"/>
          </p:cNvSpPr>
          <p:nvPr>
            <p:ph type="sldNum" sz="quarter" idx="5"/>
          </p:nvPr>
        </p:nvSpPr>
        <p:spPr>
          <a:xfrm>
            <a:off x="4144618" y="9120818"/>
            <a:ext cx="3170582" cy="480387"/>
          </a:xfrm>
          <a:prstGeom prst="rect">
            <a:avLst/>
          </a:prstGeom>
          <a:noFill/>
        </p:spPr>
        <p:txBody>
          <a:bodyPr/>
          <a:lstStyle/>
          <a:p>
            <a:fld id="{DD50894E-88B2-4B52-B4A5-CA72F7F79B1D}" type="slidenum">
              <a:rPr lang="en-US" smtClean="0"/>
              <a:pPr/>
              <a:t>41</a:t>
            </a:fld>
            <a:endParaRPr lang="en-US" dirty="0" smtClean="0"/>
          </a:p>
        </p:txBody>
      </p:sp>
    </p:spTree>
    <p:extLst>
      <p:ext uri="{BB962C8B-B14F-4D97-AF65-F5344CB8AC3E}">
        <p14:creationId xmlns:p14="http://schemas.microsoft.com/office/powerpoint/2010/main" val="11237737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57300" y="719138"/>
            <a:ext cx="4802188" cy="3600450"/>
          </a:xfrm>
          <a:prstGeom prst="rect">
            <a:avLst/>
          </a:prstGeom>
          <a:ln/>
        </p:spPr>
      </p:sp>
      <p:sp>
        <p:nvSpPr>
          <p:cNvPr id="10342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Begins the discussion of the APP and employer responsibilities under OSHA/WISHA for employers. </a:t>
            </a:r>
          </a:p>
          <a:p>
            <a:pPr lvl="0"/>
            <a:endParaRPr lang="en-US" dirty="0">
              <a:solidFill>
                <a:srgbClr val="000000"/>
              </a:solidFill>
            </a:endParaRPr>
          </a:p>
          <a:p>
            <a:pPr lvl="0"/>
            <a:r>
              <a:rPr lang="en-US" dirty="0">
                <a:solidFill>
                  <a:srgbClr val="000000"/>
                </a:solidFill>
              </a:rPr>
              <a:t>This discussion also sets the stage for the tasks and accountability of  the owner/manager to provide a safe work environment under the rule.</a:t>
            </a:r>
          </a:p>
          <a:p>
            <a:endParaRPr lang="en-US" dirty="0" smtClean="0"/>
          </a:p>
          <a:p>
            <a:pPr lvl="0"/>
            <a:r>
              <a:rPr lang="en-US" dirty="0">
                <a:solidFill>
                  <a:srgbClr val="000000"/>
                </a:solidFill>
              </a:rPr>
              <a:t>Workplace accidents usually have immediate consequences for being stupid, Workplace illness are incremental and creep up over time…can be unrecognized symptomatically, and if the employee’s don’t know what to look for, may lay the cause off to something </a:t>
            </a:r>
            <a:r>
              <a:rPr lang="en-US" dirty="0" smtClean="0">
                <a:solidFill>
                  <a:srgbClr val="000000"/>
                </a:solidFill>
              </a:rPr>
              <a:t>else, only </a:t>
            </a:r>
            <a:r>
              <a:rPr lang="en-US" dirty="0">
                <a:solidFill>
                  <a:srgbClr val="000000"/>
                </a:solidFill>
              </a:rPr>
              <a:t>to have it repeat with a different pathogen exposure in the future.</a:t>
            </a:r>
          </a:p>
          <a:p>
            <a:endParaRPr lang="en-US" dirty="0" smtClean="0"/>
          </a:p>
        </p:txBody>
      </p:sp>
      <p:sp>
        <p:nvSpPr>
          <p:cNvPr id="103428" name="Slide Number Placeholder 3"/>
          <p:cNvSpPr>
            <a:spLocks noGrp="1"/>
          </p:cNvSpPr>
          <p:nvPr>
            <p:ph type="sldNum" sz="quarter" idx="5"/>
          </p:nvPr>
        </p:nvSpPr>
        <p:spPr>
          <a:xfrm>
            <a:off x="4144618" y="9120818"/>
            <a:ext cx="3170582" cy="480387"/>
          </a:xfrm>
          <a:prstGeom prst="rect">
            <a:avLst/>
          </a:prstGeom>
          <a:noFill/>
        </p:spPr>
        <p:txBody>
          <a:bodyPr/>
          <a:lstStyle/>
          <a:p>
            <a:fld id="{DD50894E-88B2-4B52-B4A5-CA72F7F79B1D}" type="slidenum">
              <a:rPr lang="en-US" smtClean="0"/>
              <a:pPr/>
              <a:t>42</a:t>
            </a:fld>
            <a:endParaRPr lang="en-US" dirty="0" smtClean="0"/>
          </a:p>
        </p:txBody>
      </p:sp>
    </p:spTree>
    <p:extLst>
      <p:ext uri="{BB962C8B-B14F-4D97-AF65-F5344CB8AC3E}">
        <p14:creationId xmlns:p14="http://schemas.microsoft.com/office/powerpoint/2010/main" val="11237737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xfrm>
            <a:off x="4144618" y="9120818"/>
            <a:ext cx="3170582" cy="480387"/>
          </a:xfrm>
          <a:prstGeom prst="rect">
            <a:avLst/>
          </a:prstGeom>
          <a:noFill/>
        </p:spPr>
        <p:txBody>
          <a:bodyPr/>
          <a:lstStyle/>
          <a:p>
            <a:fld id="{B913F87B-1CCC-4F4D-8B02-8EE3DE1F6EC3}" type="slidenum">
              <a:rPr lang="en-US" smtClean="0"/>
              <a:pPr/>
              <a:t>43</a:t>
            </a:fld>
            <a:endParaRPr lang="en-US" dirty="0" smtClean="0"/>
          </a:p>
        </p:txBody>
      </p:sp>
      <p:sp>
        <p:nvSpPr>
          <p:cNvPr id="102403" name="Rectangle 2"/>
          <p:cNvSpPr>
            <a:spLocks noGrp="1" noRot="1" noChangeAspect="1" noChangeArrowheads="1" noTextEdit="1"/>
          </p:cNvSpPr>
          <p:nvPr>
            <p:ph type="sldImg"/>
          </p:nvPr>
        </p:nvSpPr>
        <p:spPr>
          <a:xfrm>
            <a:off x="1260475" y="719138"/>
            <a:ext cx="4800600" cy="3600450"/>
          </a:xfrm>
          <a:prstGeom prst="rect">
            <a:avLst/>
          </a:prstGeom>
          <a:ln/>
        </p:spPr>
      </p:sp>
      <p:sp>
        <p:nvSpPr>
          <p:cNvPr id="102404" name="Rectangle 3"/>
          <p:cNvSpPr>
            <a:spLocks noGrp="1" noChangeArrowheads="1"/>
          </p:cNvSpPr>
          <p:nvPr>
            <p:ph type="body" idx="1"/>
          </p:nvPr>
        </p:nvSpPr>
        <p:spPr>
          <a:xfrm>
            <a:off x="975692" y="4561231"/>
            <a:ext cx="5363818" cy="4320213"/>
          </a:xfrm>
          <a:prstGeom prst="rect">
            <a:avLst/>
          </a:prstGeom>
          <a:noFill/>
          <a:ln/>
        </p:spPr>
        <p:txBody>
          <a:bodyPr/>
          <a:lstStyle/>
          <a:p>
            <a:pPr eaLnBrk="1" hangingPunct="1"/>
            <a:r>
              <a:rPr lang="en-US" dirty="0" smtClean="0">
                <a:solidFill>
                  <a:srgbClr val="000000"/>
                </a:solidFill>
              </a:rPr>
              <a:t>The “WOSSA” WAC (play on words to the Washington Administrative Code (WAC)</a:t>
            </a:r>
          </a:p>
          <a:p>
            <a:pPr marL="233261" indent="-233261" eaLnBrk="1" hangingPunct="1">
              <a:buFontTx/>
              <a:buAutoNum type="arabicPeriod"/>
            </a:pPr>
            <a:r>
              <a:rPr lang="en-US" dirty="0" smtClean="0">
                <a:solidFill>
                  <a:srgbClr val="000000"/>
                </a:solidFill>
              </a:rPr>
              <a:t> </a:t>
            </a:r>
            <a:r>
              <a:rPr lang="en-US" dirty="0">
                <a:solidFill>
                  <a:srgbClr val="000000"/>
                </a:solidFill>
              </a:rPr>
              <a:t>It is the law, but it makes sense to not put ourselves at risk unnecessarily</a:t>
            </a:r>
          </a:p>
          <a:p>
            <a:pPr marL="233261" indent="-233261" eaLnBrk="1" hangingPunct="1">
              <a:buFontTx/>
              <a:buAutoNum type="arabicPeriod"/>
            </a:pPr>
            <a:r>
              <a:rPr lang="en-US" dirty="0">
                <a:solidFill>
                  <a:srgbClr val="000000"/>
                </a:solidFill>
              </a:rPr>
              <a:t> Everyone's responsible for their own safety, but in a company, Sr. mgt needs to “Walk the Talk” and ensure enough resources (staff, time and $$) are available to make it happen (</a:t>
            </a:r>
            <a:r>
              <a:rPr lang="en-US" dirty="0" smtClean="0">
                <a:solidFill>
                  <a:srgbClr val="000000"/>
                </a:solidFill>
              </a:rPr>
              <a:t>enabling behavior).</a:t>
            </a:r>
            <a:endParaRPr lang="en-US" dirty="0">
              <a:solidFill>
                <a:srgbClr val="000000"/>
              </a:solidFill>
            </a:endParaRPr>
          </a:p>
          <a:p>
            <a:pPr marL="233261" indent="-233261" eaLnBrk="1" hangingPunct="1">
              <a:buFontTx/>
              <a:buAutoNum type="arabicPeriod"/>
            </a:pPr>
            <a:r>
              <a:rPr lang="en-US" dirty="0">
                <a:solidFill>
                  <a:srgbClr val="000000"/>
                </a:solidFill>
              </a:rPr>
              <a:t>Working in raw sewage without PPE of any kind (gloves</a:t>
            </a:r>
            <a:r>
              <a:rPr lang="en-US" dirty="0" smtClean="0">
                <a:solidFill>
                  <a:srgbClr val="000000"/>
                </a:solidFill>
              </a:rPr>
              <a:t>).</a:t>
            </a:r>
            <a:endParaRPr lang="en-US" dirty="0">
              <a:solidFill>
                <a:srgbClr val="000000"/>
              </a:solidFill>
            </a:endParaRPr>
          </a:p>
          <a:p>
            <a:pPr marL="699781" lvl="1" indent="-233261" eaLnBrk="1" hangingPunct="1"/>
            <a:r>
              <a:rPr lang="en-US" dirty="0">
                <a:solidFill>
                  <a:srgbClr val="000000"/>
                </a:solidFill>
              </a:rPr>
              <a:t>a. Working with PPE’s that are not designed to protect you (sunglasses with no side shields for splashing</a:t>
            </a:r>
            <a:r>
              <a:rPr lang="en-US" dirty="0" smtClean="0">
                <a:solidFill>
                  <a:srgbClr val="000000"/>
                </a:solidFill>
              </a:rPr>
              <a:t>).</a:t>
            </a:r>
            <a:endParaRPr lang="en-US" dirty="0">
              <a:solidFill>
                <a:srgbClr val="000000"/>
              </a:solidFill>
            </a:endParaRPr>
          </a:p>
          <a:p>
            <a:pPr marL="699781" lvl="1" indent="-233261" eaLnBrk="1" hangingPunct="1"/>
            <a:r>
              <a:rPr lang="en-US" dirty="0">
                <a:solidFill>
                  <a:srgbClr val="000000"/>
                </a:solidFill>
              </a:rPr>
              <a:t>b. Rinsing off equipment or dumping samples on the </a:t>
            </a:r>
            <a:r>
              <a:rPr lang="en-US" dirty="0" smtClean="0">
                <a:solidFill>
                  <a:srgbClr val="000000"/>
                </a:solidFill>
              </a:rPr>
              <a:t>ground.</a:t>
            </a:r>
            <a:endParaRPr lang="en-US" dirty="0">
              <a:solidFill>
                <a:srgbClr val="000000"/>
              </a:solidFill>
            </a:endParaRPr>
          </a:p>
          <a:p>
            <a:pPr marL="699781" lvl="1" indent="-233261" eaLnBrk="1" hangingPunct="1"/>
            <a:r>
              <a:rPr lang="en-US" dirty="0">
                <a:solidFill>
                  <a:srgbClr val="000000"/>
                </a:solidFill>
              </a:rPr>
              <a:t>c. Entering a </a:t>
            </a:r>
            <a:r>
              <a:rPr lang="en-US" dirty="0" smtClean="0">
                <a:solidFill>
                  <a:srgbClr val="000000"/>
                </a:solidFill>
              </a:rPr>
              <a:t>tank.</a:t>
            </a:r>
            <a:endParaRPr lang="en-US" dirty="0">
              <a:solidFill>
                <a:srgbClr val="000000"/>
              </a:solidFill>
            </a:endParaRPr>
          </a:p>
          <a:p>
            <a:pPr marL="699781" lvl="1" indent="-233261" eaLnBrk="1" hangingPunct="1"/>
            <a:endParaRPr lang="en-US" dirty="0">
              <a:solidFill>
                <a:srgbClr val="000000"/>
              </a:solidFill>
            </a:endParaRPr>
          </a:p>
          <a:p>
            <a:pPr marL="699781" lvl="1" indent="-233261" eaLnBrk="1" hangingPunct="1"/>
            <a:r>
              <a:rPr lang="en-US" dirty="0">
                <a:solidFill>
                  <a:srgbClr val="000000"/>
                </a:solidFill>
              </a:rPr>
              <a:t>4. While your employer is responsible for certain aspects of Safety Management and reporting, you are personally responsible for your safety. In every (99.9%) accident or injury, the person involved made a conscious decision to accept a higher level of risk or demonstrated an unsafe behavior. Workplace safety is all about “Transfer of Control” in a defined risk situation. Ultimately, if you are doing the job, you have all the control and final say.</a:t>
            </a:r>
          </a:p>
          <a:p>
            <a:pPr marL="244211" indent="-244211" eaLnBrk="1" hangingPunct="1">
              <a:buFontTx/>
              <a:buAutoNum type="arabicPeriod"/>
            </a:pPr>
            <a:endParaRPr lang="en-US" dirty="0" smtClean="0"/>
          </a:p>
        </p:txBody>
      </p:sp>
    </p:spTree>
    <p:extLst>
      <p:ext uri="{BB962C8B-B14F-4D97-AF65-F5344CB8AC3E}">
        <p14:creationId xmlns:p14="http://schemas.microsoft.com/office/powerpoint/2010/main" val="29136356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57300" y="719138"/>
            <a:ext cx="4802188" cy="3600450"/>
          </a:xfrm>
          <a:prstGeom prst="rect">
            <a:avLst/>
          </a:prstGeom>
          <a:ln/>
        </p:spPr>
      </p:sp>
      <p:sp>
        <p:nvSpPr>
          <p:cNvPr id="103427"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If</a:t>
            </a:r>
            <a:r>
              <a:rPr lang="en-US" baseline="0" dirty="0" smtClean="0"/>
              <a:t> you don’t have a written plan, you’re not going to be nearly as effective at managing workplace safety, seeing results and building confidence that a safety attitude permeates your workforce at all levels.</a:t>
            </a:r>
            <a:r>
              <a:rPr lang="en-US" dirty="0" smtClean="0"/>
              <a:t> </a:t>
            </a:r>
          </a:p>
          <a:p>
            <a:r>
              <a:rPr lang="en-US" dirty="0" smtClean="0"/>
              <a:t>A</a:t>
            </a:r>
            <a:r>
              <a:rPr lang="en-US" baseline="0" dirty="0" smtClean="0"/>
              <a:t>wareness programs and posters are good, but without a foundation, they lose focus pretty quickly.</a:t>
            </a:r>
            <a:endParaRPr lang="en-US" dirty="0" smtClean="0"/>
          </a:p>
        </p:txBody>
      </p:sp>
      <p:sp>
        <p:nvSpPr>
          <p:cNvPr id="103428" name="Slide Number Placeholder 3"/>
          <p:cNvSpPr>
            <a:spLocks noGrp="1"/>
          </p:cNvSpPr>
          <p:nvPr>
            <p:ph type="sldNum" sz="quarter" idx="5"/>
          </p:nvPr>
        </p:nvSpPr>
        <p:spPr>
          <a:xfrm>
            <a:off x="4144618" y="9120818"/>
            <a:ext cx="3170582" cy="480387"/>
          </a:xfrm>
          <a:prstGeom prst="rect">
            <a:avLst/>
          </a:prstGeom>
          <a:noFill/>
        </p:spPr>
        <p:txBody>
          <a:bodyPr/>
          <a:lstStyle/>
          <a:p>
            <a:fld id="{DD50894E-88B2-4B52-B4A5-CA72F7F79B1D}" type="slidenum">
              <a:rPr lang="en-US" smtClean="0"/>
              <a:pPr/>
              <a:t>44</a:t>
            </a:fld>
            <a:endParaRPr lang="en-US" dirty="0" smtClean="0"/>
          </a:p>
        </p:txBody>
      </p:sp>
    </p:spTree>
    <p:extLst>
      <p:ext uri="{BB962C8B-B14F-4D97-AF65-F5344CB8AC3E}">
        <p14:creationId xmlns:p14="http://schemas.microsoft.com/office/powerpoint/2010/main" val="1184254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xfrm>
            <a:off x="4144618" y="9120818"/>
            <a:ext cx="3170582" cy="480387"/>
          </a:xfrm>
          <a:prstGeom prst="rect">
            <a:avLst/>
          </a:prstGeom>
          <a:noFill/>
        </p:spPr>
        <p:txBody>
          <a:bodyPr/>
          <a:lstStyle/>
          <a:p>
            <a:fld id="{0A7AC7A3-7E2E-4F65-8814-7869F0EF6E9B}" type="slidenum">
              <a:rPr lang="en-US" smtClean="0"/>
              <a:pPr/>
              <a:t>45</a:t>
            </a:fld>
            <a:endParaRPr lang="en-US" dirty="0" smtClean="0"/>
          </a:p>
        </p:txBody>
      </p:sp>
      <p:sp>
        <p:nvSpPr>
          <p:cNvPr id="1044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04452" name="Rectangle 3"/>
          <p:cNvSpPr>
            <a:spLocks noGrp="1" noChangeArrowheads="1"/>
          </p:cNvSpPr>
          <p:nvPr>
            <p:ph type="body" idx="1"/>
          </p:nvPr>
        </p:nvSpPr>
        <p:spPr>
          <a:xfrm>
            <a:off x="975692" y="4561231"/>
            <a:ext cx="5363818" cy="4320213"/>
          </a:xfrm>
          <a:prstGeom prst="rect">
            <a:avLst/>
          </a:prstGeom>
          <a:noFill/>
          <a:ln/>
        </p:spPr>
        <p:txBody>
          <a:bodyPr/>
          <a:lstStyle/>
          <a:p>
            <a:pPr eaLnBrk="1" hangingPunct="1"/>
            <a:r>
              <a:rPr lang="en-US" dirty="0" smtClean="0"/>
              <a:t>With a safety plan in place we next need to consider why accidents happen.   </a:t>
            </a:r>
          </a:p>
          <a:p>
            <a:pPr eaLnBrk="1" hangingPunct="1"/>
            <a:endParaRPr lang="en-US" dirty="0" smtClean="0"/>
          </a:p>
          <a:p>
            <a:pPr eaLnBrk="1" hangingPunct="1"/>
            <a:r>
              <a:rPr lang="en-US" dirty="0" smtClean="0"/>
              <a:t>Shows the relationship between outcomes and four unsafe behaviors: Root cause of accidents:</a:t>
            </a:r>
          </a:p>
          <a:p>
            <a:pPr eaLnBrk="1" hangingPunct="1">
              <a:buFontTx/>
              <a:buChar char="•"/>
            </a:pPr>
            <a:r>
              <a:rPr lang="en-US" dirty="0" smtClean="0"/>
              <a:t>Eyes not on Path</a:t>
            </a:r>
          </a:p>
          <a:p>
            <a:pPr eaLnBrk="1" hangingPunct="1">
              <a:buFontTx/>
              <a:buChar char="•"/>
            </a:pPr>
            <a:r>
              <a:rPr lang="en-US" dirty="0" smtClean="0"/>
              <a:t>Line of fire</a:t>
            </a:r>
          </a:p>
          <a:p>
            <a:pPr eaLnBrk="1" hangingPunct="1">
              <a:buFontTx/>
              <a:buChar char="•"/>
            </a:pPr>
            <a:r>
              <a:rPr lang="en-US" dirty="0" smtClean="0"/>
              <a:t>Eyes not on Task</a:t>
            </a:r>
          </a:p>
          <a:p>
            <a:pPr eaLnBrk="1" hangingPunct="1">
              <a:buFontTx/>
              <a:buChar char="•"/>
            </a:pPr>
            <a:r>
              <a:rPr lang="en-US" dirty="0" smtClean="0"/>
              <a:t>Rushing or hurrying</a:t>
            </a:r>
          </a:p>
        </p:txBody>
      </p:sp>
    </p:spTree>
    <p:extLst>
      <p:ext uri="{BB962C8B-B14F-4D97-AF65-F5344CB8AC3E}">
        <p14:creationId xmlns:p14="http://schemas.microsoft.com/office/powerpoint/2010/main" val="36596537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1257300" y="719138"/>
            <a:ext cx="4802188" cy="3600450"/>
          </a:xfrm>
          <a:prstGeom prst="rect">
            <a:avLst/>
          </a:prstGeom>
          <a:ln/>
        </p:spPr>
      </p:sp>
      <p:sp>
        <p:nvSpPr>
          <p:cNvPr id="99331"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Impact slide…</a:t>
            </a:r>
          </a:p>
          <a:p>
            <a:pPr lvl="0"/>
            <a:endParaRPr lang="en-US" dirty="0">
              <a:solidFill>
                <a:srgbClr val="000000"/>
              </a:solidFill>
            </a:endParaRPr>
          </a:p>
          <a:p>
            <a:pPr lvl="0"/>
            <a:r>
              <a:rPr lang="en-US" dirty="0">
                <a:solidFill>
                  <a:srgbClr val="000000"/>
                </a:solidFill>
              </a:rPr>
              <a:t>This is used to challenge the general perception of industry workers that “it will never happen to me</a:t>
            </a:r>
            <a:r>
              <a:rPr lang="en-US" dirty="0" smtClean="0">
                <a:solidFill>
                  <a:srgbClr val="000000"/>
                </a:solidFill>
              </a:rPr>
              <a:t>”.</a:t>
            </a:r>
            <a:endParaRPr lang="en-US" dirty="0">
              <a:solidFill>
                <a:srgbClr val="000000"/>
              </a:solidFill>
            </a:endParaRPr>
          </a:p>
          <a:p>
            <a:pPr lvl="0"/>
            <a:endParaRPr lang="en-US" dirty="0">
              <a:solidFill>
                <a:srgbClr val="000000"/>
              </a:solidFill>
            </a:endParaRPr>
          </a:p>
          <a:p>
            <a:pPr lvl="0"/>
            <a:r>
              <a:rPr lang="en-US" dirty="0">
                <a:solidFill>
                  <a:srgbClr val="000000"/>
                </a:solidFill>
              </a:rPr>
              <a:t>Other topical discussions </a:t>
            </a:r>
            <a:r>
              <a:rPr lang="en-US" dirty="0" smtClean="0">
                <a:solidFill>
                  <a:srgbClr val="000000"/>
                </a:solidFill>
              </a:rPr>
              <a:t>here would allow for safety </a:t>
            </a:r>
            <a:r>
              <a:rPr lang="en-US" dirty="0">
                <a:solidFill>
                  <a:srgbClr val="000000"/>
                </a:solidFill>
              </a:rPr>
              <a:t>lapses for:</a:t>
            </a:r>
          </a:p>
          <a:p>
            <a:pPr marL="177845" indent="-177845">
              <a:buFont typeface="Arial" panose="020B0604020202020204" pitchFamily="34" charset="0"/>
              <a:buChar char="•"/>
            </a:pPr>
            <a:endParaRPr lang="en-US" dirty="0">
              <a:solidFill>
                <a:srgbClr val="000000"/>
              </a:solidFill>
            </a:endParaRPr>
          </a:p>
          <a:p>
            <a:pPr marL="177845" indent="-177845">
              <a:buFont typeface="Arial" panose="020B0604020202020204" pitchFamily="34" charset="0"/>
              <a:buChar char="•"/>
            </a:pPr>
            <a:r>
              <a:rPr lang="en-US" dirty="0">
                <a:solidFill>
                  <a:srgbClr val="000000"/>
                </a:solidFill>
              </a:rPr>
              <a:t>Appropriate eyewear</a:t>
            </a:r>
          </a:p>
          <a:p>
            <a:pPr marL="177845" indent="-177845">
              <a:buFont typeface="Arial" panose="020B0604020202020204" pitchFamily="34" charset="0"/>
              <a:buChar char="•"/>
            </a:pPr>
            <a:endParaRPr lang="en-US" dirty="0">
              <a:solidFill>
                <a:srgbClr val="000000"/>
              </a:solidFill>
            </a:endParaRPr>
          </a:p>
          <a:p>
            <a:pPr marL="177845" indent="-177845">
              <a:buFont typeface="Arial" panose="020B0604020202020204" pitchFamily="34" charset="0"/>
              <a:buChar char="•"/>
            </a:pPr>
            <a:r>
              <a:rPr lang="en-US" dirty="0">
                <a:solidFill>
                  <a:srgbClr val="000000"/>
                </a:solidFill>
              </a:rPr>
              <a:t>Face mask</a:t>
            </a:r>
          </a:p>
          <a:p>
            <a:pPr lvl="0"/>
            <a:endParaRPr lang="en-US" dirty="0">
              <a:solidFill>
                <a:srgbClr val="000000"/>
              </a:solidFill>
            </a:endParaRPr>
          </a:p>
          <a:p>
            <a:pPr lvl="0"/>
            <a:r>
              <a:rPr lang="en-US" dirty="0">
                <a:solidFill>
                  <a:srgbClr val="000000"/>
                </a:solidFill>
              </a:rPr>
              <a:t>These discussions should avoid being judgmental but intended to introduce a change in the thought process and approach to safety and mitigation by the class </a:t>
            </a:r>
            <a:r>
              <a:rPr lang="en-US" dirty="0" smtClean="0">
                <a:solidFill>
                  <a:srgbClr val="000000"/>
                </a:solidFill>
              </a:rPr>
              <a:t>participants.</a:t>
            </a:r>
          </a:p>
          <a:p>
            <a:pPr lvl="0"/>
            <a:endParaRPr lang="en-US" dirty="0">
              <a:solidFill>
                <a:srgbClr val="000000"/>
              </a:solidFill>
            </a:endParaRPr>
          </a:p>
          <a:p>
            <a:pPr lvl="0"/>
            <a:r>
              <a:rPr lang="en-US" dirty="0" smtClean="0">
                <a:solidFill>
                  <a:srgbClr val="000000"/>
                </a:solidFill>
              </a:rPr>
              <a:t>Ask the participants what they think is going on here? How do these things happen?</a:t>
            </a:r>
            <a:endParaRPr lang="en-US" dirty="0">
              <a:solidFill>
                <a:srgbClr val="000000"/>
              </a:solidFill>
            </a:endParaRPr>
          </a:p>
        </p:txBody>
      </p:sp>
      <p:sp>
        <p:nvSpPr>
          <p:cNvPr id="99332" name="Slide Number Placeholder 3"/>
          <p:cNvSpPr>
            <a:spLocks noGrp="1"/>
          </p:cNvSpPr>
          <p:nvPr>
            <p:ph type="sldNum" sz="quarter" idx="5"/>
          </p:nvPr>
        </p:nvSpPr>
        <p:spPr>
          <a:xfrm>
            <a:off x="4144618" y="9120818"/>
            <a:ext cx="3170582" cy="480387"/>
          </a:xfrm>
          <a:prstGeom prst="rect">
            <a:avLst/>
          </a:prstGeom>
          <a:noFill/>
        </p:spPr>
        <p:txBody>
          <a:bodyPr/>
          <a:lstStyle/>
          <a:p>
            <a:fld id="{8490F423-4422-4C6F-B28F-FB3D53E9FA7A}" type="slidenum">
              <a:rPr lang="en-US" smtClean="0"/>
              <a:pPr/>
              <a:t>46</a:t>
            </a:fld>
            <a:endParaRPr lang="en-US" dirty="0" smtClean="0"/>
          </a:p>
        </p:txBody>
      </p:sp>
    </p:spTree>
    <p:extLst>
      <p:ext uri="{BB962C8B-B14F-4D97-AF65-F5344CB8AC3E}">
        <p14:creationId xmlns:p14="http://schemas.microsoft.com/office/powerpoint/2010/main" val="31511965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xfrm>
            <a:off x="4144618" y="9120818"/>
            <a:ext cx="3170582" cy="480387"/>
          </a:xfrm>
          <a:prstGeom prst="rect">
            <a:avLst/>
          </a:prstGeom>
          <a:noFill/>
        </p:spPr>
        <p:txBody>
          <a:bodyPr/>
          <a:lstStyle/>
          <a:p>
            <a:fld id="{0A7AC7A3-7E2E-4F65-8814-7869F0EF6E9B}" type="slidenum">
              <a:rPr lang="en-US" smtClean="0"/>
              <a:pPr/>
              <a:t>47</a:t>
            </a:fld>
            <a:endParaRPr lang="en-US" dirty="0" smtClean="0"/>
          </a:p>
        </p:txBody>
      </p:sp>
      <p:sp>
        <p:nvSpPr>
          <p:cNvPr id="104451" name="Rectangle 2"/>
          <p:cNvSpPr>
            <a:spLocks noGrp="1" noRot="1" noChangeAspect="1" noChangeArrowheads="1" noTextEdit="1"/>
          </p:cNvSpPr>
          <p:nvPr>
            <p:ph type="sldImg"/>
          </p:nvPr>
        </p:nvSpPr>
        <p:spPr>
          <a:xfrm>
            <a:off x="1260475" y="719138"/>
            <a:ext cx="4800600" cy="3600450"/>
          </a:xfrm>
          <a:prstGeom prst="rect">
            <a:avLst/>
          </a:prstGeom>
          <a:ln/>
        </p:spPr>
      </p:sp>
      <p:sp>
        <p:nvSpPr>
          <p:cNvPr id="104452" name="Rectangle 3"/>
          <p:cNvSpPr>
            <a:spLocks noGrp="1" noChangeArrowheads="1"/>
          </p:cNvSpPr>
          <p:nvPr>
            <p:ph type="body" idx="1"/>
          </p:nvPr>
        </p:nvSpPr>
        <p:spPr>
          <a:xfrm>
            <a:off x="975692" y="4561231"/>
            <a:ext cx="5363818" cy="4320213"/>
          </a:xfrm>
          <a:prstGeom prst="rect">
            <a:avLst/>
          </a:prstGeom>
          <a:noFill/>
          <a:ln/>
        </p:spPr>
        <p:txBody>
          <a:bodyPr/>
          <a:lstStyle/>
          <a:p>
            <a:pPr lvl="0" eaLnBrk="1" hangingPunct="1"/>
            <a:r>
              <a:rPr lang="en-US" dirty="0">
                <a:solidFill>
                  <a:srgbClr val="000000"/>
                </a:solidFill>
              </a:rPr>
              <a:t>With a safety plan in place we next need to consider why accidents happen.   </a:t>
            </a:r>
          </a:p>
          <a:p>
            <a:pPr lvl="0" eaLnBrk="1" hangingPunct="1"/>
            <a:endParaRPr lang="en-US" dirty="0">
              <a:solidFill>
                <a:srgbClr val="000000"/>
              </a:solidFill>
            </a:endParaRPr>
          </a:p>
          <a:p>
            <a:pPr lvl="0" eaLnBrk="1" hangingPunct="1"/>
            <a:r>
              <a:rPr lang="en-US" dirty="0" smtClean="0">
                <a:solidFill>
                  <a:srgbClr val="000000"/>
                </a:solidFill>
              </a:rPr>
              <a:t>Stress the motivation discussion point in number 2. : “I’ve done this a hundred times and nothing ever happened”.</a:t>
            </a:r>
          </a:p>
          <a:p>
            <a:pPr lvl="0" eaLnBrk="1" hangingPunct="1"/>
            <a:endParaRPr lang="en-US" dirty="0">
              <a:solidFill>
                <a:srgbClr val="000000"/>
              </a:solidFill>
            </a:endParaRPr>
          </a:p>
          <a:p>
            <a:pPr lvl="0" eaLnBrk="1" hangingPunct="1"/>
            <a:r>
              <a:rPr lang="en-US" dirty="0">
                <a:solidFill>
                  <a:srgbClr val="000000"/>
                </a:solidFill>
              </a:rPr>
              <a:t>Note that accidents can also occur by a combination of more than one element noted in the speaking points</a:t>
            </a:r>
          </a:p>
        </p:txBody>
      </p:sp>
    </p:spTree>
    <p:extLst>
      <p:ext uri="{BB962C8B-B14F-4D97-AF65-F5344CB8AC3E}">
        <p14:creationId xmlns:p14="http://schemas.microsoft.com/office/powerpoint/2010/main" val="482420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257300" y="719138"/>
            <a:ext cx="4802188" cy="3600450"/>
          </a:xfrm>
          <a:prstGeom prst="rect">
            <a:avLst/>
          </a:prstGeom>
          <a:ln/>
        </p:spPr>
      </p:sp>
      <p:sp>
        <p:nvSpPr>
          <p:cNvPr id="105475"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Statistical discussion is to the cost of accidents.</a:t>
            </a:r>
          </a:p>
          <a:p>
            <a:r>
              <a:rPr lang="en-US" dirty="0" smtClean="0"/>
              <a:t>It’s real, it changes your risk/rate category and in small business’ can have a significant impact to work capacity if 30% of your workforce is unavailable because they are sick and there are only three of you.</a:t>
            </a:r>
          </a:p>
        </p:txBody>
      </p:sp>
      <p:sp>
        <p:nvSpPr>
          <p:cNvPr id="105476" name="Slide Number Placeholder 3"/>
          <p:cNvSpPr>
            <a:spLocks noGrp="1"/>
          </p:cNvSpPr>
          <p:nvPr>
            <p:ph type="sldNum" sz="quarter" idx="5"/>
          </p:nvPr>
        </p:nvSpPr>
        <p:spPr>
          <a:xfrm>
            <a:off x="4144618" y="9120818"/>
            <a:ext cx="3170582" cy="480387"/>
          </a:xfrm>
          <a:prstGeom prst="rect">
            <a:avLst/>
          </a:prstGeom>
          <a:noFill/>
        </p:spPr>
        <p:txBody>
          <a:bodyPr/>
          <a:lstStyle/>
          <a:p>
            <a:fld id="{D3FD7751-2352-4F21-A4F0-918ED4DFD3EE}" type="slidenum">
              <a:rPr lang="en-US" smtClean="0"/>
              <a:pPr/>
              <a:t>48</a:t>
            </a:fld>
            <a:endParaRPr lang="en-US" dirty="0" smtClean="0"/>
          </a:p>
        </p:txBody>
      </p:sp>
    </p:spTree>
    <p:extLst>
      <p:ext uri="{BB962C8B-B14F-4D97-AF65-F5344CB8AC3E}">
        <p14:creationId xmlns:p14="http://schemas.microsoft.com/office/powerpoint/2010/main" val="30432717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xfrm>
            <a:off x="1257300" y="719138"/>
            <a:ext cx="4802188" cy="3600450"/>
          </a:xfrm>
          <a:prstGeom prst="rect">
            <a:avLst/>
          </a:prstGeom>
          <a:ln/>
        </p:spPr>
      </p:sp>
      <p:sp>
        <p:nvSpPr>
          <p:cNvPr id="106499"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Highlight ‘Infectious Agents”</a:t>
            </a:r>
          </a:p>
        </p:txBody>
      </p:sp>
      <p:sp>
        <p:nvSpPr>
          <p:cNvPr id="106500" name="Slide Number Placeholder 3"/>
          <p:cNvSpPr>
            <a:spLocks noGrp="1"/>
          </p:cNvSpPr>
          <p:nvPr>
            <p:ph type="sldNum" sz="quarter" idx="5"/>
          </p:nvPr>
        </p:nvSpPr>
        <p:spPr>
          <a:xfrm>
            <a:off x="4144618" y="9120818"/>
            <a:ext cx="3170582" cy="480387"/>
          </a:xfrm>
          <a:prstGeom prst="rect">
            <a:avLst/>
          </a:prstGeom>
          <a:noFill/>
        </p:spPr>
        <p:txBody>
          <a:bodyPr/>
          <a:lstStyle/>
          <a:p>
            <a:fld id="{67C0089A-107B-4DD2-9A1D-6A82FF173DE9}" type="slidenum">
              <a:rPr lang="en-US" smtClean="0"/>
              <a:pPr/>
              <a:t>49</a:t>
            </a:fld>
            <a:endParaRPr lang="en-US" dirty="0" smtClean="0"/>
          </a:p>
        </p:txBody>
      </p:sp>
    </p:spTree>
    <p:extLst>
      <p:ext uri="{BB962C8B-B14F-4D97-AF65-F5344CB8AC3E}">
        <p14:creationId xmlns:p14="http://schemas.microsoft.com/office/powerpoint/2010/main" val="141569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1257300" y="719138"/>
            <a:ext cx="4802188" cy="3600450"/>
          </a:xfrm>
          <a:prstGeom prst="rect">
            <a:avLst/>
          </a:prstGeom>
          <a:ln/>
        </p:spPr>
      </p:sp>
      <p:sp>
        <p:nvSpPr>
          <p:cNvPr id="99331"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solidFill>
                  <a:srgbClr val="000000"/>
                </a:solidFill>
              </a:rPr>
              <a:t>This slide outlines what are </a:t>
            </a:r>
            <a:r>
              <a:rPr lang="en-US" dirty="0">
                <a:solidFill>
                  <a:srgbClr val="000000"/>
                </a:solidFill>
              </a:rPr>
              <a:t>Key Learning </a:t>
            </a:r>
            <a:r>
              <a:rPr lang="en-US" dirty="0" smtClean="0">
                <a:solidFill>
                  <a:srgbClr val="000000"/>
                </a:solidFill>
              </a:rPr>
              <a:t>Areas for the presentation.</a:t>
            </a:r>
            <a:endParaRPr lang="en-US" dirty="0">
              <a:solidFill>
                <a:srgbClr val="000000"/>
              </a:solidFill>
            </a:endParaRPr>
          </a:p>
          <a:p>
            <a:pPr lvl="0"/>
            <a:r>
              <a:rPr lang="en-US" dirty="0" smtClean="0">
                <a:solidFill>
                  <a:srgbClr val="000000"/>
                </a:solidFill>
              </a:rPr>
              <a:t>Instructor should review </a:t>
            </a:r>
            <a:r>
              <a:rPr lang="en-US" dirty="0">
                <a:solidFill>
                  <a:srgbClr val="000000"/>
                </a:solidFill>
              </a:rPr>
              <a:t>the program and what will be discussed….. </a:t>
            </a:r>
            <a:r>
              <a:rPr lang="en-US" dirty="0" smtClean="0">
                <a:solidFill>
                  <a:srgbClr val="000000"/>
                </a:solidFill>
              </a:rPr>
              <a:t>Provide specifics that </a:t>
            </a:r>
            <a:r>
              <a:rPr lang="en-US" dirty="0">
                <a:solidFill>
                  <a:srgbClr val="000000"/>
                </a:solidFill>
              </a:rPr>
              <a:t>they will learn in the class and what will be the take away. </a:t>
            </a:r>
            <a:endParaRPr lang="en-US" dirty="0" smtClean="0">
              <a:solidFill>
                <a:srgbClr val="000000"/>
              </a:solidFill>
            </a:endParaRPr>
          </a:p>
          <a:p>
            <a:pPr lvl="0"/>
            <a:r>
              <a:rPr lang="en-US" dirty="0" smtClean="0">
                <a:solidFill>
                  <a:srgbClr val="000000"/>
                </a:solidFill>
              </a:rPr>
              <a:t>i.e.: Bullet point number two – “The field study evaluated both the various work activities and the specific PPE used”. </a:t>
            </a:r>
          </a:p>
          <a:p>
            <a:pPr lvl="0"/>
            <a:r>
              <a:rPr lang="en-US" dirty="0" smtClean="0">
                <a:solidFill>
                  <a:srgbClr val="000000"/>
                </a:solidFill>
              </a:rPr>
              <a:t>A key discussion point later in the presentation will be, if the current PPE commonly used in the industry is, “fit for use”.</a:t>
            </a:r>
            <a:endParaRPr lang="en-US" dirty="0">
              <a:solidFill>
                <a:srgbClr val="000000"/>
              </a:solidFill>
            </a:endParaRPr>
          </a:p>
        </p:txBody>
      </p:sp>
      <p:sp>
        <p:nvSpPr>
          <p:cNvPr id="99332" name="Slide Number Placeholder 3"/>
          <p:cNvSpPr>
            <a:spLocks noGrp="1"/>
          </p:cNvSpPr>
          <p:nvPr>
            <p:ph type="sldNum" sz="quarter" idx="5"/>
          </p:nvPr>
        </p:nvSpPr>
        <p:spPr>
          <a:xfrm>
            <a:off x="4144618" y="9120818"/>
            <a:ext cx="3170582" cy="480387"/>
          </a:xfrm>
          <a:prstGeom prst="rect">
            <a:avLst/>
          </a:prstGeom>
          <a:noFill/>
        </p:spPr>
        <p:txBody>
          <a:bodyPr/>
          <a:lstStyle/>
          <a:p>
            <a:fld id="{8490F423-4422-4C6F-B28F-FB3D53E9FA7A}" type="slidenum">
              <a:rPr lang="en-US" smtClean="0"/>
              <a:pPr/>
              <a:t>5</a:t>
            </a:fld>
            <a:endParaRPr lang="en-US" dirty="0" smtClean="0"/>
          </a:p>
        </p:txBody>
      </p:sp>
    </p:spTree>
    <p:extLst>
      <p:ext uri="{BB962C8B-B14F-4D97-AF65-F5344CB8AC3E}">
        <p14:creationId xmlns:p14="http://schemas.microsoft.com/office/powerpoint/2010/main" val="31681099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0450"/>
          </a:xfrm>
          <a:prstGeom prst="rect">
            <a:avLst/>
          </a:prstGeom>
        </p:spPr>
      </p:sp>
      <p:sp>
        <p:nvSpPr>
          <p:cNvPr id="3" name="Notes Placeholder 2"/>
          <p:cNvSpPr>
            <a:spLocks noGrp="1"/>
          </p:cNvSpPr>
          <p:nvPr>
            <p:ph type="body" idx="1"/>
          </p:nvPr>
        </p:nvSpPr>
        <p:spPr>
          <a:xfrm>
            <a:off x="975692" y="4561231"/>
            <a:ext cx="5363818" cy="4320213"/>
          </a:xfrm>
          <a:prstGeom prst="rect">
            <a:avLst/>
          </a:prstGeom>
        </p:spPr>
        <p:txBody>
          <a:bodyPr>
            <a:normAutofit/>
          </a:bodyPr>
          <a:lstStyle/>
          <a:p>
            <a:r>
              <a:rPr lang="en-US" dirty="0" smtClean="0"/>
              <a:t>These types of accidents when coupled</a:t>
            </a:r>
            <a:r>
              <a:rPr lang="en-US" baseline="0" dirty="0" smtClean="0"/>
              <a:t> with biologically contaminated equipment will make matters worse and potentially complicate the accident to a higher cost threshold for your risk exposure.</a:t>
            </a:r>
            <a:endParaRPr lang="en-US" dirty="0"/>
          </a:p>
        </p:txBody>
      </p:sp>
      <p:sp>
        <p:nvSpPr>
          <p:cNvPr id="4" name="Slide Number Placeholder 3"/>
          <p:cNvSpPr>
            <a:spLocks noGrp="1"/>
          </p:cNvSpPr>
          <p:nvPr>
            <p:ph type="sldNum" sz="quarter" idx="10"/>
          </p:nvPr>
        </p:nvSpPr>
        <p:spPr>
          <a:xfrm>
            <a:off x="4144618" y="9120818"/>
            <a:ext cx="3170582" cy="480387"/>
          </a:xfrm>
          <a:prstGeom prst="rect">
            <a:avLst/>
          </a:prstGeom>
        </p:spPr>
        <p:txBody>
          <a:bodyPr/>
          <a:lstStyle/>
          <a:p>
            <a:pPr>
              <a:defRPr/>
            </a:pPr>
            <a:fld id="{C7B4F838-EE69-411F-9ACE-ECF0E2D34526}" type="slidenum">
              <a:rPr lang="en-US" smtClean="0"/>
              <a:pPr>
                <a:defRPr/>
              </a:pPr>
              <a:t>50</a:t>
            </a:fld>
            <a:endParaRPr lang="en-US" dirty="0"/>
          </a:p>
        </p:txBody>
      </p:sp>
    </p:spTree>
    <p:extLst>
      <p:ext uri="{BB962C8B-B14F-4D97-AF65-F5344CB8AC3E}">
        <p14:creationId xmlns:p14="http://schemas.microsoft.com/office/powerpoint/2010/main" val="12641907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xfrm>
            <a:off x="4144618" y="9120818"/>
            <a:ext cx="3170582" cy="480387"/>
          </a:xfrm>
          <a:prstGeom prst="rect">
            <a:avLst/>
          </a:prstGeom>
          <a:noFill/>
        </p:spPr>
        <p:txBody>
          <a:bodyPr/>
          <a:lstStyle/>
          <a:p>
            <a:fld id="{484CC04A-0311-4835-87C7-80DF6677851B}" type="slidenum">
              <a:rPr lang="en-US" smtClean="0"/>
              <a:pPr/>
              <a:t>51</a:t>
            </a:fld>
            <a:endParaRPr lang="en-US" dirty="0" smtClean="0"/>
          </a:p>
        </p:txBody>
      </p:sp>
      <p:sp>
        <p:nvSpPr>
          <p:cNvPr id="107523" name="Rectangle 2"/>
          <p:cNvSpPr>
            <a:spLocks noGrp="1" noRot="1" noChangeAspect="1" noChangeArrowheads="1" noTextEdit="1"/>
          </p:cNvSpPr>
          <p:nvPr>
            <p:ph type="sldImg"/>
          </p:nvPr>
        </p:nvSpPr>
        <p:spPr>
          <a:xfrm>
            <a:off x="1260475" y="719138"/>
            <a:ext cx="4800600" cy="3600450"/>
          </a:xfrm>
          <a:prstGeom prst="rect">
            <a:avLst/>
          </a:prstGeom>
          <a:ln/>
        </p:spPr>
      </p:sp>
      <p:sp>
        <p:nvSpPr>
          <p:cNvPr id="107524" name="Rectangle 3"/>
          <p:cNvSpPr>
            <a:spLocks noGrp="1" noChangeArrowheads="1"/>
          </p:cNvSpPr>
          <p:nvPr>
            <p:ph type="body" idx="1"/>
          </p:nvPr>
        </p:nvSpPr>
        <p:spPr>
          <a:xfrm>
            <a:off x="975692" y="4561231"/>
            <a:ext cx="5363818" cy="4320213"/>
          </a:xfrm>
          <a:prstGeom prst="rect">
            <a:avLst/>
          </a:prstGeom>
          <a:noFill/>
          <a:ln/>
        </p:spPr>
        <p:txBody>
          <a:bodyPr/>
          <a:lstStyle/>
          <a:p>
            <a:pPr marL="244211" indent="-244211" eaLnBrk="1" hangingPunct="1"/>
            <a:r>
              <a:rPr lang="en-US" dirty="0" smtClean="0"/>
              <a:t>Safety is not a black art, but a measured way to effectively implement this</a:t>
            </a:r>
          </a:p>
          <a:p>
            <a:pPr marL="244211" indent="-244211" eaLnBrk="1" hangingPunct="1"/>
            <a:r>
              <a:rPr lang="en-US" dirty="0" smtClean="0"/>
              <a:t>activity into the workplace and workflow.</a:t>
            </a:r>
          </a:p>
          <a:p>
            <a:pPr marL="244211" indent="-244211" eaLnBrk="1" hangingPunct="1"/>
            <a:endParaRPr lang="en-US" dirty="0" smtClean="0"/>
          </a:p>
          <a:p>
            <a:pPr marL="244211" indent="-244211" eaLnBrk="1" hangingPunct="1"/>
            <a:r>
              <a:rPr lang="en-US" dirty="0" smtClean="0"/>
              <a:t>Just like three legs of the stool: people planning (activity) and control(of the</a:t>
            </a:r>
          </a:p>
          <a:p>
            <a:pPr marL="244211" indent="-244211" eaLnBrk="1" hangingPunct="1"/>
            <a:r>
              <a:rPr lang="en-US" dirty="0" smtClean="0"/>
              <a:t>risk), they all support each other. If one is missing, sooner or later the stool will</a:t>
            </a:r>
          </a:p>
          <a:p>
            <a:pPr marL="244211" indent="-244211" eaLnBrk="1" hangingPunct="1"/>
            <a:r>
              <a:rPr lang="en-US" dirty="0" smtClean="0"/>
              <a:t>tip over.</a:t>
            </a:r>
          </a:p>
          <a:p>
            <a:pPr marL="244211" indent="-244211" eaLnBrk="1" hangingPunct="1"/>
            <a:endParaRPr lang="en-US" dirty="0" smtClean="0"/>
          </a:p>
        </p:txBody>
      </p:sp>
    </p:spTree>
    <p:extLst>
      <p:ext uri="{BB962C8B-B14F-4D97-AF65-F5344CB8AC3E}">
        <p14:creationId xmlns:p14="http://schemas.microsoft.com/office/powerpoint/2010/main" val="4406077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xfrm>
            <a:off x="4144618" y="9120818"/>
            <a:ext cx="3170582" cy="480387"/>
          </a:xfrm>
          <a:prstGeom prst="rect">
            <a:avLst/>
          </a:prstGeom>
          <a:noFill/>
        </p:spPr>
        <p:txBody>
          <a:bodyPr/>
          <a:lstStyle/>
          <a:p>
            <a:fld id="{DD5716EF-28F3-4346-B074-95BAFC212381}" type="slidenum">
              <a:rPr lang="en-US" smtClean="0"/>
              <a:pPr/>
              <a:t>52</a:t>
            </a:fld>
            <a:endParaRPr lang="en-US" dirty="0" smtClean="0"/>
          </a:p>
        </p:txBody>
      </p:sp>
      <p:sp>
        <p:nvSpPr>
          <p:cNvPr id="108547" name="Rectangle 2"/>
          <p:cNvSpPr>
            <a:spLocks noGrp="1" noRot="1" noChangeAspect="1" noChangeArrowheads="1" noTextEdit="1"/>
          </p:cNvSpPr>
          <p:nvPr>
            <p:ph type="sldImg"/>
          </p:nvPr>
        </p:nvSpPr>
        <p:spPr>
          <a:xfrm>
            <a:off x="1260475" y="719138"/>
            <a:ext cx="4800600" cy="3600450"/>
          </a:xfrm>
          <a:prstGeom prst="rect">
            <a:avLst/>
          </a:prstGeom>
          <a:ln/>
        </p:spPr>
      </p:sp>
      <p:sp>
        <p:nvSpPr>
          <p:cNvPr id="108548" name="Rectangle 3"/>
          <p:cNvSpPr>
            <a:spLocks noGrp="1" noChangeArrowheads="1"/>
          </p:cNvSpPr>
          <p:nvPr>
            <p:ph type="body" idx="1"/>
          </p:nvPr>
        </p:nvSpPr>
        <p:spPr>
          <a:xfrm>
            <a:off x="975692" y="4561231"/>
            <a:ext cx="5363818" cy="4320213"/>
          </a:xfrm>
          <a:prstGeom prst="rect">
            <a:avLst/>
          </a:prstGeom>
          <a:noFill/>
          <a:ln/>
        </p:spPr>
        <p:txBody>
          <a:bodyPr/>
          <a:lstStyle/>
          <a:p>
            <a:pPr marL="233261" indent="-233261" eaLnBrk="1" hangingPunct="1">
              <a:buFontTx/>
              <a:buAutoNum type="arabicPeriod"/>
            </a:pPr>
            <a:r>
              <a:rPr lang="en-US" dirty="0">
                <a:solidFill>
                  <a:srgbClr val="000000"/>
                </a:solidFill>
              </a:rPr>
              <a:t>Safety issues: Communication, Hazard Identification in the workplace, mitigation (slips, trips &amp; falls, back injury</a:t>
            </a:r>
            <a:r>
              <a:rPr lang="en-US" dirty="0" smtClean="0">
                <a:solidFill>
                  <a:srgbClr val="000000"/>
                </a:solidFill>
              </a:rPr>
              <a:t>).</a:t>
            </a:r>
            <a:endParaRPr lang="en-US" dirty="0">
              <a:solidFill>
                <a:srgbClr val="000000"/>
              </a:solidFill>
            </a:endParaRPr>
          </a:p>
          <a:p>
            <a:pPr marL="233261" indent="-233261" eaLnBrk="1" hangingPunct="1">
              <a:buFontTx/>
              <a:buAutoNum type="arabicPeriod"/>
            </a:pPr>
            <a:r>
              <a:rPr lang="en-US" dirty="0">
                <a:solidFill>
                  <a:srgbClr val="000000"/>
                </a:solidFill>
              </a:rPr>
              <a:t>Health Issues: </a:t>
            </a:r>
            <a:r>
              <a:rPr lang="en-US" dirty="0" smtClean="0">
                <a:solidFill>
                  <a:srgbClr val="000000"/>
                </a:solidFill>
              </a:rPr>
              <a:t>Tend </a:t>
            </a:r>
            <a:r>
              <a:rPr lang="en-US" dirty="0">
                <a:solidFill>
                  <a:srgbClr val="000000"/>
                </a:solidFill>
              </a:rPr>
              <a:t>to be cumulative long term or an end result (long term impact of Hepatitis infection</a:t>
            </a:r>
            <a:r>
              <a:rPr lang="en-US" dirty="0" smtClean="0">
                <a:solidFill>
                  <a:srgbClr val="000000"/>
                </a:solidFill>
              </a:rPr>
              <a:t>).</a:t>
            </a:r>
            <a:endParaRPr lang="en-US" dirty="0">
              <a:solidFill>
                <a:srgbClr val="000000"/>
              </a:solidFill>
            </a:endParaRPr>
          </a:p>
          <a:p>
            <a:pPr marL="233261" indent="-233261" eaLnBrk="1" hangingPunct="1">
              <a:buFontTx/>
              <a:buAutoNum type="arabicPeriod"/>
            </a:pPr>
            <a:r>
              <a:rPr lang="en-US" dirty="0">
                <a:solidFill>
                  <a:srgbClr val="000000"/>
                </a:solidFill>
              </a:rPr>
              <a:t>Environmental Issues: Identification of critical exposures (spills, contamination</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28921265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xfrm>
            <a:off x="1257300" y="719138"/>
            <a:ext cx="4802188" cy="3600450"/>
          </a:xfrm>
          <a:prstGeom prst="rect">
            <a:avLst/>
          </a:prstGeom>
          <a:ln/>
        </p:spPr>
      </p:sp>
      <p:sp>
        <p:nvSpPr>
          <p:cNvPr id="109571"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Safety “tailgate” meetings are very common, but they do not replace a well structured and thought out Management Plan. </a:t>
            </a:r>
            <a:endParaRPr lang="en-US" dirty="0" smtClean="0">
              <a:solidFill>
                <a:srgbClr val="000000"/>
              </a:solidFill>
            </a:endParaRPr>
          </a:p>
          <a:p>
            <a:pPr lvl="0"/>
            <a:r>
              <a:rPr lang="en-US" dirty="0" smtClean="0">
                <a:solidFill>
                  <a:srgbClr val="000000"/>
                </a:solidFill>
              </a:rPr>
              <a:t>It </a:t>
            </a:r>
            <a:r>
              <a:rPr lang="en-US" dirty="0">
                <a:solidFill>
                  <a:srgbClr val="000000"/>
                </a:solidFill>
              </a:rPr>
              <a:t>is very common in the OSS and small business community to do focus meetings, like “tailgate”, and think this is your “safety management program”, but it lacks the depth of management planning.</a:t>
            </a:r>
          </a:p>
        </p:txBody>
      </p:sp>
      <p:sp>
        <p:nvSpPr>
          <p:cNvPr id="109572" name="Slide Number Placeholder 3"/>
          <p:cNvSpPr>
            <a:spLocks noGrp="1"/>
          </p:cNvSpPr>
          <p:nvPr>
            <p:ph type="sldNum" sz="quarter" idx="5"/>
          </p:nvPr>
        </p:nvSpPr>
        <p:spPr>
          <a:xfrm>
            <a:off x="4144618" y="9120818"/>
            <a:ext cx="3170582" cy="480387"/>
          </a:xfrm>
          <a:prstGeom prst="rect">
            <a:avLst/>
          </a:prstGeom>
          <a:noFill/>
        </p:spPr>
        <p:txBody>
          <a:bodyPr/>
          <a:lstStyle/>
          <a:p>
            <a:fld id="{1F99DB24-8340-4E6E-B48E-4526C00E0614}" type="slidenum">
              <a:rPr lang="en-US" smtClean="0"/>
              <a:pPr/>
              <a:t>53</a:t>
            </a:fld>
            <a:endParaRPr lang="en-US" dirty="0" smtClean="0"/>
          </a:p>
        </p:txBody>
      </p:sp>
    </p:spTree>
    <p:extLst>
      <p:ext uri="{BB962C8B-B14F-4D97-AF65-F5344CB8AC3E}">
        <p14:creationId xmlns:p14="http://schemas.microsoft.com/office/powerpoint/2010/main" val="41162231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xfrm>
            <a:off x="4144618" y="9120818"/>
            <a:ext cx="3170582" cy="480387"/>
          </a:xfrm>
          <a:prstGeom prst="rect">
            <a:avLst/>
          </a:prstGeom>
          <a:noFill/>
        </p:spPr>
        <p:txBody>
          <a:bodyPr/>
          <a:lstStyle/>
          <a:p>
            <a:fld id="{DD5716EF-28F3-4346-B074-95BAFC212381}" type="slidenum">
              <a:rPr lang="en-US" smtClean="0"/>
              <a:pPr/>
              <a:t>54</a:t>
            </a:fld>
            <a:endParaRPr lang="en-US" dirty="0" smtClean="0"/>
          </a:p>
        </p:txBody>
      </p:sp>
      <p:sp>
        <p:nvSpPr>
          <p:cNvPr id="108547" name="Rectangle 2"/>
          <p:cNvSpPr>
            <a:spLocks noGrp="1" noRot="1" noChangeAspect="1" noChangeArrowheads="1" noTextEdit="1"/>
          </p:cNvSpPr>
          <p:nvPr>
            <p:ph type="sldImg"/>
          </p:nvPr>
        </p:nvSpPr>
        <p:spPr>
          <a:xfrm>
            <a:off x="1260475" y="719138"/>
            <a:ext cx="4800600" cy="3600450"/>
          </a:xfrm>
          <a:prstGeom prst="rect">
            <a:avLst/>
          </a:prstGeom>
          <a:ln/>
        </p:spPr>
      </p:sp>
      <p:sp>
        <p:nvSpPr>
          <p:cNvPr id="108548" name="Rectangle 3"/>
          <p:cNvSpPr>
            <a:spLocks noGrp="1" noChangeArrowheads="1"/>
          </p:cNvSpPr>
          <p:nvPr>
            <p:ph type="body" idx="1"/>
          </p:nvPr>
        </p:nvSpPr>
        <p:spPr>
          <a:xfrm>
            <a:off x="975692" y="4561231"/>
            <a:ext cx="5363818" cy="4320213"/>
          </a:xfrm>
          <a:prstGeom prst="rect">
            <a:avLst/>
          </a:prstGeom>
          <a:noFill/>
          <a:ln/>
        </p:spPr>
        <p:txBody>
          <a:bodyPr/>
          <a:lstStyle/>
          <a:p>
            <a:pPr marL="244211" indent="-244211" eaLnBrk="1" hangingPunct="1">
              <a:buFontTx/>
              <a:buAutoNum type="arabicPeriod"/>
            </a:pPr>
            <a:r>
              <a:rPr lang="en-US" dirty="0" smtClean="0"/>
              <a:t>Safety issues: Communication, Hazard Identification in the workplace, mitigation (slips, trips &amp; falls, back injury)</a:t>
            </a:r>
          </a:p>
          <a:p>
            <a:pPr marL="244211" indent="-244211" eaLnBrk="1" hangingPunct="1">
              <a:buFontTx/>
              <a:buAutoNum type="arabicPeriod"/>
            </a:pPr>
            <a:r>
              <a:rPr lang="en-US" dirty="0" smtClean="0"/>
              <a:t>Health Issues: Tend to be cumulative long term or an end result (long term impact of Hepatitis infection)</a:t>
            </a:r>
          </a:p>
          <a:p>
            <a:pPr marL="244211" indent="-244211" eaLnBrk="1" hangingPunct="1">
              <a:buFontTx/>
              <a:buAutoNum type="arabicPeriod"/>
            </a:pPr>
            <a:r>
              <a:rPr lang="en-US" dirty="0" smtClean="0"/>
              <a:t>Environmental Issues: Identification of critical exposures (spills, contamination)</a:t>
            </a:r>
          </a:p>
        </p:txBody>
      </p:sp>
    </p:spTree>
    <p:extLst>
      <p:ext uri="{BB962C8B-B14F-4D97-AF65-F5344CB8AC3E}">
        <p14:creationId xmlns:p14="http://schemas.microsoft.com/office/powerpoint/2010/main" val="28921265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1257300" y="719138"/>
            <a:ext cx="4802188" cy="3600450"/>
          </a:xfrm>
          <a:prstGeom prst="rect">
            <a:avLst/>
          </a:prstGeom>
          <a:ln/>
        </p:spPr>
      </p:sp>
      <p:sp>
        <p:nvSpPr>
          <p:cNvPr id="110595"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Point out that in small business’, safety management doesn’t have to be cumbersome, it just needs to meet the needs of the organization. </a:t>
            </a:r>
          </a:p>
          <a:p>
            <a:r>
              <a:rPr lang="en-US" dirty="0" smtClean="0"/>
              <a:t>The slide helps learners to break it down into three categories that taken one at a time, makes it more manageable.</a:t>
            </a:r>
          </a:p>
        </p:txBody>
      </p:sp>
      <p:sp>
        <p:nvSpPr>
          <p:cNvPr id="110596" name="Slide Number Placeholder 3"/>
          <p:cNvSpPr>
            <a:spLocks noGrp="1"/>
          </p:cNvSpPr>
          <p:nvPr>
            <p:ph type="sldNum" sz="quarter" idx="5"/>
          </p:nvPr>
        </p:nvSpPr>
        <p:spPr>
          <a:xfrm>
            <a:off x="4144618" y="9120818"/>
            <a:ext cx="3170582" cy="480387"/>
          </a:xfrm>
          <a:prstGeom prst="rect">
            <a:avLst/>
          </a:prstGeom>
          <a:noFill/>
        </p:spPr>
        <p:txBody>
          <a:bodyPr/>
          <a:lstStyle/>
          <a:p>
            <a:fld id="{15AC7369-9F97-4A77-854C-B34EE5602D14}" type="slidenum">
              <a:rPr lang="en-US" smtClean="0"/>
              <a:pPr/>
              <a:t>55</a:t>
            </a:fld>
            <a:endParaRPr lang="en-US" dirty="0" smtClean="0"/>
          </a:p>
        </p:txBody>
      </p:sp>
    </p:spTree>
    <p:extLst>
      <p:ext uri="{BB962C8B-B14F-4D97-AF65-F5344CB8AC3E}">
        <p14:creationId xmlns:p14="http://schemas.microsoft.com/office/powerpoint/2010/main" val="29168613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1257300" y="719138"/>
            <a:ext cx="4802188" cy="3600450"/>
          </a:xfrm>
          <a:prstGeom prst="rect">
            <a:avLst/>
          </a:prstGeom>
          <a:ln/>
        </p:spPr>
      </p:sp>
      <p:sp>
        <p:nvSpPr>
          <p:cNvPr id="110595"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Including the people that are affected by the exposures, rules and consequences allows management to get a better “buy in” from employee’s and consequently a better opportunity for more consistent compliance to follow procedures or use of PPE.</a:t>
            </a:r>
          </a:p>
        </p:txBody>
      </p:sp>
      <p:sp>
        <p:nvSpPr>
          <p:cNvPr id="110596" name="Slide Number Placeholder 3"/>
          <p:cNvSpPr>
            <a:spLocks noGrp="1"/>
          </p:cNvSpPr>
          <p:nvPr>
            <p:ph type="sldNum" sz="quarter" idx="5"/>
          </p:nvPr>
        </p:nvSpPr>
        <p:spPr>
          <a:xfrm>
            <a:off x="4144618" y="9120818"/>
            <a:ext cx="3170582" cy="480387"/>
          </a:xfrm>
          <a:prstGeom prst="rect">
            <a:avLst/>
          </a:prstGeom>
          <a:noFill/>
        </p:spPr>
        <p:txBody>
          <a:bodyPr/>
          <a:lstStyle/>
          <a:p>
            <a:fld id="{15AC7369-9F97-4A77-854C-B34EE5602D14}" type="slidenum">
              <a:rPr lang="en-US" smtClean="0"/>
              <a:pPr/>
              <a:t>56</a:t>
            </a:fld>
            <a:endParaRPr lang="en-US" dirty="0" smtClean="0"/>
          </a:p>
        </p:txBody>
      </p:sp>
    </p:spTree>
    <p:extLst>
      <p:ext uri="{BB962C8B-B14F-4D97-AF65-F5344CB8AC3E}">
        <p14:creationId xmlns:p14="http://schemas.microsoft.com/office/powerpoint/2010/main" val="29168613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1257300" y="719138"/>
            <a:ext cx="4802188" cy="3600450"/>
          </a:xfrm>
          <a:prstGeom prst="rect">
            <a:avLst/>
          </a:prstGeom>
          <a:ln/>
        </p:spPr>
      </p:sp>
      <p:sp>
        <p:nvSpPr>
          <p:cNvPr id="110595"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This opens the discussion on the personal decisions made </a:t>
            </a:r>
            <a:r>
              <a:rPr lang="en-US" dirty="0" smtClean="0">
                <a:solidFill>
                  <a:srgbClr val="000000"/>
                </a:solidFill>
              </a:rPr>
              <a:t>by workers</a:t>
            </a:r>
            <a:r>
              <a:rPr lang="en-US" dirty="0">
                <a:solidFill>
                  <a:srgbClr val="000000"/>
                </a:solidFill>
              </a:rPr>
              <a:t>, and consideration of the decision tree employee’s use and or replace appropriate PPE</a:t>
            </a:r>
            <a:r>
              <a:rPr lang="en-US" dirty="0" smtClean="0">
                <a:solidFill>
                  <a:srgbClr val="000000"/>
                </a:solidFill>
              </a:rPr>
              <a:t>.</a:t>
            </a:r>
          </a:p>
          <a:p>
            <a:pPr lvl="0"/>
            <a:r>
              <a:rPr lang="en-US" dirty="0" smtClean="0">
                <a:solidFill>
                  <a:srgbClr val="000000"/>
                </a:solidFill>
              </a:rPr>
              <a:t>As the slide states, in our the field observations conducted, PPE was compromised or not used at some point in the work activities observed 100% of the time and provides for a discussion on the deterioration and cause for non-compliance.</a:t>
            </a:r>
          </a:p>
          <a:p>
            <a:pPr lvl="0"/>
            <a:r>
              <a:rPr lang="en-US" dirty="0" smtClean="0">
                <a:solidFill>
                  <a:srgbClr val="000000"/>
                </a:solidFill>
              </a:rPr>
              <a:t>The presenter could ask the audience for examples of why they think this happened.</a:t>
            </a:r>
            <a:endParaRPr lang="en-US" dirty="0">
              <a:solidFill>
                <a:srgbClr val="000000"/>
              </a:solidFill>
            </a:endParaRPr>
          </a:p>
        </p:txBody>
      </p:sp>
      <p:sp>
        <p:nvSpPr>
          <p:cNvPr id="110596" name="Slide Number Placeholder 3"/>
          <p:cNvSpPr>
            <a:spLocks noGrp="1"/>
          </p:cNvSpPr>
          <p:nvPr>
            <p:ph type="sldNum" sz="quarter" idx="5"/>
          </p:nvPr>
        </p:nvSpPr>
        <p:spPr>
          <a:xfrm>
            <a:off x="4144618" y="9120818"/>
            <a:ext cx="3170582" cy="480387"/>
          </a:xfrm>
          <a:prstGeom prst="rect">
            <a:avLst/>
          </a:prstGeom>
          <a:noFill/>
        </p:spPr>
        <p:txBody>
          <a:bodyPr/>
          <a:lstStyle/>
          <a:p>
            <a:fld id="{15AC7369-9F97-4A77-854C-B34EE5602D14}" type="slidenum">
              <a:rPr lang="en-US" smtClean="0"/>
              <a:pPr/>
              <a:t>57</a:t>
            </a:fld>
            <a:endParaRPr lang="en-US" dirty="0" smtClean="0"/>
          </a:p>
        </p:txBody>
      </p:sp>
    </p:spTree>
    <p:extLst>
      <p:ext uri="{BB962C8B-B14F-4D97-AF65-F5344CB8AC3E}">
        <p14:creationId xmlns:p14="http://schemas.microsoft.com/office/powerpoint/2010/main" val="29168613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xfrm>
            <a:off x="1257300" y="719138"/>
            <a:ext cx="4802188" cy="3600450"/>
          </a:xfrm>
          <a:prstGeom prst="rect">
            <a:avLst/>
          </a:prstGeom>
          <a:ln/>
        </p:spPr>
      </p:sp>
      <p:sp>
        <p:nvSpPr>
          <p:cNvPr id="112643"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Relational slide</a:t>
            </a:r>
          </a:p>
          <a:p>
            <a:r>
              <a:rPr lang="en-US" dirty="0" smtClean="0"/>
              <a:t>May add other references depending on the organization or area.</a:t>
            </a:r>
          </a:p>
          <a:p>
            <a:r>
              <a:rPr lang="en-US" dirty="0" smtClean="0"/>
              <a:t>This slide will be followed by activity slides that show recreational PPE. </a:t>
            </a:r>
          </a:p>
          <a:p>
            <a:r>
              <a:rPr lang="en-US" dirty="0" smtClean="0"/>
              <a:t>You use it while you’re having fun, you make your kids use it….why would you make a different personal choice when you know about the risk in the workplace.</a:t>
            </a:r>
          </a:p>
          <a:p>
            <a:endParaRPr lang="en-US" dirty="0"/>
          </a:p>
          <a:p>
            <a:r>
              <a:rPr lang="en-US" dirty="0" smtClean="0"/>
              <a:t>Question the group- Where do you want to be in this picture?</a:t>
            </a:r>
          </a:p>
        </p:txBody>
      </p:sp>
      <p:sp>
        <p:nvSpPr>
          <p:cNvPr id="112644" name="Slide Number Placeholder 3"/>
          <p:cNvSpPr>
            <a:spLocks noGrp="1"/>
          </p:cNvSpPr>
          <p:nvPr>
            <p:ph type="sldNum" sz="quarter" idx="5"/>
          </p:nvPr>
        </p:nvSpPr>
        <p:spPr>
          <a:xfrm>
            <a:off x="4144618" y="9120818"/>
            <a:ext cx="3170582" cy="480387"/>
          </a:xfrm>
          <a:prstGeom prst="rect">
            <a:avLst/>
          </a:prstGeom>
          <a:noFill/>
        </p:spPr>
        <p:txBody>
          <a:bodyPr/>
          <a:lstStyle/>
          <a:p>
            <a:fld id="{E84CDA41-1675-429E-B915-15868E512A2D}" type="slidenum">
              <a:rPr lang="en-US" smtClean="0"/>
              <a:pPr/>
              <a:t>58</a:t>
            </a:fld>
            <a:endParaRPr lang="en-US" dirty="0" smtClean="0"/>
          </a:p>
        </p:txBody>
      </p:sp>
    </p:spTree>
    <p:extLst>
      <p:ext uri="{BB962C8B-B14F-4D97-AF65-F5344CB8AC3E}">
        <p14:creationId xmlns:p14="http://schemas.microsoft.com/office/powerpoint/2010/main" val="35191546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xfrm>
            <a:off x="1257300" y="719138"/>
            <a:ext cx="4802188" cy="3600450"/>
          </a:xfrm>
          <a:prstGeom prst="rect">
            <a:avLst/>
          </a:prstGeom>
          <a:ln/>
        </p:spPr>
      </p:sp>
      <p:sp>
        <p:nvSpPr>
          <p:cNvPr id="112643" name="Notes Placeholder 2"/>
          <p:cNvSpPr>
            <a:spLocks noGrp="1"/>
          </p:cNvSpPr>
          <p:nvPr>
            <p:ph type="body" idx="1"/>
          </p:nvPr>
        </p:nvSpPr>
        <p:spPr>
          <a:xfrm>
            <a:off x="975692" y="4561231"/>
            <a:ext cx="5363818" cy="4320213"/>
          </a:xfrm>
          <a:prstGeom prst="rect">
            <a:avLst/>
          </a:prstGeom>
          <a:noFill/>
          <a:ln/>
        </p:spPr>
        <p:txBody>
          <a:bodyPr/>
          <a:lstStyle/>
          <a:p>
            <a:pPr lvl="0"/>
            <a:r>
              <a:rPr lang="en-US" dirty="0" smtClean="0">
                <a:solidFill>
                  <a:srgbClr val="000000"/>
                </a:solidFill>
              </a:rPr>
              <a:t>Discuss understanding </a:t>
            </a:r>
            <a:r>
              <a:rPr lang="en-US" dirty="0">
                <a:solidFill>
                  <a:srgbClr val="000000"/>
                </a:solidFill>
              </a:rPr>
              <a:t>the risks, and how the transmission vectors are compromised.</a:t>
            </a:r>
          </a:p>
        </p:txBody>
      </p:sp>
      <p:sp>
        <p:nvSpPr>
          <p:cNvPr id="112644" name="Slide Number Placeholder 3"/>
          <p:cNvSpPr>
            <a:spLocks noGrp="1"/>
          </p:cNvSpPr>
          <p:nvPr>
            <p:ph type="sldNum" sz="quarter" idx="5"/>
          </p:nvPr>
        </p:nvSpPr>
        <p:spPr>
          <a:xfrm>
            <a:off x="4144618" y="9120818"/>
            <a:ext cx="3170582" cy="480387"/>
          </a:xfrm>
          <a:prstGeom prst="rect">
            <a:avLst/>
          </a:prstGeom>
          <a:noFill/>
        </p:spPr>
        <p:txBody>
          <a:bodyPr/>
          <a:lstStyle/>
          <a:p>
            <a:fld id="{E84CDA41-1675-429E-B915-15868E512A2D}" type="slidenum">
              <a:rPr lang="en-US" smtClean="0"/>
              <a:pPr/>
              <a:t>59</a:t>
            </a:fld>
            <a:endParaRPr lang="en-US" dirty="0" smtClean="0"/>
          </a:p>
        </p:txBody>
      </p:sp>
    </p:spTree>
    <p:extLst>
      <p:ext uri="{BB962C8B-B14F-4D97-AF65-F5344CB8AC3E}">
        <p14:creationId xmlns:p14="http://schemas.microsoft.com/office/powerpoint/2010/main" val="3519154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257300" y="719138"/>
            <a:ext cx="4802188" cy="3600450"/>
          </a:xfrm>
          <a:prstGeom prst="rect">
            <a:avLst/>
          </a:prstGeom>
          <a:ln/>
        </p:spPr>
      </p:sp>
      <p:sp>
        <p:nvSpPr>
          <p:cNvPr id="97283"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Pathogen exposure in wastewater has largely been identified through work in large wastewater treatment plants. </a:t>
            </a:r>
          </a:p>
          <a:p>
            <a:r>
              <a:rPr lang="en-US" dirty="0" smtClean="0"/>
              <a:t>Over 100 known virus’s and pathogens have been identified. </a:t>
            </a:r>
          </a:p>
          <a:p>
            <a:r>
              <a:rPr lang="en-US" dirty="0" smtClean="0"/>
              <a:t>In the literature review at the start of the project, we found no documented evidence of a study specific to the actual exposure of pathogens, evaluation of best practice work procedures or a related review of “fit for use” issues with typical PPE issued and used (or not) by the OSS industry service providers.</a:t>
            </a:r>
          </a:p>
        </p:txBody>
      </p:sp>
      <p:sp>
        <p:nvSpPr>
          <p:cNvPr id="97284" name="Slide Number Placeholder 3"/>
          <p:cNvSpPr>
            <a:spLocks noGrp="1"/>
          </p:cNvSpPr>
          <p:nvPr>
            <p:ph type="sldNum" sz="quarter" idx="5"/>
          </p:nvPr>
        </p:nvSpPr>
        <p:spPr>
          <a:xfrm>
            <a:off x="4144618" y="9120818"/>
            <a:ext cx="3170582" cy="480387"/>
          </a:xfrm>
          <a:prstGeom prst="rect">
            <a:avLst/>
          </a:prstGeom>
          <a:noFill/>
        </p:spPr>
        <p:txBody>
          <a:bodyPr/>
          <a:lstStyle/>
          <a:p>
            <a:fld id="{59DFCBCD-DF51-4190-AA22-26C923966144}" type="slidenum">
              <a:rPr lang="en-US" smtClean="0">
                <a:solidFill>
                  <a:prstClr val="black"/>
                </a:solidFill>
              </a:rPr>
              <a:pPr/>
              <a:t>6</a:t>
            </a:fld>
            <a:endParaRPr lang="en-US" dirty="0" smtClean="0">
              <a:solidFill>
                <a:prstClr val="black"/>
              </a:solidFill>
            </a:endParaRPr>
          </a:p>
        </p:txBody>
      </p:sp>
    </p:spTree>
    <p:extLst>
      <p:ext uri="{BB962C8B-B14F-4D97-AF65-F5344CB8AC3E}">
        <p14:creationId xmlns:p14="http://schemas.microsoft.com/office/powerpoint/2010/main" val="14335370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xfrm>
            <a:off x="1257300" y="719138"/>
            <a:ext cx="4802188" cy="3600450"/>
          </a:xfrm>
          <a:prstGeom prst="rect">
            <a:avLst/>
          </a:prstGeom>
          <a:ln/>
        </p:spPr>
      </p:sp>
      <p:sp>
        <p:nvSpPr>
          <p:cNvPr id="112643"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Explain what a </a:t>
            </a:r>
            <a:r>
              <a:rPr lang="en-US" dirty="0" smtClean="0">
                <a:solidFill>
                  <a:srgbClr val="000000"/>
                </a:solidFill>
              </a:rPr>
              <a:t>JSA (job safety analysis) is, </a:t>
            </a:r>
            <a:r>
              <a:rPr lang="en-US" dirty="0">
                <a:solidFill>
                  <a:srgbClr val="000000"/>
                </a:solidFill>
              </a:rPr>
              <a:t>and how they </a:t>
            </a:r>
            <a:r>
              <a:rPr lang="en-US" dirty="0" smtClean="0">
                <a:solidFill>
                  <a:srgbClr val="000000"/>
                </a:solidFill>
              </a:rPr>
              <a:t>work.</a:t>
            </a:r>
          </a:p>
          <a:p>
            <a:pPr lvl="0"/>
            <a:r>
              <a:rPr lang="en-US" dirty="0">
                <a:solidFill>
                  <a:srgbClr val="000000"/>
                </a:solidFill>
              </a:rPr>
              <a:t>Y</a:t>
            </a:r>
            <a:r>
              <a:rPr lang="en-US" dirty="0" smtClean="0">
                <a:solidFill>
                  <a:srgbClr val="000000"/>
                </a:solidFill>
              </a:rPr>
              <a:t>ou </a:t>
            </a:r>
            <a:r>
              <a:rPr lang="en-US" dirty="0">
                <a:solidFill>
                  <a:srgbClr val="000000"/>
                </a:solidFill>
              </a:rPr>
              <a:t>could use a common work task and work through an example to explain how by evaluating some of these tasks in common </a:t>
            </a:r>
            <a:r>
              <a:rPr lang="en-US" dirty="0" smtClean="0">
                <a:solidFill>
                  <a:srgbClr val="000000"/>
                </a:solidFill>
              </a:rPr>
              <a:t>exposures, will provide tools for employee or workplace compliance issues.</a:t>
            </a:r>
            <a:endParaRPr lang="en-US" dirty="0">
              <a:solidFill>
                <a:srgbClr val="000000"/>
              </a:solidFill>
            </a:endParaRPr>
          </a:p>
        </p:txBody>
      </p:sp>
      <p:sp>
        <p:nvSpPr>
          <p:cNvPr id="112644" name="Slide Number Placeholder 3"/>
          <p:cNvSpPr>
            <a:spLocks noGrp="1"/>
          </p:cNvSpPr>
          <p:nvPr>
            <p:ph type="sldNum" sz="quarter" idx="5"/>
          </p:nvPr>
        </p:nvSpPr>
        <p:spPr>
          <a:xfrm>
            <a:off x="4144618" y="9120818"/>
            <a:ext cx="3170582" cy="480387"/>
          </a:xfrm>
          <a:prstGeom prst="rect">
            <a:avLst/>
          </a:prstGeom>
          <a:noFill/>
        </p:spPr>
        <p:txBody>
          <a:bodyPr/>
          <a:lstStyle/>
          <a:p>
            <a:fld id="{E84CDA41-1675-429E-B915-15868E512A2D}" type="slidenum">
              <a:rPr lang="en-US" smtClean="0"/>
              <a:pPr/>
              <a:t>60</a:t>
            </a:fld>
            <a:endParaRPr lang="en-US" dirty="0" smtClean="0"/>
          </a:p>
        </p:txBody>
      </p:sp>
    </p:spTree>
    <p:extLst>
      <p:ext uri="{BB962C8B-B14F-4D97-AF65-F5344CB8AC3E}">
        <p14:creationId xmlns:p14="http://schemas.microsoft.com/office/powerpoint/2010/main" val="35191546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57300" y="719138"/>
            <a:ext cx="4802188" cy="3600450"/>
          </a:xfrm>
          <a:prstGeom prst="rect">
            <a:avLst/>
          </a:prstGeom>
          <a:ln/>
        </p:spPr>
      </p:sp>
      <p:sp>
        <p:nvSpPr>
          <p:cNvPr id="11366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As previously noted the discussion of JSA and it’s approach in safety management is out of </a:t>
            </a:r>
            <a:r>
              <a:rPr lang="en-US" dirty="0" smtClean="0">
                <a:solidFill>
                  <a:srgbClr val="000000"/>
                </a:solidFill>
              </a:rPr>
              <a:t>context in this slide, </a:t>
            </a:r>
            <a:r>
              <a:rPr lang="en-US" dirty="0">
                <a:solidFill>
                  <a:srgbClr val="000000"/>
                </a:solidFill>
              </a:rPr>
              <a:t>to stimulate the thought process in a way that is not defensible to industry arguments like “I’ve worked in this industry for 20 years and haven’t died yet!”</a:t>
            </a:r>
          </a:p>
          <a:p>
            <a:pPr lvl="0"/>
            <a:endParaRPr lang="en-US" dirty="0">
              <a:solidFill>
                <a:srgbClr val="000000"/>
              </a:solidFill>
            </a:endParaRPr>
          </a:p>
          <a:p>
            <a:pPr lvl="0"/>
            <a:r>
              <a:rPr lang="en-US" dirty="0">
                <a:solidFill>
                  <a:srgbClr val="000000"/>
                </a:solidFill>
              </a:rPr>
              <a:t>Use of children </a:t>
            </a:r>
            <a:r>
              <a:rPr lang="en-US" dirty="0" smtClean="0">
                <a:solidFill>
                  <a:srgbClr val="000000"/>
                </a:solidFill>
              </a:rPr>
              <a:t>in the example and </a:t>
            </a:r>
            <a:r>
              <a:rPr lang="en-US" dirty="0">
                <a:solidFill>
                  <a:srgbClr val="000000"/>
                </a:solidFill>
              </a:rPr>
              <a:t>safety is both relational and by intent…</a:t>
            </a:r>
          </a:p>
        </p:txBody>
      </p:sp>
      <p:sp>
        <p:nvSpPr>
          <p:cNvPr id="113668" name="Slide Number Placeholder 3"/>
          <p:cNvSpPr>
            <a:spLocks noGrp="1"/>
          </p:cNvSpPr>
          <p:nvPr>
            <p:ph type="sldNum" sz="quarter" idx="5"/>
          </p:nvPr>
        </p:nvSpPr>
        <p:spPr>
          <a:xfrm>
            <a:off x="4144618" y="9120818"/>
            <a:ext cx="3170582" cy="480387"/>
          </a:xfrm>
          <a:prstGeom prst="rect">
            <a:avLst/>
          </a:prstGeom>
          <a:noFill/>
        </p:spPr>
        <p:txBody>
          <a:bodyPr/>
          <a:lstStyle/>
          <a:p>
            <a:fld id="{C02B6C63-DD80-4860-8C37-0D0242AE7E42}" type="slidenum">
              <a:rPr lang="en-US" smtClean="0">
                <a:solidFill>
                  <a:prstClr val="black"/>
                </a:solidFill>
              </a:rPr>
              <a:pPr/>
              <a:t>61</a:t>
            </a:fld>
            <a:endParaRPr lang="en-US" dirty="0" smtClean="0">
              <a:solidFill>
                <a:prstClr val="black"/>
              </a:solidFill>
            </a:endParaRPr>
          </a:p>
        </p:txBody>
      </p:sp>
    </p:spTree>
    <p:extLst>
      <p:ext uri="{BB962C8B-B14F-4D97-AF65-F5344CB8AC3E}">
        <p14:creationId xmlns:p14="http://schemas.microsoft.com/office/powerpoint/2010/main" val="40006677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257300" y="719138"/>
            <a:ext cx="4802188" cy="3600450"/>
          </a:xfrm>
          <a:prstGeom prst="rect">
            <a:avLst/>
          </a:prstGeom>
          <a:ln/>
        </p:spPr>
      </p:sp>
      <p:sp>
        <p:nvSpPr>
          <p:cNvPr id="121859"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Refer participants to this section in their </a:t>
            </a:r>
            <a:r>
              <a:rPr lang="en-US" dirty="0" smtClean="0">
                <a:solidFill>
                  <a:srgbClr val="000000"/>
                </a:solidFill>
              </a:rPr>
              <a:t>workbook and </a:t>
            </a:r>
            <a:r>
              <a:rPr lang="en-US" dirty="0">
                <a:solidFill>
                  <a:srgbClr val="000000"/>
                </a:solidFill>
              </a:rPr>
              <a:t>explain the rational of the risk based model of the matrix</a:t>
            </a:r>
            <a:r>
              <a:rPr lang="en-US" dirty="0" smtClean="0">
                <a:solidFill>
                  <a:srgbClr val="000000"/>
                </a:solidFill>
              </a:rPr>
              <a:t>.</a:t>
            </a:r>
          </a:p>
          <a:p>
            <a:pPr lvl="0"/>
            <a:endParaRPr lang="en-US" dirty="0">
              <a:solidFill>
                <a:srgbClr val="000000"/>
              </a:solidFill>
            </a:endParaRPr>
          </a:p>
          <a:p>
            <a:pPr marL="177845" indent="-177845">
              <a:buFont typeface="Arial" panose="020B0604020202020204" pitchFamily="34" charset="0"/>
              <a:buChar char="•"/>
            </a:pPr>
            <a:r>
              <a:rPr lang="en-US" dirty="0" smtClean="0">
                <a:solidFill>
                  <a:srgbClr val="000000"/>
                </a:solidFill>
              </a:rPr>
              <a:t>Severity of injury + probability of accident (illness) occurring and the risk level determines the course of action.</a:t>
            </a:r>
            <a:endParaRPr lang="en-US" dirty="0">
              <a:solidFill>
                <a:srgbClr val="000000"/>
              </a:solidFill>
            </a:endParaRPr>
          </a:p>
        </p:txBody>
      </p:sp>
      <p:sp>
        <p:nvSpPr>
          <p:cNvPr id="121860" name="Slide Number Placeholder 3"/>
          <p:cNvSpPr>
            <a:spLocks noGrp="1"/>
          </p:cNvSpPr>
          <p:nvPr>
            <p:ph type="sldNum" sz="quarter" idx="5"/>
          </p:nvPr>
        </p:nvSpPr>
        <p:spPr>
          <a:xfrm>
            <a:off x="4144618" y="9120818"/>
            <a:ext cx="3170582" cy="480387"/>
          </a:xfrm>
          <a:prstGeom prst="rect">
            <a:avLst/>
          </a:prstGeom>
          <a:noFill/>
        </p:spPr>
        <p:txBody>
          <a:bodyPr/>
          <a:lstStyle/>
          <a:p>
            <a:fld id="{5BC84C40-3AD4-479D-8189-E2899EB0D85B}" type="slidenum">
              <a:rPr lang="en-US" smtClean="0">
                <a:solidFill>
                  <a:prstClr val="black"/>
                </a:solidFill>
              </a:rPr>
              <a:pPr/>
              <a:t>62</a:t>
            </a:fld>
            <a:endParaRPr lang="en-US" dirty="0" smtClean="0">
              <a:solidFill>
                <a:prstClr val="black"/>
              </a:solidFill>
            </a:endParaRPr>
          </a:p>
        </p:txBody>
      </p:sp>
    </p:spTree>
    <p:extLst>
      <p:ext uri="{BB962C8B-B14F-4D97-AF65-F5344CB8AC3E}">
        <p14:creationId xmlns:p14="http://schemas.microsoft.com/office/powerpoint/2010/main" val="41557813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57300" y="719138"/>
            <a:ext cx="4802188" cy="3600450"/>
          </a:xfrm>
          <a:prstGeom prst="rect">
            <a:avLst/>
          </a:prstGeom>
          <a:ln/>
        </p:spPr>
      </p:sp>
      <p:sp>
        <p:nvSpPr>
          <p:cNvPr id="11366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Worked example using the previous Hockey </a:t>
            </a:r>
            <a:r>
              <a:rPr lang="en-US" dirty="0" smtClean="0">
                <a:solidFill>
                  <a:srgbClr val="000000"/>
                </a:solidFill>
              </a:rPr>
              <a:t>slide.</a:t>
            </a:r>
            <a:endParaRPr lang="en-US" dirty="0">
              <a:solidFill>
                <a:srgbClr val="000000"/>
              </a:solidFill>
            </a:endParaRPr>
          </a:p>
        </p:txBody>
      </p:sp>
      <p:sp>
        <p:nvSpPr>
          <p:cNvPr id="113668" name="Slide Number Placeholder 3"/>
          <p:cNvSpPr>
            <a:spLocks noGrp="1"/>
          </p:cNvSpPr>
          <p:nvPr>
            <p:ph type="sldNum" sz="quarter" idx="5"/>
          </p:nvPr>
        </p:nvSpPr>
        <p:spPr>
          <a:xfrm>
            <a:off x="4144618" y="9120818"/>
            <a:ext cx="3170582" cy="480387"/>
          </a:xfrm>
          <a:prstGeom prst="rect">
            <a:avLst/>
          </a:prstGeom>
          <a:noFill/>
        </p:spPr>
        <p:txBody>
          <a:bodyPr/>
          <a:lstStyle/>
          <a:p>
            <a:fld id="{C02B6C63-DD80-4860-8C37-0D0242AE7E42}" type="slidenum">
              <a:rPr lang="en-US" smtClean="0">
                <a:solidFill>
                  <a:prstClr val="black"/>
                </a:solidFill>
              </a:rPr>
              <a:pPr/>
              <a:t>63</a:t>
            </a:fld>
            <a:endParaRPr lang="en-US" dirty="0" smtClean="0">
              <a:solidFill>
                <a:prstClr val="black"/>
              </a:solidFill>
            </a:endParaRPr>
          </a:p>
        </p:txBody>
      </p:sp>
    </p:spTree>
    <p:extLst>
      <p:ext uri="{BB962C8B-B14F-4D97-AF65-F5344CB8AC3E}">
        <p14:creationId xmlns:p14="http://schemas.microsoft.com/office/powerpoint/2010/main" val="18626087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57300" y="719138"/>
            <a:ext cx="4802188" cy="3600450"/>
          </a:xfrm>
          <a:prstGeom prst="rect">
            <a:avLst/>
          </a:prstGeom>
          <a:ln/>
        </p:spPr>
      </p:sp>
      <p:sp>
        <p:nvSpPr>
          <p:cNvPr id="11366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What parent today, doesn’t take appropriate steps to protect their children that are active in sports or playground equipment.</a:t>
            </a:r>
          </a:p>
          <a:p>
            <a:pPr lvl="0"/>
            <a:endParaRPr lang="en-US" dirty="0">
              <a:solidFill>
                <a:srgbClr val="000000"/>
              </a:solidFill>
            </a:endParaRPr>
          </a:p>
          <a:p>
            <a:pPr lvl="0"/>
            <a:r>
              <a:rPr lang="en-US" dirty="0">
                <a:solidFill>
                  <a:srgbClr val="000000"/>
                </a:solidFill>
              </a:rPr>
              <a:t>They are the “safety managers” for their family…so why not work better at it when you’re making personal decisions at work?</a:t>
            </a:r>
          </a:p>
        </p:txBody>
      </p:sp>
      <p:sp>
        <p:nvSpPr>
          <p:cNvPr id="113668" name="Slide Number Placeholder 3"/>
          <p:cNvSpPr>
            <a:spLocks noGrp="1"/>
          </p:cNvSpPr>
          <p:nvPr>
            <p:ph type="sldNum" sz="quarter" idx="5"/>
          </p:nvPr>
        </p:nvSpPr>
        <p:spPr>
          <a:xfrm>
            <a:off x="4144618" y="9120818"/>
            <a:ext cx="3170582" cy="480387"/>
          </a:xfrm>
          <a:prstGeom prst="rect">
            <a:avLst/>
          </a:prstGeom>
          <a:noFill/>
        </p:spPr>
        <p:txBody>
          <a:bodyPr/>
          <a:lstStyle/>
          <a:p>
            <a:fld id="{C02B6C63-DD80-4860-8C37-0D0242AE7E42}" type="slidenum">
              <a:rPr lang="en-US" smtClean="0">
                <a:solidFill>
                  <a:prstClr val="black"/>
                </a:solidFill>
              </a:rPr>
              <a:pPr/>
              <a:t>64</a:t>
            </a:fld>
            <a:endParaRPr lang="en-US" dirty="0" smtClean="0">
              <a:solidFill>
                <a:prstClr val="black"/>
              </a:solidFill>
            </a:endParaRPr>
          </a:p>
        </p:txBody>
      </p:sp>
    </p:spTree>
    <p:extLst>
      <p:ext uri="{BB962C8B-B14F-4D97-AF65-F5344CB8AC3E}">
        <p14:creationId xmlns:p14="http://schemas.microsoft.com/office/powerpoint/2010/main" val="41993657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257300" y="719138"/>
            <a:ext cx="4802188" cy="3600450"/>
          </a:xfrm>
          <a:prstGeom prst="rect">
            <a:avLst/>
          </a:prstGeom>
          <a:ln/>
        </p:spPr>
      </p:sp>
      <p:sp>
        <p:nvSpPr>
          <p:cNvPr id="111619"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Evaluative discussion for the individual that has the exposure and must take personal responsibility for protecting himself</a:t>
            </a:r>
          </a:p>
        </p:txBody>
      </p:sp>
      <p:sp>
        <p:nvSpPr>
          <p:cNvPr id="111620" name="Slide Number Placeholder 3"/>
          <p:cNvSpPr>
            <a:spLocks noGrp="1"/>
          </p:cNvSpPr>
          <p:nvPr>
            <p:ph type="sldNum" sz="quarter" idx="5"/>
          </p:nvPr>
        </p:nvSpPr>
        <p:spPr>
          <a:xfrm>
            <a:off x="4144618" y="9120818"/>
            <a:ext cx="3170582" cy="480387"/>
          </a:xfrm>
          <a:prstGeom prst="rect">
            <a:avLst/>
          </a:prstGeom>
          <a:noFill/>
        </p:spPr>
        <p:txBody>
          <a:bodyPr/>
          <a:lstStyle/>
          <a:p>
            <a:fld id="{AE30C586-CBCC-408C-A27A-00922521B068}" type="slidenum">
              <a:rPr lang="en-US" smtClean="0"/>
              <a:pPr/>
              <a:t>65</a:t>
            </a:fld>
            <a:endParaRPr lang="en-US" dirty="0" smtClean="0"/>
          </a:p>
        </p:txBody>
      </p:sp>
    </p:spTree>
    <p:extLst>
      <p:ext uri="{BB962C8B-B14F-4D97-AF65-F5344CB8AC3E}">
        <p14:creationId xmlns:p14="http://schemas.microsoft.com/office/powerpoint/2010/main" val="33193782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57300" y="719138"/>
            <a:ext cx="4802188" cy="3600450"/>
          </a:xfrm>
          <a:prstGeom prst="rect">
            <a:avLst/>
          </a:prstGeom>
          <a:ln/>
        </p:spPr>
      </p:sp>
      <p:sp>
        <p:nvSpPr>
          <p:cNvPr id="11366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smtClean="0">
                <a:solidFill>
                  <a:srgbClr val="000000"/>
                </a:solidFill>
              </a:rPr>
              <a:t>This slide presents both options and process for </a:t>
            </a:r>
            <a:r>
              <a:rPr lang="en-US" dirty="0">
                <a:solidFill>
                  <a:srgbClr val="000000"/>
                </a:solidFill>
              </a:rPr>
              <a:t>workers to use that will emphasize that these are steps that they likely normally </a:t>
            </a:r>
            <a:r>
              <a:rPr lang="en-US" dirty="0" smtClean="0">
                <a:solidFill>
                  <a:srgbClr val="000000"/>
                </a:solidFill>
              </a:rPr>
              <a:t>do for </a:t>
            </a:r>
            <a:r>
              <a:rPr lang="en-US" dirty="0">
                <a:solidFill>
                  <a:srgbClr val="000000"/>
                </a:solidFill>
              </a:rPr>
              <a:t>clean up after any job. </a:t>
            </a:r>
            <a:endParaRPr lang="en-US" dirty="0" smtClean="0">
              <a:solidFill>
                <a:srgbClr val="000000"/>
              </a:solidFill>
            </a:endParaRPr>
          </a:p>
          <a:p>
            <a:pPr lvl="0"/>
            <a:endParaRPr lang="en-US" dirty="0">
              <a:solidFill>
                <a:srgbClr val="000000"/>
              </a:solidFill>
            </a:endParaRPr>
          </a:p>
          <a:p>
            <a:pPr lvl="0"/>
            <a:r>
              <a:rPr lang="en-US" dirty="0" smtClean="0">
                <a:solidFill>
                  <a:srgbClr val="000000"/>
                </a:solidFill>
              </a:rPr>
              <a:t>With </a:t>
            </a:r>
            <a:r>
              <a:rPr lang="en-US" dirty="0">
                <a:solidFill>
                  <a:srgbClr val="000000"/>
                </a:solidFill>
              </a:rPr>
              <a:t>just a few minor changes to process, it is relatively simple to effectively implement some of the “best practices” techniques to mitigate pathogen exposures.</a:t>
            </a:r>
          </a:p>
        </p:txBody>
      </p:sp>
      <p:sp>
        <p:nvSpPr>
          <p:cNvPr id="113668" name="Slide Number Placeholder 3"/>
          <p:cNvSpPr>
            <a:spLocks noGrp="1"/>
          </p:cNvSpPr>
          <p:nvPr>
            <p:ph type="sldNum" sz="quarter" idx="5"/>
          </p:nvPr>
        </p:nvSpPr>
        <p:spPr>
          <a:xfrm>
            <a:off x="4144618" y="9120818"/>
            <a:ext cx="3170582" cy="480387"/>
          </a:xfrm>
          <a:prstGeom prst="rect">
            <a:avLst/>
          </a:prstGeom>
          <a:noFill/>
        </p:spPr>
        <p:txBody>
          <a:bodyPr/>
          <a:lstStyle/>
          <a:p>
            <a:fld id="{C02B6C63-DD80-4860-8C37-0D0242AE7E42}" type="slidenum">
              <a:rPr lang="en-US" smtClean="0"/>
              <a:pPr/>
              <a:t>66</a:t>
            </a:fld>
            <a:endParaRPr lang="en-US" dirty="0" smtClean="0"/>
          </a:p>
        </p:txBody>
      </p:sp>
    </p:spTree>
    <p:extLst>
      <p:ext uri="{BB962C8B-B14F-4D97-AF65-F5344CB8AC3E}">
        <p14:creationId xmlns:p14="http://schemas.microsoft.com/office/powerpoint/2010/main" val="29484005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257300" y="719138"/>
            <a:ext cx="4802188" cy="3600450"/>
          </a:xfrm>
          <a:prstGeom prst="rect">
            <a:avLst/>
          </a:prstGeom>
          <a:ln/>
        </p:spPr>
      </p:sp>
      <p:sp>
        <p:nvSpPr>
          <p:cNvPr id="97283"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Since each septic tank inspection or pump out is unique to the occupants, each has to be evaluated individually.</a:t>
            </a:r>
          </a:p>
          <a:p>
            <a:endParaRPr lang="en-US" dirty="0"/>
          </a:p>
          <a:p>
            <a:r>
              <a:rPr lang="en-US" dirty="0" smtClean="0"/>
              <a:t>The actual pathogens found and exposed via lab testing are the culprits. In truth, there are likely many more that are yet to be identified as well as new pathogens that are yet unknown.</a:t>
            </a:r>
          </a:p>
        </p:txBody>
      </p:sp>
      <p:sp>
        <p:nvSpPr>
          <p:cNvPr id="97284" name="Slide Number Placeholder 3"/>
          <p:cNvSpPr>
            <a:spLocks noGrp="1"/>
          </p:cNvSpPr>
          <p:nvPr>
            <p:ph type="sldNum" sz="quarter" idx="5"/>
          </p:nvPr>
        </p:nvSpPr>
        <p:spPr>
          <a:xfrm>
            <a:off x="4144618" y="9120818"/>
            <a:ext cx="3170582" cy="480387"/>
          </a:xfrm>
          <a:prstGeom prst="rect">
            <a:avLst/>
          </a:prstGeom>
          <a:noFill/>
        </p:spPr>
        <p:txBody>
          <a:bodyPr/>
          <a:lstStyle/>
          <a:p>
            <a:fld id="{59DFCBCD-DF51-4190-AA22-26C923966144}" type="slidenum">
              <a:rPr lang="en-US" smtClean="0">
                <a:solidFill>
                  <a:prstClr val="black"/>
                </a:solidFill>
              </a:rPr>
              <a:pPr/>
              <a:t>67</a:t>
            </a:fld>
            <a:endParaRPr lang="en-US" dirty="0" smtClean="0">
              <a:solidFill>
                <a:prstClr val="black"/>
              </a:solidFill>
            </a:endParaRPr>
          </a:p>
        </p:txBody>
      </p:sp>
    </p:spTree>
    <p:extLst>
      <p:ext uri="{BB962C8B-B14F-4D97-AF65-F5344CB8AC3E}">
        <p14:creationId xmlns:p14="http://schemas.microsoft.com/office/powerpoint/2010/main" val="14335370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57300" y="719138"/>
            <a:ext cx="4802188" cy="3600450"/>
          </a:xfrm>
          <a:prstGeom prst="rect">
            <a:avLst/>
          </a:prstGeom>
          <a:ln/>
        </p:spPr>
      </p:sp>
      <p:sp>
        <p:nvSpPr>
          <p:cNvPr id="11366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Proof statement and discussion to follow helps participants understand the need to mitigate exposure is rationalized by both unknown environments of each job as it is </a:t>
            </a:r>
            <a:r>
              <a:rPr lang="en-US" dirty="0" smtClean="0">
                <a:solidFill>
                  <a:srgbClr val="000000"/>
                </a:solidFill>
              </a:rPr>
              <a:t>presented.</a:t>
            </a:r>
          </a:p>
          <a:p>
            <a:pPr lvl="0"/>
            <a:r>
              <a:rPr lang="en-US" dirty="0" smtClean="0">
                <a:solidFill>
                  <a:srgbClr val="000000"/>
                </a:solidFill>
              </a:rPr>
              <a:t>The </a:t>
            </a:r>
            <a:r>
              <a:rPr lang="en-US" dirty="0">
                <a:solidFill>
                  <a:srgbClr val="000000"/>
                </a:solidFill>
              </a:rPr>
              <a:t>inability to evaluate the </a:t>
            </a:r>
            <a:r>
              <a:rPr lang="en-US" dirty="0" smtClean="0">
                <a:solidFill>
                  <a:srgbClr val="000000"/>
                </a:solidFill>
              </a:rPr>
              <a:t>risks of each field job (pump-out), </a:t>
            </a:r>
            <a:r>
              <a:rPr lang="en-US" dirty="0">
                <a:solidFill>
                  <a:srgbClr val="000000"/>
                </a:solidFill>
              </a:rPr>
              <a:t>based on any kind of homeowner interview and the results of the field samples done through this grant program, </a:t>
            </a:r>
            <a:r>
              <a:rPr lang="en-US" dirty="0" smtClean="0">
                <a:solidFill>
                  <a:srgbClr val="000000"/>
                </a:solidFill>
              </a:rPr>
              <a:t>recognizes that </a:t>
            </a:r>
            <a:r>
              <a:rPr lang="en-US" dirty="0">
                <a:solidFill>
                  <a:srgbClr val="000000"/>
                </a:solidFill>
              </a:rPr>
              <a:t>with over 100 known virus, bacterial pathogens and </a:t>
            </a:r>
            <a:r>
              <a:rPr lang="en-US" dirty="0" smtClean="0">
                <a:solidFill>
                  <a:srgbClr val="000000"/>
                </a:solidFill>
              </a:rPr>
              <a:t>worms the </a:t>
            </a:r>
            <a:r>
              <a:rPr lang="en-US" dirty="0">
                <a:solidFill>
                  <a:srgbClr val="000000"/>
                </a:solidFill>
              </a:rPr>
              <a:t>need to protect to the highest exposures by definition will cover all lower levels of exposures.</a:t>
            </a:r>
          </a:p>
        </p:txBody>
      </p:sp>
      <p:sp>
        <p:nvSpPr>
          <p:cNvPr id="113668" name="Slide Number Placeholder 3"/>
          <p:cNvSpPr>
            <a:spLocks noGrp="1"/>
          </p:cNvSpPr>
          <p:nvPr>
            <p:ph type="sldNum" sz="quarter" idx="5"/>
          </p:nvPr>
        </p:nvSpPr>
        <p:spPr>
          <a:xfrm>
            <a:off x="4144618" y="9120818"/>
            <a:ext cx="3170582" cy="480387"/>
          </a:xfrm>
          <a:prstGeom prst="rect">
            <a:avLst/>
          </a:prstGeom>
          <a:noFill/>
        </p:spPr>
        <p:txBody>
          <a:bodyPr/>
          <a:lstStyle/>
          <a:p>
            <a:fld id="{C02B6C63-DD80-4860-8C37-0D0242AE7E42}" type="slidenum">
              <a:rPr lang="en-US" smtClean="0"/>
              <a:pPr/>
              <a:t>68</a:t>
            </a:fld>
            <a:endParaRPr lang="en-US" dirty="0" smtClean="0"/>
          </a:p>
        </p:txBody>
      </p:sp>
    </p:spTree>
    <p:extLst>
      <p:ext uri="{BB962C8B-B14F-4D97-AF65-F5344CB8AC3E}">
        <p14:creationId xmlns:p14="http://schemas.microsoft.com/office/powerpoint/2010/main" val="29484005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57300" y="719138"/>
            <a:ext cx="4802188" cy="3600450"/>
          </a:xfrm>
          <a:prstGeom prst="rect">
            <a:avLst/>
          </a:prstGeom>
          <a:ln/>
        </p:spPr>
      </p:sp>
      <p:sp>
        <p:nvSpPr>
          <p:cNvPr id="11366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Discussion can follow both the expectation of typical exposures found in sewage to understanding that these same illness’ can be an exposure in </a:t>
            </a:r>
            <a:r>
              <a:rPr lang="en-US" dirty="0" smtClean="0">
                <a:solidFill>
                  <a:srgbClr val="000000"/>
                </a:solidFill>
              </a:rPr>
              <a:t>sewage.</a:t>
            </a:r>
          </a:p>
          <a:p>
            <a:pPr lvl="0"/>
            <a:endParaRPr lang="en-US" dirty="0">
              <a:solidFill>
                <a:srgbClr val="000000"/>
              </a:solidFill>
            </a:endParaRPr>
          </a:p>
          <a:p>
            <a:pPr lvl="0"/>
            <a:r>
              <a:rPr lang="en-US" dirty="0" smtClean="0">
                <a:solidFill>
                  <a:srgbClr val="000000"/>
                </a:solidFill>
              </a:rPr>
              <a:t>Recognition that all of these exposures are everyday and common. For the sewage worker they are complicated by frequency of exposure, its concentrations (infective dose) and the follow on tasks with loading and unloading the sewage at the dump sites.</a:t>
            </a:r>
            <a:endParaRPr lang="en-US" dirty="0">
              <a:solidFill>
                <a:srgbClr val="000000"/>
              </a:solidFill>
            </a:endParaRPr>
          </a:p>
        </p:txBody>
      </p:sp>
      <p:sp>
        <p:nvSpPr>
          <p:cNvPr id="113668" name="Slide Number Placeholder 3"/>
          <p:cNvSpPr>
            <a:spLocks noGrp="1"/>
          </p:cNvSpPr>
          <p:nvPr>
            <p:ph type="sldNum" sz="quarter" idx="5"/>
          </p:nvPr>
        </p:nvSpPr>
        <p:spPr>
          <a:xfrm>
            <a:off x="4144618" y="9120818"/>
            <a:ext cx="3170582" cy="480387"/>
          </a:xfrm>
          <a:prstGeom prst="rect">
            <a:avLst/>
          </a:prstGeom>
          <a:noFill/>
        </p:spPr>
        <p:txBody>
          <a:bodyPr/>
          <a:lstStyle/>
          <a:p>
            <a:fld id="{C02B6C63-DD80-4860-8C37-0D0242AE7E42}" type="slidenum">
              <a:rPr lang="en-US" smtClean="0"/>
              <a:pPr/>
              <a:t>69</a:t>
            </a:fld>
            <a:endParaRPr lang="en-US" dirty="0" smtClean="0"/>
          </a:p>
        </p:txBody>
      </p:sp>
    </p:spTree>
    <p:extLst>
      <p:ext uri="{BB962C8B-B14F-4D97-AF65-F5344CB8AC3E}">
        <p14:creationId xmlns:p14="http://schemas.microsoft.com/office/powerpoint/2010/main" val="2948400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1257300" y="719138"/>
            <a:ext cx="4802188" cy="3600450"/>
          </a:xfrm>
          <a:prstGeom prst="rect">
            <a:avLst/>
          </a:prstGeom>
          <a:ln/>
        </p:spPr>
      </p:sp>
      <p:sp>
        <p:nvSpPr>
          <p:cNvPr id="99331" name="Notes Placeholder 2"/>
          <p:cNvSpPr>
            <a:spLocks noGrp="1"/>
          </p:cNvSpPr>
          <p:nvPr>
            <p:ph type="body" idx="1"/>
          </p:nvPr>
        </p:nvSpPr>
        <p:spPr>
          <a:xfrm>
            <a:off x="975692" y="4561231"/>
            <a:ext cx="5363818" cy="4320213"/>
          </a:xfrm>
          <a:prstGeom prst="rect">
            <a:avLst/>
          </a:prstGeom>
          <a:noFill/>
          <a:ln/>
        </p:spPr>
        <p:txBody>
          <a:bodyPr/>
          <a:lstStyle/>
          <a:p>
            <a:pPr lvl="0"/>
            <a:r>
              <a:rPr lang="en-US" dirty="0" smtClean="0">
                <a:solidFill>
                  <a:srgbClr val="000000"/>
                </a:solidFill>
              </a:rPr>
              <a:t>This slide reveals the “purpose statement” in the presentation as to “why’ the study was done. </a:t>
            </a:r>
          </a:p>
          <a:p>
            <a:pPr lvl="0"/>
            <a:r>
              <a:rPr lang="en-US" dirty="0" smtClean="0">
                <a:solidFill>
                  <a:srgbClr val="000000"/>
                </a:solidFill>
              </a:rPr>
              <a:t>While work has been done on sewer treatment plants, to </a:t>
            </a:r>
            <a:r>
              <a:rPr lang="en-US" dirty="0">
                <a:solidFill>
                  <a:srgbClr val="000000"/>
                </a:solidFill>
              </a:rPr>
              <a:t>the </a:t>
            </a:r>
            <a:r>
              <a:rPr lang="en-US" dirty="0" smtClean="0">
                <a:solidFill>
                  <a:srgbClr val="000000"/>
                </a:solidFill>
              </a:rPr>
              <a:t>project teams knowledge, </a:t>
            </a:r>
            <a:r>
              <a:rPr lang="en-US" dirty="0">
                <a:solidFill>
                  <a:srgbClr val="000000"/>
                </a:solidFill>
              </a:rPr>
              <a:t>and based on the literature review, this study for OSS and </a:t>
            </a:r>
            <a:r>
              <a:rPr lang="en-US" dirty="0" smtClean="0">
                <a:solidFill>
                  <a:srgbClr val="000000"/>
                </a:solidFill>
              </a:rPr>
              <a:t>worker exposure </a:t>
            </a:r>
            <a:r>
              <a:rPr lang="en-US" dirty="0">
                <a:solidFill>
                  <a:srgbClr val="000000"/>
                </a:solidFill>
              </a:rPr>
              <a:t>has never been done in the United States. </a:t>
            </a:r>
            <a:endParaRPr lang="en-US" dirty="0" smtClean="0">
              <a:solidFill>
                <a:srgbClr val="000000"/>
              </a:solidFill>
            </a:endParaRPr>
          </a:p>
          <a:p>
            <a:pPr lvl="0"/>
            <a:r>
              <a:rPr lang="en-US" dirty="0" smtClean="0">
                <a:solidFill>
                  <a:srgbClr val="000000"/>
                </a:solidFill>
              </a:rPr>
              <a:t>Blanks, cross lab sample testing, duplicate samples to same labs were some of the techniques used to validate results and will be further detailed in coming slides.</a:t>
            </a:r>
            <a:endParaRPr lang="en-US" dirty="0">
              <a:solidFill>
                <a:srgbClr val="000000"/>
              </a:solidFill>
            </a:endParaRPr>
          </a:p>
        </p:txBody>
      </p:sp>
      <p:sp>
        <p:nvSpPr>
          <p:cNvPr id="99332" name="Slide Number Placeholder 3"/>
          <p:cNvSpPr>
            <a:spLocks noGrp="1"/>
          </p:cNvSpPr>
          <p:nvPr>
            <p:ph type="sldNum" sz="quarter" idx="5"/>
          </p:nvPr>
        </p:nvSpPr>
        <p:spPr>
          <a:xfrm>
            <a:off x="4144618" y="9120818"/>
            <a:ext cx="3170582" cy="480387"/>
          </a:xfrm>
          <a:prstGeom prst="rect">
            <a:avLst/>
          </a:prstGeom>
          <a:noFill/>
        </p:spPr>
        <p:txBody>
          <a:bodyPr/>
          <a:lstStyle/>
          <a:p>
            <a:fld id="{8490F423-4422-4C6F-B28F-FB3D53E9FA7A}" type="slidenum">
              <a:rPr lang="en-US" smtClean="0"/>
              <a:pPr/>
              <a:t>7</a:t>
            </a:fld>
            <a:endParaRPr lang="en-US" dirty="0" smtClean="0"/>
          </a:p>
        </p:txBody>
      </p:sp>
    </p:spTree>
    <p:extLst>
      <p:ext uri="{BB962C8B-B14F-4D97-AF65-F5344CB8AC3E}">
        <p14:creationId xmlns:p14="http://schemas.microsoft.com/office/powerpoint/2010/main" val="31681099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57300" y="719138"/>
            <a:ext cx="4802188" cy="3600450"/>
          </a:xfrm>
          <a:prstGeom prst="rect">
            <a:avLst/>
          </a:prstGeom>
          <a:ln/>
        </p:spPr>
      </p:sp>
      <p:sp>
        <p:nvSpPr>
          <p:cNvPr id="11366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Transition slide to highlight that even with appropriate PPE, there is the possibility of a failure of an unknown or exposure that has not been evaluated or recognized. (MRSA)…</a:t>
            </a:r>
          </a:p>
          <a:p>
            <a:pPr lvl="0"/>
            <a:endParaRPr lang="en-US" dirty="0">
              <a:solidFill>
                <a:srgbClr val="000000"/>
              </a:solidFill>
            </a:endParaRPr>
          </a:p>
          <a:p>
            <a:pPr lvl="0"/>
            <a:r>
              <a:rPr lang="en-US" dirty="0">
                <a:solidFill>
                  <a:srgbClr val="000000"/>
                </a:solidFill>
              </a:rPr>
              <a:t>Presenter note: A number of slides in this presentation are very much out of context to industry tasks. This is done with intent to help the participants think about safety process in very different </a:t>
            </a:r>
            <a:r>
              <a:rPr lang="en-US" dirty="0" smtClean="0">
                <a:solidFill>
                  <a:srgbClr val="000000"/>
                </a:solidFill>
              </a:rPr>
              <a:t>way and “outside the box”</a:t>
            </a:r>
            <a:endParaRPr lang="en-US" dirty="0">
              <a:solidFill>
                <a:srgbClr val="000000"/>
              </a:solidFill>
            </a:endParaRPr>
          </a:p>
        </p:txBody>
      </p:sp>
      <p:sp>
        <p:nvSpPr>
          <p:cNvPr id="113668" name="Slide Number Placeholder 3"/>
          <p:cNvSpPr>
            <a:spLocks noGrp="1"/>
          </p:cNvSpPr>
          <p:nvPr>
            <p:ph type="sldNum" sz="quarter" idx="5"/>
          </p:nvPr>
        </p:nvSpPr>
        <p:spPr>
          <a:xfrm>
            <a:off x="4144618" y="9120818"/>
            <a:ext cx="3170582" cy="480387"/>
          </a:xfrm>
          <a:prstGeom prst="rect">
            <a:avLst/>
          </a:prstGeom>
          <a:noFill/>
        </p:spPr>
        <p:txBody>
          <a:bodyPr/>
          <a:lstStyle/>
          <a:p>
            <a:fld id="{C02B6C63-DD80-4860-8C37-0D0242AE7E42}" type="slidenum">
              <a:rPr lang="en-US" smtClean="0"/>
              <a:pPr/>
              <a:t>70</a:t>
            </a:fld>
            <a:endParaRPr lang="en-US" dirty="0" smtClean="0"/>
          </a:p>
        </p:txBody>
      </p:sp>
    </p:spTree>
    <p:extLst>
      <p:ext uri="{BB962C8B-B14F-4D97-AF65-F5344CB8AC3E}">
        <p14:creationId xmlns:p14="http://schemas.microsoft.com/office/powerpoint/2010/main" val="22718970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57300" y="719138"/>
            <a:ext cx="4802188" cy="3600450"/>
          </a:xfrm>
          <a:prstGeom prst="rect">
            <a:avLst/>
          </a:prstGeom>
          <a:ln/>
        </p:spPr>
      </p:sp>
      <p:sp>
        <p:nvSpPr>
          <p:cNvPr id="11366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MRSA survivability in sewage is now documented and a known exposure. The following slides will take it home to the workers in the Onsite industry.</a:t>
            </a:r>
          </a:p>
        </p:txBody>
      </p:sp>
      <p:sp>
        <p:nvSpPr>
          <p:cNvPr id="113668" name="Slide Number Placeholder 3"/>
          <p:cNvSpPr>
            <a:spLocks noGrp="1"/>
          </p:cNvSpPr>
          <p:nvPr>
            <p:ph type="sldNum" sz="quarter" idx="5"/>
          </p:nvPr>
        </p:nvSpPr>
        <p:spPr>
          <a:xfrm>
            <a:off x="4144618" y="9120818"/>
            <a:ext cx="3170582" cy="480387"/>
          </a:xfrm>
          <a:prstGeom prst="rect">
            <a:avLst/>
          </a:prstGeom>
          <a:noFill/>
        </p:spPr>
        <p:txBody>
          <a:bodyPr/>
          <a:lstStyle/>
          <a:p>
            <a:fld id="{C02B6C63-DD80-4860-8C37-0D0242AE7E42}" type="slidenum">
              <a:rPr lang="en-US" smtClean="0"/>
              <a:pPr/>
              <a:t>71</a:t>
            </a:fld>
            <a:endParaRPr lang="en-US" dirty="0" smtClean="0"/>
          </a:p>
        </p:txBody>
      </p:sp>
    </p:spTree>
    <p:extLst>
      <p:ext uri="{BB962C8B-B14F-4D97-AF65-F5344CB8AC3E}">
        <p14:creationId xmlns:p14="http://schemas.microsoft.com/office/powerpoint/2010/main" val="6479739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57300" y="719138"/>
            <a:ext cx="4802188" cy="3600450"/>
          </a:xfrm>
          <a:prstGeom prst="rect">
            <a:avLst/>
          </a:prstGeom>
          <a:ln/>
        </p:spPr>
      </p:sp>
      <p:sp>
        <p:nvSpPr>
          <p:cNvPr id="11366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This slide will transition the discussion on this exposure back to the potential for the Onsite worker.</a:t>
            </a:r>
          </a:p>
        </p:txBody>
      </p:sp>
      <p:sp>
        <p:nvSpPr>
          <p:cNvPr id="113668" name="Slide Number Placeholder 3"/>
          <p:cNvSpPr>
            <a:spLocks noGrp="1"/>
          </p:cNvSpPr>
          <p:nvPr>
            <p:ph type="sldNum" sz="quarter" idx="5"/>
          </p:nvPr>
        </p:nvSpPr>
        <p:spPr>
          <a:xfrm>
            <a:off x="4144618" y="9120818"/>
            <a:ext cx="3170582" cy="480387"/>
          </a:xfrm>
          <a:prstGeom prst="rect">
            <a:avLst/>
          </a:prstGeom>
          <a:noFill/>
        </p:spPr>
        <p:txBody>
          <a:bodyPr/>
          <a:lstStyle/>
          <a:p>
            <a:fld id="{C02B6C63-DD80-4860-8C37-0D0242AE7E42}" type="slidenum">
              <a:rPr lang="en-US" smtClean="0"/>
              <a:pPr/>
              <a:t>72</a:t>
            </a:fld>
            <a:endParaRPr lang="en-US" dirty="0" smtClean="0"/>
          </a:p>
        </p:txBody>
      </p:sp>
    </p:spTree>
    <p:extLst>
      <p:ext uri="{BB962C8B-B14F-4D97-AF65-F5344CB8AC3E}">
        <p14:creationId xmlns:p14="http://schemas.microsoft.com/office/powerpoint/2010/main" val="6479739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xfrm>
            <a:off x="1257300" y="719138"/>
            <a:ext cx="4802188" cy="3600450"/>
          </a:xfrm>
          <a:prstGeom prst="rect">
            <a:avLst/>
          </a:prstGeom>
          <a:ln/>
        </p:spPr>
      </p:sp>
      <p:sp>
        <p:nvSpPr>
          <p:cNvPr id="164867"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In this slide there is a collapsed line from tank to DF (gravity system). </a:t>
            </a:r>
          </a:p>
          <a:p>
            <a:r>
              <a:rPr lang="en-US" dirty="0" smtClean="0"/>
              <a:t>The Septic Tank had been pumped the previous day and allowed use by homeowner.</a:t>
            </a:r>
          </a:p>
          <a:p>
            <a:r>
              <a:rPr lang="en-US" dirty="0" smtClean="0"/>
              <a:t>This sewage from the septic tank sample produced a positive MRSA result from the water going into the tank from the house.</a:t>
            </a:r>
          </a:p>
          <a:p>
            <a:r>
              <a:rPr lang="en-US" dirty="0" smtClean="0"/>
              <a:t>Someone inside had an active MRSA infection. </a:t>
            </a:r>
          </a:p>
          <a:p>
            <a:r>
              <a:rPr lang="en-US" dirty="0" smtClean="0"/>
              <a:t>The workers had no PPE used at all.</a:t>
            </a:r>
          </a:p>
          <a:p>
            <a:r>
              <a:rPr lang="en-US" dirty="0" smtClean="0"/>
              <a:t>Exposures: working with jetter to clear plugged lines (dust, aerosol's) and a potential of inhalation exposure, along with direct contact in contaminated soil and sewage. </a:t>
            </a:r>
          </a:p>
        </p:txBody>
      </p:sp>
      <p:sp>
        <p:nvSpPr>
          <p:cNvPr id="164868" name="Slide Number Placeholder 3"/>
          <p:cNvSpPr>
            <a:spLocks noGrp="1"/>
          </p:cNvSpPr>
          <p:nvPr>
            <p:ph type="sldNum" sz="quarter" idx="5"/>
          </p:nvPr>
        </p:nvSpPr>
        <p:spPr>
          <a:xfrm>
            <a:off x="4144618" y="9120818"/>
            <a:ext cx="3170582" cy="480387"/>
          </a:xfrm>
          <a:prstGeom prst="rect">
            <a:avLst/>
          </a:prstGeom>
          <a:noFill/>
        </p:spPr>
        <p:txBody>
          <a:bodyPr/>
          <a:lstStyle/>
          <a:p>
            <a:fld id="{3FBE1A9C-7BC3-4A26-BEC9-9FD10E3D33B6}" type="slidenum">
              <a:rPr lang="en-US" smtClean="0"/>
              <a:pPr/>
              <a:t>73</a:t>
            </a:fld>
            <a:endParaRPr lang="en-US" dirty="0" smtClean="0"/>
          </a:p>
        </p:txBody>
      </p:sp>
    </p:spTree>
    <p:extLst>
      <p:ext uri="{BB962C8B-B14F-4D97-AF65-F5344CB8AC3E}">
        <p14:creationId xmlns:p14="http://schemas.microsoft.com/office/powerpoint/2010/main" val="38391697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0450"/>
          </a:xfrm>
          <a:prstGeom prst="rect">
            <a:avLst/>
          </a:prstGeom>
        </p:spPr>
      </p:sp>
      <p:sp>
        <p:nvSpPr>
          <p:cNvPr id="3" name="Notes Placeholder 2"/>
          <p:cNvSpPr>
            <a:spLocks noGrp="1"/>
          </p:cNvSpPr>
          <p:nvPr>
            <p:ph type="body" idx="1"/>
          </p:nvPr>
        </p:nvSpPr>
        <p:spPr>
          <a:xfrm>
            <a:off x="975692" y="4561231"/>
            <a:ext cx="5363818" cy="4320213"/>
          </a:xfrm>
          <a:prstGeom prst="rect">
            <a:avLst/>
          </a:prstGeom>
        </p:spPr>
        <p:txBody>
          <a:bodyPr/>
          <a:lstStyle/>
          <a:p>
            <a:pPr lvl="0"/>
            <a:r>
              <a:rPr lang="en-US" dirty="0">
                <a:solidFill>
                  <a:srgbClr val="000000"/>
                </a:solidFill>
              </a:rPr>
              <a:t>Contaminated sewage, soil and ground, subsequent testing of sewage samples demonstrated viable MRSA.</a:t>
            </a:r>
          </a:p>
          <a:p>
            <a:endParaRPr lang="en-US" dirty="0"/>
          </a:p>
        </p:txBody>
      </p:sp>
      <p:sp>
        <p:nvSpPr>
          <p:cNvPr id="4" name="Slide Number Placeholder 3"/>
          <p:cNvSpPr>
            <a:spLocks noGrp="1"/>
          </p:cNvSpPr>
          <p:nvPr>
            <p:ph type="sldNum" sz="quarter" idx="10"/>
          </p:nvPr>
        </p:nvSpPr>
        <p:spPr>
          <a:xfrm>
            <a:off x="4144618" y="9120818"/>
            <a:ext cx="3170582" cy="480387"/>
          </a:xfrm>
          <a:prstGeom prst="rect">
            <a:avLst/>
          </a:prstGeom>
        </p:spPr>
        <p:txBody>
          <a:bodyPr/>
          <a:lstStyle/>
          <a:p>
            <a:pPr>
              <a:defRPr/>
            </a:pPr>
            <a:fld id="{C7B4F838-EE69-411F-9ACE-ECF0E2D34526}" type="slidenum">
              <a:rPr lang="en-US" smtClean="0"/>
              <a:pPr>
                <a:defRPr/>
              </a:pPr>
              <a:t>74</a:t>
            </a:fld>
            <a:endParaRPr lang="en-US" dirty="0"/>
          </a:p>
        </p:txBody>
      </p:sp>
    </p:spTree>
    <p:extLst>
      <p:ext uri="{BB962C8B-B14F-4D97-AF65-F5344CB8AC3E}">
        <p14:creationId xmlns:p14="http://schemas.microsoft.com/office/powerpoint/2010/main" val="14637291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0450"/>
          </a:xfrm>
          <a:prstGeom prst="rect">
            <a:avLst/>
          </a:prstGeom>
        </p:spPr>
      </p:sp>
      <p:sp>
        <p:nvSpPr>
          <p:cNvPr id="3" name="Notes Placeholder 2"/>
          <p:cNvSpPr>
            <a:spLocks noGrp="1"/>
          </p:cNvSpPr>
          <p:nvPr>
            <p:ph type="body" idx="1"/>
          </p:nvPr>
        </p:nvSpPr>
        <p:spPr>
          <a:xfrm>
            <a:off x="975692" y="4561231"/>
            <a:ext cx="5363818" cy="4320213"/>
          </a:xfrm>
          <a:prstGeom prst="rect">
            <a:avLst/>
          </a:prstGeom>
        </p:spPr>
        <p:txBody>
          <a:bodyPr/>
          <a:lstStyle/>
          <a:p>
            <a:pPr lvl="0"/>
            <a:r>
              <a:rPr lang="en-US" dirty="0" smtClean="0">
                <a:solidFill>
                  <a:srgbClr val="000000"/>
                </a:solidFill>
              </a:rPr>
              <a:t>Presenter should review </a:t>
            </a:r>
            <a:r>
              <a:rPr lang="en-US" dirty="0">
                <a:solidFill>
                  <a:srgbClr val="000000"/>
                </a:solidFill>
              </a:rPr>
              <a:t>and discuss Lab </a:t>
            </a:r>
            <a:r>
              <a:rPr lang="en-US" dirty="0" smtClean="0">
                <a:solidFill>
                  <a:srgbClr val="000000"/>
                </a:solidFill>
              </a:rPr>
              <a:t>results.</a:t>
            </a:r>
            <a:endParaRPr lang="en-US" dirty="0">
              <a:solidFill>
                <a:srgbClr val="000000"/>
              </a:solidFill>
            </a:endParaRPr>
          </a:p>
          <a:p>
            <a:endParaRPr lang="en-US" dirty="0"/>
          </a:p>
        </p:txBody>
      </p:sp>
      <p:sp>
        <p:nvSpPr>
          <p:cNvPr id="4" name="Slide Number Placeholder 3"/>
          <p:cNvSpPr>
            <a:spLocks noGrp="1"/>
          </p:cNvSpPr>
          <p:nvPr>
            <p:ph type="sldNum" sz="quarter" idx="10"/>
          </p:nvPr>
        </p:nvSpPr>
        <p:spPr>
          <a:xfrm>
            <a:off x="4144618" y="9120818"/>
            <a:ext cx="3170582" cy="480387"/>
          </a:xfrm>
          <a:prstGeom prst="rect">
            <a:avLst/>
          </a:prstGeom>
        </p:spPr>
        <p:txBody>
          <a:bodyPr/>
          <a:lstStyle/>
          <a:p>
            <a:pPr>
              <a:defRPr/>
            </a:pPr>
            <a:fld id="{C7B4F838-EE69-411F-9ACE-ECF0E2D34526}" type="slidenum">
              <a:rPr lang="en-US" smtClean="0"/>
              <a:pPr>
                <a:defRPr/>
              </a:pPr>
              <a:t>75</a:t>
            </a:fld>
            <a:endParaRPr lang="en-US" dirty="0"/>
          </a:p>
        </p:txBody>
      </p:sp>
    </p:spTree>
    <p:extLst>
      <p:ext uri="{BB962C8B-B14F-4D97-AF65-F5344CB8AC3E}">
        <p14:creationId xmlns:p14="http://schemas.microsoft.com/office/powerpoint/2010/main" val="38305862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0450"/>
          </a:xfrm>
          <a:prstGeom prst="rect">
            <a:avLst/>
          </a:prstGeom>
        </p:spPr>
      </p:sp>
      <p:sp>
        <p:nvSpPr>
          <p:cNvPr id="3" name="Notes Placeholder 2"/>
          <p:cNvSpPr>
            <a:spLocks noGrp="1"/>
          </p:cNvSpPr>
          <p:nvPr>
            <p:ph type="body" idx="1"/>
          </p:nvPr>
        </p:nvSpPr>
        <p:spPr>
          <a:xfrm>
            <a:off x="975692" y="4561231"/>
            <a:ext cx="5363818" cy="4320213"/>
          </a:xfrm>
          <a:prstGeom prst="rect">
            <a:avLst/>
          </a:prstGeom>
        </p:spPr>
        <p:txBody>
          <a:bodyPr/>
          <a:lstStyle/>
          <a:p>
            <a:pPr lvl="0"/>
            <a:r>
              <a:rPr lang="en-US" dirty="0">
                <a:solidFill>
                  <a:srgbClr val="000000"/>
                </a:solidFill>
              </a:rPr>
              <a:t>Ask participants to identify the exposures, PPE use and the contaminated (MRSA) clothing that are going to end up in the household laundry.</a:t>
            </a:r>
          </a:p>
          <a:p>
            <a:pPr lvl="0"/>
            <a:endParaRPr lang="en-US" dirty="0">
              <a:solidFill>
                <a:srgbClr val="000000"/>
              </a:solidFill>
            </a:endParaRPr>
          </a:p>
          <a:p>
            <a:pPr lvl="0"/>
            <a:r>
              <a:rPr lang="en-US" dirty="0">
                <a:solidFill>
                  <a:srgbClr val="000000"/>
                </a:solidFill>
              </a:rPr>
              <a:t>Note that </a:t>
            </a:r>
            <a:r>
              <a:rPr lang="en-US" dirty="0" smtClean="0">
                <a:solidFill>
                  <a:srgbClr val="000000"/>
                </a:solidFill>
              </a:rPr>
              <a:t>the jetter </a:t>
            </a:r>
            <a:r>
              <a:rPr lang="en-US" dirty="0">
                <a:solidFill>
                  <a:srgbClr val="000000"/>
                </a:solidFill>
              </a:rPr>
              <a:t>equipment was also in use to clear the transport pipe to the Drainfield under the front edge of the Trailer. </a:t>
            </a:r>
            <a:endParaRPr lang="en-US" dirty="0" smtClean="0">
              <a:solidFill>
                <a:srgbClr val="000000"/>
              </a:solidFill>
            </a:endParaRPr>
          </a:p>
          <a:p>
            <a:pPr lvl="0"/>
            <a:r>
              <a:rPr lang="en-US" u="sng" dirty="0" smtClean="0">
                <a:solidFill>
                  <a:srgbClr val="000000"/>
                </a:solidFill>
              </a:rPr>
              <a:t>Exposure</a:t>
            </a:r>
            <a:r>
              <a:rPr lang="en-US" dirty="0" smtClean="0">
                <a:solidFill>
                  <a:srgbClr val="000000"/>
                </a:solidFill>
              </a:rPr>
              <a:t>:</a:t>
            </a:r>
          </a:p>
          <a:p>
            <a:pPr lvl="0"/>
            <a:r>
              <a:rPr lang="en-US" dirty="0" smtClean="0">
                <a:solidFill>
                  <a:srgbClr val="000000"/>
                </a:solidFill>
              </a:rPr>
              <a:t>The </a:t>
            </a:r>
            <a:r>
              <a:rPr lang="en-US" dirty="0">
                <a:solidFill>
                  <a:srgbClr val="000000"/>
                </a:solidFill>
              </a:rPr>
              <a:t>aerosol created by its use created the potential for inhalation of MRSA contaminated material and possibility of MRSA of the lungs, nasal and other </a:t>
            </a:r>
            <a:r>
              <a:rPr lang="en-US" dirty="0" smtClean="0">
                <a:solidFill>
                  <a:srgbClr val="000000"/>
                </a:solidFill>
              </a:rPr>
              <a:t>mucus </a:t>
            </a:r>
            <a:r>
              <a:rPr lang="en-US" dirty="0">
                <a:solidFill>
                  <a:srgbClr val="000000"/>
                </a:solidFill>
              </a:rPr>
              <a:t>(mouth) membranes.</a:t>
            </a:r>
          </a:p>
          <a:p>
            <a:endParaRPr lang="en-US" dirty="0"/>
          </a:p>
        </p:txBody>
      </p:sp>
      <p:sp>
        <p:nvSpPr>
          <p:cNvPr id="4" name="Slide Number Placeholder 3"/>
          <p:cNvSpPr>
            <a:spLocks noGrp="1"/>
          </p:cNvSpPr>
          <p:nvPr>
            <p:ph type="sldNum" sz="quarter" idx="10"/>
          </p:nvPr>
        </p:nvSpPr>
        <p:spPr>
          <a:xfrm>
            <a:off x="4144618" y="9120818"/>
            <a:ext cx="3170582" cy="480387"/>
          </a:xfrm>
          <a:prstGeom prst="rect">
            <a:avLst/>
          </a:prstGeom>
        </p:spPr>
        <p:txBody>
          <a:bodyPr/>
          <a:lstStyle/>
          <a:p>
            <a:pPr>
              <a:defRPr/>
            </a:pPr>
            <a:fld id="{C7B4F838-EE69-411F-9ACE-ECF0E2D34526}" type="slidenum">
              <a:rPr lang="en-US" smtClean="0"/>
              <a:pPr>
                <a:defRPr/>
              </a:pPr>
              <a:t>76</a:t>
            </a:fld>
            <a:endParaRPr lang="en-US" dirty="0"/>
          </a:p>
        </p:txBody>
      </p:sp>
    </p:spTree>
    <p:extLst>
      <p:ext uri="{BB962C8B-B14F-4D97-AF65-F5344CB8AC3E}">
        <p14:creationId xmlns:p14="http://schemas.microsoft.com/office/powerpoint/2010/main" val="10060560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0450"/>
          </a:xfrm>
          <a:prstGeom prst="rect">
            <a:avLst/>
          </a:prstGeom>
        </p:spPr>
      </p:sp>
      <p:sp>
        <p:nvSpPr>
          <p:cNvPr id="3" name="Notes Placeholder 2"/>
          <p:cNvSpPr>
            <a:spLocks noGrp="1"/>
          </p:cNvSpPr>
          <p:nvPr>
            <p:ph type="body" idx="1"/>
          </p:nvPr>
        </p:nvSpPr>
        <p:spPr>
          <a:xfrm>
            <a:off x="975692" y="4561231"/>
            <a:ext cx="5363818" cy="4320213"/>
          </a:xfrm>
          <a:prstGeom prst="rect">
            <a:avLst/>
          </a:prstGeom>
        </p:spPr>
        <p:txBody>
          <a:bodyPr/>
          <a:lstStyle/>
          <a:p>
            <a:r>
              <a:rPr lang="en-US" dirty="0" smtClean="0"/>
              <a:t>MRSA can impact a worker in a number of ways and vectors of exposure can include, open sores, acne, abrasion and inhalation. </a:t>
            </a:r>
          </a:p>
          <a:p>
            <a:r>
              <a:rPr lang="en-US" dirty="0" smtClean="0"/>
              <a:t>All common to any of the work tasks with OSS.</a:t>
            </a:r>
            <a:endParaRPr lang="en-US" dirty="0"/>
          </a:p>
        </p:txBody>
      </p:sp>
      <p:sp>
        <p:nvSpPr>
          <p:cNvPr id="4" name="Slide Number Placeholder 3"/>
          <p:cNvSpPr>
            <a:spLocks noGrp="1"/>
          </p:cNvSpPr>
          <p:nvPr>
            <p:ph type="sldNum" sz="quarter" idx="10"/>
          </p:nvPr>
        </p:nvSpPr>
        <p:spPr>
          <a:xfrm>
            <a:off x="4144618" y="9120818"/>
            <a:ext cx="3170582" cy="480387"/>
          </a:xfrm>
          <a:prstGeom prst="rect">
            <a:avLst/>
          </a:prstGeom>
        </p:spPr>
        <p:txBody>
          <a:bodyPr/>
          <a:lstStyle/>
          <a:p>
            <a:pPr>
              <a:defRPr/>
            </a:pPr>
            <a:fld id="{C7B4F838-EE69-411F-9ACE-ECF0E2D34526}" type="slidenum">
              <a:rPr lang="en-US" smtClean="0"/>
              <a:pPr>
                <a:defRPr/>
              </a:pPr>
              <a:t>77</a:t>
            </a:fld>
            <a:endParaRPr lang="en-US" dirty="0"/>
          </a:p>
        </p:txBody>
      </p:sp>
    </p:spTree>
    <p:extLst>
      <p:ext uri="{BB962C8B-B14F-4D97-AF65-F5344CB8AC3E}">
        <p14:creationId xmlns:p14="http://schemas.microsoft.com/office/powerpoint/2010/main" val="25598683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57300" y="719138"/>
            <a:ext cx="4802188" cy="3600450"/>
          </a:xfrm>
          <a:prstGeom prst="rect">
            <a:avLst/>
          </a:prstGeom>
          <a:ln/>
        </p:spPr>
      </p:sp>
      <p:sp>
        <p:nvSpPr>
          <p:cNvPr id="113667"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Previously restricted to home health care and hospitals, this is now common in the general population.</a:t>
            </a:r>
          </a:p>
        </p:txBody>
      </p:sp>
      <p:sp>
        <p:nvSpPr>
          <p:cNvPr id="113668" name="Slide Number Placeholder 3"/>
          <p:cNvSpPr>
            <a:spLocks noGrp="1"/>
          </p:cNvSpPr>
          <p:nvPr>
            <p:ph type="sldNum" sz="quarter" idx="5"/>
          </p:nvPr>
        </p:nvSpPr>
        <p:spPr>
          <a:xfrm>
            <a:off x="4144618" y="9120818"/>
            <a:ext cx="3170582" cy="480387"/>
          </a:xfrm>
          <a:prstGeom prst="rect">
            <a:avLst/>
          </a:prstGeom>
          <a:noFill/>
        </p:spPr>
        <p:txBody>
          <a:bodyPr/>
          <a:lstStyle/>
          <a:p>
            <a:fld id="{C02B6C63-DD80-4860-8C37-0D0242AE7E42}" type="slidenum">
              <a:rPr lang="en-US" smtClean="0"/>
              <a:pPr/>
              <a:t>78</a:t>
            </a:fld>
            <a:endParaRPr lang="en-US" dirty="0" smtClean="0"/>
          </a:p>
        </p:txBody>
      </p:sp>
    </p:spTree>
    <p:extLst>
      <p:ext uri="{BB962C8B-B14F-4D97-AF65-F5344CB8AC3E}">
        <p14:creationId xmlns:p14="http://schemas.microsoft.com/office/powerpoint/2010/main" val="5335171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57300" y="719138"/>
            <a:ext cx="4802188" cy="3600450"/>
          </a:xfrm>
          <a:prstGeom prst="rect">
            <a:avLst/>
          </a:prstGeom>
          <a:ln/>
        </p:spPr>
      </p:sp>
      <p:sp>
        <p:nvSpPr>
          <p:cNvPr id="11366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Bridges the discussion or comments from participants on vector exposures and possible PPE to mitigate the exposure.</a:t>
            </a:r>
          </a:p>
        </p:txBody>
      </p:sp>
      <p:sp>
        <p:nvSpPr>
          <p:cNvPr id="113668" name="Slide Number Placeholder 3"/>
          <p:cNvSpPr>
            <a:spLocks noGrp="1"/>
          </p:cNvSpPr>
          <p:nvPr>
            <p:ph type="sldNum" sz="quarter" idx="5"/>
          </p:nvPr>
        </p:nvSpPr>
        <p:spPr>
          <a:xfrm>
            <a:off x="4144618" y="9120818"/>
            <a:ext cx="3170582" cy="480387"/>
          </a:xfrm>
          <a:prstGeom prst="rect">
            <a:avLst/>
          </a:prstGeom>
          <a:noFill/>
        </p:spPr>
        <p:txBody>
          <a:bodyPr/>
          <a:lstStyle/>
          <a:p>
            <a:fld id="{C02B6C63-DD80-4860-8C37-0D0242AE7E42}" type="slidenum">
              <a:rPr lang="en-US" smtClean="0"/>
              <a:pPr/>
              <a:t>79</a:t>
            </a:fld>
            <a:endParaRPr lang="en-US" dirty="0" smtClean="0"/>
          </a:p>
        </p:txBody>
      </p:sp>
    </p:spTree>
    <p:extLst>
      <p:ext uri="{BB962C8B-B14F-4D97-AF65-F5344CB8AC3E}">
        <p14:creationId xmlns:p14="http://schemas.microsoft.com/office/powerpoint/2010/main" val="1460079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1257300" y="719138"/>
            <a:ext cx="4802188" cy="3600450"/>
          </a:xfrm>
          <a:prstGeom prst="rect">
            <a:avLst/>
          </a:prstGeom>
          <a:ln/>
        </p:spPr>
      </p:sp>
      <p:sp>
        <p:nvSpPr>
          <p:cNvPr id="99331" name="Notes Placeholder 2"/>
          <p:cNvSpPr>
            <a:spLocks noGrp="1"/>
          </p:cNvSpPr>
          <p:nvPr>
            <p:ph type="body" idx="1"/>
          </p:nvPr>
        </p:nvSpPr>
        <p:spPr>
          <a:xfrm>
            <a:off x="975692" y="4561231"/>
            <a:ext cx="5363818" cy="4320213"/>
          </a:xfrm>
          <a:prstGeom prst="rect">
            <a:avLst/>
          </a:prstGeom>
          <a:noFill/>
          <a:ln/>
        </p:spPr>
        <p:txBody>
          <a:bodyPr/>
          <a:lstStyle/>
          <a:p>
            <a:pPr lvl="0"/>
            <a:r>
              <a:rPr lang="en-US" dirty="0" smtClean="0">
                <a:solidFill>
                  <a:srgbClr val="000000"/>
                </a:solidFill>
              </a:rPr>
              <a:t>These examples represent most, but not all common tasks and work areas that service providers perform </a:t>
            </a:r>
            <a:r>
              <a:rPr lang="en-US" dirty="0">
                <a:solidFill>
                  <a:srgbClr val="000000"/>
                </a:solidFill>
              </a:rPr>
              <a:t>on </a:t>
            </a:r>
            <a:r>
              <a:rPr lang="en-US" dirty="0" smtClean="0">
                <a:solidFill>
                  <a:srgbClr val="000000"/>
                </a:solidFill>
              </a:rPr>
              <a:t>OSS. </a:t>
            </a:r>
          </a:p>
          <a:p>
            <a:pPr lvl="0"/>
            <a:r>
              <a:rPr lang="en-US" dirty="0" smtClean="0">
                <a:solidFill>
                  <a:srgbClr val="000000"/>
                </a:solidFill>
              </a:rPr>
              <a:t>Sewer work that is also done by the same service providers were </a:t>
            </a:r>
            <a:r>
              <a:rPr lang="en-US" dirty="0">
                <a:solidFill>
                  <a:srgbClr val="000000"/>
                </a:solidFill>
              </a:rPr>
              <a:t>reviewed in the field study</a:t>
            </a:r>
            <a:r>
              <a:rPr lang="en-US" dirty="0" smtClean="0">
                <a:solidFill>
                  <a:srgbClr val="000000"/>
                </a:solidFill>
              </a:rPr>
              <a:t>. </a:t>
            </a:r>
          </a:p>
          <a:p>
            <a:pPr lvl="0"/>
            <a:r>
              <a:rPr lang="en-US" dirty="0" smtClean="0">
                <a:solidFill>
                  <a:srgbClr val="000000"/>
                </a:solidFill>
              </a:rPr>
              <a:t>Depending on the industry segment matrix of attendee’s, the presenter should be prepared to go with the flow and discussions of the group and to encourage interactive discussion with work tasks, not specifically reviewed in the presentation but that can be related.</a:t>
            </a:r>
            <a:endParaRPr lang="en-US" dirty="0">
              <a:solidFill>
                <a:srgbClr val="000000"/>
              </a:solidFill>
            </a:endParaRPr>
          </a:p>
        </p:txBody>
      </p:sp>
      <p:sp>
        <p:nvSpPr>
          <p:cNvPr id="99332" name="Slide Number Placeholder 3"/>
          <p:cNvSpPr>
            <a:spLocks noGrp="1"/>
          </p:cNvSpPr>
          <p:nvPr>
            <p:ph type="sldNum" sz="quarter" idx="5"/>
          </p:nvPr>
        </p:nvSpPr>
        <p:spPr>
          <a:xfrm>
            <a:off x="4144618" y="9120818"/>
            <a:ext cx="3170582" cy="480387"/>
          </a:xfrm>
          <a:prstGeom prst="rect">
            <a:avLst/>
          </a:prstGeom>
          <a:noFill/>
        </p:spPr>
        <p:txBody>
          <a:bodyPr/>
          <a:lstStyle/>
          <a:p>
            <a:fld id="{8490F423-4422-4C6F-B28F-FB3D53E9FA7A}" type="slidenum">
              <a:rPr lang="en-US" smtClean="0"/>
              <a:pPr/>
              <a:t>8</a:t>
            </a:fld>
            <a:endParaRPr lang="en-US" dirty="0" smtClean="0"/>
          </a:p>
        </p:txBody>
      </p:sp>
    </p:spTree>
    <p:extLst>
      <p:ext uri="{BB962C8B-B14F-4D97-AF65-F5344CB8AC3E}">
        <p14:creationId xmlns:p14="http://schemas.microsoft.com/office/powerpoint/2010/main" val="31681099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57300" y="719138"/>
            <a:ext cx="4802188" cy="3600450"/>
          </a:xfrm>
          <a:prstGeom prst="rect">
            <a:avLst/>
          </a:prstGeom>
          <a:ln/>
        </p:spPr>
      </p:sp>
      <p:sp>
        <p:nvSpPr>
          <p:cNvPr id="11366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Bacterial infection from splash back or aerosolization…there are demonstrated examples of this from several </a:t>
            </a:r>
            <a:r>
              <a:rPr lang="en-US" dirty="0" smtClean="0">
                <a:solidFill>
                  <a:srgbClr val="000000"/>
                </a:solidFill>
              </a:rPr>
              <a:t>companies and after each of the initial presentations, someone would come up and tell their story. </a:t>
            </a:r>
          </a:p>
          <a:p>
            <a:pPr lvl="0"/>
            <a:endParaRPr lang="en-US" dirty="0">
              <a:solidFill>
                <a:srgbClr val="000000"/>
              </a:solidFill>
            </a:endParaRPr>
          </a:p>
          <a:p>
            <a:pPr lvl="0"/>
            <a:r>
              <a:rPr lang="en-US" dirty="0" smtClean="0">
                <a:solidFill>
                  <a:srgbClr val="000000"/>
                </a:solidFill>
              </a:rPr>
              <a:t>Discuss how what vectors and contamination pathways would end up in this result.</a:t>
            </a:r>
          </a:p>
          <a:p>
            <a:pPr lvl="0"/>
            <a:endParaRPr lang="en-US" dirty="0">
              <a:solidFill>
                <a:srgbClr val="000000"/>
              </a:solidFill>
            </a:endParaRPr>
          </a:p>
          <a:p>
            <a:pPr marL="177845" indent="-177845">
              <a:buFont typeface="Arial" panose="020B0604020202020204" pitchFamily="34" charset="0"/>
              <a:buChar char="•"/>
            </a:pPr>
            <a:r>
              <a:rPr lang="en-US" dirty="0" smtClean="0">
                <a:solidFill>
                  <a:srgbClr val="000000"/>
                </a:solidFill>
              </a:rPr>
              <a:t>Direct contact with an aerosol</a:t>
            </a:r>
          </a:p>
          <a:p>
            <a:pPr marL="177845" indent="-177845">
              <a:buFont typeface="Arial" panose="020B0604020202020204" pitchFamily="34" charset="0"/>
              <a:buChar char="•"/>
            </a:pPr>
            <a:r>
              <a:rPr lang="en-US" dirty="0" smtClean="0">
                <a:solidFill>
                  <a:srgbClr val="000000"/>
                </a:solidFill>
              </a:rPr>
              <a:t>Splash back of sewage</a:t>
            </a:r>
          </a:p>
          <a:p>
            <a:pPr marL="177845" indent="-177845">
              <a:buFont typeface="Arial" panose="020B0604020202020204" pitchFamily="34" charset="0"/>
              <a:buChar char="•"/>
            </a:pPr>
            <a:r>
              <a:rPr lang="en-US" dirty="0" smtClean="0">
                <a:solidFill>
                  <a:srgbClr val="000000"/>
                </a:solidFill>
              </a:rPr>
              <a:t>Hand to face contact on hot days/sweating into eyes</a:t>
            </a:r>
            <a:endParaRPr lang="en-US" dirty="0">
              <a:solidFill>
                <a:srgbClr val="000000"/>
              </a:solidFill>
            </a:endParaRPr>
          </a:p>
        </p:txBody>
      </p:sp>
      <p:sp>
        <p:nvSpPr>
          <p:cNvPr id="113668" name="Slide Number Placeholder 3"/>
          <p:cNvSpPr>
            <a:spLocks noGrp="1"/>
          </p:cNvSpPr>
          <p:nvPr>
            <p:ph type="sldNum" sz="quarter" idx="5"/>
          </p:nvPr>
        </p:nvSpPr>
        <p:spPr>
          <a:xfrm>
            <a:off x="4144618" y="9120818"/>
            <a:ext cx="3170582" cy="480387"/>
          </a:xfrm>
          <a:prstGeom prst="rect">
            <a:avLst/>
          </a:prstGeom>
          <a:noFill/>
        </p:spPr>
        <p:txBody>
          <a:bodyPr/>
          <a:lstStyle/>
          <a:p>
            <a:fld id="{C02B6C63-DD80-4860-8C37-0D0242AE7E42}" type="slidenum">
              <a:rPr lang="en-US" smtClean="0"/>
              <a:pPr/>
              <a:t>80</a:t>
            </a:fld>
            <a:endParaRPr lang="en-US" dirty="0" smtClean="0"/>
          </a:p>
        </p:txBody>
      </p:sp>
    </p:spTree>
    <p:extLst>
      <p:ext uri="{BB962C8B-B14F-4D97-AF65-F5344CB8AC3E}">
        <p14:creationId xmlns:p14="http://schemas.microsoft.com/office/powerpoint/2010/main" val="6479739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57300" y="719138"/>
            <a:ext cx="4802188" cy="3600450"/>
          </a:xfrm>
          <a:prstGeom prst="rect">
            <a:avLst/>
          </a:prstGeom>
          <a:ln/>
        </p:spPr>
      </p:sp>
      <p:sp>
        <p:nvSpPr>
          <p:cNvPr id="11366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Vector discussion, amplified by the inappropriate </a:t>
            </a:r>
            <a:r>
              <a:rPr lang="en-US" dirty="0" smtClean="0">
                <a:solidFill>
                  <a:srgbClr val="000000"/>
                </a:solidFill>
              </a:rPr>
              <a:t>CSE, and non use of any PPE visible: eyewear, barrier protection for hands or respiratory protection. </a:t>
            </a:r>
            <a:endParaRPr lang="en-US" dirty="0">
              <a:solidFill>
                <a:srgbClr val="000000"/>
              </a:solidFill>
            </a:endParaRPr>
          </a:p>
        </p:txBody>
      </p:sp>
      <p:sp>
        <p:nvSpPr>
          <p:cNvPr id="113668" name="Slide Number Placeholder 3"/>
          <p:cNvSpPr>
            <a:spLocks noGrp="1"/>
          </p:cNvSpPr>
          <p:nvPr>
            <p:ph type="sldNum" sz="quarter" idx="5"/>
          </p:nvPr>
        </p:nvSpPr>
        <p:spPr>
          <a:xfrm>
            <a:off x="4144618" y="9120818"/>
            <a:ext cx="3170582" cy="480387"/>
          </a:xfrm>
          <a:prstGeom prst="rect">
            <a:avLst/>
          </a:prstGeom>
          <a:noFill/>
        </p:spPr>
        <p:txBody>
          <a:bodyPr/>
          <a:lstStyle/>
          <a:p>
            <a:fld id="{C02B6C63-DD80-4860-8C37-0D0242AE7E42}" type="slidenum">
              <a:rPr lang="en-US" smtClean="0"/>
              <a:pPr/>
              <a:t>81</a:t>
            </a:fld>
            <a:endParaRPr lang="en-US" dirty="0" smtClean="0"/>
          </a:p>
        </p:txBody>
      </p:sp>
    </p:spTree>
    <p:extLst>
      <p:ext uri="{BB962C8B-B14F-4D97-AF65-F5344CB8AC3E}">
        <p14:creationId xmlns:p14="http://schemas.microsoft.com/office/powerpoint/2010/main" val="21205637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57300" y="719138"/>
            <a:ext cx="4802188" cy="3600450"/>
          </a:xfrm>
          <a:prstGeom prst="rect">
            <a:avLst/>
          </a:prstGeom>
          <a:ln/>
        </p:spPr>
      </p:sp>
      <p:sp>
        <p:nvSpPr>
          <p:cNvPr id="113667"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Ask</a:t>
            </a:r>
            <a:r>
              <a:rPr lang="en-US" baseline="0" dirty="0" smtClean="0"/>
              <a:t> group to quantify extremes vs appropriate (“fit for use” issue). </a:t>
            </a:r>
          </a:p>
          <a:p>
            <a:endParaRPr lang="en-US" dirty="0"/>
          </a:p>
          <a:p>
            <a:r>
              <a:rPr lang="en-US" dirty="0" smtClean="0"/>
              <a:t>Employers may not need to go the extremes of the picture on the right, but each job, each task and each company needs to evaluate the situation and choose the appropriate PPE to meet the need.</a:t>
            </a:r>
          </a:p>
        </p:txBody>
      </p:sp>
      <p:sp>
        <p:nvSpPr>
          <p:cNvPr id="113668" name="Slide Number Placeholder 3"/>
          <p:cNvSpPr>
            <a:spLocks noGrp="1"/>
          </p:cNvSpPr>
          <p:nvPr>
            <p:ph type="sldNum" sz="quarter" idx="5"/>
          </p:nvPr>
        </p:nvSpPr>
        <p:spPr>
          <a:xfrm>
            <a:off x="4144618" y="9120818"/>
            <a:ext cx="3170582" cy="480387"/>
          </a:xfrm>
          <a:prstGeom prst="rect">
            <a:avLst/>
          </a:prstGeom>
          <a:noFill/>
        </p:spPr>
        <p:txBody>
          <a:bodyPr/>
          <a:lstStyle/>
          <a:p>
            <a:fld id="{C02B6C63-DD80-4860-8C37-0D0242AE7E42}" type="slidenum">
              <a:rPr lang="en-US" smtClean="0"/>
              <a:pPr/>
              <a:t>82</a:t>
            </a:fld>
            <a:endParaRPr lang="en-US" dirty="0" smtClean="0"/>
          </a:p>
        </p:txBody>
      </p:sp>
    </p:spTree>
    <p:extLst>
      <p:ext uri="{BB962C8B-B14F-4D97-AF65-F5344CB8AC3E}">
        <p14:creationId xmlns:p14="http://schemas.microsoft.com/office/powerpoint/2010/main" val="34529713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xfrm>
            <a:off x="1257300" y="719138"/>
            <a:ext cx="4802188" cy="3600450"/>
          </a:xfrm>
          <a:prstGeom prst="rect">
            <a:avLst/>
          </a:prstGeom>
          <a:ln/>
        </p:spPr>
      </p:sp>
      <p:sp>
        <p:nvSpPr>
          <p:cNvPr id="137219" name="Notes Placeholder 2"/>
          <p:cNvSpPr>
            <a:spLocks noGrp="1"/>
          </p:cNvSpPr>
          <p:nvPr>
            <p:ph type="body" idx="1"/>
          </p:nvPr>
        </p:nvSpPr>
        <p:spPr>
          <a:xfrm>
            <a:off x="975692" y="4561231"/>
            <a:ext cx="5363818" cy="4320213"/>
          </a:xfrm>
          <a:prstGeom prst="rect">
            <a:avLst/>
          </a:prstGeom>
          <a:noFill/>
          <a:ln/>
        </p:spPr>
        <p:txBody>
          <a:bodyPr/>
          <a:lstStyle/>
          <a:p>
            <a:pPr lvl="0"/>
            <a:endParaRPr lang="en-US" dirty="0">
              <a:solidFill>
                <a:srgbClr val="000000"/>
              </a:solidFill>
            </a:endParaRPr>
          </a:p>
          <a:p>
            <a:pPr lvl="0"/>
            <a:r>
              <a:rPr lang="en-US" dirty="0">
                <a:solidFill>
                  <a:srgbClr val="000000"/>
                </a:solidFill>
              </a:rPr>
              <a:t>Task: Rangers empty out </a:t>
            </a:r>
            <a:r>
              <a:rPr lang="en-US" dirty="0" smtClean="0">
                <a:solidFill>
                  <a:srgbClr val="000000"/>
                </a:solidFill>
              </a:rPr>
              <a:t>collection baskets </a:t>
            </a:r>
            <a:r>
              <a:rPr lang="en-US" dirty="0">
                <a:solidFill>
                  <a:srgbClr val="000000"/>
                </a:solidFill>
              </a:rPr>
              <a:t>from the toilets immediately behind them that are full of paper, wet with urine and human excrement into 55 gallon drums to be helicoptered off the mountain.</a:t>
            </a:r>
          </a:p>
          <a:p>
            <a:pPr lvl="0"/>
            <a:endParaRPr lang="en-US" dirty="0">
              <a:solidFill>
                <a:srgbClr val="000000"/>
              </a:solidFill>
            </a:endParaRPr>
          </a:p>
          <a:p>
            <a:pPr lvl="0"/>
            <a:r>
              <a:rPr lang="en-US" dirty="0">
                <a:solidFill>
                  <a:srgbClr val="000000"/>
                </a:solidFill>
              </a:rPr>
              <a:t>PPE: </a:t>
            </a:r>
            <a:r>
              <a:rPr lang="en-US" dirty="0" smtClean="0">
                <a:solidFill>
                  <a:srgbClr val="000000"/>
                </a:solidFill>
              </a:rPr>
              <a:t>Tyvek </a:t>
            </a:r>
            <a:r>
              <a:rPr lang="en-US" dirty="0">
                <a:solidFill>
                  <a:srgbClr val="000000"/>
                </a:solidFill>
              </a:rPr>
              <a:t>suits over clothing, double gloves, N-95 </a:t>
            </a:r>
            <a:r>
              <a:rPr lang="en-US" dirty="0" smtClean="0">
                <a:solidFill>
                  <a:srgbClr val="000000"/>
                </a:solidFill>
              </a:rPr>
              <a:t>masks</a:t>
            </a:r>
          </a:p>
          <a:p>
            <a:pPr lvl="0"/>
            <a:endParaRPr lang="en-US" dirty="0">
              <a:solidFill>
                <a:srgbClr val="000000"/>
              </a:solidFill>
            </a:endParaRPr>
          </a:p>
          <a:p>
            <a:pPr lvl="0"/>
            <a:r>
              <a:rPr lang="en-US" dirty="0">
                <a:solidFill>
                  <a:srgbClr val="000000"/>
                </a:solidFill>
              </a:rPr>
              <a:t>Clean up procedure on equipment evaluated….Given the level of protection that they are affording themselves, why would they clean off and place grossly contaminated equipment in the dirt and rocks of the area that are “traffic” areas and subject to high winds that blow the dirt and dust over the snow in the next slides that is used by climbers and hikers to make drinking water….</a:t>
            </a:r>
          </a:p>
          <a:p>
            <a:pPr lvl="0"/>
            <a:endParaRPr lang="en-US" dirty="0">
              <a:solidFill>
                <a:srgbClr val="000000"/>
              </a:solidFill>
            </a:endParaRPr>
          </a:p>
          <a:p>
            <a:pPr lvl="0"/>
            <a:r>
              <a:rPr lang="en-US" dirty="0">
                <a:solidFill>
                  <a:srgbClr val="000000"/>
                </a:solidFill>
              </a:rPr>
              <a:t>This opens the discussion to responsibility to protect the public from aerosolized </a:t>
            </a:r>
            <a:r>
              <a:rPr lang="en-US" dirty="0" smtClean="0">
                <a:solidFill>
                  <a:srgbClr val="000000"/>
                </a:solidFill>
              </a:rPr>
              <a:t>exposures in upcoming slides.</a:t>
            </a:r>
            <a:endParaRPr lang="en-US" dirty="0">
              <a:solidFill>
                <a:srgbClr val="000000"/>
              </a:solidFill>
            </a:endParaRPr>
          </a:p>
          <a:p>
            <a:pPr lvl="0"/>
            <a:endParaRPr lang="en-US" dirty="0">
              <a:solidFill>
                <a:srgbClr val="000000"/>
              </a:solidFill>
            </a:endParaRPr>
          </a:p>
        </p:txBody>
      </p:sp>
      <p:sp>
        <p:nvSpPr>
          <p:cNvPr id="137220" name="Slide Number Placeholder 3"/>
          <p:cNvSpPr>
            <a:spLocks noGrp="1"/>
          </p:cNvSpPr>
          <p:nvPr>
            <p:ph type="sldNum" sz="quarter" idx="5"/>
          </p:nvPr>
        </p:nvSpPr>
        <p:spPr>
          <a:xfrm>
            <a:off x="4144618" y="9120818"/>
            <a:ext cx="3170582" cy="480387"/>
          </a:xfrm>
          <a:prstGeom prst="rect">
            <a:avLst/>
          </a:prstGeom>
          <a:noFill/>
        </p:spPr>
        <p:txBody>
          <a:bodyPr/>
          <a:lstStyle/>
          <a:p>
            <a:fld id="{02170BF1-E749-40A0-A56D-C4ACF9413422}" type="slidenum">
              <a:rPr lang="en-US" smtClean="0">
                <a:solidFill>
                  <a:prstClr val="black"/>
                </a:solidFill>
              </a:rPr>
              <a:pPr/>
              <a:t>83</a:t>
            </a:fld>
            <a:endParaRPr lang="en-US" dirty="0" smtClean="0">
              <a:solidFill>
                <a:prstClr val="black"/>
              </a:solidFill>
            </a:endParaRPr>
          </a:p>
        </p:txBody>
      </p:sp>
    </p:spTree>
    <p:extLst>
      <p:ext uri="{BB962C8B-B14F-4D97-AF65-F5344CB8AC3E}">
        <p14:creationId xmlns:p14="http://schemas.microsoft.com/office/powerpoint/2010/main" val="5581313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57300" y="719138"/>
            <a:ext cx="4802188" cy="3600450"/>
          </a:xfrm>
          <a:prstGeom prst="rect">
            <a:avLst/>
          </a:prstGeom>
          <a:ln/>
        </p:spPr>
      </p:sp>
      <p:sp>
        <p:nvSpPr>
          <p:cNvPr id="11366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The tents in this picture are directly below (within 75’) of the toilets and is a designated area for the climbers. They will harvest snow from within a 225’ area of the tents sites and melt it for drinking water.</a:t>
            </a:r>
          </a:p>
          <a:p>
            <a:pPr lvl="0"/>
            <a:endParaRPr lang="en-US" dirty="0">
              <a:solidFill>
                <a:srgbClr val="000000"/>
              </a:solidFill>
            </a:endParaRPr>
          </a:p>
          <a:p>
            <a:pPr lvl="0"/>
            <a:r>
              <a:rPr lang="en-US" dirty="0">
                <a:solidFill>
                  <a:srgbClr val="000000"/>
                </a:solidFill>
              </a:rPr>
              <a:t>As an aside, the climbers are making an effort to boil the water, but since they are at 10,200’, the boiling point of water is 194 degree’s F and should be boiled for 3 minutes minimum</a:t>
            </a:r>
            <a:r>
              <a:rPr lang="en-US" dirty="0" smtClean="0">
                <a:solidFill>
                  <a:srgbClr val="000000"/>
                </a:solidFill>
              </a:rPr>
              <a:t>.</a:t>
            </a:r>
          </a:p>
          <a:p>
            <a:pPr lvl="0"/>
            <a:endParaRPr lang="en-US" dirty="0">
              <a:solidFill>
                <a:srgbClr val="000000"/>
              </a:solidFill>
            </a:endParaRPr>
          </a:p>
          <a:p>
            <a:pPr lvl="0"/>
            <a:r>
              <a:rPr lang="en-US" dirty="0" smtClean="0">
                <a:solidFill>
                  <a:srgbClr val="000000"/>
                </a:solidFill>
              </a:rPr>
              <a:t>This rarely happens.</a:t>
            </a:r>
          </a:p>
          <a:p>
            <a:pPr lvl="0"/>
            <a:endParaRPr lang="en-US" dirty="0">
              <a:solidFill>
                <a:srgbClr val="000000"/>
              </a:solidFill>
            </a:endParaRPr>
          </a:p>
          <a:p>
            <a:r>
              <a:rPr lang="en-US" dirty="0"/>
              <a:t>Other users may substitute the mountaineering </a:t>
            </a:r>
            <a:r>
              <a:rPr lang="en-US" dirty="0" smtClean="0"/>
              <a:t>slides </a:t>
            </a:r>
            <a:r>
              <a:rPr lang="en-US" dirty="0"/>
              <a:t>with </a:t>
            </a:r>
            <a:r>
              <a:rPr lang="en-US" dirty="0" smtClean="0"/>
              <a:t>other </a:t>
            </a:r>
            <a:r>
              <a:rPr lang="en-US" dirty="0"/>
              <a:t>risk based </a:t>
            </a:r>
            <a:r>
              <a:rPr lang="en-US" dirty="0" smtClean="0"/>
              <a:t>pictures </a:t>
            </a:r>
            <a:r>
              <a:rPr lang="en-US" dirty="0"/>
              <a:t>of choice.</a:t>
            </a:r>
          </a:p>
          <a:p>
            <a:pPr lvl="0"/>
            <a:endParaRPr lang="en-US" dirty="0" smtClean="0">
              <a:solidFill>
                <a:srgbClr val="000000"/>
              </a:solidFill>
            </a:endParaRPr>
          </a:p>
          <a:p>
            <a:pPr lvl="0"/>
            <a:endParaRPr lang="en-US" dirty="0">
              <a:solidFill>
                <a:srgbClr val="000000"/>
              </a:solidFill>
            </a:endParaRPr>
          </a:p>
        </p:txBody>
      </p:sp>
      <p:sp>
        <p:nvSpPr>
          <p:cNvPr id="113668" name="Slide Number Placeholder 3"/>
          <p:cNvSpPr>
            <a:spLocks noGrp="1"/>
          </p:cNvSpPr>
          <p:nvPr>
            <p:ph type="sldNum" sz="quarter" idx="5"/>
          </p:nvPr>
        </p:nvSpPr>
        <p:spPr>
          <a:xfrm>
            <a:off x="4144618" y="9120818"/>
            <a:ext cx="3170582" cy="480387"/>
          </a:xfrm>
          <a:prstGeom prst="rect">
            <a:avLst/>
          </a:prstGeom>
          <a:noFill/>
        </p:spPr>
        <p:txBody>
          <a:bodyPr/>
          <a:lstStyle/>
          <a:p>
            <a:fld id="{C02B6C63-DD80-4860-8C37-0D0242AE7E42}" type="slidenum">
              <a:rPr lang="en-US" smtClean="0"/>
              <a:pPr/>
              <a:t>84</a:t>
            </a:fld>
            <a:endParaRPr lang="en-US" dirty="0" smtClean="0"/>
          </a:p>
        </p:txBody>
      </p:sp>
    </p:spTree>
    <p:extLst>
      <p:ext uri="{BB962C8B-B14F-4D97-AF65-F5344CB8AC3E}">
        <p14:creationId xmlns:p14="http://schemas.microsoft.com/office/powerpoint/2010/main" val="22659775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57300" y="719138"/>
            <a:ext cx="4802188" cy="3600450"/>
          </a:xfrm>
          <a:prstGeom prst="rect">
            <a:avLst/>
          </a:prstGeom>
          <a:ln/>
        </p:spPr>
      </p:sp>
      <p:sp>
        <p:nvSpPr>
          <p:cNvPr id="11366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This slide introduces the concept of exposure of aerosols and splash back exposures and proper </a:t>
            </a:r>
            <a:r>
              <a:rPr lang="en-US" dirty="0" smtClean="0">
                <a:solidFill>
                  <a:srgbClr val="000000"/>
                </a:solidFill>
              </a:rPr>
              <a:t>eyewear</a:t>
            </a:r>
            <a:r>
              <a:rPr lang="en-US" dirty="0">
                <a:solidFill>
                  <a:srgbClr val="000000"/>
                </a:solidFill>
              </a:rPr>
              <a:t>.</a:t>
            </a:r>
          </a:p>
          <a:p>
            <a:pPr lvl="0"/>
            <a:endParaRPr lang="en-US" dirty="0">
              <a:solidFill>
                <a:srgbClr val="000000"/>
              </a:solidFill>
            </a:endParaRPr>
          </a:p>
          <a:p>
            <a:pPr lvl="0"/>
            <a:r>
              <a:rPr lang="en-US" dirty="0">
                <a:solidFill>
                  <a:srgbClr val="000000"/>
                </a:solidFill>
              </a:rPr>
              <a:t>It can also be an introduction to the consideration of weather in the work environment and hand to face contact when it is 75-90 degree’s out and sweating is an issue on the head and </a:t>
            </a:r>
            <a:r>
              <a:rPr lang="en-US" dirty="0" smtClean="0">
                <a:solidFill>
                  <a:srgbClr val="000000"/>
                </a:solidFill>
              </a:rPr>
              <a:t>face.</a:t>
            </a:r>
            <a:endParaRPr lang="en-US" dirty="0">
              <a:solidFill>
                <a:srgbClr val="000000"/>
              </a:solidFill>
            </a:endParaRPr>
          </a:p>
        </p:txBody>
      </p:sp>
      <p:sp>
        <p:nvSpPr>
          <p:cNvPr id="113668" name="Slide Number Placeholder 3"/>
          <p:cNvSpPr>
            <a:spLocks noGrp="1"/>
          </p:cNvSpPr>
          <p:nvPr>
            <p:ph type="sldNum" sz="quarter" idx="5"/>
          </p:nvPr>
        </p:nvSpPr>
        <p:spPr>
          <a:xfrm>
            <a:off x="4144618" y="9120818"/>
            <a:ext cx="3170582" cy="480387"/>
          </a:xfrm>
          <a:prstGeom prst="rect">
            <a:avLst/>
          </a:prstGeom>
          <a:noFill/>
        </p:spPr>
        <p:txBody>
          <a:bodyPr/>
          <a:lstStyle/>
          <a:p>
            <a:fld id="{C02B6C63-DD80-4860-8C37-0D0242AE7E42}" type="slidenum">
              <a:rPr lang="en-US" smtClean="0"/>
              <a:pPr/>
              <a:t>85</a:t>
            </a:fld>
            <a:endParaRPr lang="en-US" dirty="0" smtClean="0"/>
          </a:p>
        </p:txBody>
      </p:sp>
    </p:spTree>
    <p:extLst>
      <p:ext uri="{BB962C8B-B14F-4D97-AF65-F5344CB8AC3E}">
        <p14:creationId xmlns:p14="http://schemas.microsoft.com/office/powerpoint/2010/main" val="23510359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257300" y="719138"/>
            <a:ext cx="4802188" cy="3600450"/>
          </a:xfrm>
          <a:prstGeom prst="rect">
            <a:avLst/>
          </a:prstGeom>
          <a:ln/>
        </p:spPr>
      </p:sp>
      <p:sp>
        <p:nvSpPr>
          <p:cNvPr id="113667"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Impact slide and discussion on appropriate levels of PPE and fit for use issues.</a:t>
            </a:r>
          </a:p>
          <a:p>
            <a:pPr lvl="0"/>
            <a:endParaRPr lang="en-US" dirty="0">
              <a:solidFill>
                <a:srgbClr val="000000"/>
              </a:solidFill>
            </a:endParaRPr>
          </a:p>
          <a:p>
            <a:pPr lvl="0"/>
            <a:r>
              <a:rPr lang="en-US" dirty="0">
                <a:solidFill>
                  <a:srgbClr val="000000"/>
                </a:solidFill>
              </a:rPr>
              <a:t>Are standard glasses or sunglasses </a:t>
            </a:r>
            <a:r>
              <a:rPr lang="en-US" dirty="0" smtClean="0">
                <a:solidFill>
                  <a:srgbClr val="000000"/>
                </a:solidFill>
              </a:rPr>
              <a:t>adequate?</a:t>
            </a:r>
            <a:endParaRPr lang="en-US" dirty="0">
              <a:solidFill>
                <a:srgbClr val="000000"/>
              </a:solidFill>
            </a:endParaRPr>
          </a:p>
          <a:p>
            <a:pPr lvl="0"/>
            <a:endParaRPr lang="en-US" dirty="0">
              <a:solidFill>
                <a:srgbClr val="000000"/>
              </a:solidFill>
            </a:endParaRPr>
          </a:p>
          <a:p>
            <a:pPr lvl="0"/>
            <a:r>
              <a:rPr lang="en-US" dirty="0" smtClean="0">
                <a:solidFill>
                  <a:srgbClr val="000000"/>
                </a:solidFill>
              </a:rPr>
              <a:t>The presentation going forward along with </a:t>
            </a:r>
            <a:r>
              <a:rPr lang="en-US" dirty="0">
                <a:solidFill>
                  <a:srgbClr val="000000"/>
                </a:solidFill>
              </a:rPr>
              <a:t>recommendations describe the context of PPE choices as: </a:t>
            </a:r>
            <a:endParaRPr lang="en-US" dirty="0" smtClean="0">
              <a:solidFill>
                <a:srgbClr val="000000"/>
              </a:solidFill>
            </a:endParaRPr>
          </a:p>
          <a:p>
            <a:pPr marL="177845" indent="-177845">
              <a:buFont typeface="Arial" panose="020B0604020202020204" pitchFamily="34" charset="0"/>
              <a:buChar char="•"/>
            </a:pPr>
            <a:r>
              <a:rPr lang="en-US" dirty="0" smtClean="0">
                <a:solidFill>
                  <a:srgbClr val="000000"/>
                </a:solidFill>
              </a:rPr>
              <a:t>Good</a:t>
            </a:r>
          </a:p>
          <a:p>
            <a:pPr marL="177845" indent="-177845">
              <a:buFont typeface="Arial" panose="020B0604020202020204" pitchFamily="34" charset="0"/>
              <a:buChar char="•"/>
            </a:pPr>
            <a:r>
              <a:rPr lang="en-US" dirty="0" smtClean="0">
                <a:solidFill>
                  <a:srgbClr val="000000"/>
                </a:solidFill>
              </a:rPr>
              <a:t>Better</a:t>
            </a:r>
          </a:p>
          <a:p>
            <a:pPr marL="177845" indent="-177845">
              <a:buFont typeface="Arial" panose="020B0604020202020204" pitchFamily="34" charset="0"/>
              <a:buChar char="•"/>
            </a:pPr>
            <a:r>
              <a:rPr lang="en-US" dirty="0" smtClean="0">
                <a:solidFill>
                  <a:srgbClr val="000000"/>
                </a:solidFill>
              </a:rPr>
              <a:t>Best</a:t>
            </a:r>
            <a:endParaRPr lang="en-US" dirty="0">
              <a:solidFill>
                <a:srgbClr val="000000"/>
              </a:solidFill>
            </a:endParaRPr>
          </a:p>
        </p:txBody>
      </p:sp>
      <p:sp>
        <p:nvSpPr>
          <p:cNvPr id="113668" name="Slide Number Placeholder 3"/>
          <p:cNvSpPr>
            <a:spLocks noGrp="1"/>
          </p:cNvSpPr>
          <p:nvPr>
            <p:ph type="sldNum" sz="quarter" idx="5"/>
          </p:nvPr>
        </p:nvSpPr>
        <p:spPr>
          <a:xfrm>
            <a:off x="4144618" y="9120818"/>
            <a:ext cx="3170582" cy="480387"/>
          </a:xfrm>
          <a:prstGeom prst="rect">
            <a:avLst/>
          </a:prstGeom>
          <a:noFill/>
        </p:spPr>
        <p:txBody>
          <a:bodyPr/>
          <a:lstStyle/>
          <a:p>
            <a:fld id="{C02B6C63-DD80-4860-8C37-0D0242AE7E42}" type="slidenum">
              <a:rPr lang="en-US" smtClean="0"/>
              <a:pPr/>
              <a:t>86</a:t>
            </a:fld>
            <a:endParaRPr lang="en-US" dirty="0" smtClean="0"/>
          </a:p>
        </p:txBody>
      </p:sp>
    </p:spTree>
    <p:extLst>
      <p:ext uri="{BB962C8B-B14F-4D97-AF65-F5344CB8AC3E}">
        <p14:creationId xmlns:p14="http://schemas.microsoft.com/office/powerpoint/2010/main" val="6479739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xfrm>
            <a:off x="1257300" y="719138"/>
            <a:ext cx="4802188" cy="3600450"/>
          </a:xfrm>
          <a:prstGeom prst="rect">
            <a:avLst/>
          </a:prstGeom>
          <a:ln/>
        </p:spPr>
      </p:sp>
      <p:sp>
        <p:nvSpPr>
          <p:cNvPr id="116739"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A list of pathogen exposures can be handed out, but start here, because it is individual behaviors that will get the job done on a personal level, up close and personal, so the discussion should start here based on what we see in the field.</a:t>
            </a:r>
          </a:p>
        </p:txBody>
      </p:sp>
      <p:sp>
        <p:nvSpPr>
          <p:cNvPr id="116740" name="Slide Number Placeholder 3"/>
          <p:cNvSpPr>
            <a:spLocks noGrp="1"/>
          </p:cNvSpPr>
          <p:nvPr>
            <p:ph type="sldNum" sz="quarter" idx="5"/>
          </p:nvPr>
        </p:nvSpPr>
        <p:spPr>
          <a:xfrm>
            <a:off x="4144618" y="9120818"/>
            <a:ext cx="3170582" cy="480387"/>
          </a:xfrm>
          <a:prstGeom prst="rect">
            <a:avLst/>
          </a:prstGeom>
          <a:noFill/>
        </p:spPr>
        <p:txBody>
          <a:bodyPr/>
          <a:lstStyle/>
          <a:p>
            <a:fld id="{2AB92CB4-09D8-40DC-B582-46F96F123EEE}" type="slidenum">
              <a:rPr lang="en-US" smtClean="0"/>
              <a:pPr/>
              <a:t>87</a:t>
            </a:fld>
            <a:endParaRPr lang="en-US" dirty="0" smtClean="0"/>
          </a:p>
        </p:txBody>
      </p:sp>
    </p:spTree>
    <p:extLst>
      <p:ext uri="{BB962C8B-B14F-4D97-AF65-F5344CB8AC3E}">
        <p14:creationId xmlns:p14="http://schemas.microsoft.com/office/powerpoint/2010/main" val="7898417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xfrm>
            <a:off x="1257300" y="719138"/>
            <a:ext cx="4802188" cy="3600450"/>
          </a:xfrm>
          <a:prstGeom prst="rect">
            <a:avLst/>
          </a:prstGeom>
          <a:ln/>
        </p:spPr>
      </p:sp>
      <p:sp>
        <p:nvSpPr>
          <p:cNvPr id="172035"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New workers to the industry experience a higher frequency of sick time until acquired immunities are built up. </a:t>
            </a:r>
          </a:p>
          <a:p>
            <a:pPr lvl="0"/>
            <a:endParaRPr lang="en-US" dirty="0">
              <a:solidFill>
                <a:srgbClr val="000000"/>
              </a:solidFill>
            </a:endParaRPr>
          </a:p>
          <a:p>
            <a:pPr lvl="0"/>
            <a:r>
              <a:rPr lang="en-US" dirty="0">
                <a:solidFill>
                  <a:srgbClr val="000000"/>
                </a:solidFill>
              </a:rPr>
              <a:t>This has been recognized in several companies with larger workforces (100 plus) that is often unrecognized in small family operations.</a:t>
            </a:r>
          </a:p>
          <a:p>
            <a:pPr lvl="0"/>
            <a:endParaRPr lang="en-US" dirty="0">
              <a:solidFill>
                <a:srgbClr val="000000"/>
              </a:solidFill>
            </a:endParaRPr>
          </a:p>
          <a:p>
            <a:pPr lvl="0"/>
            <a:r>
              <a:rPr lang="en-US" dirty="0">
                <a:solidFill>
                  <a:srgbClr val="000000"/>
                </a:solidFill>
              </a:rPr>
              <a:t>It is noteworthy as a motivational statement for compliance of </a:t>
            </a:r>
            <a:r>
              <a:rPr lang="en-US" dirty="0" smtClean="0">
                <a:solidFill>
                  <a:srgbClr val="000000"/>
                </a:solidFill>
              </a:rPr>
              <a:t>use, </a:t>
            </a:r>
            <a:r>
              <a:rPr lang="en-US" dirty="0">
                <a:solidFill>
                  <a:srgbClr val="000000"/>
                </a:solidFill>
              </a:rPr>
              <a:t>to highlight the fact that most employer’s at this level do not offer sick leave </a:t>
            </a:r>
            <a:r>
              <a:rPr lang="en-US" dirty="0" smtClean="0">
                <a:solidFill>
                  <a:srgbClr val="000000"/>
                </a:solidFill>
              </a:rPr>
              <a:t>pay. </a:t>
            </a:r>
          </a:p>
          <a:p>
            <a:pPr lvl="0"/>
            <a:endParaRPr lang="en-US" dirty="0">
              <a:solidFill>
                <a:srgbClr val="000000"/>
              </a:solidFill>
            </a:endParaRPr>
          </a:p>
          <a:p>
            <a:pPr lvl="0"/>
            <a:r>
              <a:rPr lang="en-US" dirty="0" smtClean="0">
                <a:solidFill>
                  <a:srgbClr val="000000"/>
                </a:solidFill>
              </a:rPr>
              <a:t>If you don’t show up, you don’t get paid.</a:t>
            </a:r>
            <a:endParaRPr lang="en-US" dirty="0">
              <a:solidFill>
                <a:srgbClr val="000000"/>
              </a:solidFill>
            </a:endParaRPr>
          </a:p>
        </p:txBody>
      </p:sp>
      <p:sp>
        <p:nvSpPr>
          <p:cNvPr id="172036" name="Slide Number Placeholder 3"/>
          <p:cNvSpPr>
            <a:spLocks noGrp="1"/>
          </p:cNvSpPr>
          <p:nvPr>
            <p:ph type="sldNum" sz="quarter" idx="5"/>
          </p:nvPr>
        </p:nvSpPr>
        <p:spPr>
          <a:xfrm>
            <a:off x="4144618" y="9120818"/>
            <a:ext cx="3170582" cy="480387"/>
          </a:xfrm>
          <a:prstGeom prst="rect">
            <a:avLst/>
          </a:prstGeom>
          <a:noFill/>
        </p:spPr>
        <p:txBody>
          <a:bodyPr/>
          <a:lstStyle/>
          <a:p>
            <a:fld id="{50239B1E-2D81-4B77-9159-57F78AADB826}" type="slidenum">
              <a:rPr lang="en-US" smtClean="0"/>
              <a:pPr/>
              <a:t>88</a:t>
            </a:fld>
            <a:endParaRPr lang="en-US" dirty="0" smtClean="0"/>
          </a:p>
        </p:txBody>
      </p:sp>
    </p:spTree>
    <p:extLst>
      <p:ext uri="{BB962C8B-B14F-4D97-AF65-F5344CB8AC3E}">
        <p14:creationId xmlns:p14="http://schemas.microsoft.com/office/powerpoint/2010/main" val="27548418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xfrm>
            <a:off x="1257300" y="719138"/>
            <a:ext cx="4802188" cy="3600450"/>
          </a:xfrm>
          <a:prstGeom prst="rect">
            <a:avLst/>
          </a:prstGeom>
          <a:ln/>
        </p:spPr>
      </p:sp>
      <p:sp>
        <p:nvSpPr>
          <p:cNvPr id="176131"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Proof statement on statistical information from the gov’t. If even remotely accurate, a service provider has no knowledge of client health issues and can “reasonably” anticipate these exposures.</a:t>
            </a:r>
          </a:p>
          <a:p>
            <a:pPr lvl="0"/>
            <a:endParaRPr lang="en-US" dirty="0">
              <a:solidFill>
                <a:srgbClr val="000000"/>
              </a:solidFill>
            </a:endParaRPr>
          </a:p>
          <a:p>
            <a:pPr lvl="0"/>
            <a:r>
              <a:rPr lang="en-US" dirty="0">
                <a:solidFill>
                  <a:srgbClr val="000000"/>
                </a:solidFill>
              </a:rPr>
              <a:t>Infective dose for parasites from human waste sources and contaminated soil or effluent are:</a:t>
            </a:r>
          </a:p>
          <a:p>
            <a:pPr lvl="0"/>
            <a:endParaRPr lang="en-US" dirty="0">
              <a:solidFill>
                <a:srgbClr val="000000"/>
              </a:solidFill>
            </a:endParaRPr>
          </a:p>
          <a:p>
            <a:pPr lvl="0"/>
            <a:r>
              <a:rPr lang="en-US" dirty="0">
                <a:solidFill>
                  <a:srgbClr val="000000"/>
                </a:solidFill>
              </a:rPr>
              <a:t>ONE!</a:t>
            </a:r>
          </a:p>
        </p:txBody>
      </p:sp>
      <p:sp>
        <p:nvSpPr>
          <p:cNvPr id="176132" name="Slide Number Placeholder 3"/>
          <p:cNvSpPr>
            <a:spLocks noGrp="1"/>
          </p:cNvSpPr>
          <p:nvPr>
            <p:ph type="sldNum" sz="quarter" idx="5"/>
          </p:nvPr>
        </p:nvSpPr>
        <p:spPr>
          <a:xfrm>
            <a:off x="4144618" y="9120818"/>
            <a:ext cx="3170582" cy="480387"/>
          </a:xfrm>
          <a:prstGeom prst="rect">
            <a:avLst/>
          </a:prstGeom>
          <a:noFill/>
        </p:spPr>
        <p:txBody>
          <a:bodyPr/>
          <a:lstStyle/>
          <a:p>
            <a:fld id="{A44344F9-7EE9-47C9-8090-225FBE54BE56}" type="slidenum">
              <a:rPr lang="en-US" smtClean="0"/>
              <a:pPr/>
              <a:t>89</a:t>
            </a:fld>
            <a:endParaRPr lang="en-US" dirty="0" smtClean="0"/>
          </a:p>
        </p:txBody>
      </p:sp>
    </p:spTree>
    <p:extLst>
      <p:ext uri="{BB962C8B-B14F-4D97-AF65-F5344CB8AC3E}">
        <p14:creationId xmlns:p14="http://schemas.microsoft.com/office/powerpoint/2010/main" val="3938658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1257300" y="719138"/>
            <a:ext cx="4802188" cy="3600450"/>
          </a:xfrm>
          <a:prstGeom prst="rect">
            <a:avLst/>
          </a:prstGeom>
          <a:ln/>
        </p:spPr>
      </p:sp>
      <p:sp>
        <p:nvSpPr>
          <p:cNvPr id="99331" name="Notes Placeholder 2"/>
          <p:cNvSpPr>
            <a:spLocks noGrp="1"/>
          </p:cNvSpPr>
          <p:nvPr>
            <p:ph type="body" idx="1"/>
          </p:nvPr>
        </p:nvSpPr>
        <p:spPr>
          <a:xfrm>
            <a:off x="975692" y="4561231"/>
            <a:ext cx="5363818" cy="4320213"/>
          </a:xfrm>
          <a:prstGeom prst="rect">
            <a:avLst/>
          </a:prstGeom>
          <a:noFill/>
          <a:ln/>
        </p:spPr>
        <p:txBody>
          <a:bodyPr/>
          <a:lstStyle/>
          <a:p>
            <a:pPr lvl="0"/>
            <a:r>
              <a:rPr lang="en-US" dirty="0" smtClean="0">
                <a:solidFill>
                  <a:srgbClr val="000000"/>
                </a:solidFill>
              </a:rPr>
              <a:t>Different pathogens are identified using different lab protocols. </a:t>
            </a:r>
          </a:p>
          <a:p>
            <a:pPr lvl="0"/>
            <a:r>
              <a:rPr lang="en-US" dirty="0" smtClean="0">
                <a:solidFill>
                  <a:srgbClr val="000000"/>
                </a:solidFill>
              </a:rPr>
              <a:t>This </a:t>
            </a:r>
            <a:r>
              <a:rPr lang="en-US" dirty="0">
                <a:solidFill>
                  <a:srgbClr val="000000"/>
                </a:solidFill>
              </a:rPr>
              <a:t>slide also </a:t>
            </a:r>
            <a:r>
              <a:rPr lang="en-US" dirty="0" smtClean="0">
                <a:solidFill>
                  <a:srgbClr val="000000"/>
                </a:solidFill>
              </a:rPr>
              <a:t>can be used to discuss methods </a:t>
            </a:r>
            <a:r>
              <a:rPr lang="en-US" dirty="0">
                <a:solidFill>
                  <a:srgbClr val="000000"/>
                </a:solidFill>
              </a:rPr>
              <a:t>used in field sampling and the utilization of three labs to evaluate the samples and were used to back check testing procedures against one another.</a:t>
            </a:r>
          </a:p>
          <a:p>
            <a:pPr lvl="0"/>
            <a:r>
              <a:rPr lang="en-US" dirty="0">
                <a:solidFill>
                  <a:srgbClr val="000000"/>
                </a:solidFill>
              </a:rPr>
              <a:t>They were: </a:t>
            </a:r>
            <a:endParaRPr lang="en-US" dirty="0" smtClean="0">
              <a:solidFill>
                <a:srgbClr val="000000"/>
              </a:solidFill>
            </a:endParaRPr>
          </a:p>
          <a:p>
            <a:pPr marL="177845" indent="-177845">
              <a:buFont typeface="Arial" panose="020B0604020202020204" pitchFamily="34" charset="0"/>
              <a:buChar char="•"/>
            </a:pPr>
            <a:r>
              <a:rPr lang="en-US" dirty="0" smtClean="0">
                <a:solidFill>
                  <a:srgbClr val="000000"/>
                </a:solidFill>
              </a:rPr>
              <a:t>Plate </a:t>
            </a:r>
            <a:r>
              <a:rPr lang="en-US" dirty="0">
                <a:solidFill>
                  <a:srgbClr val="000000"/>
                </a:solidFill>
              </a:rPr>
              <a:t>tests </a:t>
            </a:r>
            <a:r>
              <a:rPr lang="en-US" dirty="0" smtClean="0">
                <a:solidFill>
                  <a:srgbClr val="000000"/>
                </a:solidFill>
              </a:rPr>
              <a:t> for aerosols</a:t>
            </a:r>
            <a:r>
              <a:rPr lang="en-US" dirty="0">
                <a:solidFill>
                  <a:srgbClr val="000000"/>
                </a:solidFill>
              </a:rPr>
              <a:t> </a:t>
            </a:r>
            <a:r>
              <a:rPr lang="en-US" dirty="0" smtClean="0">
                <a:solidFill>
                  <a:srgbClr val="000000"/>
                </a:solidFill>
              </a:rPr>
              <a:t>and splashing</a:t>
            </a:r>
          </a:p>
          <a:p>
            <a:pPr marL="177845" indent="-177845">
              <a:buFont typeface="Arial" panose="020B0604020202020204" pitchFamily="34" charset="0"/>
              <a:buChar char="•"/>
            </a:pPr>
            <a:r>
              <a:rPr lang="en-US" dirty="0" smtClean="0">
                <a:solidFill>
                  <a:srgbClr val="000000"/>
                </a:solidFill>
              </a:rPr>
              <a:t>Liquid </a:t>
            </a:r>
            <a:r>
              <a:rPr lang="en-US" dirty="0">
                <a:solidFill>
                  <a:srgbClr val="000000"/>
                </a:solidFill>
              </a:rPr>
              <a:t>samples </a:t>
            </a:r>
            <a:r>
              <a:rPr lang="en-US" dirty="0" smtClean="0">
                <a:solidFill>
                  <a:srgbClr val="000000"/>
                </a:solidFill>
              </a:rPr>
              <a:t>drawn from septic trucks, storage </a:t>
            </a:r>
            <a:r>
              <a:rPr lang="en-US" dirty="0">
                <a:solidFill>
                  <a:srgbClr val="000000"/>
                </a:solidFill>
              </a:rPr>
              <a:t>and pump </a:t>
            </a:r>
            <a:r>
              <a:rPr lang="en-US" dirty="0" smtClean="0">
                <a:solidFill>
                  <a:srgbClr val="000000"/>
                </a:solidFill>
              </a:rPr>
              <a:t>tanks</a:t>
            </a:r>
          </a:p>
          <a:p>
            <a:pPr marL="177845" indent="-177845">
              <a:buFont typeface="Arial" panose="020B0604020202020204" pitchFamily="34" charset="0"/>
              <a:buChar char="•"/>
            </a:pPr>
            <a:r>
              <a:rPr lang="en-US" dirty="0" smtClean="0">
                <a:solidFill>
                  <a:srgbClr val="000000"/>
                </a:solidFill>
              </a:rPr>
              <a:t>Swab </a:t>
            </a:r>
            <a:r>
              <a:rPr lang="en-US" dirty="0">
                <a:solidFill>
                  <a:srgbClr val="000000"/>
                </a:solidFill>
              </a:rPr>
              <a:t>sampling </a:t>
            </a:r>
            <a:r>
              <a:rPr lang="en-US" dirty="0" smtClean="0">
                <a:solidFill>
                  <a:srgbClr val="000000"/>
                </a:solidFill>
              </a:rPr>
              <a:t> on contaminated contact surfaces</a:t>
            </a:r>
            <a:endParaRPr lang="en-US" dirty="0">
              <a:solidFill>
                <a:srgbClr val="000000"/>
              </a:solidFill>
            </a:endParaRPr>
          </a:p>
          <a:p>
            <a:pPr lvl="0"/>
            <a:endParaRPr lang="en-US" dirty="0">
              <a:solidFill>
                <a:srgbClr val="000000"/>
              </a:solidFill>
            </a:endParaRPr>
          </a:p>
        </p:txBody>
      </p:sp>
      <p:sp>
        <p:nvSpPr>
          <p:cNvPr id="99332" name="Slide Number Placeholder 3"/>
          <p:cNvSpPr>
            <a:spLocks noGrp="1"/>
          </p:cNvSpPr>
          <p:nvPr>
            <p:ph type="sldNum" sz="quarter" idx="5"/>
          </p:nvPr>
        </p:nvSpPr>
        <p:spPr>
          <a:xfrm>
            <a:off x="4144618" y="9120818"/>
            <a:ext cx="3170582" cy="480387"/>
          </a:xfrm>
          <a:prstGeom prst="rect">
            <a:avLst/>
          </a:prstGeom>
          <a:noFill/>
        </p:spPr>
        <p:txBody>
          <a:bodyPr/>
          <a:lstStyle/>
          <a:p>
            <a:fld id="{8490F423-4422-4C6F-B28F-FB3D53E9FA7A}" type="slidenum">
              <a:rPr lang="en-US" smtClean="0"/>
              <a:pPr/>
              <a:t>9</a:t>
            </a:fld>
            <a:endParaRPr lang="en-US" dirty="0" smtClean="0"/>
          </a:p>
        </p:txBody>
      </p:sp>
    </p:spTree>
    <p:extLst>
      <p:ext uri="{BB962C8B-B14F-4D97-AF65-F5344CB8AC3E}">
        <p14:creationId xmlns:p14="http://schemas.microsoft.com/office/powerpoint/2010/main" val="31681099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xfrm>
            <a:off x="1257300" y="719138"/>
            <a:ext cx="4802188" cy="3600450"/>
          </a:xfrm>
          <a:prstGeom prst="rect">
            <a:avLst/>
          </a:prstGeom>
          <a:ln/>
        </p:spPr>
      </p:sp>
      <p:sp>
        <p:nvSpPr>
          <p:cNvPr id="172035"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Introduction </a:t>
            </a:r>
            <a:r>
              <a:rPr lang="en-US" dirty="0" smtClean="0">
                <a:solidFill>
                  <a:srgbClr val="000000"/>
                </a:solidFill>
              </a:rPr>
              <a:t>and discussion to the microbiology of OSS.</a:t>
            </a:r>
            <a:endParaRPr lang="en-US" dirty="0">
              <a:solidFill>
                <a:srgbClr val="000000"/>
              </a:solidFill>
            </a:endParaRPr>
          </a:p>
        </p:txBody>
      </p:sp>
      <p:sp>
        <p:nvSpPr>
          <p:cNvPr id="172036" name="Slide Number Placeholder 3"/>
          <p:cNvSpPr>
            <a:spLocks noGrp="1"/>
          </p:cNvSpPr>
          <p:nvPr>
            <p:ph type="sldNum" sz="quarter" idx="5"/>
          </p:nvPr>
        </p:nvSpPr>
        <p:spPr>
          <a:xfrm>
            <a:off x="4144618" y="9120818"/>
            <a:ext cx="3170582" cy="480387"/>
          </a:xfrm>
          <a:prstGeom prst="rect">
            <a:avLst/>
          </a:prstGeom>
          <a:noFill/>
        </p:spPr>
        <p:txBody>
          <a:bodyPr/>
          <a:lstStyle/>
          <a:p>
            <a:fld id="{50239B1E-2D81-4B77-9159-57F78AADB826}" type="slidenum">
              <a:rPr lang="en-US" smtClean="0"/>
              <a:pPr/>
              <a:t>90</a:t>
            </a:fld>
            <a:endParaRPr lang="en-US" dirty="0" smtClean="0"/>
          </a:p>
        </p:txBody>
      </p:sp>
    </p:spTree>
    <p:extLst>
      <p:ext uri="{BB962C8B-B14F-4D97-AF65-F5344CB8AC3E}">
        <p14:creationId xmlns:p14="http://schemas.microsoft.com/office/powerpoint/2010/main" val="30972585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xfrm>
            <a:off x="1257300" y="719138"/>
            <a:ext cx="4802188" cy="3600450"/>
          </a:xfrm>
          <a:prstGeom prst="rect">
            <a:avLst/>
          </a:prstGeom>
          <a:ln/>
        </p:spPr>
      </p:sp>
      <p:sp>
        <p:nvSpPr>
          <p:cNvPr id="173059"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Washing your hands frequently with regular soap and water is important to help prevent the spread of germs.  </a:t>
            </a:r>
            <a:endParaRPr lang="en-US" dirty="0" smtClean="0">
              <a:solidFill>
                <a:srgbClr val="000000"/>
              </a:solidFill>
            </a:endParaRPr>
          </a:p>
          <a:p>
            <a:pPr lvl="0"/>
            <a:r>
              <a:rPr lang="en-US" dirty="0" smtClean="0">
                <a:solidFill>
                  <a:srgbClr val="000000"/>
                </a:solidFill>
              </a:rPr>
              <a:t>It is important to state that while </a:t>
            </a:r>
            <a:r>
              <a:rPr lang="en-US" dirty="0">
                <a:solidFill>
                  <a:srgbClr val="000000"/>
                </a:solidFill>
              </a:rPr>
              <a:t>antibacterial products may seem like a stronger cleaning option, they are no more effective in cleaning your hands than regular soap and </a:t>
            </a:r>
            <a:r>
              <a:rPr lang="en-US" dirty="0" smtClean="0">
                <a:solidFill>
                  <a:srgbClr val="000000"/>
                </a:solidFill>
              </a:rPr>
              <a:t>water.</a:t>
            </a:r>
          </a:p>
          <a:p>
            <a:pPr lvl="0"/>
            <a:r>
              <a:rPr lang="en-US" dirty="0" smtClean="0">
                <a:solidFill>
                  <a:srgbClr val="000000"/>
                </a:solidFill>
              </a:rPr>
              <a:t>Further, </a:t>
            </a:r>
            <a:r>
              <a:rPr lang="en-US" dirty="0">
                <a:solidFill>
                  <a:srgbClr val="000000"/>
                </a:solidFill>
              </a:rPr>
              <a:t>they do not kill viruses like H1N1 (swine) flu. In fact, the routine use of antibacterial cleaning products has been questioned by scientists and studies have shown that triclosan, the active ingredient in many antibacterial products, may make matters worse by creating drug resistant bacteria like MRSA.  </a:t>
            </a:r>
          </a:p>
          <a:p>
            <a:pPr lvl="0"/>
            <a:r>
              <a:rPr lang="en-US" dirty="0">
                <a:solidFill>
                  <a:srgbClr val="000000"/>
                </a:solidFill>
              </a:rPr>
              <a:t>Stick with simple soap and water and if you can't wash your hands, use an alcohol-based sanitizer with at least 60% alcohol content.</a:t>
            </a:r>
          </a:p>
          <a:p>
            <a:endParaRPr lang="en-US" dirty="0" smtClean="0"/>
          </a:p>
        </p:txBody>
      </p:sp>
      <p:sp>
        <p:nvSpPr>
          <p:cNvPr id="173060" name="Slide Number Placeholder 3"/>
          <p:cNvSpPr>
            <a:spLocks noGrp="1"/>
          </p:cNvSpPr>
          <p:nvPr>
            <p:ph type="sldNum" sz="quarter" idx="5"/>
          </p:nvPr>
        </p:nvSpPr>
        <p:spPr>
          <a:xfrm>
            <a:off x="4144618" y="9120818"/>
            <a:ext cx="3170582" cy="480387"/>
          </a:xfrm>
          <a:prstGeom prst="rect">
            <a:avLst/>
          </a:prstGeom>
          <a:noFill/>
        </p:spPr>
        <p:txBody>
          <a:bodyPr/>
          <a:lstStyle/>
          <a:p>
            <a:fld id="{8F2B30BD-58AE-436E-9713-4B831F9FA0B1}" type="slidenum">
              <a:rPr lang="en-US" smtClean="0"/>
              <a:pPr/>
              <a:t>91</a:t>
            </a:fld>
            <a:endParaRPr lang="en-US" dirty="0" smtClean="0"/>
          </a:p>
        </p:txBody>
      </p:sp>
    </p:spTree>
    <p:extLst>
      <p:ext uri="{BB962C8B-B14F-4D97-AF65-F5344CB8AC3E}">
        <p14:creationId xmlns:p14="http://schemas.microsoft.com/office/powerpoint/2010/main" val="22813659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xfrm>
            <a:off x="1257300" y="719138"/>
            <a:ext cx="4802188" cy="3600450"/>
          </a:xfrm>
          <a:prstGeom prst="rect">
            <a:avLst/>
          </a:prstGeom>
          <a:ln/>
        </p:spPr>
      </p:sp>
      <p:sp>
        <p:nvSpPr>
          <p:cNvPr id="173059"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Overview of common sources, and part of the “over 100” virus found in sewage</a:t>
            </a:r>
          </a:p>
          <a:p>
            <a:endParaRPr lang="en-US" dirty="0" smtClean="0"/>
          </a:p>
        </p:txBody>
      </p:sp>
      <p:sp>
        <p:nvSpPr>
          <p:cNvPr id="173060" name="Slide Number Placeholder 3"/>
          <p:cNvSpPr>
            <a:spLocks noGrp="1"/>
          </p:cNvSpPr>
          <p:nvPr>
            <p:ph type="sldNum" sz="quarter" idx="5"/>
          </p:nvPr>
        </p:nvSpPr>
        <p:spPr>
          <a:xfrm>
            <a:off x="4144618" y="9120818"/>
            <a:ext cx="3170582" cy="480387"/>
          </a:xfrm>
          <a:prstGeom prst="rect">
            <a:avLst/>
          </a:prstGeom>
          <a:noFill/>
        </p:spPr>
        <p:txBody>
          <a:bodyPr/>
          <a:lstStyle/>
          <a:p>
            <a:fld id="{8F2B30BD-58AE-436E-9713-4B831F9FA0B1}" type="slidenum">
              <a:rPr lang="en-US" smtClean="0"/>
              <a:pPr/>
              <a:t>92</a:t>
            </a:fld>
            <a:endParaRPr lang="en-US" dirty="0" smtClean="0"/>
          </a:p>
        </p:txBody>
      </p:sp>
    </p:spTree>
    <p:extLst>
      <p:ext uri="{BB962C8B-B14F-4D97-AF65-F5344CB8AC3E}">
        <p14:creationId xmlns:p14="http://schemas.microsoft.com/office/powerpoint/2010/main" val="22813659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xfrm>
            <a:off x="1257300" y="719138"/>
            <a:ext cx="4802188" cy="3600450"/>
          </a:xfrm>
          <a:prstGeom prst="rect">
            <a:avLst/>
          </a:prstGeom>
          <a:ln/>
        </p:spPr>
      </p:sp>
      <p:sp>
        <p:nvSpPr>
          <p:cNvPr id="174083" name="Notes Placeholder 2"/>
          <p:cNvSpPr>
            <a:spLocks noGrp="1"/>
          </p:cNvSpPr>
          <p:nvPr>
            <p:ph type="body" idx="1"/>
          </p:nvPr>
        </p:nvSpPr>
        <p:spPr>
          <a:xfrm>
            <a:off x="975692" y="4561231"/>
            <a:ext cx="5363818" cy="4320213"/>
          </a:xfrm>
          <a:prstGeom prst="rect">
            <a:avLst/>
          </a:prstGeom>
          <a:noFill/>
          <a:ln/>
        </p:spPr>
        <p:txBody>
          <a:bodyPr/>
          <a:lstStyle/>
          <a:p>
            <a:pPr lvl="0"/>
            <a:r>
              <a:rPr lang="en-US" dirty="0">
                <a:solidFill>
                  <a:srgbClr val="000000"/>
                </a:solidFill>
              </a:rPr>
              <a:t>Overview, but presenter should note the issue of cyst and egg forming Protozoans that may phase into survival mode until conditions that they need for life resume</a:t>
            </a:r>
            <a:r>
              <a:rPr lang="en-US" dirty="0" smtClean="0">
                <a:solidFill>
                  <a:srgbClr val="000000"/>
                </a:solidFill>
              </a:rPr>
              <a:t>.</a:t>
            </a:r>
          </a:p>
          <a:p>
            <a:pPr lvl="0"/>
            <a:r>
              <a:rPr lang="en-US" dirty="0" smtClean="0">
                <a:solidFill>
                  <a:srgbClr val="000000"/>
                </a:solidFill>
              </a:rPr>
              <a:t>In a later slide, the presenter will have an opportunity to strengthen this point with “survivability” of these organisms in ground and surface water as well as contaminated soils.</a:t>
            </a:r>
            <a:endParaRPr lang="en-US" dirty="0">
              <a:solidFill>
                <a:srgbClr val="000000"/>
              </a:solidFill>
            </a:endParaRPr>
          </a:p>
          <a:p>
            <a:endParaRPr lang="en-US" dirty="0" smtClean="0"/>
          </a:p>
        </p:txBody>
      </p:sp>
      <p:sp>
        <p:nvSpPr>
          <p:cNvPr id="174084" name="Slide Number Placeholder 3"/>
          <p:cNvSpPr>
            <a:spLocks noGrp="1"/>
          </p:cNvSpPr>
          <p:nvPr>
            <p:ph type="sldNum" sz="quarter" idx="5"/>
          </p:nvPr>
        </p:nvSpPr>
        <p:spPr>
          <a:xfrm>
            <a:off x="4144618" y="9120818"/>
            <a:ext cx="3170582" cy="480387"/>
          </a:xfrm>
          <a:prstGeom prst="rect">
            <a:avLst/>
          </a:prstGeom>
          <a:noFill/>
        </p:spPr>
        <p:txBody>
          <a:bodyPr/>
          <a:lstStyle/>
          <a:p>
            <a:fld id="{F7BB4211-968E-4D79-AF6B-439360649EFC}" type="slidenum">
              <a:rPr lang="en-US" smtClean="0"/>
              <a:pPr/>
              <a:t>93</a:t>
            </a:fld>
            <a:endParaRPr lang="en-US" dirty="0" smtClean="0"/>
          </a:p>
        </p:txBody>
      </p:sp>
    </p:spTree>
    <p:extLst>
      <p:ext uri="{BB962C8B-B14F-4D97-AF65-F5344CB8AC3E}">
        <p14:creationId xmlns:p14="http://schemas.microsoft.com/office/powerpoint/2010/main" val="11988563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xfrm>
            <a:off x="1257300" y="719138"/>
            <a:ext cx="4802188" cy="3600450"/>
          </a:xfrm>
          <a:prstGeom prst="rect">
            <a:avLst/>
          </a:prstGeom>
          <a:ln/>
        </p:spPr>
      </p:sp>
      <p:sp>
        <p:nvSpPr>
          <p:cNvPr id="175107"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visual</a:t>
            </a:r>
          </a:p>
        </p:txBody>
      </p:sp>
      <p:sp>
        <p:nvSpPr>
          <p:cNvPr id="175108" name="Slide Number Placeholder 3"/>
          <p:cNvSpPr>
            <a:spLocks noGrp="1"/>
          </p:cNvSpPr>
          <p:nvPr>
            <p:ph type="sldNum" sz="quarter" idx="5"/>
          </p:nvPr>
        </p:nvSpPr>
        <p:spPr>
          <a:xfrm>
            <a:off x="4144618" y="9120818"/>
            <a:ext cx="3170582" cy="480387"/>
          </a:xfrm>
          <a:prstGeom prst="rect">
            <a:avLst/>
          </a:prstGeom>
          <a:noFill/>
        </p:spPr>
        <p:txBody>
          <a:bodyPr/>
          <a:lstStyle/>
          <a:p>
            <a:fld id="{E951910B-55EB-4AC0-92D9-E119A1929243}" type="slidenum">
              <a:rPr lang="en-US" smtClean="0"/>
              <a:pPr/>
              <a:t>94</a:t>
            </a:fld>
            <a:endParaRPr lang="en-US" dirty="0" smtClean="0"/>
          </a:p>
        </p:txBody>
      </p:sp>
    </p:spTree>
    <p:extLst>
      <p:ext uri="{BB962C8B-B14F-4D97-AF65-F5344CB8AC3E}">
        <p14:creationId xmlns:p14="http://schemas.microsoft.com/office/powerpoint/2010/main" val="14618924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xfrm>
            <a:off x="1257300" y="719138"/>
            <a:ext cx="4802188" cy="3600450"/>
          </a:xfrm>
          <a:prstGeom prst="rect">
            <a:avLst/>
          </a:prstGeom>
          <a:ln/>
        </p:spPr>
      </p:sp>
      <p:sp>
        <p:nvSpPr>
          <p:cNvPr id="176131" name="Notes Placeholder 2"/>
          <p:cNvSpPr>
            <a:spLocks noGrp="1"/>
          </p:cNvSpPr>
          <p:nvPr>
            <p:ph type="body" idx="1"/>
          </p:nvPr>
        </p:nvSpPr>
        <p:spPr>
          <a:xfrm>
            <a:off x="975692" y="4561231"/>
            <a:ext cx="5363818" cy="4320213"/>
          </a:xfrm>
          <a:prstGeom prst="rect">
            <a:avLst/>
          </a:prstGeom>
          <a:noFill/>
          <a:ln/>
        </p:spPr>
        <p:txBody>
          <a:bodyPr/>
          <a:lstStyle/>
          <a:p>
            <a:pPr lvl="0"/>
            <a:r>
              <a:rPr lang="en-US" dirty="0" smtClean="0">
                <a:solidFill>
                  <a:srgbClr val="000000"/>
                </a:solidFill>
              </a:rPr>
              <a:t>Visual</a:t>
            </a:r>
            <a:endParaRPr lang="en-US" dirty="0">
              <a:solidFill>
                <a:srgbClr val="000000"/>
              </a:solidFill>
            </a:endParaRPr>
          </a:p>
          <a:p>
            <a:pPr lvl="0"/>
            <a:endParaRPr lang="en-US" dirty="0">
              <a:solidFill>
                <a:srgbClr val="000000"/>
              </a:solidFill>
            </a:endParaRPr>
          </a:p>
          <a:p>
            <a:pPr lvl="0"/>
            <a:r>
              <a:rPr lang="en-US" dirty="0">
                <a:solidFill>
                  <a:srgbClr val="000000"/>
                </a:solidFill>
              </a:rPr>
              <a:t>Note the infective dose of these are ONE…</a:t>
            </a:r>
          </a:p>
          <a:p>
            <a:endParaRPr lang="en-US" dirty="0" smtClean="0"/>
          </a:p>
        </p:txBody>
      </p:sp>
      <p:sp>
        <p:nvSpPr>
          <p:cNvPr id="176132" name="Slide Number Placeholder 3"/>
          <p:cNvSpPr>
            <a:spLocks noGrp="1"/>
          </p:cNvSpPr>
          <p:nvPr>
            <p:ph type="sldNum" sz="quarter" idx="5"/>
          </p:nvPr>
        </p:nvSpPr>
        <p:spPr>
          <a:xfrm>
            <a:off x="4144618" y="9120818"/>
            <a:ext cx="3170582" cy="480387"/>
          </a:xfrm>
          <a:prstGeom prst="rect">
            <a:avLst/>
          </a:prstGeom>
          <a:noFill/>
        </p:spPr>
        <p:txBody>
          <a:bodyPr/>
          <a:lstStyle/>
          <a:p>
            <a:fld id="{A44344F9-7EE9-47C9-8090-225FBE54BE56}" type="slidenum">
              <a:rPr lang="en-US" smtClean="0"/>
              <a:pPr/>
              <a:t>95</a:t>
            </a:fld>
            <a:endParaRPr lang="en-US" dirty="0" smtClean="0"/>
          </a:p>
        </p:txBody>
      </p:sp>
    </p:spTree>
    <p:extLst>
      <p:ext uri="{BB962C8B-B14F-4D97-AF65-F5344CB8AC3E}">
        <p14:creationId xmlns:p14="http://schemas.microsoft.com/office/powerpoint/2010/main" val="39386581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xfrm>
            <a:off x="1257300" y="719138"/>
            <a:ext cx="4802188" cy="3600450"/>
          </a:xfrm>
          <a:prstGeom prst="rect">
            <a:avLst/>
          </a:prstGeom>
          <a:ln/>
        </p:spPr>
      </p:sp>
      <p:sp>
        <p:nvSpPr>
          <p:cNvPr id="176131"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Visual</a:t>
            </a:r>
          </a:p>
        </p:txBody>
      </p:sp>
      <p:sp>
        <p:nvSpPr>
          <p:cNvPr id="176132" name="Slide Number Placeholder 3"/>
          <p:cNvSpPr>
            <a:spLocks noGrp="1"/>
          </p:cNvSpPr>
          <p:nvPr>
            <p:ph type="sldNum" sz="quarter" idx="5"/>
          </p:nvPr>
        </p:nvSpPr>
        <p:spPr>
          <a:xfrm>
            <a:off x="4144618" y="9120818"/>
            <a:ext cx="3170582" cy="480387"/>
          </a:xfrm>
          <a:prstGeom prst="rect">
            <a:avLst/>
          </a:prstGeom>
          <a:noFill/>
        </p:spPr>
        <p:txBody>
          <a:bodyPr/>
          <a:lstStyle/>
          <a:p>
            <a:fld id="{A44344F9-7EE9-47C9-8090-225FBE54BE56}" type="slidenum">
              <a:rPr lang="en-US" smtClean="0"/>
              <a:pPr/>
              <a:t>96</a:t>
            </a:fld>
            <a:endParaRPr lang="en-US" dirty="0" smtClean="0"/>
          </a:p>
        </p:txBody>
      </p:sp>
    </p:spTree>
    <p:extLst>
      <p:ext uri="{BB962C8B-B14F-4D97-AF65-F5344CB8AC3E}">
        <p14:creationId xmlns:p14="http://schemas.microsoft.com/office/powerpoint/2010/main" val="6145054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xfrm>
            <a:off x="1257300" y="719138"/>
            <a:ext cx="4802188" cy="3600450"/>
          </a:xfrm>
          <a:prstGeom prst="rect">
            <a:avLst/>
          </a:prstGeom>
          <a:ln/>
        </p:spPr>
      </p:sp>
      <p:sp>
        <p:nvSpPr>
          <p:cNvPr id="176131"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Visual</a:t>
            </a:r>
          </a:p>
        </p:txBody>
      </p:sp>
      <p:sp>
        <p:nvSpPr>
          <p:cNvPr id="176132" name="Slide Number Placeholder 3"/>
          <p:cNvSpPr>
            <a:spLocks noGrp="1"/>
          </p:cNvSpPr>
          <p:nvPr>
            <p:ph type="sldNum" sz="quarter" idx="5"/>
          </p:nvPr>
        </p:nvSpPr>
        <p:spPr>
          <a:xfrm>
            <a:off x="4144618" y="9120818"/>
            <a:ext cx="3170582" cy="480387"/>
          </a:xfrm>
          <a:prstGeom prst="rect">
            <a:avLst/>
          </a:prstGeom>
          <a:noFill/>
        </p:spPr>
        <p:txBody>
          <a:bodyPr/>
          <a:lstStyle/>
          <a:p>
            <a:fld id="{A44344F9-7EE9-47C9-8090-225FBE54BE56}" type="slidenum">
              <a:rPr lang="en-US" smtClean="0"/>
              <a:pPr/>
              <a:t>97</a:t>
            </a:fld>
            <a:endParaRPr lang="en-US" dirty="0" smtClean="0"/>
          </a:p>
        </p:txBody>
      </p:sp>
    </p:spTree>
    <p:extLst>
      <p:ext uri="{BB962C8B-B14F-4D97-AF65-F5344CB8AC3E}">
        <p14:creationId xmlns:p14="http://schemas.microsoft.com/office/powerpoint/2010/main" val="39386581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xfrm>
            <a:off x="1257300" y="719138"/>
            <a:ext cx="4802188" cy="3600450"/>
          </a:xfrm>
          <a:prstGeom prst="rect">
            <a:avLst/>
          </a:prstGeom>
          <a:ln/>
        </p:spPr>
      </p:sp>
      <p:sp>
        <p:nvSpPr>
          <p:cNvPr id="177155"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Specifics: Note especially how long these pathogens survive until they are reintroduced into a more favorable environs.</a:t>
            </a:r>
          </a:p>
        </p:txBody>
      </p:sp>
      <p:sp>
        <p:nvSpPr>
          <p:cNvPr id="177156" name="Slide Number Placeholder 3"/>
          <p:cNvSpPr>
            <a:spLocks noGrp="1"/>
          </p:cNvSpPr>
          <p:nvPr>
            <p:ph type="sldNum" sz="quarter" idx="5"/>
          </p:nvPr>
        </p:nvSpPr>
        <p:spPr>
          <a:xfrm>
            <a:off x="4144618" y="9120818"/>
            <a:ext cx="3170582" cy="480387"/>
          </a:xfrm>
          <a:prstGeom prst="rect">
            <a:avLst/>
          </a:prstGeom>
          <a:noFill/>
        </p:spPr>
        <p:txBody>
          <a:bodyPr/>
          <a:lstStyle/>
          <a:p>
            <a:fld id="{DA2FB44B-FB30-405A-B3C3-D58930771451}" type="slidenum">
              <a:rPr lang="en-US" smtClean="0"/>
              <a:pPr/>
              <a:t>98</a:t>
            </a:fld>
            <a:endParaRPr lang="en-US" dirty="0" smtClean="0"/>
          </a:p>
        </p:txBody>
      </p:sp>
    </p:spTree>
    <p:extLst>
      <p:ext uri="{BB962C8B-B14F-4D97-AF65-F5344CB8AC3E}">
        <p14:creationId xmlns:p14="http://schemas.microsoft.com/office/powerpoint/2010/main" val="242292836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xfrm>
            <a:off x="1257300" y="719138"/>
            <a:ext cx="4802188" cy="3600450"/>
          </a:xfrm>
          <a:prstGeom prst="rect">
            <a:avLst/>
          </a:prstGeom>
          <a:ln/>
        </p:spPr>
      </p:sp>
      <p:sp>
        <p:nvSpPr>
          <p:cNvPr id="178179" name="Notes Placeholder 2"/>
          <p:cNvSpPr>
            <a:spLocks noGrp="1"/>
          </p:cNvSpPr>
          <p:nvPr>
            <p:ph type="body" idx="1"/>
          </p:nvPr>
        </p:nvSpPr>
        <p:spPr>
          <a:xfrm>
            <a:off x="975692" y="4561231"/>
            <a:ext cx="5363818" cy="4320213"/>
          </a:xfrm>
          <a:prstGeom prst="rect">
            <a:avLst/>
          </a:prstGeom>
          <a:noFill/>
          <a:ln/>
        </p:spPr>
        <p:txBody>
          <a:bodyPr/>
          <a:lstStyle/>
          <a:p>
            <a:r>
              <a:rPr lang="en-US" dirty="0" smtClean="0"/>
              <a:t>Infectious doses: It is important to note that these colonies or organism numbers are found in very small droplets of water (including mists).</a:t>
            </a:r>
          </a:p>
        </p:txBody>
      </p:sp>
      <p:sp>
        <p:nvSpPr>
          <p:cNvPr id="178180" name="Slide Number Placeholder 3"/>
          <p:cNvSpPr>
            <a:spLocks noGrp="1"/>
          </p:cNvSpPr>
          <p:nvPr>
            <p:ph type="sldNum" sz="quarter" idx="5"/>
          </p:nvPr>
        </p:nvSpPr>
        <p:spPr>
          <a:xfrm>
            <a:off x="4144618" y="9120818"/>
            <a:ext cx="3170582" cy="480387"/>
          </a:xfrm>
          <a:prstGeom prst="rect">
            <a:avLst/>
          </a:prstGeom>
          <a:noFill/>
        </p:spPr>
        <p:txBody>
          <a:bodyPr/>
          <a:lstStyle/>
          <a:p>
            <a:fld id="{6C9165B3-968F-4D9A-BBD7-849C76161DCA}" type="slidenum">
              <a:rPr lang="en-US" smtClean="0"/>
              <a:pPr/>
              <a:t>99</a:t>
            </a:fld>
            <a:endParaRPr lang="en-US" dirty="0" smtClean="0"/>
          </a:p>
        </p:txBody>
      </p:sp>
    </p:spTree>
    <p:extLst>
      <p:ext uri="{BB962C8B-B14F-4D97-AF65-F5344CB8AC3E}">
        <p14:creationId xmlns:p14="http://schemas.microsoft.com/office/powerpoint/2010/main" val="20497312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2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hemeOverride" Target="../theme/themeOverride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hemeOverride" Target="../theme/themeOverride2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hemeOverride" Target="../theme/themeOverride2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hemeOverride" Target="../theme/themeOverride2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hemeOverride" Target="../theme/themeOverride2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hemeOverride" Target="../theme/themeOverride2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hemeOverride" Target="../theme/themeOverride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hemeOverride" Target="../theme/themeOverride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dirty="0"/>
          </a:p>
        </p:txBody>
      </p:sp>
      <p:sp>
        <p:nvSpPr>
          <p:cNvPr id="5" name="Footer Placeholder 18"/>
          <p:cNvSpPr>
            <a:spLocks noGrp="1"/>
          </p:cNvSpPr>
          <p:nvPr>
            <p:ph type="ftr" sz="quarter" idx="11"/>
          </p:nvPr>
        </p:nvSpPr>
        <p:spPr/>
        <p:txBody>
          <a:bodyPr/>
          <a:lstStyle>
            <a:lvl1pPr>
              <a:defRPr/>
            </a:lvl1pPr>
          </a:lstStyle>
          <a:p>
            <a:pPr>
              <a:defRPr/>
            </a:pPr>
            <a:endParaRPr lang="en-US" dirty="0"/>
          </a:p>
        </p:txBody>
      </p:sp>
      <p:sp>
        <p:nvSpPr>
          <p:cNvPr id="6" name="Slide Number Placeholder 26"/>
          <p:cNvSpPr>
            <a:spLocks noGrp="1"/>
          </p:cNvSpPr>
          <p:nvPr>
            <p:ph type="sldNum" sz="quarter" idx="12"/>
          </p:nvPr>
        </p:nvSpPr>
        <p:spPr/>
        <p:txBody>
          <a:bodyPr/>
          <a:lstStyle>
            <a:lvl1pPr>
              <a:defRPr/>
            </a:lvl1pPr>
          </a:lstStyle>
          <a:p>
            <a:pPr>
              <a:defRPr/>
            </a:pPr>
            <a:fld id="{52013255-2376-46DC-886F-8FD4F0A36E73}"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05F7F999-21EF-4EBD-BD21-CAE951C186E3}" type="slidenum">
              <a:rPr lang="en-US"/>
              <a:pPr>
                <a:defRPr/>
              </a:pPr>
              <a:t>‹#›</a:t>
            </a:fld>
            <a:endParaRPr lang="en-US" dirty="0"/>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E640015C-323D-488A-9402-2153B3D62F2F}"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4294721257"/>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D35C61EF-3421-4FAF-8E9C-727CAC7791E0}"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735791464"/>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397B20B9-5432-4E30-93A3-AEBA1A89F6A2}"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494213491"/>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72BB5644-B17A-44A5-BABD-6525882408FA}"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239828925"/>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3707BC14-192E-4BF6-A1A5-B96B6216963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417373314"/>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0832C68E-8C6E-4A55-87A2-2C4745FF6EB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475999413"/>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05F7F999-21EF-4EBD-BD21-CAE951C186E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672791750"/>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45F2C8A7-C936-4DA7-801D-E69595D797C7}"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998053176"/>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rtlCol="0">
            <a:normAutofit/>
          </a:bodyPr>
          <a:lstStyle/>
          <a:p>
            <a:pPr lvl="0"/>
            <a:endParaRPr lang="en-US" noProof="0" dirty="0" smtClean="0"/>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F39C9B79-0D31-435C-A909-922A4D1A5215}"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4206696840"/>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dirty="0">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52013255-2376-46DC-886F-8FD4F0A36E73}"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1185223771"/>
      </p:ext>
    </p:extLst>
  </p:cSld>
  <p:clrMapOvr>
    <a:overrideClrMapping bg1="dk1" tx1="lt1" bg2="dk2" tx2="lt2" accent1="accent1" accent2="accent2" accent3="accent3" accent4="accent4" accent5="accent5" accent6="accent6" hlink="hlink" folHlink="folHlink"/>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45F2C8A7-C936-4DA7-801D-E69595D797C7}" type="slidenum">
              <a:rPr lang="en-US"/>
              <a:pPr>
                <a:defRPr/>
              </a:pPr>
              <a:t>‹#›</a:t>
            </a:fld>
            <a:endParaRPr lang="en-US" dirty="0"/>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9370B803-4C88-4288-9217-1724272A4744}"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102260854"/>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6C86538-41F7-4C98-AE4C-B4EB40E1E2EC}"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2107370171"/>
      </p:ext>
    </p:extLst>
  </p:cSld>
  <p:clrMapOvr>
    <a:overrideClrMapping bg1="dk1" tx1="lt1" bg2="dk2" tx2="lt2" accent1="accent1" accent2="accent2" accent3="accent3" accent4="accent4" accent5="accent5" accent6="accent6" hlink="hlink" folHlink="folHlink"/>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E640015C-323D-488A-9402-2153B3D62F2F}"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591968654"/>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D35C61EF-3421-4FAF-8E9C-727CAC7791E0}"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371871504"/>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397B20B9-5432-4E30-93A3-AEBA1A89F6A2}"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628018918"/>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72BB5644-B17A-44A5-BABD-6525882408FA}"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465865033"/>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3707BC14-192E-4BF6-A1A5-B96B6216963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4266480058"/>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0832C68E-8C6E-4A55-87A2-2C4745FF6EB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717207832"/>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05F7F999-21EF-4EBD-BD21-CAE951C186E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484926404"/>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45F2C8A7-C936-4DA7-801D-E69595D797C7}"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68577713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rtlCol="0">
            <a:normAutofit/>
          </a:bodyPr>
          <a:lstStyle/>
          <a:p>
            <a:pPr lvl="0"/>
            <a:endParaRPr lang="en-US" noProof="0" dirty="0" smtClean="0"/>
          </a:p>
        </p:txBody>
      </p:sp>
      <p:sp>
        <p:nvSpPr>
          <p:cNvPr id="4" name="Date Placeholder 9"/>
          <p:cNvSpPr>
            <a:spLocks noGrp="1"/>
          </p:cNvSpPr>
          <p:nvPr>
            <p:ph type="dt" sz="half" idx="10"/>
          </p:nvPr>
        </p:nvSpPr>
        <p:spPr/>
        <p:txBody>
          <a:bodyPr/>
          <a:lstStyle>
            <a:lvl1pPr>
              <a:defRPr/>
            </a:lvl1pPr>
          </a:lstStyle>
          <a:p>
            <a:pPr>
              <a:defRPr/>
            </a:pPr>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F39C9B79-0D31-435C-A909-922A4D1A5215}" type="slidenum">
              <a:rPr lang="en-US"/>
              <a:pPr>
                <a:defRPr/>
              </a:pPr>
              <a:t>‹#›</a:t>
            </a:fld>
            <a:endParaRPr lang="en-US" dirty="0"/>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rtlCol="0">
            <a:normAutofit/>
          </a:bodyPr>
          <a:lstStyle/>
          <a:p>
            <a:pPr lvl="0"/>
            <a:endParaRPr lang="en-US" noProof="0" dirty="0" smtClean="0"/>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F39C9B79-0D31-435C-A909-922A4D1A5215}"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472300387"/>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dirty="0">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52013255-2376-46DC-886F-8FD4F0A36E73}"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1028949137"/>
      </p:ext>
    </p:extLst>
  </p:cSld>
  <p:clrMapOvr>
    <a:overrideClrMapping bg1="dk1" tx1="lt1" bg2="dk2" tx2="lt2" accent1="accent1" accent2="accent2" accent3="accent3" accent4="accent4" accent5="accent5" accent6="accent6" hlink="hlink" folHlink="folHlink"/>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9370B803-4C88-4288-9217-1724272A4744}"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10354142"/>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6C86538-41F7-4C98-AE4C-B4EB40E1E2EC}"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1131491630"/>
      </p:ext>
    </p:extLst>
  </p:cSld>
  <p:clrMapOvr>
    <a:overrideClrMapping bg1="dk1" tx1="lt1" bg2="dk2" tx2="lt2" accent1="accent1" accent2="accent2" accent3="accent3" accent4="accent4" accent5="accent5" accent6="accent6" hlink="hlink" folHlink="folHlink"/>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E640015C-323D-488A-9402-2153B3D62F2F}"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55167733"/>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D35C61EF-3421-4FAF-8E9C-727CAC7791E0}"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493796952"/>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397B20B9-5432-4E30-93A3-AEBA1A89F6A2}"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342995830"/>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72BB5644-B17A-44A5-BABD-6525882408FA}"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4062925201"/>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3707BC14-192E-4BF6-A1A5-B96B6216963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888421707"/>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0832C68E-8C6E-4A55-87A2-2C4745FF6EB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23279595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2013255-2376-46DC-886F-8FD4F0A36E73}"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437565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05F7F999-21EF-4EBD-BD21-CAE951C186E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782271821"/>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45F2C8A7-C936-4DA7-801D-E69595D797C7}"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849318278"/>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rtlCol="0">
            <a:normAutofit/>
          </a:bodyPr>
          <a:lstStyle/>
          <a:p>
            <a:pPr lvl="0"/>
            <a:endParaRPr lang="en-US" noProof="0" dirty="0" smtClean="0"/>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F39C9B79-0D31-435C-A909-922A4D1A5215}"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607172834"/>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dirty="0">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52013255-2376-46DC-886F-8FD4F0A36E73}"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2065720054"/>
      </p:ext>
    </p:extLst>
  </p:cSld>
  <p:clrMapOvr>
    <a:overrideClrMapping bg1="dk1" tx1="lt1" bg2="dk2" tx2="lt2" accent1="accent1" accent2="accent2" accent3="accent3" accent4="accent4" accent5="accent5" accent6="accent6" hlink="hlink" folHlink="folHlink"/>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9370B803-4C88-4288-9217-1724272A4744}"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640934685"/>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6C86538-41F7-4C98-AE4C-B4EB40E1E2EC}"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862518479"/>
      </p:ext>
    </p:extLst>
  </p:cSld>
  <p:clrMapOvr>
    <a:overrideClrMapping bg1="dk1" tx1="lt1" bg2="dk2" tx2="lt2" accent1="accent1" accent2="accent2" accent3="accent3" accent4="accent4" accent5="accent5" accent6="accent6" hlink="hlink" folHlink="folHlink"/>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E640015C-323D-488A-9402-2153B3D62F2F}"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587800294"/>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D35C61EF-3421-4FAF-8E9C-727CAC7791E0}"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329424880"/>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397B20B9-5432-4E30-93A3-AEBA1A89F6A2}"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4046160898"/>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72BB5644-B17A-44A5-BABD-6525882408FA}"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55022600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70B803-4C88-4288-9217-1724272A4744}"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733634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3707BC14-192E-4BF6-A1A5-B96B6216963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531478389"/>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0832C68E-8C6E-4A55-87A2-2C4745FF6EB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868012106"/>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05F7F999-21EF-4EBD-BD21-CAE951C186E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583138876"/>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45F2C8A7-C936-4DA7-801D-E69595D797C7}"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299247819"/>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rtlCol="0">
            <a:normAutofit/>
          </a:bodyPr>
          <a:lstStyle/>
          <a:p>
            <a:pPr lvl="0"/>
            <a:endParaRPr lang="en-US" noProof="0" dirty="0" smtClean="0"/>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F39C9B79-0D31-435C-A909-922A4D1A5215}"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812149314"/>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dirty="0">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52013255-2376-46DC-886F-8FD4F0A36E73}"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2722637019"/>
      </p:ext>
    </p:extLst>
  </p:cSld>
  <p:clrMapOvr>
    <a:overrideClrMapping bg1="dk1" tx1="lt1" bg2="dk2" tx2="lt2" accent1="accent1" accent2="accent2" accent3="accent3" accent4="accent4" accent5="accent5" accent6="accent6" hlink="hlink" folHlink="folHlink"/>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9370B803-4C88-4288-9217-1724272A4744}"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316888412"/>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6C86538-41F7-4C98-AE4C-B4EB40E1E2EC}"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2818040753"/>
      </p:ext>
    </p:extLst>
  </p:cSld>
  <p:clrMapOvr>
    <a:overrideClrMapping bg1="dk1" tx1="lt1" bg2="dk2" tx2="lt2" accent1="accent1" accent2="accent2" accent3="accent3" accent4="accent4" accent5="accent5" accent6="accent6" hlink="hlink" folHlink="folHlink"/>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E640015C-323D-488A-9402-2153B3D62F2F}"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568701574"/>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D35C61EF-3421-4FAF-8E9C-727CAC7791E0}"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28744831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D6C86538-41F7-4C98-AE4C-B4EB40E1E2E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600043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397B20B9-5432-4E30-93A3-AEBA1A89F6A2}"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760291524"/>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72BB5644-B17A-44A5-BABD-6525882408FA}"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364944095"/>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3707BC14-192E-4BF6-A1A5-B96B6216963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610697271"/>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0832C68E-8C6E-4A55-87A2-2C4745FF6EB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433443552"/>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05F7F999-21EF-4EBD-BD21-CAE951C186E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479279764"/>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45F2C8A7-C936-4DA7-801D-E69595D797C7}"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477355963"/>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rtlCol="0">
            <a:normAutofit/>
          </a:bodyPr>
          <a:lstStyle/>
          <a:p>
            <a:pPr lvl="0"/>
            <a:endParaRPr lang="en-US" noProof="0" dirty="0" smtClean="0"/>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F39C9B79-0D31-435C-A909-922A4D1A5215}"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4166086146"/>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dirty="0">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52013255-2376-46DC-886F-8FD4F0A36E73}"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180531209"/>
      </p:ext>
    </p:extLst>
  </p:cSld>
  <p:clrMapOvr>
    <a:overrideClrMapping bg1="dk1" tx1="lt1" bg2="dk2" tx2="lt2" accent1="accent1" accent2="accent2" accent3="accent3" accent4="accent4" accent5="accent5" accent6="accent6" hlink="hlink" folHlink="folHlink"/>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9370B803-4C88-4288-9217-1724272A4744}"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073732055"/>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6C86538-41F7-4C98-AE4C-B4EB40E1E2EC}"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3806554167"/>
      </p:ext>
    </p:extLst>
  </p:cSld>
  <p:clrMapOvr>
    <a:overrideClrMapping bg1="dk1" tx1="lt1" bg2="dk2" tx2="lt2" accent1="accent1" accent2="accent2" accent3="accent3" accent4="accent4" accent5="accent5" accent6="accent6" hlink="hlink" folHlink="folHlink"/>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640015C-323D-488A-9402-2153B3D62F2F}"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52866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E640015C-323D-488A-9402-2153B3D62F2F}"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810359015"/>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D35C61EF-3421-4FAF-8E9C-727CAC7791E0}"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875126667"/>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397B20B9-5432-4E30-93A3-AEBA1A89F6A2}"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4092902848"/>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72BB5644-B17A-44A5-BABD-6525882408FA}"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364994704"/>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3707BC14-192E-4BF6-A1A5-B96B6216963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755005723"/>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0832C68E-8C6E-4A55-87A2-2C4745FF6EB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874635686"/>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05F7F999-21EF-4EBD-BD21-CAE951C186E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726710499"/>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45F2C8A7-C936-4DA7-801D-E69595D797C7}"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650860457"/>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rtlCol="0">
            <a:normAutofit/>
          </a:bodyPr>
          <a:lstStyle/>
          <a:p>
            <a:pPr lvl="0"/>
            <a:endParaRPr lang="en-US" noProof="0" dirty="0" smtClean="0"/>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F39C9B79-0D31-435C-A909-922A4D1A5215}"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512816940"/>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dirty="0">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52013255-2376-46DC-886F-8FD4F0A36E73}"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2871451549"/>
      </p:ext>
    </p:extLst>
  </p:cSld>
  <p:clrMapOvr>
    <a:overrideClrMapping bg1="dk1" tx1="lt1" bg2="dk2" tx2="lt2" accent1="accent1" accent2="accent2" accent3="accent3" accent4="accent4" accent5="accent5" accent6="accent6" hlink="hlink" folHlink="folHlink"/>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D35C61EF-3421-4FAF-8E9C-727CAC7791E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146310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9370B803-4C88-4288-9217-1724272A4744}"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970334358"/>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6C86538-41F7-4C98-AE4C-B4EB40E1E2EC}"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23445741"/>
      </p:ext>
    </p:extLst>
  </p:cSld>
  <p:clrMapOvr>
    <a:overrideClrMapping bg1="dk1" tx1="lt1" bg2="dk2" tx2="lt2" accent1="accent1" accent2="accent2" accent3="accent3" accent4="accent4" accent5="accent5" accent6="accent6" hlink="hlink" folHlink="folHlink"/>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E640015C-323D-488A-9402-2153B3D62F2F}"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729774290"/>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D35C61EF-3421-4FAF-8E9C-727CAC7791E0}"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84371001"/>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397B20B9-5432-4E30-93A3-AEBA1A89F6A2}"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926176561"/>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72BB5644-B17A-44A5-BABD-6525882408FA}"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565769595"/>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3707BC14-192E-4BF6-A1A5-B96B6216963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784307806"/>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0832C68E-8C6E-4A55-87A2-2C4745FF6EB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367112904"/>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05F7F999-21EF-4EBD-BD21-CAE951C186E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108770235"/>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45F2C8A7-C936-4DA7-801D-E69595D797C7}"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98734181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97B20B9-5432-4E30-93A3-AEBA1A89F6A2}"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5257464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rtlCol="0">
            <a:normAutofit/>
          </a:bodyPr>
          <a:lstStyle/>
          <a:p>
            <a:pPr lvl="0"/>
            <a:endParaRPr lang="en-US" noProof="0" dirty="0" smtClean="0"/>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F39C9B79-0D31-435C-A909-922A4D1A5215}"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04990620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72BB5644-B17A-44A5-BABD-6525882408F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60938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9370B803-4C88-4288-9217-1724272A4744}" type="slidenum">
              <a:rPr lang="en-US"/>
              <a:pPr>
                <a:defRPr/>
              </a:pPr>
              <a:t>‹#›</a:t>
            </a:fld>
            <a:endParaRPr lang="en-US" dirty="0"/>
          </a:p>
        </p:txBody>
      </p:sp>
    </p:spTree>
  </p:cSld>
  <p:clrMapOvr>
    <a:masterClrMapping/>
  </p:clrMapOvr>
  <p:transition spd="med"/>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707BC14-192E-4BF6-A1A5-B96B62169633}"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71559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832C68E-8C6E-4A55-87A2-2C4745FF6EB3}"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5852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5F7F999-21EF-4EBD-BD21-CAE951C186E3}"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5145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5F2C8A7-C936-4DA7-801D-E69595D797C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66737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rtlCol="0">
            <a:normAutofit/>
          </a:bodyPr>
          <a:lstStyle/>
          <a:p>
            <a:pPr lvl="0"/>
            <a:endParaRPr lang="en-US" noProof="0" dirty="0" smtClean="0"/>
          </a:p>
        </p:txBody>
      </p:sp>
      <p:sp>
        <p:nvSpPr>
          <p:cNvPr id="4" name="Date Placeholder 9"/>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17"/>
          <p:cNvSpPr>
            <a:spLocks noGrp="1"/>
          </p:cNvSpPr>
          <p:nvPr>
            <p:ph type="sldNum" sz="quarter" idx="12"/>
          </p:nvPr>
        </p:nvSpPr>
        <p:spPr/>
        <p:txBody>
          <a:bodyPr/>
          <a:lstStyle>
            <a:lvl1pPr>
              <a:defRPr/>
            </a:lvl1pPr>
          </a:lstStyle>
          <a:p>
            <a:pPr>
              <a:defRPr/>
            </a:pPr>
            <a:fld id="{F39C9B79-0D31-435C-A909-922A4D1A521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4390399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2013255-2376-46DC-886F-8FD4F0A36E73}"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59735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70B803-4C88-4288-9217-1724272A4744}"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37015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D6C86538-41F7-4C98-AE4C-B4EB40E1E2E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32796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640015C-323D-488A-9402-2153B3D62F2F}"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86236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D35C61EF-3421-4FAF-8E9C-727CAC7791E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95197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6C86538-41F7-4C98-AE4C-B4EB40E1E2EC}"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97B20B9-5432-4E30-93A3-AEBA1A89F6A2}"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79304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72BB5644-B17A-44A5-BABD-6525882408F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407493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707BC14-192E-4BF6-A1A5-B96B62169633}"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8403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832C68E-8C6E-4A55-87A2-2C4745FF6EB3}"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76585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5F7F999-21EF-4EBD-BD21-CAE951C186E3}"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571270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5F2C8A7-C936-4DA7-801D-E69595D797C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30621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rtlCol="0">
            <a:normAutofit/>
          </a:bodyPr>
          <a:lstStyle/>
          <a:p>
            <a:pPr lvl="0"/>
            <a:endParaRPr lang="en-US" noProof="0" dirty="0" smtClean="0"/>
          </a:p>
        </p:txBody>
      </p:sp>
      <p:sp>
        <p:nvSpPr>
          <p:cNvPr id="4" name="Date Placeholder 9"/>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17"/>
          <p:cNvSpPr>
            <a:spLocks noGrp="1"/>
          </p:cNvSpPr>
          <p:nvPr>
            <p:ph type="sldNum" sz="quarter" idx="12"/>
          </p:nvPr>
        </p:nvSpPr>
        <p:spPr/>
        <p:txBody>
          <a:bodyPr/>
          <a:lstStyle>
            <a:lvl1pPr>
              <a:defRPr/>
            </a:lvl1pPr>
          </a:lstStyle>
          <a:p>
            <a:pPr>
              <a:defRPr/>
            </a:pPr>
            <a:fld id="{F39C9B79-0D31-435C-A909-922A4D1A521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1928125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dirty="0">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52013255-2376-46DC-886F-8FD4F0A36E73}"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2401416939"/>
      </p:ext>
    </p:extLst>
  </p:cSld>
  <p:clrMapOvr>
    <a:overrideClrMapping bg1="dk1" tx1="lt1" bg2="dk2" tx2="lt2" accent1="accent1" accent2="accent2" accent3="accent3" accent4="accent4" accent5="accent5" accent6="accent6" hlink="hlink" folHlink="folHlink"/>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9370B803-4C88-4288-9217-1724272A4744}"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39815512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6C86538-41F7-4C98-AE4C-B4EB40E1E2EC}"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3982330854"/>
      </p:ext>
    </p:extLst>
  </p:cSld>
  <p:clrMapOvr>
    <a:overrideClrMapping bg1="dk1" tx1="lt1" bg2="dk2" tx2="lt2" accent1="accent1" accent2="accent2" accent3="accent3" accent4="accent4" accent5="accent5" accent6="accent6" hlink="hlink" folHlink="folHlink"/>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dirty="0"/>
          </a:p>
        </p:txBody>
      </p:sp>
      <p:sp>
        <p:nvSpPr>
          <p:cNvPr id="7" name="Slide Number Placeholder 17"/>
          <p:cNvSpPr>
            <a:spLocks noGrp="1"/>
          </p:cNvSpPr>
          <p:nvPr>
            <p:ph type="sldNum" sz="quarter" idx="12"/>
          </p:nvPr>
        </p:nvSpPr>
        <p:spPr/>
        <p:txBody>
          <a:bodyPr/>
          <a:lstStyle>
            <a:lvl1pPr>
              <a:defRPr/>
            </a:lvl1pPr>
          </a:lstStyle>
          <a:p>
            <a:pPr>
              <a:defRPr/>
            </a:pPr>
            <a:fld id="{E640015C-323D-488A-9402-2153B3D62F2F}" type="slidenum">
              <a:rPr lang="en-US"/>
              <a:pPr>
                <a:defRPr/>
              </a:pPr>
              <a:t>‹#›</a:t>
            </a:fld>
            <a:endParaRPr lang="en-US" dirty="0"/>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E640015C-323D-488A-9402-2153B3D62F2F}"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82557089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D35C61EF-3421-4FAF-8E9C-727CAC7791E0}"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45077185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397B20B9-5432-4E30-93A3-AEBA1A89F6A2}"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93952256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72BB5644-B17A-44A5-BABD-6525882408FA}"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83576269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3707BC14-192E-4BF6-A1A5-B96B6216963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57225135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0832C68E-8C6E-4A55-87A2-2C4745FF6EB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418207941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05F7F999-21EF-4EBD-BD21-CAE951C186E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11260965"/>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45F2C8A7-C936-4DA7-801D-E69595D797C7}"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329732810"/>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rtlCol="0">
            <a:normAutofit/>
          </a:bodyPr>
          <a:lstStyle/>
          <a:p>
            <a:pPr lvl="0"/>
            <a:endParaRPr lang="en-US" noProof="0" dirty="0" smtClean="0"/>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F39C9B79-0D31-435C-A909-922A4D1A5215}"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841830015"/>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dirty="0">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52013255-2376-46DC-886F-8FD4F0A36E73}"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3234740793"/>
      </p:ext>
    </p:extLst>
  </p:cSld>
  <p:clrMapOvr>
    <a:overrideClrMapping bg1="dk1" tx1="lt1" bg2="dk2" tx2="lt2" accent1="accent1" accent2="accent2" accent3="accent3" accent4="accent4" accent5="accent5" accent6="accent6" hlink="hlink" folHlink="folHlink"/>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dirty="0"/>
          </a:p>
        </p:txBody>
      </p:sp>
      <p:sp>
        <p:nvSpPr>
          <p:cNvPr id="8" name="Footer Placeholder 21"/>
          <p:cNvSpPr>
            <a:spLocks noGrp="1"/>
          </p:cNvSpPr>
          <p:nvPr>
            <p:ph type="ftr" sz="quarter" idx="11"/>
          </p:nvPr>
        </p:nvSpPr>
        <p:spPr/>
        <p:txBody>
          <a:bodyPr/>
          <a:lstStyle>
            <a:lvl1pPr>
              <a:defRPr/>
            </a:lvl1pPr>
          </a:lstStyle>
          <a:p>
            <a:pPr>
              <a:defRPr/>
            </a:pPr>
            <a:endParaRPr lang="en-US" dirty="0"/>
          </a:p>
        </p:txBody>
      </p:sp>
      <p:sp>
        <p:nvSpPr>
          <p:cNvPr id="9" name="Slide Number Placeholder 17"/>
          <p:cNvSpPr>
            <a:spLocks noGrp="1"/>
          </p:cNvSpPr>
          <p:nvPr>
            <p:ph type="sldNum" sz="quarter" idx="12"/>
          </p:nvPr>
        </p:nvSpPr>
        <p:spPr/>
        <p:txBody>
          <a:bodyPr/>
          <a:lstStyle>
            <a:lvl1pPr>
              <a:defRPr/>
            </a:lvl1pPr>
          </a:lstStyle>
          <a:p>
            <a:pPr>
              <a:defRPr/>
            </a:pPr>
            <a:fld id="{D35C61EF-3421-4FAF-8E9C-727CAC7791E0}" type="slidenum">
              <a:rPr lang="en-US"/>
              <a:pPr>
                <a:defRPr/>
              </a:pPr>
              <a:t>‹#›</a:t>
            </a:fld>
            <a:endParaRPr lang="en-US" dirty="0"/>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9370B803-4C88-4288-9217-1724272A4744}"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80075210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6C86538-41F7-4C98-AE4C-B4EB40E1E2EC}"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1323045265"/>
      </p:ext>
    </p:extLst>
  </p:cSld>
  <p:clrMapOvr>
    <a:overrideClrMapping bg1="dk1" tx1="lt1" bg2="dk2" tx2="lt2" accent1="accent1" accent2="accent2" accent3="accent3" accent4="accent4" accent5="accent5" accent6="accent6" hlink="hlink" folHlink="folHlink"/>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E640015C-323D-488A-9402-2153B3D62F2F}"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84506736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D35C61EF-3421-4FAF-8E9C-727CAC7791E0}"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4116268556"/>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397B20B9-5432-4E30-93A3-AEBA1A89F6A2}"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001511451"/>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72BB5644-B17A-44A5-BABD-6525882408FA}"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504028243"/>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3707BC14-192E-4BF6-A1A5-B96B6216963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98383864"/>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0832C68E-8C6E-4A55-87A2-2C4745FF6EB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50727896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05F7F999-21EF-4EBD-BD21-CAE951C186E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584395399"/>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45F2C8A7-C936-4DA7-801D-E69595D797C7}"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14815268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dirty="0"/>
          </a:p>
        </p:txBody>
      </p:sp>
      <p:sp>
        <p:nvSpPr>
          <p:cNvPr id="4" name="Footer Placeholder 21"/>
          <p:cNvSpPr>
            <a:spLocks noGrp="1"/>
          </p:cNvSpPr>
          <p:nvPr>
            <p:ph type="ftr" sz="quarter" idx="11"/>
          </p:nvPr>
        </p:nvSpPr>
        <p:spPr/>
        <p:txBody>
          <a:bodyPr/>
          <a:lstStyle>
            <a:lvl1pPr>
              <a:defRPr/>
            </a:lvl1pPr>
          </a:lstStyle>
          <a:p>
            <a:pPr>
              <a:defRPr/>
            </a:pPr>
            <a:endParaRPr lang="en-US" dirty="0"/>
          </a:p>
        </p:txBody>
      </p:sp>
      <p:sp>
        <p:nvSpPr>
          <p:cNvPr id="5" name="Slide Number Placeholder 17"/>
          <p:cNvSpPr>
            <a:spLocks noGrp="1"/>
          </p:cNvSpPr>
          <p:nvPr>
            <p:ph type="sldNum" sz="quarter" idx="12"/>
          </p:nvPr>
        </p:nvSpPr>
        <p:spPr/>
        <p:txBody>
          <a:bodyPr/>
          <a:lstStyle>
            <a:lvl1pPr>
              <a:defRPr/>
            </a:lvl1pPr>
          </a:lstStyle>
          <a:p>
            <a:pPr>
              <a:defRPr/>
            </a:pPr>
            <a:fld id="{397B20B9-5432-4E30-93A3-AEBA1A89F6A2}" type="slidenum">
              <a:rPr lang="en-US"/>
              <a:pPr>
                <a:defRPr/>
              </a:pPr>
              <a:t>‹#›</a:t>
            </a:fld>
            <a:endParaRPr lang="en-US" dirty="0"/>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rtlCol="0">
            <a:normAutofit/>
          </a:bodyPr>
          <a:lstStyle/>
          <a:p>
            <a:pPr lvl="0"/>
            <a:endParaRPr lang="en-US" noProof="0" dirty="0" smtClean="0"/>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F39C9B79-0D31-435C-A909-922A4D1A5215}"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91358070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dirty="0">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52013255-2376-46DC-886F-8FD4F0A36E73}"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2355057289"/>
      </p:ext>
    </p:extLst>
  </p:cSld>
  <p:clrMapOvr>
    <a:overrideClrMapping bg1="dk1" tx1="lt1" bg2="dk2" tx2="lt2" accent1="accent1" accent2="accent2" accent3="accent3" accent4="accent4" accent5="accent5" accent6="accent6" hlink="hlink" folHlink="folHlink"/>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9370B803-4C88-4288-9217-1724272A4744}"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708972569"/>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6C86538-41F7-4C98-AE4C-B4EB40E1E2EC}"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440665184"/>
      </p:ext>
    </p:extLst>
  </p:cSld>
  <p:clrMapOvr>
    <a:overrideClrMapping bg1="dk1" tx1="lt1" bg2="dk2" tx2="lt2" accent1="accent1" accent2="accent2" accent3="accent3" accent4="accent4" accent5="accent5" accent6="accent6" hlink="hlink" folHlink="folHlink"/>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E640015C-323D-488A-9402-2153B3D62F2F}"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99255511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D35C61EF-3421-4FAF-8E9C-727CAC7791E0}"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978091501"/>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397B20B9-5432-4E30-93A3-AEBA1A89F6A2}"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452642155"/>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72BB5644-B17A-44A5-BABD-6525882408FA}"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903896358"/>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3707BC14-192E-4BF6-A1A5-B96B6216963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484679351"/>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0832C68E-8C6E-4A55-87A2-2C4745FF6EB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37713818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dirty="0"/>
          </a:p>
        </p:txBody>
      </p:sp>
      <p:sp>
        <p:nvSpPr>
          <p:cNvPr id="3" name="Footer Placeholder 21"/>
          <p:cNvSpPr>
            <a:spLocks noGrp="1"/>
          </p:cNvSpPr>
          <p:nvPr>
            <p:ph type="ftr" sz="quarter" idx="11"/>
          </p:nvPr>
        </p:nvSpPr>
        <p:spPr/>
        <p:txBody>
          <a:bodyPr/>
          <a:lstStyle>
            <a:lvl1pPr>
              <a:defRPr/>
            </a:lvl1pPr>
          </a:lstStyle>
          <a:p>
            <a:pPr>
              <a:defRPr/>
            </a:pPr>
            <a:endParaRPr lang="en-US" dirty="0"/>
          </a:p>
        </p:txBody>
      </p:sp>
      <p:sp>
        <p:nvSpPr>
          <p:cNvPr id="4" name="Slide Number Placeholder 17"/>
          <p:cNvSpPr>
            <a:spLocks noGrp="1"/>
          </p:cNvSpPr>
          <p:nvPr>
            <p:ph type="sldNum" sz="quarter" idx="12"/>
          </p:nvPr>
        </p:nvSpPr>
        <p:spPr/>
        <p:txBody>
          <a:bodyPr/>
          <a:lstStyle>
            <a:lvl1pPr>
              <a:defRPr/>
            </a:lvl1pPr>
          </a:lstStyle>
          <a:p>
            <a:pPr>
              <a:defRPr/>
            </a:pPr>
            <a:fld id="{72BB5644-B17A-44A5-BABD-6525882408FA}" type="slidenum">
              <a:rPr lang="en-US"/>
              <a:pPr>
                <a:defRPr/>
              </a:pPr>
              <a:t>‹#›</a:t>
            </a:fld>
            <a:endParaRPr lang="en-US" dirty="0"/>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05F7F999-21EF-4EBD-BD21-CAE951C186E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058845372"/>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45F2C8A7-C936-4DA7-801D-E69595D797C7}"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050150074"/>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rtlCol="0">
            <a:normAutofit/>
          </a:bodyPr>
          <a:lstStyle/>
          <a:p>
            <a:pPr lvl="0"/>
            <a:endParaRPr lang="en-US" noProof="0" dirty="0" smtClean="0"/>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F39C9B79-0D31-435C-A909-922A4D1A5215}"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527094009"/>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dirty="0">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52013255-2376-46DC-886F-8FD4F0A36E73}"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3347285693"/>
      </p:ext>
    </p:extLst>
  </p:cSld>
  <p:clrMapOvr>
    <a:overrideClrMapping bg1="dk1" tx1="lt1" bg2="dk2" tx2="lt2" accent1="accent1" accent2="accent2" accent3="accent3" accent4="accent4" accent5="accent5" accent6="accent6" hlink="hlink" folHlink="folHlink"/>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9370B803-4C88-4288-9217-1724272A4744}"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23759865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6C86538-41F7-4C98-AE4C-B4EB40E1E2EC}"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446584125"/>
      </p:ext>
    </p:extLst>
  </p:cSld>
  <p:clrMapOvr>
    <a:overrideClrMapping bg1="dk1" tx1="lt1" bg2="dk2" tx2="lt2" accent1="accent1" accent2="accent2" accent3="accent3" accent4="accent4" accent5="accent5" accent6="accent6" hlink="hlink" folHlink="folHlink"/>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E640015C-323D-488A-9402-2153B3D62F2F}"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805107589"/>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D35C61EF-3421-4FAF-8E9C-727CAC7791E0}"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053129486"/>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397B20B9-5432-4E30-93A3-AEBA1A89F6A2}"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502443115"/>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72BB5644-B17A-44A5-BABD-6525882408FA}"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22307792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dirty="0"/>
          </a:p>
        </p:txBody>
      </p:sp>
      <p:sp>
        <p:nvSpPr>
          <p:cNvPr id="7" name="Slide Number Placeholder 17"/>
          <p:cNvSpPr>
            <a:spLocks noGrp="1"/>
          </p:cNvSpPr>
          <p:nvPr>
            <p:ph type="sldNum" sz="quarter" idx="12"/>
          </p:nvPr>
        </p:nvSpPr>
        <p:spPr/>
        <p:txBody>
          <a:bodyPr/>
          <a:lstStyle>
            <a:lvl1pPr>
              <a:defRPr/>
            </a:lvl1pPr>
          </a:lstStyle>
          <a:p>
            <a:pPr>
              <a:defRPr/>
            </a:pPr>
            <a:fld id="{3707BC14-192E-4BF6-A1A5-B96B62169633}" type="slidenum">
              <a:rPr lang="en-US"/>
              <a:pPr>
                <a:defRPr/>
              </a:pPr>
              <a:t>‹#›</a:t>
            </a:fld>
            <a:endParaRPr lang="en-US" dirty="0"/>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3707BC14-192E-4BF6-A1A5-B96B6216963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675441091"/>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0832C68E-8C6E-4A55-87A2-2C4745FF6EB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216761438"/>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05F7F999-21EF-4EBD-BD21-CAE951C186E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592205344"/>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45F2C8A7-C936-4DA7-801D-E69595D797C7}"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563810661"/>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rtlCol="0">
            <a:normAutofit/>
          </a:bodyPr>
          <a:lstStyle/>
          <a:p>
            <a:pPr lvl="0"/>
            <a:endParaRPr lang="en-US" noProof="0" dirty="0" smtClean="0"/>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F39C9B79-0D31-435C-A909-922A4D1A5215}"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958940769"/>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dirty="0">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52013255-2376-46DC-886F-8FD4F0A36E73}"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743441553"/>
      </p:ext>
    </p:extLst>
  </p:cSld>
  <p:clrMapOvr>
    <a:overrideClrMapping bg1="dk1" tx1="lt1" bg2="dk2" tx2="lt2" accent1="accent1" accent2="accent2" accent3="accent3" accent4="accent4" accent5="accent5" accent6="accent6" hlink="hlink" folHlink="folHlink"/>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9370B803-4C88-4288-9217-1724272A4744}"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00268493"/>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6C86538-41F7-4C98-AE4C-B4EB40E1E2EC}"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481396000"/>
      </p:ext>
    </p:extLst>
  </p:cSld>
  <p:clrMapOvr>
    <a:overrideClrMapping bg1="dk1" tx1="lt1" bg2="dk2" tx2="lt2" accent1="accent1" accent2="accent2" accent3="accent3" accent4="accent4" accent5="accent5" accent6="accent6" hlink="hlink" folHlink="folHlink"/>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E640015C-323D-488A-9402-2153B3D62F2F}"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753562600"/>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D35C61EF-3421-4FAF-8E9C-727CAC7791E0}"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98069166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dirty="0"/>
          </a:p>
        </p:txBody>
      </p:sp>
      <p:sp>
        <p:nvSpPr>
          <p:cNvPr id="10" name="Footer Placeholder 5"/>
          <p:cNvSpPr>
            <a:spLocks noGrp="1"/>
          </p:cNvSpPr>
          <p:nvPr>
            <p:ph type="ftr" sz="quarter" idx="11"/>
          </p:nvPr>
        </p:nvSpPr>
        <p:spPr/>
        <p:txBody>
          <a:bodyPr/>
          <a:lstStyle>
            <a:lvl1pPr>
              <a:defRPr/>
            </a:lvl1pPr>
          </a:lstStyle>
          <a:p>
            <a:pPr>
              <a:defRPr/>
            </a:pPr>
            <a:endParaRPr lang="en-US" dirty="0"/>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0832C68E-8C6E-4A55-87A2-2C4745FF6EB3}" type="slidenum">
              <a:rPr lang="en-US"/>
              <a:pPr>
                <a:defRPr/>
              </a:pPr>
              <a:t>‹#›</a:t>
            </a:fld>
            <a:endParaRPr lang="en-US" dirty="0"/>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397B20B9-5432-4E30-93A3-AEBA1A89F6A2}"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168537818"/>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72BB5644-B17A-44A5-BABD-6525882408FA}"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542301730"/>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3707BC14-192E-4BF6-A1A5-B96B6216963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804559273"/>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0832C68E-8C6E-4A55-87A2-2C4745FF6EB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4104816252"/>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05F7F999-21EF-4EBD-BD21-CAE951C186E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676322030"/>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45F2C8A7-C936-4DA7-801D-E69595D797C7}"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60000707"/>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rtlCol="0">
            <a:normAutofit/>
          </a:bodyPr>
          <a:lstStyle/>
          <a:p>
            <a:pPr lvl="0"/>
            <a:endParaRPr lang="en-US" noProof="0" dirty="0" smtClean="0"/>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F39C9B79-0D31-435C-A909-922A4D1A5215}"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409971480"/>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dirty="0">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52013255-2376-46DC-886F-8FD4F0A36E73}"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594008920"/>
      </p:ext>
    </p:extLst>
  </p:cSld>
  <p:clrMapOvr>
    <a:overrideClrMapping bg1="dk1" tx1="lt1" bg2="dk2" tx2="lt2" accent1="accent1" accent2="accent2" accent3="accent3" accent4="accent4" accent5="accent5" accent6="accent6" hlink="hlink" folHlink="folHlink"/>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9370B803-4C88-4288-9217-1724272A4744}"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893016251"/>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6C86538-41F7-4C98-AE4C-B4EB40E1E2EC}"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1581068934"/>
      </p:ext>
    </p:extLst>
  </p:cSld>
  <p:clrMapOvr>
    <a:overrideClrMapping bg1="dk1" tx1="lt1" bg2="dk2" tx2="lt2" accent1="accent1" accent2="accent2" accent3="accent3" accent4="accent4" accent5="accent5" accent6="accent6" hlink="hlink" folHlink="folHlink"/>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2.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image" Target="../media/image2.jp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2.jp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2.jp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image" Target="../media/image2.jp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5.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2.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2.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smtClean="0">
                <a:solidFill>
                  <a:schemeClr val="tx2">
                    <a:shade val="90000"/>
                  </a:schemeClr>
                </a:solidFill>
              </a:defRPr>
            </a:lvl1pPr>
          </a:lstStyle>
          <a:p>
            <a:pPr>
              <a:defRPr/>
            </a:pPr>
            <a:fld id="{5151FA9E-55C3-48ED-B01D-3B2A8037C931}" type="slidenum">
              <a:rPr lang="en-US"/>
              <a:pPr>
                <a:defRPr/>
              </a:pPr>
              <a:t>‹#›</a:t>
            </a:fld>
            <a:endParaRPr lang="en-US" dirty="0"/>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p>
          </p:txBody>
        </p:sp>
      </p:grpSp>
    </p:spTree>
  </p:cSld>
  <p:clrMap bg1="lt1" tx1="dk1" bg2="lt2" tx2="dk2" accent1="accent1" accent2="accent2" accent3="accent3" accent4="accent4" accent5="accent5" accent6="accent6" hlink="hlink" folHlink="folHlink"/>
  <p:sldLayoutIdLst>
    <p:sldLayoutId id="2147483713" r:id="rId1"/>
    <p:sldLayoutId id="2147483704" r:id="rId2"/>
    <p:sldLayoutId id="2147483714" r:id="rId3"/>
    <p:sldLayoutId id="2147483705" r:id="rId4"/>
    <p:sldLayoutId id="2147483706" r:id="rId5"/>
    <p:sldLayoutId id="2147483707" r:id="rId6"/>
    <p:sldLayoutId id="2147483708" r:id="rId7"/>
    <p:sldLayoutId id="2147483709" r:id="rId8"/>
    <p:sldLayoutId id="2147483715" r:id="rId9"/>
    <p:sldLayoutId id="2147483710" r:id="rId10"/>
    <p:sldLayoutId id="2147483711" r:id="rId11"/>
    <p:sldLayoutId id="2147483712" r:id="rId12"/>
  </p:sldLayoutIdLst>
  <p:transition spd="med"/>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smtClean="0">
                <a:solidFill>
                  <a:schemeClr val="tx2">
                    <a:shade val="90000"/>
                  </a:schemeClr>
                </a:solidFill>
              </a:defRPr>
            </a:lvl1pPr>
          </a:lstStyle>
          <a:p>
            <a:pPr>
              <a:defRPr/>
            </a:pPr>
            <a:fld id="{5151FA9E-55C3-48ED-B01D-3B2A8037C931}" type="slidenum">
              <a:rPr lang="en-US">
                <a:solidFill>
                  <a:srgbClr val="04617B">
                    <a:shade val="90000"/>
                  </a:srgbClr>
                </a:solidFill>
              </a:rPr>
              <a:pPr>
                <a:defRPr/>
              </a:pPr>
              <a:t>‹#›</a:t>
            </a:fld>
            <a:endParaRPr lang="en-US" dirty="0">
              <a:solidFill>
                <a:srgbClr val="04617B">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endParaRPr>
            </a:p>
          </p:txBody>
        </p:sp>
      </p:grpSp>
    </p:spTree>
    <p:extLst>
      <p:ext uri="{BB962C8B-B14F-4D97-AF65-F5344CB8AC3E}">
        <p14:creationId xmlns:p14="http://schemas.microsoft.com/office/powerpoint/2010/main" val="1910170853"/>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ransition spd="med"/>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smtClean="0">
                <a:solidFill>
                  <a:schemeClr val="tx2">
                    <a:shade val="90000"/>
                  </a:schemeClr>
                </a:solidFill>
              </a:defRPr>
            </a:lvl1pPr>
          </a:lstStyle>
          <a:p>
            <a:pPr>
              <a:defRPr/>
            </a:pPr>
            <a:fld id="{5151FA9E-55C3-48ED-B01D-3B2A8037C931}" type="slidenum">
              <a:rPr lang="en-US">
                <a:solidFill>
                  <a:srgbClr val="04617B">
                    <a:shade val="90000"/>
                  </a:srgbClr>
                </a:solidFill>
              </a:rPr>
              <a:pPr>
                <a:defRPr/>
              </a:pPr>
              <a:t>‹#›</a:t>
            </a:fld>
            <a:endParaRPr lang="en-US" dirty="0">
              <a:solidFill>
                <a:srgbClr val="04617B">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endParaRPr>
            </a:p>
          </p:txBody>
        </p:sp>
      </p:grpSp>
    </p:spTree>
    <p:extLst>
      <p:ext uri="{BB962C8B-B14F-4D97-AF65-F5344CB8AC3E}">
        <p14:creationId xmlns:p14="http://schemas.microsoft.com/office/powerpoint/2010/main" val="42052847"/>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Lst>
  <p:transition spd="med"/>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smtClean="0">
                <a:solidFill>
                  <a:schemeClr val="tx2">
                    <a:shade val="90000"/>
                  </a:schemeClr>
                </a:solidFill>
              </a:defRPr>
            </a:lvl1pPr>
          </a:lstStyle>
          <a:p>
            <a:pPr>
              <a:defRPr/>
            </a:pPr>
            <a:fld id="{5151FA9E-55C3-48ED-B01D-3B2A8037C931}" type="slidenum">
              <a:rPr lang="en-US">
                <a:solidFill>
                  <a:srgbClr val="04617B">
                    <a:shade val="90000"/>
                  </a:srgbClr>
                </a:solidFill>
              </a:rPr>
              <a:pPr>
                <a:defRPr/>
              </a:pPr>
              <a:t>‹#›</a:t>
            </a:fld>
            <a:endParaRPr lang="en-US" dirty="0">
              <a:solidFill>
                <a:srgbClr val="04617B">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endParaRPr>
            </a:p>
          </p:txBody>
        </p:sp>
      </p:grpSp>
    </p:spTree>
    <p:extLst>
      <p:ext uri="{BB962C8B-B14F-4D97-AF65-F5344CB8AC3E}">
        <p14:creationId xmlns:p14="http://schemas.microsoft.com/office/powerpoint/2010/main" val="734446082"/>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Lst>
  <p:transition spd="med"/>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smtClean="0">
                <a:solidFill>
                  <a:schemeClr val="tx2">
                    <a:shade val="90000"/>
                  </a:schemeClr>
                </a:solidFill>
              </a:defRPr>
            </a:lvl1pPr>
          </a:lstStyle>
          <a:p>
            <a:pPr>
              <a:defRPr/>
            </a:pPr>
            <a:fld id="{5151FA9E-55C3-48ED-B01D-3B2A8037C931}" type="slidenum">
              <a:rPr lang="en-US">
                <a:solidFill>
                  <a:srgbClr val="04617B">
                    <a:shade val="90000"/>
                  </a:srgbClr>
                </a:solidFill>
              </a:rPr>
              <a:pPr>
                <a:defRPr/>
              </a:pPr>
              <a:t>‹#›</a:t>
            </a:fld>
            <a:endParaRPr lang="en-US" dirty="0">
              <a:solidFill>
                <a:srgbClr val="04617B">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endParaRPr>
            </a:p>
          </p:txBody>
        </p:sp>
      </p:grpSp>
    </p:spTree>
    <p:extLst>
      <p:ext uri="{BB962C8B-B14F-4D97-AF65-F5344CB8AC3E}">
        <p14:creationId xmlns:p14="http://schemas.microsoft.com/office/powerpoint/2010/main" val="3078053630"/>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Lst>
  <p:transition spd="med"/>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smtClean="0">
                <a:solidFill>
                  <a:schemeClr val="tx2">
                    <a:shade val="90000"/>
                  </a:schemeClr>
                </a:solidFill>
              </a:defRPr>
            </a:lvl1pPr>
          </a:lstStyle>
          <a:p>
            <a:pPr>
              <a:defRPr/>
            </a:pPr>
            <a:fld id="{5151FA9E-55C3-48ED-B01D-3B2A8037C931}" type="slidenum">
              <a:rPr lang="en-US">
                <a:solidFill>
                  <a:srgbClr val="04617B">
                    <a:shade val="90000"/>
                  </a:srgbClr>
                </a:solidFill>
              </a:rPr>
              <a:pPr>
                <a:defRPr/>
              </a:pPr>
              <a:t>‹#›</a:t>
            </a:fld>
            <a:endParaRPr lang="en-US" dirty="0">
              <a:solidFill>
                <a:srgbClr val="04617B">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endParaRPr>
            </a:p>
          </p:txBody>
        </p:sp>
      </p:grpSp>
    </p:spTree>
    <p:extLst>
      <p:ext uri="{BB962C8B-B14F-4D97-AF65-F5344CB8AC3E}">
        <p14:creationId xmlns:p14="http://schemas.microsoft.com/office/powerpoint/2010/main" val="2631727635"/>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Lst>
  <p:transition spd="med"/>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smtClean="0">
                <a:solidFill>
                  <a:schemeClr val="tx2">
                    <a:shade val="90000"/>
                  </a:schemeClr>
                </a:solidFill>
              </a:defRPr>
            </a:lvl1pPr>
          </a:lstStyle>
          <a:p>
            <a:pPr>
              <a:defRPr/>
            </a:pPr>
            <a:fld id="{5151FA9E-55C3-48ED-B01D-3B2A8037C931}" type="slidenum">
              <a:rPr lang="en-US">
                <a:solidFill>
                  <a:srgbClr val="04617B">
                    <a:shade val="90000"/>
                  </a:srgbClr>
                </a:solidFill>
              </a:rPr>
              <a:pPr>
                <a:defRPr/>
              </a:pPr>
              <a:t>‹#›</a:t>
            </a:fld>
            <a:endParaRPr lang="en-US" dirty="0">
              <a:solidFill>
                <a:srgbClr val="04617B">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endParaRPr>
            </a:p>
          </p:txBody>
        </p:sp>
      </p:grpSp>
    </p:spTree>
    <p:extLst>
      <p:ext uri="{BB962C8B-B14F-4D97-AF65-F5344CB8AC3E}">
        <p14:creationId xmlns:p14="http://schemas.microsoft.com/office/powerpoint/2010/main" val="302635799"/>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Lst>
  <p:transition spd="med"/>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151FA9E-55C3-48ED-B01D-3B2A8037C93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1366854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151FA9E-55C3-48ED-B01D-3B2A8037C93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9053162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smtClean="0">
                <a:solidFill>
                  <a:schemeClr val="tx2">
                    <a:shade val="90000"/>
                  </a:schemeClr>
                </a:solidFill>
              </a:defRPr>
            </a:lvl1pPr>
          </a:lstStyle>
          <a:p>
            <a:pPr>
              <a:defRPr/>
            </a:pPr>
            <a:fld id="{5151FA9E-55C3-48ED-B01D-3B2A8037C931}" type="slidenum">
              <a:rPr lang="en-US">
                <a:solidFill>
                  <a:srgbClr val="04617B">
                    <a:shade val="90000"/>
                  </a:srgbClr>
                </a:solidFill>
              </a:rPr>
              <a:pPr>
                <a:defRPr/>
              </a:pPr>
              <a:t>‹#›</a:t>
            </a:fld>
            <a:endParaRPr lang="en-US" dirty="0">
              <a:solidFill>
                <a:srgbClr val="04617B">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endParaRPr>
            </a:p>
          </p:txBody>
        </p:sp>
      </p:grpSp>
    </p:spTree>
    <p:extLst>
      <p:ext uri="{BB962C8B-B14F-4D97-AF65-F5344CB8AC3E}">
        <p14:creationId xmlns:p14="http://schemas.microsoft.com/office/powerpoint/2010/main" val="223394700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ransition spd="med"/>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smtClean="0">
                <a:solidFill>
                  <a:schemeClr val="tx2">
                    <a:shade val="90000"/>
                  </a:schemeClr>
                </a:solidFill>
              </a:defRPr>
            </a:lvl1pPr>
          </a:lstStyle>
          <a:p>
            <a:pPr>
              <a:defRPr/>
            </a:pPr>
            <a:fld id="{5151FA9E-55C3-48ED-B01D-3B2A8037C931}" type="slidenum">
              <a:rPr lang="en-US">
                <a:solidFill>
                  <a:srgbClr val="04617B">
                    <a:shade val="90000"/>
                  </a:srgbClr>
                </a:solidFill>
              </a:rPr>
              <a:pPr>
                <a:defRPr/>
              </a:pPr>
              <a:t>‹#›</a:t>
            </a:fld>
            <a:endParaRPr lang="en-US" dirty="0">
              <a:solidFill>
                <a:srgbClr val="04617B">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endParaRPr>
            </a:p>
          </p:txBody>
        </p:sp>
      </p:grpSp>
    </p:spTree>
    <p:extLst>
      <p:ext uri="{BB962C8B-B14F-4D97-AF65-F5344CB8AC3E}">
        <p14:creationId xmlns:p14="http://schemas.microsoft.com/office/powerpoint/2010/main" val="313181018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ransition spd="med"/>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smtClean="0">
                <a:solidFill>
                  <a:schemeClr val="tx2">
                    <a:shade val="90000"/>
                  </a:schemeClr>
                </a:solidFill>
              </a:defRPr>
            </a:lvl1pPr>
          </a:lstStyle>
          <a:p>
            <a:pPr>
              <a:defRPr/>
            </a:pPr>
            <a:fld id="{5151FA9E-55C3-48ED-B01D-3B2A8037C931}" type="slidenum">
              <a:rPr lang="en-US">
                <a:solidFill>
                  <a:srgbClr val="04617B">
                    <a:shade val="90000"/>
                  </a:srgbClr>
                </a:solidFill>
              </a:rPr>
              <a:pPr>
                <a:defRPr/>
              </a:pPr>
              <a:t>‹#›</a:t>
            </a:fld>
            <a:endParaRPr lang="en-US" dirty="0">
              <a:solidFill>
                <a:srgbClr val="04617B">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endParaRPr>
            </a:p>
          </p:txBody>
        </p:sp>
      </p:grpSp>
    </p:spTree>
    <p:extLst>
      <p:ext uri="{BB962C8B-B14F-4D97-AF65-F5344CB8AC3E}">
        <p14:creationId xmlns:p14="http://schemas.microsoft.com/office/powerpoint/2010/main" val="427947064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ransition spd="med"/>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smtClean="0">
                <a:solidFill>
                  <a:schemeClr val="tx2">
                    <a:shade val="90000"/>
                  </a:schemeClr>
                </a:solidFill>
              </a:defRPr>
            </a:lvl1pPr>
          </a:lstStyle>
          <a:p>
            <a:pPr>
              <a:defRPr/>
            </a:pPr>
            <a:fld id="{5151FA9E-55C3-48ED-B01D-3B2A8037C931}" type="slidenum">
              <a:rPr lang="en-US">
                <a:solidFill>
                  <a:srgbClr val="04617B">
                    <a:shade val="90000"/>
                  </a:srgbClr>
                </a:solidFill>
              </a:rPr>
              <a:pPr>
                <a:defRPr/>
              </a:pPr>
              <a:t>‹#›</a:t>
            </a:fld>
            <a:endParaRPr lang="en-US" dirty="0">
              <a:solidFill>
                <a:srgbClr val="04617B">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endParaRPr>
            </a:p>
          </p:txBody>
        </p:sp>
      </p:grpSp>
    </p:spTree>
    <p:extLst>
      <p:ext uri="{BB962C8B-B14F-4D97-AF65-F5344CB8AC3E}">
        <p14:creationId xmlns:p14="http://schemas.microsoft.com/office/powerpoint/2010/main" val="797727720"/>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ransition spd="med"/>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smtClean="0">
                <a:solidFill>
                  <a:schemeClr val="tx2">
                    <a:shade val="90000"/>
                  </a:schemeClr>
                </a:solidFill>
              </a:defRPr>
            </a:lvl1pPr>
          </a:lstStyle>
          <a:p>
            <a:pPr>
              <a:defRPr/>
            </a:pPr>
            <a:fld id="{5151FA9E-55C3-48ED-B01D-3B2A8037C931}" type="slidenum">
              <a:rPr lang="en-US">
                <a:solidFill>
                  <a:srgbClr val="04617B">
                    <a:shade val="90000"/>
                  </a:srgbClr>
                </a:solidFill>
              </a:rPr>
              <a:pPr>
                <a:defRPr/>
              </a:pPr>
              <a:t>‹#›</a:t>
            </a:fld>
            <a:endParaRPr lang="en-US" dirty="0">
              <a:solidFill>
                <a:srgbClr val="04617B">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endParaRPr>
            </a:p>
          </p:txBody>
        </p:sp>
      </p:grpSp>
    </p:spTree>
    <p:extLst>
      <p:ext uri="{BB962C8B-B14F-4D97-AF65-F5344CB8AC3E}">
        <p14:creationId xmlns:p14="http://schemas.microsoft.com/office/powerpoint/2010/main" val="142570700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Lst>
  <p:transition spd="med"/>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onstantia"/>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smtClean="0">
                <a:solidFill>
                  <a:schemeClr val="tx2">
                    <a:shade val="90000"/>
                  </a:schemeClr>
                </a:solidFill>
              </a:defRPr>
            </a:lvl1pPr>
          </a:lstStyle>
          <a:p>
            <a:pPr>
              <a:defRPr/>
            </a:pPr>
            <a:fld id="{5151FA9E-55C3-48ED-B01D-3B2A8037C931}" type="slidenum">
              <a:rPr lang="en-US">
                <a:solidFill>
                  <a:srgbClr val="04617B">
                    <a:shade val="90000"/>
                  </a:srgbClr>
                </a:solidFill>
              </a:rPr>
              <a:pPr>
                <a:defRPr/>
              </a:pPr>
              <a:t>‹#›</a:t>
            </a:fld>
            <a:endParaRPr lang="en-US" dirty="0">
              <a:solidFill>
                <a:srgbClr val="04617B">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endParaRPr>
            </a:p>
          </p:txBody>
        </p:sp>
      </p:grpSp>
    </p:spTree>
    <p:extLst>
      <p:ext uri="{BB962C8B-B14F-4D97-AF65-F5344CB8AC3E}">
        <p14:creationId xmlns:p14="http://schemas.microsoft.com/office/powerpoint/2010/main" val="348454338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Lst>
  <p:transition spd="med"/>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jpe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7.xml"/></Relationships>
</file>

<file path=ppt/slides/_rels/slide11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3.xml"/><Relationship Id="rId1" Type="http://schemas.openxmlformats.org/officeDocument/2006/relationships/slideLayout" Target="../slideLayouts/slideLayout134.xml"/><Relationship Id="rId5" Type="http://schemas.microsoft.com/office/2007/relationships/hdphoto" Target="../media/hdphoto1.wdp"/><Relationship Id="rId4" Type="http://schemas.openxmlformats.org/officeDocument/2006/relationships/image" Target="../media/image19.png"/></Relationships>
</file>

<file path=ppt/slides/_rels/slide11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4.xml"/><Relationship Id="rId1" Type="http://schemas.openxmlformats.org/officeDocument/2006/relationships/slideLayout" Target="../slideLayouts/slideLayout122.xml"/><Relationship Id="rId5" Type="http://schemas.microsoft.com/office/2007/relationships/hdphoto" Target="../media/hdphoto1.wdp"/><Relationship Id="rId4" Type="http://schemas.openxmlformats.org/officeDocument/2006/relationships/image" Target="../media/image19.png"/></Relationships>
</file>

<file path=ppt/slides/_rels/slide1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5.xml"/><Relationship Id="rId1" Type="http://schemas.openxmlformats.org/officeDocument/2006/relationships/slideLayout" Target="../slideLayouts/slideLayout122.xml"/><Relationship Id="rId5" Type="http://schemas.microsoft.com/office/2007/relationships/hdphoto" Target="../media/hdphoto1.wdp"/><Relationship Id="rId4" Type="http://schemas.openxmlformats.org/officeDocument/2006/relationships/image" Target="../media/image19.png"/></Relationships>
</file>

<file path=ppt/slides/_rels/slide1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6.xml"/><Relationship Id="rId1" Type="http://schemas.openxmlformats.org/officeDocument/2006/relationships/slideLayout" Target="../slideLayouts/slideLayout122.xml"/><Relationship Id="rId5" Type="http://schemas.microsoft.com/office/2007/relationships/hdphoto" Target="../media/hdphoto1.wdp"/><Relationship Id="rId4" Type="http://schemas.openxmlformats.org/officeDocument/2006/relationships/image" Target="../media/image19.png"/></Relationships>
</file>

<file path=ppt/slides/_rels/slide11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jpe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7.xml"/></Relationships>
</file>

<file path=ppt/slides/_rels/slide12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22.xml"/><Relationship Id="rId1" Type="http://schemas.openxmlformats.org/officeDocument/2006/relationships/slideLayout" Target="../slideLayouts/slideLayout67.xml"/></Relationships>
</file>

<file path=ppt/slides/_rels/slide12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23.xml"/><Relationship Id="rId1" Type="http://schemas.openxmlformats.org/officeDocument/2006/relationships/slideLayout" Target="../slideLayouts/slideLayout6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6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7.xml"/></Relationships>
</file>

<file path=ppt/slides/_rels/slide127.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image" Target="../media/image92.jpeg"/><Relationship Id="rId2" Type="http://schemas.openxmlformats.org/officeDocument/2006/relationships/notesSlide" Target="../notesSlides/notesSlide127.xml"/><Relationship Id="rId1" Type="http://schemas.openxmlformats.org/officeDocument/2006/relationships/slideLayout" Target="../slideLayouts/slideLayout67.xml"/><Relationship Id="rId6" Type="http://schemas.openxmlformats.org/officeDocument/2006/relationships/image" Target="../media/image91.jpeg"/><Relationship Id="rId5" Type="http://schemas.microsoft.com/office/2007/relationships/hdphoto" Target="../media/hdphoto1.wdp"/><Relationship Id="rId4" Type="http://schemas.openxmlformats.org/officeDocument/2006/relationships/image" Target="../media/image19.png"/></Relationships>
</file>

<file path=ppt/slides/_rels/slide1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8.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9.png"/></Relationships>
</file>

<file path=ppt/slides/_rels/slide12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29.xml"/><Relationship Id="rId1" Type="http://schemas.openxmlformats.org/officeDocument/2006/relationships/slideLayout" Target="../slideLayouts/slideLayout151.xml"/><Relationship Id="rId5" Type="http://schemas.microsoft.com/office/2007/relationships/hdphoto" Target="../media/hdphoto1.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29.jpeg"/></Relationships>
</file>

<file path=ppt/slides/_rels/slide13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0.xml"/><Relationship Id="rId1" Type="http://schemas.openxmlformats.org/officeDocument/2006/relationships/slideLayout" Target="../slideLayouts/slideLayout67.xml"/></Relationships>
</file>

<file path=ppt/slides/_rels/slide13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31.xml"/><Relationship Id="rId1" Type="http://schemas.openxmlformats.org/officeDocument/2006/relationships/slideLayout" Target="../slideLayouts/slideLayout6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6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67.xml"/></Relationships>
</file>

<file path=ppt/slides/_rels/slide1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37.xml"/><Relationship Id="rId1" Type="http://schemas.openxmlformats.org/officeDocument/2006/relationships/slideLayout" Target="../slideLayouts/slideLayout98.xml"/><Relationship Id="rId5" Type="http://schemas.microsoft.com/office/2007/relationships/hdphoto" Target="../media/hdphoto1.wdp"/><Relationship Id="rId4" Type="http://schemas.openxmlformats.org/officeDocument/2006/relationships/image" Target="../media/image19.png"/></Relationships>
</file>

<file path=ppt/slides/_rels/slide13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7.jpeg"/><Relationship Id="rId7" Type="http://schemas.openxmlformats.org/officeDocument/2006/relationships/image" Target="../media/image19.png"/><Relationship Id="rId2" Type="http://schemas.openxmlformats.org/officeDocument/2006/relationships/notesSlide" Target="../notesSlides/notesSlide138.xml"/><Relationship Id="rId1" Type="http://schemas.openxmlformats.org/officeDocument/2006/relationships/slideLayout" Target="../slideLayouts/slideLayout98.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22.jpeg"/></Relationships>
</file>

<file path=ppt/slides/_rels/slide1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9.xml"/><Relationship Id="rId1" Type="http://schemas.openxmlformats.org/officeDocument/2006/relationships/slideLayout" Target="../slideLayouts/slideLayout110.xml"/><Relationship Id="rId5" Type="http://schemas.microsoft.com/office/2007/relationships/hdphoto" Target="../media/hdphoto1.wdp"/><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4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4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03.jpeg"/></Relationships>
</file>

<file path=ppt/slides/_rels/slide14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4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4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43.xml"/><Relationship Id="rId1" Type="http://schemas.openxmlformats.org/officeDocument/2006/relationships/slideLayout" Target="../slideLayouts/slideLayout74.xml"/><Relationship Id="rId5" Type="http://schemas.microsoft.com/office/2007/relationships/hdphoto" Target="../media/hdphoto1.wdp"/><Relationship Id="rId4" Type="http://schemas.openxmlformats.org/officeDocument/2006/relationships/image" Target="../media/image19.png"/></Relationships>
</file>

<file path=ppt/slides/_rels/slide14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4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4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4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4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4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4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48.xml"/><Relationship Id="rId1" Type="http://schemas.openxmlformats.org/officeDocument/2006/relationships/slideLayout" Target="../slideLayouts/slideLayout38.xml"/><Relationship Id="rId5" Type="http://schemas.microsoft.com/office/2007/relationships/hdphoto" Target="../media/hdphoto1.wdp"/><Relationship Id="rId4" Type="http://schemas.openxmlformats.org/officeDocument/2006/relationships/image" Target="../media/image19.png"/></Relationships>
</file>

<file path=ppt/slides/_rels/slide14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4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5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5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15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5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5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5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5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5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5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5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5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5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21.jpeg"/></Relationships>
</file>

<file path=ppt/slides/_rels/slide1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22.png"/><Relationship Id="rId4" Type="http://schemas.microsoft.com/office/2007/relationships/hdphoto" Target="../media/hdphoto1.wdp"/></Relationships>
</file>

<file path=ppt/slides/_rels/slide1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9.xml"/><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6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6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6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62.xml.rels><?xml version="1.0" encoding="UTF-8" standalone="yes"?>
<Relationships xmlns="http://schemas.openxmlformats.org/package/2006/relationships"><Relationship Id="rId3" Type="http://schemas.openxmlformats.org/officeDocument/2006/relationships/image" Target="../media/image127.jpeg"/><Relationship Id="rId7" Type="http://schemas.microsoft.com/office/2007/relationships/hdphoto" Target="../media/hdphoto1.wdp"/><Relationship Id="rId2" Type="http://schemas.openxmlformats.org/officeDocument/2006/relationships/notesSlide" Target="../notesSlides/notesSlide162.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128.jpeg"/></Relationships>
</file>

<file path=ppt/slides/_rels/slide163.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6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30.jpeg"/></Relationships>
</file>

<file path=ppt/slides/_rels/slide16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6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6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6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6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6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16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6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6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6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70.xml"/><Relationship Id="rId1" Type="http://schemas.openxmlformats.org/officeDocument/2006/relationships/slideLayout" Target="../slideLayouts/slideLayout86.xml"/><Relationship Id="rId4" Type="http://schemas.openxmlformats.org/officeDocument/2006/relationships/image" Target="../media/image139.jpeg"/></Relationships>
</file>

<file path=ppt/slides/_rels/slide17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7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7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7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7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7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43.jpeg"/></Relationships>
</file>

<file path=ppt/slides/_rels/slide17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74.xml"/><Relationship Id="rId1" Type="http://schemas.openxmlformats.org/officeDocument/2006/relationships/slideLayout" Target="../slideLayouts/slideLayout158.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45.jpeg"/></Relationships>
</file>

<file path=ppt/slides/_rels/slide17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7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47.jpeg"/></Relationships>
</file>

<file path=ppt/slides/_rels/slide17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7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49.jpeg"/></Relationships>
</file>

<file path=ppt/slides/_rels/slide17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77.xml"/><Relationship Id="rId1" Type="http://schemas.openxmlformats.org/officeDocument/2006/relationships/slideLayout" Target="../slideLayouts/slideLayout170.xml"/><Relationship Id="rId5" Type="http://schemas.microsoft.com/office/2007/relationships/hdphoto" Target="../media/hdphoto1.wdp"/><Relationship Id="rId4" Type="http://schemas.openxmlformats.org/officeDocument/2006/relationships/image" Target="../media/image19.png"/></Relationships>
</file>

<file path=ppt/slides/_rels/slide17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7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7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0.xml"/><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8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54.jpeg"/></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8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9.png"/></Relationships>
</file>

<file path=ppt/slides/_rels/slide18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9.png"/><Relationship Id="rId7" Type="http://schemas.openxmlformats.org/officeDocument/2006/relationships/image" Target="../media/image5.jpeg"/><Relationship Id="rId2" Type="http://schemas.openxmlformats.org/officeDocument/2006/relationships/notesSlide" Target="../notesSlides/notesSlide186.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jpeg"/><Relationship Id="rId4" Type="http://schemas.microsoft.com/office/2007/relationships/hdphoto" Target="../media/hdphoto1.wdp"/><Relationship Id="rId9"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docid=gQEzBNhWtHXfJM&amp;tbnid=FvWbmpycpmu2mM:&amp;ved=0CAUQjRw&amp;url=http://abcnews.go.com/Health/medical-mystery-caused-womans-early-hot-flashes-surgery/story?id=21381155&amp;ei=k-IHU93oMcWFogTV_oLYAQ&amp;bvm=bv.61725948,d.cGU&amp;psig=AFQjCNHbPoTbiuoi7tFN-0zLBHCK-vNhzg&amp;ust=1393111942328927"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2.gif"/><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microsoft.com/office/2007/relationships/hdphoto" Target="../media/hdphoto3.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docid=Bn3dsgQ_vbZjRM&amp;tbnid=_58BTyfy8Q0pLM:&amp;ved=0CAUQjRw&amp;url=http://www.calgaryherald.com/Canadian+parents+willing+into+debt+children+hockey+with+poll/9160778/story.html&amp;ei=Y-AHU4WsB8W8oQSBx4LwAQ&amp;bvm=bv.61725948,d.cGU&amp;psig=AFQjCNGXjUpkWs_zWMysIAIy-sCeevl6Fg&amp;ust=1393111467637307" TargetMode="External"/><Relationship Id="rId2" Type="http://schemas.openxmlformats.org/officeDocument/2006/relationships/notesSlide" Target="../notesSlides/notesSlide61.xml"/><Relationship Id="rId1" Type="http://schemas.openxmlformats.org/officeDocument/2006/relationships/slideLayout" Target="../slideLayouts/slideLayout50.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47.jpeg"/></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50.xml"/><Relationship Id="rId5" Type="http://schemas.microsoft.com/office/2007/relationships/hdphoto" Target="../media/hdphoto1.wdp"/><Relationship Id="rId4" Type="http://schemas.openxmlformats.org/officeDocument/2006/relationships/image" Target="../media/image19.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joscountrykidsdaycare.com/about/holidays-vacation-days/"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5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mercerinfectionpictures.com/Picture-Staph-Infection.php"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7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7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78.xml.rels><?xml version="1.0" encoding="UTF-8" standalone="yes"?>
<Relationships xmlns="http://schemas.openxmlformats.org/package/2006/relationships"><Relationship Id="rId3" Type="http://schemas.openxmlformats.org/officeDocument/2006/relationships/hyperlink" Target="http://www.picturesofmrsa.com/Pictures-Of-Mrsa-Skin-Infections.php"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7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upload.wikimedia.org/wikipedia/commons/9/90/Swollen_eye_with_conjunctivitis.jpg"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8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8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8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6.jpg"/><Relationship Id="rId7" Type="http://schemas.openxmlformats.org/officeDocument/2006/relationships/image" Target="../media/image19.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8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8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74.jpg"/><Relationship Id="rId4" Type="http://schemas.microsoft.com/office/2007/relationships/hdphoto" Target="../media/hdphoto1.wdp"/></Relationships>
</file>

<file path=ppt/slides/_rels/slide8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9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96.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905000" y="2286000"/>
            <a:ext cx="7239000" cy="198120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23" name="Rectangle 3"/>
          <p:cNvSpPr>
            <a:spLocks noGrp="1" noChangeArrowheads="1"/>
          </p:cNvSpPr>
          <p:nvPr>
            <p:ph type="subTitle" idx="1"/>
          </p:nvPr>
        </p:nvSpPr>
        <p:spPr>
          <a:xfrm>
            <a:off x="2590800" y="3276600"/>
            <a:ext cx="6400800" cy="1219200"/>
          </a:xfrm>
          <a:effectLst>
            <a:outerShdw blurRad="50800" dist="38100" dir="2700000" algn="tl" rotWithShape="0">
              <a:schemeClr val="bg1">
                <a:lumMod val="50000"/>
                <a:alpha val="40000"/>
              </a:schemeClr>
            </a:outerShdw>
          </a:effectLst>
        </p:spPr>
        <p:txBody>
          <a:bodyPr>
            <a:normAutofit fontScale="77500" lnSpcReduction="20000"/>
          </a:bodyPr>
          <a:lstStyle/>
          <a:p>
            <a:pPr marR="0" algn="r"/>
            <a:r>
              <a:rPr lang="en-US" sz="3500" dirty="0" smtClean="0">
                <a:solidFill>
                  <a:schemeClr val="bg1"/>
                </a:solidFill>
              </a:rPr>
              <a:t>Pathogen Exposures in Wastewater </a:t>
            </a:r>
          </a:p>
          <a:p>
            <a:pPr marR="0" algn="r"/>
            <a:r>
              <a:rPr lang="en-US" sz="3500" dirty="0" smtClean="0">
                <a:solidFill>
                  <a:schemeClr val="bg1"/>
                </a:solidFill>
              </a:rPr>
              <a:t>to Workers in the OSS Industry</a:t>
            </a:r>
          </a:p>
          <a:p>
            <a:pPr marR="0"/>
            <a:r>
              <a:rPr lang="en-US" sz="2800" dirty="0" smtClean="0">
                <a:solidFill>
                  <a:srgbClr val="660066"/>
                </a:solidFill>
              </a:rPr>
              <a:t> </a:t>
            </a:r>
          </a:p>
        </p:txBody>
      </p:sp>
      <p:sp>
        <p:nvSpPr>
          <p:cNvPr id="3074" name="Rectangle 2"/>
          <p:cNvSpPr>
            <a:spLocks noGrp="1" noChangeArrowheads="1"/>
          </p:cNvSpPr>
          <p:nvPr>
            <p:ph type="ctrTitle"/>
          </p:nvPr>
        </p:nvSpPr>
        <p:spPr>
          <a:xfrm>
            <a:off x="2286000" y="2286000"/>
            <a:ext cx="7772400" cy="1066800"/>
          </a:xfrm>
          <a:effectLst>
            <a:outerShdw blurRad="50800" dist="38100" dir="2700000" algn="tl" rotWithShape="0">
              <a:schemeClr val="bg1">
                <a:alpha val="40000"/>
              </a:schemeClr>
            </a:outerShdw>
          </a:effectLst>
        </p:spPr>
        <p:txBody>
          <a:bodyPr/>
          <a:lstStyle/>
          <a:p>
            <a:pPr fontAlgn="auto">
              <a:spcAft>
                <a:spcPts val="0"/>
              </a:spcAft>
              <a:defRPr/>
            </a:pPr>
            <a:r>
              <a:rPr lang="en-US" sz="4000" dirty="0" smtClean="0"/>
              <a:t>“Safety in Your Workplace” </a:t>
            </a:r>
          </a:p>
        </p:txBody>
      </p:sp>
      <p:pic>
        <p:nvPicPr>
          <p:cNvPr id="5124" name="Picture 7" descr="C:\Users\Owner\AppData\Local\Microsoft\Windows\Temporary Internet Files\Content.IE5\BVRKAAHC\Graphic for Grantees color.jpg"/>
          <p:cNvPicPr>
            <a:picLocks noChangeAspect="1" noChangeArrowheads="1"/>
          </p:cNvPicPr>
          <p:nvPr/>
        </p:nvPicPr>
        <p:blipFill>
          <a:blip r:embed="rId3" cstate="print"/>
          <a:srcRect/>
          <a:stretch>
            <a:fillRect/>
          </a:stretch>
        </p:blipFill>
        <p:spPr bwMode="auto">
          <a:xfrm>
            <a:off x="152400" y="6019800"/>
            <a:ext cx="2286000" cy="712788"/>
          </a:xfrm>
          <a:prstGeom prst="rect">
            <a:avLst/>
          </a:prstGeom>
          <a:noFill/>
          <a:ln w="9525">
            <a:noFill/>
            <a:miter lim="800000"/>
            <a:headEnd/>
            <a:tailEnd/>
          </a:ln>
        </p:spPr>
      </p:pic>
      <p:sp>
        <p:nvSpPr>
          <p:cNvPr id="6" name="Rectangle 2"/>
          <p:cNvSpPr txBox="1">
            <a:spLocks noChangeArrowheads="1"/>
          </p:cNvSpPr>
          <p:nvPr/>
        </p:nvSpPr>
        <p:spPr>
          <a:xfrm>
            <a:off x="1676400" y="-76200"/>
            <a:ext cx="73914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000" b="1" dirty="0" smtClean="0">
                <a:solidFill>
                  <a:prstClr val="white"/>
                </a:solidFill>
                <a:latin typeface="Arial" panose="020B0604020202020204" pitchFamily="34" charset="0"/>
                <a:cs typeface="Arial" panose="020B0604020202020204" pitchFamily="34" charset="0"/>
              </a:rPr>
              <a:t>Washington On-Site Sewage Association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67200"/>
            <a:ext cx="2133600" cy="160020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r="15122"/>
          <a:stretch/>
        </p:blipFill>
        <p:spPr>
          <a:xfrm>
            <a:off x="7336844" y="4270554"/>
            <a:ext cx="1807156" cy="159684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7299" y="4267200"/>
            <a:ext cx="2129128" cy="159684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3750" y="4263846"/>
            <a:ext cx="2133600" cy="160020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3600" y="4270554"/>
            <a:ext cx="1200150" cy="1600200"/>
          </a:xfrm>
          <a:prstGeom prst="rect">
            <a:avLst/>
          </a:prstGeom>
        </p:spPr>
      </p:pic>
      <p:cxnSp>
        <p:nvCxnSpPr>
          <p:cNvPr id="4" name="Straight Connector 3"/>
          <p:cNvCxnSpPr/>
          <p:nvPr/>
        </p:nvCxnSpPr>
        <p:spPr>
          <a:xfrm>
            <a:off x="0" y="4267200"/>
            <a:ext cx="9144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5867400"/>
            <a:ext cx="9144000" cy="0"/>
          </a:xfrm>
          <a:prstGeom prst="line">
            <a:avLst/>
          </a:prstGeom>
          <a:ln w="63500">
            <a:solidFill>
              <a:schemeClr val="tx1"/>
            </a:solidFill>
          </a:ln>
          <a:effectLst>
            <a:outerShdw blurRad="50800" dist="50800" dir="5400000" algn="ctr" rotWithShape="0">
              <a:schemeClr val="bg1">
                <a:lumMod val="65000"/>
              </a:schemeClr>
            </a:outerShdw>
          </a:effectLst>
        </p:spPr>
        <p:style>
          <a:lnRef idx="1">
            <a:schemeClr val="accent1"/>
          </a:lnRef>
          <a:fillRef idx="0">
            <a:schemeClr val="accent1"/>
          </a:fillRef>
          <a:effectRef idx="0">
            <a:schemeClr val="accent1"/>
          </a:effectRef>
          <a:fontRef idx="minor">
            <a:schemeClr val="tx1"/>
          </a:fontRef>
        </p:style>
      </p:cxnSp>
      <p:sp>
        <p:nvSpPr>
          <p:cNvPr id="19" name="Rectangle 2"/>
          <p:cNvSpPr txBox="1">
            <a:spLocks noChangeArrowheads="1"/>
          </p:cNvSpPr>
          <p:nvPr/>
        </p:nvSpPr>
        <p:spPr>
          <a:xfrm>
            <a:off x="5638800" y="228600"/>
            <a:ext cx="338607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1400" b="1" i="1" dirty="0" smtClean="0">
                <a:solidFill>
                  <a:prstClr val="white"/>
                </a:solidFill>
                <a:latin typeface="Arial" panose="020B0604020202020204" pitchFamily="34" charset="0"/>
                <a:cs typeface="Arial" panose="020B0604020202020204" pitchFamily="34" charset="0"/>
              </a:rPr>
              <a:t>“Voice of the Industry”</a:t>
            </a:r>
          </a:p>
        </p:txBody>
      </p:sp>
    </p:spTree>
    <p:extLst>
      <p:ext uri="{BB962C8B-B14F-4D97-AF65-F5344CB8AC3E}">
        <p14:creationId xmlns:p14="http://schemas.microsoft.com/office/powerpoint/2010/main" val="4206999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WOSSA\Desktop\WOSSA\WOSSA Admin\Grants\SHIP\Photos\SAM_05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1817" y="8382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WOSSA\Desktop\WOSSA\WOSSA Admin\Grants\SHIP\Photos\SAM_06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62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WOSSA\Desktop\WOSSA\WOSSA Admin\Grants\SHIP\Photos\SAM_062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0000" b="21481"/>
          <a:stretch/>
        </p:blipFill>
        <p:spPr bwMode="auto">
          <a:xfrm>
            <a:off x="4572000" y="3492500"/>
            <a:ext cx="4572000" cy="33655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WOSSA\Desktop\WOSSA\WOSSA Admin\Grants\SHIP\Photos\SAM_052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6" y="3505200"/>
            <a:ext cx="4572000" cy="34290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a:stCxn id="3" idx="0"/>
          </p:cNvCxnSpPr>
          <p:nvPr/>
        </p:nvCxnSpPr>
        <p:spPr>
          <a:xfrm flipH="1">
            <a:off x="4565374" y="0"/>
            <a:ext cx="6626" cy="7010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
        <p:nvSpPr>
          <p:cNvPr id="7"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Fluid Testing</a:t>
            </a:r>
          </a:p>
        </p:txBody>
      </p:sp>
      <p:sp>
        <p:nvSpPr>
          <p:cNvPr id="8" name="Rectangle 7"/>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5" name="Straight Connector 4"/>
          <p:cNvCxnSpPr/>
          <p:nvPr/>
        </p:nvCxnSpPr>
        <p:spPr>
          <a:xfrm>
            <a:off x="-152400" y="3492500"/>
            <a:ext cx="9601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548532"/>
      </p:ext>
    </p:extLst>
  </p:cSld>
  <p:clrMapOvr>
    <a:masterClrMapping/>
  </p:clrMapOvr>
  <p:transition spd="med"/>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TextBox 3"/>
          <p:cNvSpPr txBox="1">
            <a:spLocks noChangeArrowheads="1"/>
          </p:cNvSpPr>
          <p:nvPr/>
        </p:nvSpPr>
        <p:spPr bwMode="auto">
          <a:xfrm>
            <a:off x="228600" y="1066800"/>
            <a:ext cx="8763000" cy="954088"/>
          </a:xfrm>
          <a:prstGeom prst="rect">
            <a:avLst/>
          </a:prstGeom>
          <a:noFill/>
          <a:ln w="9525">
            <a:noFill/>
            <a:miter lim="800000"/>
            <a:headEnd/>
            <a:tailEnd/>
          </a:ln>
        </p:spPr>
        <p:txBody>
          <a:bodyPr>
            <a:spAutoFit/>
          </a:bodyPr>
          <a:lstStyle/>
          <a:p>
            <a:endParaRPr lang="en-US" sz="2800" dirty="0"/>
          </a:p>
          <a:p>
            <a:endParaRPr lang="en-US" sz="2800" dirty="0"/>
          </a:p>
        </p:txBody>
      </p:sp>
      <p:sp>
        <p:nvSpPr>
          <p:cNvPr id="6" name="Rectangle 2"/>
          <p:cNvSpPr txBox="1">
            <a:spLocks noChangeArrowheads="1"/>
          </p:cNvSpPr>
          <p:nvPr/>
        </p:nvSpPr>
        <p:spPr>
          <a:xfrm>
            <a:off x="990600" y="2133600"/>
            <a:ext cx="7772400" cy="1143000"/>
          </a:xfrm>
          <a:prstGeom prst="rect">
            <a:avLst/>
          </a:prstGeom>
        </p:spPr>
        <p:txBody>
          <a:bodyPr/>
          <a:lstStyle/>
          <a:p>
            <a:pPr>
              <a:defRPr/>
            </a:pPr>
            <a:r>
              <a:rPr lang="en-US" sz="2800" b="1" kern="0" dirty="0">
                <a:solidFill>
                  <a:srgbClr val="000000"/>
                </a:solidFill>
                <a:latin typeface="+mj-lt"/>
                <a:ea typeface="+mj-ea"/>
                <a:cs typeface="+mj-cs"/>
              </a:rPr>
              <a:t>Worms -	Fecal, Oral			Many</a:t>
            </a:r>
          </a:p>
          <a:p>
            <a:pPr>
              <a:defRPr/>
            </a:pPr>
            <a:endParaRPr lang="en-US" sz="2800" b="1" kern="0" dirty="0">
              <a:solidFill>
                <a:srgbClr val="000000"/>
              </a:solidFill>
              <a:latin typeface="+mj-lt"/>
              <a:ea typeface="+mj-ea"/>
              <a:cs typeface="+mj-cs"/>
            </a:endParaRPr>
          </a:p>
          <a:p>
            <a:pPr>
              <a:defRPr/>
            </a:pPr>
            <a:r>
              <a:rPr lang="en-US" sz="2800" b="1" kern="0" dirty="0">
                <a:solidFill>
                  <a:srgbClr val="000000"/>
                </a:solidFill>
                <a:latin typeface="+mj-lt"/>
                <a:ea typeface="+mj-ea"/>
                <a:cs typeface="+mj-cs"/>
              </a:rPr>
              <a:t>Virus’- 	</a:t>
            </a:r>
            <a:r>
              <a:rPr lang="en-US" sz="2800" b="1" kern="0" dirty="0">
                <a:solidFill>
                  <a:srgbClr val="000000"/>
                </a:solidFill>
                <a:latin typeface="+mj-lt"/>
              </a:rPr>
              <a:t>Fecal, Oral </a:t>
            </a:r>
            <a:r>
              <a:rPr lang="en-US" sz="2800" b="1" kern="0" dirty="0">
                <a:solidFill>
                  <a:srgbClr val="000000"/>
                </a:solidFill>
                <a:latin typeface="+mj-lt"/>
                <a:ea typeface="+mj-ea"/>
                <a:cs typeface="+mj-cs"/>
              </a:rPr>
              <a:t>			Many</a:t>
            </a:r>
          </a:p>
          <a:p>
            <a:pPr>
              <a:defRPr/>
            </a:pPr>
            <a:endParaRPr lang="en-US" sz="2800" b="1" kern="0" dirty="0">
              <a:solidFill>
                <a:srgbClr val="000000"/>
              </a:solidFill>
              <a:latin typeface="+mj-lt"/>
              <a:ea typeface="+mj-ea"/>
              <a:cs typeface="+mj-cs"/>
            </a:endParaRPr>
          </a:p>
          <a:p>
            <a:pPr>
              <a:defRPr/>
            </a:pPr>
            <a:r>
              <a:rPr lang="en-US" sz="2800" b="1" kern="0" dirty="0">
                <a:solidFill>
                  <a:srgbClr val="000000"/>
                </a:solidFill>
                <a:latin typeface="+mj-lt"/>
                <a:ea typeface="+mj-ea"/>
                <a:cs typeface="+mj-cs"/>
              </a:rPr>
              <a:t>Giardia 	</a:t>
            </a:r>
            <a:r>
              <a:rPr lang="en-US" sz="2800" b="1" kern="0" dirty="0">
                <a:solidFill>
                  <a:srgbClr val="000000"/>
                </a:solidFill>
                <a:latin typeface="+mj-lt"/>
              </a:rPr>
              <a:t>Fecal, Oral			520</a:t>
            </a:r>
          </a:p>
          <a:p>
            <a:pPr>
              <a:defRPr/>
            </a:pPr>
            <a:endParaRPr lang="en-US" sz="2800" b="1" kern="0" dirty="0">
              <a:solidFill>
                <a:srgbClr val="000000"/>
              </a:solidFill>
              <a:latin typeface="+mj-lt"/>
              <a:ea typeface="+mj-ea"/>
              <a:cs typeface="+mj-cs"/>
            </a:endParaRPr>
          </a:p>
          <a:p>
            <a:pPr>
              <a:defRPr/>
            </a:pPr>
            <a:r>
              <a:rPr lang="en-US" sz="2800" b="1" kern="0" dirty="0">
                <a:solidFill>
                  <a:srgbClr val="000000"/>
                </a:solidFill>
                <a:latin typeface="+mj-lt"/>
                <a:ea typeface="+mj-ea"/>
                <a:cs typeface="+mj-cs"/>
              </a:rPr>
              <a:t>Crypto	</a:t>
            </a:r>
            <a:r>
              <a:rPr lang="en-US" sz="2800" b="1" kern="0" dirty="0">
                <a:solidFill>
                  <a:srgbClr val="000000"/>
                </a:solidFill>
                <a:latin typeface="+mj-lt"/>
              </a:rPr>
              <a:t> Fecal, Oral			100</a:t>
            </a:r>
          </a:p>
          <a:p>
            <a:pPr>
              <a:defRPr/>
            </a:pPr>
            <a:endParaRPr lang="en-US" sz="2800" b="1" kern="0" dirty="0">
              <a:solidFill>
                <a:srgbClr val="000000"/>
              </a:solidFill>
              <a:latin typeface="+mj-lt"/>
              <a:ea typeface="+mj-ea"/>
              <a:cs typeface="+mj-cs"/>
            </a:endParaRPr>
          </a:p>
          <a:p>
            <a:pPr>
              <a:defRPr/>
            </a:pPr>
            <a:r>
              <a:rPr lang="en-US" sz="2800" b="1" kern="0" dirty="0">
                <a:solidFill>
                  <a:srgbClr val="000000"/>
                </a:solidFill>
                <a:latin typeface="+mj-lt"/>
                <a:ea typeface="+mj-ea"/>
                <a:cs typeface="+mj-cs"/>
              </a:rPr>
              <a:t>Shigella	</a:t>
            </a:r>
            <a:r>
              <a:rPr lang="en-US" sz="2800" b="1" kern="0" dirty="0">
                <a:solidFill>
                  <a:srgbClr val="000000"/>
                </a:solidFill>
                <a:latin typeface="+mj-lt"/>
              </a:rPr>
              <a:t> Fecal, Oral			120</a:t>
            </a:r>
            <a:endParaRPr lang="en-US" sz="2800" b="1" kern="0" dirty="0">
              <a:solidFill>
                <a:srgbClr val="000000"/>
              </a:solidFill>
              <a:latin typeface="+mj-lt"/>
              <a:ea typeface="+mj-ea"/>
              <a:cs typeface="+mj-cs"/>
            </a:endParaRPr>
          </a:p>
          <a:p>
            <a:pPr>
              <a:defRPr/>
            </a:pPr>
            <a:endParaRPr lang="en-US" sz="3600" b="1" kern="0" dirty="0">
              <a:solidFill>
                <a:schemeClr val="tx2"/>
              </a:solidFill>
              <a:latin typeface="+mj-lt"/>
              <a:ea typeface="+mj-ea"/>
              <a:cs typeface="+mj-cs"/>
            </a:endParaRPr>
          </a:p>
          <a:p>
            <a:pPr>
              <a:defRPr/>
            </a:pPr>
            <a:endParaRPr lang="en-US" sz="3600" b="1" kern="0" dirty="0">
              <a:solidFill>
                <a:schemeClr val="tx2"/>
              </a:solidFill>
              <a:latin typeface="+mj-lt"/>
              <a:ea typeface="+mj-ea"/>
              <a:cs typeface="+mj-cs"/>
            </a:endParaRPr>
          </a:p>
        </p:txBody>
      </p:sp>
      <p:sp>
        <p:nvSpPr>
          <p:cNvPr id="7"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Incident Reported Frequency in </a:t>
            </a:r>
            <a:r>
              <a:rPr lang="en-US" sz="2800" b="1" dirty="0" smtClean="0">
                <a:solidFill>
                  <a:schemeClr val="bg1"/>
                </a:solidFill>
              </a:rPr>
              <a:t>WA. Annually</a:t>
            </a:r>
            <a:endParaRPr lang="en-US" sz="2800" b="1" dirty="0">
              <a:solidFill>
                <a:schemeClr val="bg1"/>
              </a:solidFill>
            </a:endParaRPr>
          </a:p>
        </p:txBody>
      </p:sp>
    </p:spTree>
  </p:cSld>
  <p:clrMapOvr>
    <a:masterClrMapping/>
  </p:clrMapOvr>
  <p:transition spd="med"/>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TextBox 3"/>
          <p:cNvSpPr txBox="1">
            <a:spLocks noChangeArrowheads="1"/>
          </p:cNvSpPr>
          <p:nvPr/>
        </p:nvSpPr>
        <p:spPr bwMode="auto">
          <a:xfrm>
            <a:off x="228600" y="1066800"/>
            <a:ext cx="8763000" cy="954088"/>
          </a:xfrm>
          <a:prstGeom prst="rect">
            <a:avLst/>
          </a:prstGeom>
          <a:noFill/>
          <a:ln w="9525">
            <a:noFill/>
            <a:miter lim="800000"/>
            <a:headEnd/>
            <a:tailEnd/>
          </a:ln>
        </p:spPr>
        <p:txBody>
          <a:bodyPr>
            <a:spAutoFit/>
          </a:bodyPr>
          <a:lstStyle/>
          <a:p>
            <a:endParaRPr lang="en-US" sz="2800" dirty="0"/>
          </a:p>
          <a:p>
            <a:endParaRPr lang="en-US" sz="2800" dirty="0"/>
          </a:p>
        </p:txBody>
      </p:sp>
      <p:sp>
        <p:nvSpPr>
          <p:cNvPr id="6" name="Rectangle 2"/>
          <p:cNvSpPr txBox="1">
            <a:spLocks noChangeArrowheads="1"/>
          </p:cNvSpPr>
          <p:nvPr/>
        </p:nvSpPr>
        <p:spPr>
          <a:xfrm>
            <a:off x="533400" y="2133600"/>
            <a:ext cx="8686800" cy="1143000"/>
          </a:xfrm>
          <a:prstGeom prst="rect">
            <a:avLst/>
          </a:prstGeom>
        </p:spPr>
        <p:txBody>
          <a:bodyPr/>
          <a:lstStyle/>
          <a:p>
            <a:pPr>
              <a:defRPr/>
            </a:pPr>
            <a:r>
              <a:rPr lang="en-US" sz="2800" b="1" kern="0" dirty="0">
                <a:solidFill>
                  <a:srgbClr val="000000"/>
                </a:solidFill>
                <a:latin typeface="+mj-lt"/>
                <a:ea typeface="+mj-ea"/>
                <a:cs typeface="+mj-cs"/>
              </a:rPr>
              <a:t>Cholera-	</a:t>
            </a:r>
            <a:r>
              <a:rPr lang="en-US" sz="2800" b="1" kern="0" dirty="0" smtClean="0">
                <a:solidFill>
                  <a:srgbClr val="000000"/>
                </a:solidFill>
                <a:latin typeface="+mj-lt"/>
                <a:ea typeface="+mj-ea"/>
                <a:cs typeface="+mj-cs"/>
              </a:rPr>
              <a:t>	Fecal</a:t>
            </a:r>
            <a:r>
              <a:rPr lang="en-US" sz="2800" b="1" kern="0" dirty="0">
                <a:solidFill>
                  <a:srgbClr val="000000"/>
                </a:solidFill>
                <a:latin typeface="+mj-lt"/>
                <a:ea typeface="+mj-ea"/>
                <a:cs typeface="+mj-cs"/>
              </a:rPr>
              <a:t>, Oral			Rare</a:t>
            </a:r>
          </a:p>
          <a:p>
            <a:pPr>
              <a:defRPr/>
            </a:pPr>
            <a:endParaRPr lang="en-US" sz="2800" b="1" kern="0" dirty="0">
              <a:solidFill>
                <a:srgbClr val="000000"/>
              </a:solidFill>
              <a:latin typeface="+mj-lt"/>
              <a:ea typeface="+mj-ea"/>
              <a:cs typeface="+mj-cs"/>
            </a:endParaRPr>
          </a:p>
          <a:p>
            <a:pPr>
              <a:defRPr/>
            </a:pPr>
            <a:r>
              <a:rPr lang="en-US" sz="2800" b="1" kern="0" dirty="0">
                <a:solidFill>
                  <a:srgbClr val="000000"/>
                </a:solidFill>
                <a:latin typeface="+mj-lt"/>
                <a:ea typeface="+mj-ea"/>
                <a:cs typeface="+mj-cs"/>
              </a:rPr>
              <a:t>MRSA- 	</a:t>
            </a:r>
            <a:r>
              <a:rPr lang="en-US" sz="2800" b="1" kern="0" dirty="0" smtClean="0">
                <a:solidFill>
                  <a:srgbClr val="000000"/>
                </a:solidFill>
                <a:latin typeface="+mj-lt"/>
                <a:ea typeface="+mj-ea"/>
                <a:cs typeface="+mj-cs"/>
              </a:rPr>
              <a:t>	</a:t>
            </a:r>
            <a:r>
              <a:rPr lang="en-US" sz="2800" b="1" kern="0" dirty="0" smtClean="0">
                <a:solidFill>
                  <a:srgbClr val="000000"/>
                </a:solidFill>
                <a:latin typeface="+mj-lt"/>
              </a:rPr>
              <a:t>Contact</a:t>
            </a:r>
            <a:r>
              <a:rPr lang="en-US" sz="2800" b="1" kern="0" dirty="0">
                <a:solidFill>
                  <a:srgbClr val="000000"/>
                </a:solidFill>
                <a:latin typeface="+mj-lt"/>
              </a:rPr>
              <a:t>, Inhalation	</a:t>
            </a:r>
            <a:r>
              <a:rPr lang="en-US" sz="2800" b="1" kern="0" dirty="0">
                <a:solidFill>
                  <a:srgbClr val="000000"/>
                </a:solidFill>
                <a:latin typeface="+mj-lt"/>
                <a:ea typeface="+mj-ea"/>
                <a:cs typeface="+mj-cs"/>
              </a:rPr>
              <a:t>Many</a:t>
            </a:r>
          </a:p>
          <a:p>
            <a:pPr>
              <a:defRPr/>
            </a:pPr>
            <a:endParaRPr lang="en-US" sz="2800" b="1" kern="0" dirty="0">
              <a:solidFill>
                <a:srgbClr val="000000"/>
              </a:solidFill>
              <a:latin typeface="+mj-lt"/>
              <a:ea typeface="+mj-ea"/>
              <a:cs typeface="+mj-cs"/>
            </a:endParaRPr>
          </a:p>
          <a:p>
            <a:pPr>
              <a:defRPr/>
            </a:pPr>
            <a:r>
              <a:rPr lang="en-US" sz="2800" b="1" kern="0" dirty="0">
                <a:solidFill>
                  <a:srgbClr val="000000"/>
                </a:solidFill>
                <a:latin typeface="+mj-lt"/>
                <a:ea typeface="+mj-ea"/>
                <a:cs typeface="+mj-cs"/>
              </a:rPr>
              <a:t>E.Coli 157:H7- </a:t>
            </a:r>
            <a:r>
              <a:rPr lang="en-US" sz="2800" b="1" kern="0" dirty="0" smtClean="0">
                <a:solidFill>
                  <a:srgbClr val="000000"/>
                </a:solidFill>
                <a:latin typeface="+mj-lt"/>
                <a:ea typeface="+mj-ea"/>
                <a:cs typeface="+mj-cs"/>
              </a:rPr>
              <a:t>	</a:t>
            </a:r>
            <a:r>
              <a:rPr lang="en-US" sz="2800" b="1" kern="0" dirty="0" smtClean="0">
                <a:solidFill>
                  <a:srgbClr val="000000"/>
                </a:solidFill>
                <a:latin typeface="+mj-lt"/>
              </a:rPr>
              <a:t>Fecal</a:t>
            </a:r>
            <a:r>
              <a:rPr lang="en-US" sz="2800" b="1" kern="0" dirty="0">
                <a:solidFill>
                  <a:srgbClr val="000000"/>
                </a:solidFill>
                <a:latin typeface="+mj-lt"/>
              </a:rPr>
              <a:t>, Oral		</a:t>
            </a:r>
            <a:r>
              <a:rPr lang="en-US" sz="2800" b="1" kern="0" dirty="0" smtClean="0">
                <a:solidFill>
                  <a:srgbClr val="000000"/>
                </a:solidFill>
                <a:latin typeface="+mj-lt"/>
              </a:rPr>
              <a:t>	220</a:t>
            </a:r>
            <a:endParaRPr lang="en-US" sz="2800" b="1" kern="0" dirty="0">
              <a:solidFill>
                <a:srgbClr val="000000"/>
              </a:solidFill>
              <a:latin typeface="+mj-lt"/>
            </a:endParaRPr>
          </a:p>
          <a:p>
            <a:pPr>
              <a:defRPr/>
            </a:pPr>
            <a:endParaRPr lang="en-US" sz="2800" b="1" kern="0" dirty="0">
              <a:solidFill>
                <a:srgbClr val="000000"/>
              </a:solidFill>
              <a:latin typeface="+mj-lt"/>
              <a:ea typeface="+mj-ea"/>
              <a:cs typeface="+mj-cs"/>
            </a:endParaRPr>
          </a:p>
          <a:p>
            <a:pPr>
              <a:defRPr/>
            </a:pPr>
            <a:r>
              <a:rPr lang="en-US" sz="2800" b="1" kern="0" dirty="0">
                <a:solidFill>
                  <a:srgbClr val="000000"/>
                </a:solidFill>
                <a:latin typeface="+mj-lt"/>
                <a:ea typeface="+mj-ea"/>
                <a:cs typeface="+mj-cs"/>
              </a:rPr>
              <a:t>Campylobacter-</a:t>
            </a:r>
            <a:r>
              <a:rPr lang="en-US" sz="2800" b="1" kern="0" dirty="0">
                <a:solidFill>
                  <a:srgbClr val="000000"/>
                </a:solidFill>
                <a:latin typeface="+mj-lt"/>
              </a:rPr>
              <a:t> </a:t>
            </a:r>
            <a:r>
              <a:rPr lang="en-US" sz="2800" b="1" kern="0" dirty="0" smtClean="0">
                <a:solidFill>
                  <a:srgbClr val="000000"/>
                </a:solidFill>
                <a:latin typeface="+mj-lt"/>
              </a:rPr>
              <a:t>	Fecal</a:t>
            </a:r>
            <a:r>
              <a:rPr lang="en-US" sz="2800" b="1" kern="0" dirty="0">
                <a:solidFill>
                  <a:srgbClr val="000000"/>
                </a:solidFill>
                <a:latin typeface="+mj-lt"/>
              </a:rPr>
              <a:t>, Oral		</a:t>
            </a:r>
            <a:r>
              <a:rPr lang="en-US" sz="2800" b="1" kern="0" dirty="0" smtClean="0">
                <a:solidFill>
                  <a:srgbClr val="000000"/>
                </a:solidFill>
                <a:latin typeface="+mj-lt"/>
              </a:rPr>
              <a:t>	1500</a:t>
            </a:r>
            <a:endParaRPr lang="en-US" sz="2800" b="1" kern="0" dirty="0">
              <a:solidFill>
                <a:srgbClr val="000000"/>
              </a:solidFill>
              <a:latin typeface="+mj-lt"/>
            </a:endParaRPr>
          </a:p>
          <a:p>
            <a:pPr>
              <a:defRPr/>
            </a:pPr>
            <a:endParaRPr lang="en-US" sz="2800" b="1" kern="0" dirty="0">
              <a:solidFill>
                <a:srgbClr val="000000"/>
              </a:solidFill>
              <a:latin typeface="+mj-lt"/>
              <a:ea typeface="+mj-ea"/>
              <a:cs typeface="+mj-cs"/>
            </a:endParaRPr>
          </a:p>
          <a:p>
            <a:pPr>
              <a:defRPr/>
            </a:pPr>
            <a:r>
              <a:rPr lang="en-US" sz="2800" b="1" kern="0" dirty="0">
                <a:solidFill>
                  <a:srgbClr val="000000"/>
                </a:solidFill>
                <a:latin typeface="+mj-lt"/>
                <a:ea typeface="+mj-ea"/>
                <a:cs typeface="+mj-cs"/>
              </a:rPr>
              <a:t>Hep A	</a:t>
            </a:r>
            <a:r>
              <a:rPr lang="en-US" sz="2800" b="1" kern="0" dirty="0">
                <a:solidFill>
                  <a:srgbClr val="000000"/>
                </a:solidFill>
                <a:latin typeface="+mj-lt"/>
              </a:rPr>
              <a:t> Fecal</a:t>
            </a:r>
            <a:r>
              <a:rPr lang="en-US" sz="2800" b="1" kern="0" dirty="0" smtClean="0">
                <a:solidFill>
                  <a:srgbClr val="000000"/>
                </a:solidFill>
                <a:latin typeface="+mj-lt"/>
              </a:rPr>
              <a:t>,	 </a:t>
            </a:r>
            <a:r>
              <a:rPr lang="en-US" sz="2800" b="1" kern="0" dirty="0">
                <a:solidFill>
                  <a:srgbClr val="000000"/>
                </a:solidFill>
                <a:latin typeface="+mj-lt"/>
              </a:rPr>
              <a:t>Oral			</a:t>
            </a:r>
            <a:r>
              <a:rPr lang="en-US" sz="2800" b="1" kern="0" dirty="0" smtClean="0">
                <a:solidFill>
                  <a:srgbClr val="000000"/>
                </a:solidFill>
                <a:latin typeface="+mj-lt"/>
              </a:rPr>
              <a:t>	30 </a:t>
            </a:r>
            <a:r>
              <a:rPr lang="en-US" sz="2800" b="1" kern="0" dirty="0">
                <a:solidFill>
                  <a:srgbClr val="000000"/>
                </a:solidFill>
                <a:latin typeface="+mj-lt"/>
              </a:rPr>
              <a:t>(new)</a:t>
            </a:r>
            <a:endParaRPr lang="en-US" sz="2800" b="1" kern="0" dirty="0">
              <a:solidFill>
                <a:srgbClr val="000000"/>
              </a:solidFill>
              <a:latin typeface="+mj-lt"/>
              <a:ea typeface="+mj-ea"/>
              <a:cs typeface="+mj-cs"/>
            </a:endParaRPr>
          </a:p>
          <a:p>
            <a:pPr>
              <a:defRPr/>
            </a:pPr>
            <a:endParaRPr lang="en-US" sz="3600" b="1" kern="0" dirty="0">
              <a:solidFill>
                <a:schemeClr val="tx2"/>
              </a:solidFill>
              <a:latin typeface="+mj-lt"/>
              <a:ea typeface="+mj-ea"/>
              <a:cs typeface="+mj-cs"/>
            </a:endParaRPr>
          </a:p>
          <a:p>
            <a:pPr>
              <a:defRPr/>
            </a:pPr>
            <a:endParaRPr lang="en-US" sz="3600" b="1" kern="0" dirty="0">
              <a:solidFill>
                <a:schemeClr val="tx2"/>
              </a:solidFill>
              <a:latin typeface="+mj-lt"/>
              <a:ea typeface="+mj-ea"/>
              <a:cs typeface="+mj-cs"/>
            </a:endParaRPr>
          </a:p>
        </p:txBody>
      </p:sp>
      <p:sp>
        <p:nvSpPr>
          <p:cNvPr id="7"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Incident Reported Frequency in </a:t>
            </a:r>
            <a:r>
              <a:rPr lang="en-US" sz="2800" b="1" dirty="0" smtClean="0">
                <a:solidFill>
                  <a:schemeClr val="bg1"/>
                </a:solidFill>
              </a:rPr>
              <a:t>WA. Annually</a:t>
            </a:r>
            <a:endParaRPr lang="en-US" sz="2800" b="1" dirty="0">
              <a:solidFill>
                <a:schemeClr val="bg1"/>
              </a:solidFill>
            </a:endParaRPr>
          </a:p>
        </p:txBody>
      </p:sp>
    </p:spTree>
  </p:cSld>
  <p:clrMapOvr>
    <a:masterClrMapping/>
  </p:clrMapOvr>
  <p:transition spd="med"/>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4"/>
          <p:cNvSpPr/>
          <p:nvPr/>
        </p:nvSpPr>
        <p:spPr>
          <a:xfrm>
            <a:off x="2554877" y="3443110"/>
            <a:ext cx="4038600" cy="344537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2915" name="Rectangle 3"/>
          <p:cNvSpPr>
            <a:spLocks noGrp="1" noChangeArrowheads="1"/>
          </p:cNvSpPr>
          <p:nvPr>
            <p:ph idx="1"/>
          </p:nvPr>
        </p:nvSpPr>
        <p:spPr>
          <a:xfrm>
            <a:off x="457200" y="1676400"/>
            <a:ext cx="7772400" cy="3200400"/>
          </a:xfrm>
        </p:spPr>
        <p:txBody>
          <a:bodyPr/>
          <a:lstStyle/>
          <a:p>
            <a:pPr>
              <a:buFontTx/>
              <a:buNone/>
            </a:pPr>
            <a:r>
              <a:rPr lang="en-US" sz="3600" dirty="0" smtClean="0">
                <a:latin typeface="+mj-lt"/>
              </a:rPr>
              <a:t>The “Compliance” Barrier….</a:t>
            </a:r>
          </a:p>
          <a:p>
            <a:pPr>
              <a:buFontTx/>
              <a:buNone/>
            </a:pPr>
            <a:endParaRPr lang="en-US" sz="2000" dirty="0" smtClean="0">
              <a:latin typeface="+mj-lt"/>
            </a:endParaRPr>
          </a:p>
          <a:p>
            <a:pPr marL="0">
              <a:spcBef>
                <a:spcPts val="0"/>
              </a:spcBef>
              <a:buFontTx/>
              <a:buNone/>
            </a:pPr>
            <a:r>
              <a:rPr lang="en-US" sz="2800" dirty="0" smtClean="0">
                <a:latin typeface="+mj-lt"/>
              </a:rPr>
              <a:t>What are some of the </a:t>
            </a:r>
          </a:p>
          <a:p>
            <a:pPr marL="0">
              <a:spcBef>
                <a:spcPts val="0"/>
              </a:spcBef>
              <a:buFontTx/>
              <a:buNone/>
            </a:pPr>
            <a:r>
              <a:rPr lang="en-US" sz="2800" dirty="0" smtClean="0">
                <a:latin typeface="+mj-lt"/>
              </a:rPr>
              <a:t>reasons  that you think </a:t>
            </a:r>
          </a:p>
          <a:p>
            <a:pPr marL="0">
              <a:spcBef>
                <a:spcPts val="0"/>
              </a:spcBef>
              <a:buFontTx/>
              <a:buNone/>
            </a:pPr>
            <a:r>
              <a:rPr lang="en-US" sz="2800" dirty="0" smtClean="0">
                <a:latin typeface="+mj-lt"/>
              </a:rPr>
              <a:t>the voluntary use of PPE </a:t>
            </a:r>
          </a:p>
          <a:p>
            <a:pPr marL="0">
              <a:spcBef>
                <a:spcPts val="0"/>
              </a:spcBef>
              <a:buFontTx/>
              <a:buNone/>
            </a:pPr>
            <a:r>
              <a:rPr lang="en-US" sz="2800" dirty="0" smtClean="0">
                <a:latin typeface="+mj-lt"/>
              </a:rPr>
              <a:t>is so low in our industry?</a:t>
            </a:r>
            <a:endParaRPr lang="en-US" sz="2800" dirty="0" smtClean="0"/>
          </a:p>
          <a:p>
            <a:pPr>
              <a:buFontTx/>
              <a:buNone/>
            </a:pPr>
            <a:endParaRPr lang="en-US" sz="2800" dirty="0" smtClean="0"/>
          </a:p>
          <a:p>
            <a:pPr>
              <a:buFontTx/>
              <a:buNone/>
            </a:pPr>
            <a:endParaRPr lang="en-US" dirty="0" smtClean="0"/>
          </a:p>
        </p:txBody>
      </p:sp>
      <p:sp>
        <p:nvSpPr>
          <p:cNvPr id="4"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What are some other factors?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429000"/>
            <a:ext cx="4572000" cy="3429000"/>
          </a:xfrm>
          <a:prstGeom prst="rect">
            <a:avLst/>
          </a:prstGeom>
        </p:spPr>
      </p:pic>
    </p:spTree>
  </p:cSld>
  <p:clrMapOvr>
    <a:masterClrMapping/>
  </p:clrMapOvr>
  <p:transition spd="med"/>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22915" name="Rectangle 3"/>
          <p:cNvSpPr>
            <a:spLocks noGrp="1" noChangeArrowheads="1"/>
          </p:cNvSpPr>
          <p:nvPr>
            <p:ph idx="1"/>
          </p:nvPr>
        </p:nvSpPr>
        <p:spPr>
          <a:xfrm>
            <a:off x="457200" y="1905000"/>
            <a:ext cx="7772400" cy="4648200"/>
          </a:xfrm>
        </p:spPr>
        <p:txBody>
          <a:bodyPr/>
          <a:lstStyle/>
          <a:p>
            <a:pPr>
              <a:buFontTx/>
              <a:buNone/>
            </a:pPr>
            <a:r>
              <a:rPr lang="en-US" sz="3600" dirty="0" smtClean="0">
                <a:latin typeface="+mj-lt"/>
              </a:rPr>
              <a:t>The “Compliance” Barrier….</a:t>
            </a:r>
          </a:p>
          <a:p>
            <a:pPr>
              <a:buFontTx/>
              <a:buNone/>
            </a:pPr>
            <a:endParaRPr lang="en-US" sz="2000" dirty="0" smtClean="0">
              <a:latin typeface="+mj-lt"/>
            </a:endParaRPr>
          </a:p>
          <a:p>
            <a:pPr marL="0">
              <a:spcBef>
                <a:spcPts val="0"/>
              </a:spcBef>
              <a:buFontTx/>
              <a:buNone/>
            </a:pPr>
            <a:r>
              <a:rPr lang="en-US" sz="2800" dirty="0" smtClean="0">
                <a:latin typeface="+mj-lt"/>
              </a:rPr>
              <a:t>What are some of the reasons  that you think the voluntary use of PPE is so low in our industry?</a:t>
            </a:r>
          </a:p>
          <a:p>
            <a:endParaRPr lang="en-US" sz="2000" dirty="0" smtClean="0">
              <a:latin typeface="+mj-lt"/>
            </a:endParaRPr>
          </a:p>
          <a:p>
            <a:pPr>
              <a:buClr>
                <a:srgbClr val="92D050"/>
              </a:buClr>
            </a:pPr>
            <a:r>
              <a:rPr lang="en-US" sz="2800" dirty="0" smtClean="0">
                <a:latin typeface="+mj-lt"/>
              </a:rPr>
              <a:t>Cost</a:t>
            </a:r>
          </a:p>
          <a:p>
            <a:pPr>
              <a:buClr>
                <a:srgbClr val="92D050"/>
              </a:buClr>
            </a:pPr>
            <a:r>
              <a:rPr lang="en-US" sz="2800" dirty="0" smtClean="0">
                <a:latin typeface="+mj-lt"/>
              </a:rPr>
              <a:t>Peer pressure</a:t>
            </a:r>
          </a:p>
          <a:p>
            <a:pPr>
              <a:buClr>
                <a:srgbClr val="92D050"/>
              </a:buClr>
            </a:pPr>
            <a:r>
              <a:rPr lang="en-US" sz="2800" dirty="0" smtClean="0">
                <a:latin typeface="+mj-lt"/>
              </a:rPr>
              <a:t>Time</a:t>
            </a:r>
          </a:p>
          <a:p>
            <a:pPr>
              <a:buClr>
                <a:srgbClr val="92D050"/>
              </a:buClr>
            </a:pPr>
            <a:r>
              <a:rPr lang="en-US" sz="2800" dirty="0" smtClean="0">
                <a:latin typeface="+mj-lt"/>
              </a:rPr>
              <a:t>Nothing really bad has happened…</a:t>
            </a:r>
          </a:p>
          <a:p>
            <a:endParaRPr lang="en-US" sz="2800" dirty="0" smtClean="0"/>
          </a:p>
          <a:p>
            <a:pPr>
              <a:buFontTx/>
              <a:buNone/>
            </a:pPr>
            <a:endParaRPr lang="en-US" sz="2800" dirty="0" smtClean="0"/>
          </a:p>
          <a:p>
            <a:pPr>
              <a:buFontTx/>
              <a:buNone/>
            </a:pPr>
            <a:endParaRPr lang="en-US" dirty="0" smtClean="0"/>
          </a:p>
        </p:txBody>
      </p:sp>
      <p:sp>
        <p:nvSpPr>
          <p:cNvPr id="4"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What are some other factors?</a:t>
            </a:r>
          </a:p>
        </p:txBody>
      </p:sp>
    </p:spTree>
    <p:extLst>
      <p:ext uri="{BB962C8B-B14F-4D97-AF65-F5344CB8AC3E}">
        <p14:creationId xmlns:p14="http://schemas.microsoft.com/office/powerpoint/2010/main" val="140286267"/>
      </p:ext>
    </p:extLst>
  </p:cSld>
  <p:clrMapOvr>
    <a:masterClrMapping/>
  </p:clrMapOvr>
  <p:transition spd="med"/>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22915" name="Rectangle 3"/>
          <p:cNvSpPr>
            <a:spLocks noGrp="1" noChangeArrowheads="1"/>
          </p:cNvSpPr>
          <p:nvPr>
            <p:ph idx="1"/>
          </p:nvPr>
        </p:nvSpPr>
        <p:spPr>
          <a:xfrm>
            <a:off x="457200" y="1905000"/>
            <a:ext cx="7772400" cy="4648200"/>
          </a:xfrm>
        </p:spPr>
        <p:txBody>
          <a:bodyPr/>
          <a:lstStyle/>
          <a:p>
            <a:pPr marL="0">
              <a:spcBef>
                <a:spcPts val="0"/>
              </a:spcBef>
              <a:buFontTx/>
              <a:buNone/>
            </a:pPr>
            <a:r>
              <a:rPr lang="en-US" sz="3600" dirty="0" smtClean="0">
                <a:latin typeface="+mj-lt"/>
              </a:rPr>
              <a:t>The “Compliance” Barrier….</a:t>
            </a:r>
          </a:p>
          <a:p>
            <a:pPr marL="0">
              <a:spcBef>
                <a:spcPts val="0"/>
              </a:spcBef>
              <a:buFontTx/>
              <a:buNone/>
            </a:pPr>
            <a:endParaRPr lang="en-US" sz="2000" dirty="0" smtClean="0">
              <a:latin typeface="+mj-lt"/>
            </a:endParaRPr>
          </a:p>
          <a:p>
            <a:pPr marL="0">
              <a:spcBef>
                <a:spcPts val="0"/>
              </a:spcBef>
              <a:buFontTx/>
              <a:buNone/>
            </a:pPr>
            <a:r>
              <a:rPr lang="en-US" sz="2800" dirty="0" smtClean="0">
                <a:latin typeface="+mj-lt"/>
              </a:rPr>
              <a:t>Independent work group studies have shown</a:t>
            </a:r>
          </a:p>
          <a:p>
            <a:pPr marL="0">
              <a:spcBef>
                <a:spcPts val="0"/>
              </a:spcBef>
              <a:buFontTx/>
              <a:buNone/>
            </a:pPr>
            <a:r>
              <a:rPr lang="en-US" sz="2800" dirty="0" smtClean="0">
                <a:latin typeface="+mj-lt"/>
              </a:rPr>
              <a:t>some other elements:</a:t>
            </a:r>
          </a:p>
          <a:p>
            <a:pPr marL="0">
              <a:spcBef>
                <a:spcPts val="0"/>
              </a:spcBef>
              <a:buFontTx/>
              <a:buNone/>
            </a:pPr>
            <a:endParaRPr lang="en-US" sz="2000" dirty="0" smtClean="0">
              <a:latin typeface="+mj-lt"/>
            </a:endParaRPr>
          </a:p>
          <a:p>
            <a:pPr marL="0">
              <a:spcBef>
                <a:spcPts val="0"/>
              </a:spcBef>
              <a:buClr>
                <a:srgbClr val="92D050"/>
              </a:buClr>
            </a:pPr>
            <a:r>
              <a:rPr lang="en-US" sz="2800" dirty="0" smtClean="0">
                <a:latin typeface="+mj-lt"/>
              </a:rPr>
              <a:t>Lack of Time</a:t>
            </a:r>
          </a:p>
          <a:p>
            <a:pPr marL="274320">
              <a:spcBef>
                <a:spcPts val="0"/>
              </a:spcBef>
              <a:buClr>
                <a:srgbClr val="92D050"/>
              </a:buClr>
            </a:pPr>
            <a:r>
              <a:rPr lang="en-US" sz="2800" dirty="0" smtClean="0">
                <a:latin typeface="+mj-lt"/>
              </a:rPr>
              <a:t>Perception that use of the PPE interferes with the ability to do the job</a:t>
            </a:r>
          </a:p>
          <a:p>
            <a:pPr marL="0">
              <a:spcBef>
                <a:spcPts val="0"/>
              </a:spcBef>
              <a:buClr>
                <a:srgbClr val="92D050"/>
              </a:buClr>
            </a:pPr>
            <a:r>
              <a:rPr lang="en-US" sz="2800" dirty="0" smtClean="0">
                <a:latin typeface="+mj-lt"/>
              </a:rPr>
              <a:t>Physical discomfort of PPE including masks</a:t>
            </a:r>
          </a:p>
          <a:p>
            <a:pPr marL="0">
              <a:spcBef>
                <a:spcPts val="0"/>
              </a:spcBef>
              <a:buClr>
                <a:srgbClr val="92D050"/>
              </a:buClr>
            </a:pPr>
            <a:r>
              <a:rPr lang="en-US" sz="2800" dirty="0" smtClean="0">
                <a:latin typeface="+mj-lt"/>
              </a:rPr>
              <a:t>PPE not immediately available when needed</a:t>
            </a:r>
          </a:p>
          <a:p>
            <a:pPr>
              <a:buFontTx/>
              <a:buNone/>
            </a:pPr>
            <a:endParaRPr lang="en-US" sz="2800" dirty="0" smtClean="0">
              <a:latin typeface="+mj-lt"/>
            </a:endParaRPr>
          </a:p>
          <a:p>
            <a:pPr>
              <a:buFontTx/>
              <a:buNone/>
            </a:pPr>
            <a:endParaRPr lang="en-US" dirty="0" smtClean="0"/>
          </a:p>
        </p:txBody>
      </p:sp>
      <p:sp>
        <p:nvSpPr>
          <p:cNvPr id="4"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What are some other factors?</a:t>
            </a:r>
          </a:p>
        </p:txBody>
      </p:sp>
    </p:spTree>
  </p:cSld>
  <p:clrMapOvr>
    <a:masterClrMapping/>
  </p:clrMapOvr>
  <p:transition spd="med"/>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a:xfrm>
            <a:off x="276497" y="1600200"/>
            <a:ext cx="8763000" cy="5029200"/>
          </a:xfrm>
        </p:spPr>
        <p:txBody>
          <a:bodyPr/>
          <a:lstStyle/>
          <a:p>
            <a:pPr>
              <a:spcBef>
                <a:spcPts val="0"/>
              </a:spcBef>
              <a:buClr>
                <a:srgbClr val="92D050"/>
              </a:buClr>
            </a:pPr>
            <a:r>
              <a:rPr lang="en-US" dirty="0" smtClean="0">
                <a:solidFill>
                  <a:srgbClr val="24F31F"/>
                </a:solidFill>
              </a:rPr>
              <a:t> </a:t>
            </a:r>
            <a:r>
              <a:rPr lang="en-US" dirty="0" smtClean="0">
                <a:solidFill>
                  <a:srgbClr val="000000"/>
                </a:solidFill>
              </a:rPr>
              <a:t>“</a:t>
            </a:r>
            <a:r>
              <a:rPr lang="en-US" sz="2800" dirty="0" smtClean="0">
                <a:latin typeface="+mj-lt"/>
              </a:rPr>
              <a:t>Attitude” is your </a:t>
            </a:r>
            <a:r>
              <a:rPr lang="en-US" sz="2800" i="1" u="sng" dirty="0" smtClean="0">
                <a:latin typeface="+mj-lt"/>
              </a:rPr>
              <a:t>internal guide</a:t>
            </a:r>
            <a:r>
              <a:rPr lang="en-US" sz="2800" dirty="0" smtClean="0">
                <a:latin typeface="+mj-lt"/>
              </a:rPr>
              <a:t> to Behavior</a:t>
            </a:r>
          </a:p>
          <a:p>
            <a:pPr>
              <a:spcBef>
                <a:spcPts val="0"/>
              </a:spcBef>
              <a:buClr>
                <a:srgbClr val="92D050"/>
              </a:buClr>
            </a:pPr>
            <a:endParaRPr lang="en-US" sz="2000" dirty="0" smtClean="0">
              <a:latin typeface="+mj-lt"/>
            </a:endParaRPr>
          </a:p>
          <a:p>
            <a:pPr>
              <a:spcBef>
                <a:spcPts val="0"/>
              </a:spcBef>
              <a:buClr>
                <a:srgbClr val="92D050"/>
              </a:buClr>
            </a:pPr>
            <a:r>
              <a:rPr lang="en-US" sz="2800" dirty="0" smtClean="0">
                <a:latin typeface="+mj-lt"/>
              </a:rPr>
              <a:t>Your perception of risk allows you to lose the ability to accurately identify the risk.</a:t>
            </a:r>
          </a:p>
          <a:p>
            <a:pPr>
              <a:spcBef>
                <a:spcPts val="0"/>
              </a:spcBef>
              <a:buClr>
                <a:srgbClr val="92D050"/>
              </a:buClr>
            </a:pPr>
            <a:endParaRPr lang="en-US" sz="2000" dirty="0" smtClean="0">
              <a:latin typeface="+mj-lt"/>
            </a:endParaRPr>
          </a:p>
          <a:p>
            <a:pPr>
              <a:spcBef>
                <a:spcPts val="0"/>
              </a:spcBef>
              <a:buClr>
                <a:srgbClr val="92D050"/>
              </a:buClr>
            </a:pPr>
            <a:r>
              <a:rPr lang="en-US" sz="2800" dirty="0" smtClean="0">
                <a:latin typeface="+mj-lt"/>
              </a:rPr>
              <a:t>If you don’t adjust to this one thing….you won’t consistently minimize your exposure…….</a:t>
            </a:r>
          </a:p>
          <a:p>
            <a:pPr>
              <a:spcBef>
                <a:spcPts val="0"/>
              </a:spcBef>
              <a:buClr>
                <a:srgbClr val="92D050"/>
              </a:buClr>
            </a:pPr>
            <a:endParaRPr lang="en-US" sz="2000" dirty="0" smtClean="0">
              <a:solidFill>
                <a:srgbClr val="24F31F"/>
              </a:solidFill>
              <a:latin typeface="+mj-lt"/>
            </a:endParaRPr>
          </a:p>
          <a:p>
            <a:pPr>
              <a:spcBef>
                <a:spcPts val="0"/>
              </a:spcBef>
              <a:buClr>
                <a:srgbClr val="92D050"/>
              </a:buClr>
            </a:pPr>
            <a:r>
              <a:rPr lang="en-US" sz="2800" dirty="0" smtClean="0">
                <a:latin typeface="+mj-lt"/>
              </a:rPr>
              <a:t>The result that follows is the .…”positive re-enforcement for negative behavior”  </a:t>
            </a:r>
          </a:p>
          <a:p>
            <a:pPr marL="0" indent="0">
              <a:spcBef>
                <a:spcPts val="0"/>
              </a:spcBef>
              <a:buNone/>
            </a:pPr>
            <a:r>
              <a:rPr lang="en-US" sz="2000" dirty="0" smtClean="0">
                <a:latin typeface="+mj-lt"/>
              </a:rPr>
              <a:t> </a:t>
            </a:r>
          </a:p>
          <a:p>
            <a:pPr marL="0" indent="-609600">
              <a:spcBef>
                <a:spcPts val="0"/>
              </a:spcBef>
              <a:buNone/>
            </a:pPr>
            <a:r>
              <a:rPr lang="en-US" sz="2800" dirty="0" smtClean="0">
                <a:latin typeface="+mj-lt"/>
              </a:rPr>
              <a:t>It wears away your commitment to personal safety, with justification tactics (your attitude).</a:t>
            </a:r>
          </a:p>
          <a:p>
            <a:pPr marL="609600" indent="-609600"/>
            <a:endParaRPr lang="en-US" dirty="0" smtClean="0">
              <a:solidFill>
                <a:srgbClr val="24F31F"/>
              </a:solidFill>
            </a:endParaRPr>
          </a:p>
          <a:p>
            <a:pPr marL="609600" indent="-609600"/>
            <a:endParaRPr lang="en-US" dirty="0" smtClean="0">
              <a:solidFill>
                <a:srgbClr val="24F31F"/>
              </a:solidFill>
            </a:endParaRPr>
          </a:p>
          <a:p>
            <a:pPr marL="609600" indent="-609600"/>
            <a:endParaRPr lang="en-US" dirty="0" smtClean="0">
              <a:solidFill>
                <a:srgbClr val="24F31F"/>
              </a:solidFill>
            </a:endParaRPr>
          </a:p>
          <a:p>
            <a:pPr marL="609600" indent="-609600">
              <a:buFontTx/>
              <a:buNone/>
            </a:pPr>
            <a:endParaRPr lang="en-US" dirty="0" smtClean="0">
              <a:solidFill>
                <a:srgbClr val="24F31F"/>
              </a:solidFill>
            </a:endParaRPr>
          </a:p>
        </p:txBody>
      </p:sp>
      <p:sp>
        <p:nvSpPr>
          <p:cNvPr id="4"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a:t>
            </a:r>
            <a:r>
              <a:rPr lang="en-US" sz="2800" b="1" dirty="0" smtClean="0">
                <a:solidFill>
                  <a:schemeClr val="bg1"/>
                </a:solidFill>
              </a:rPr>
              <a:t>Behavioral </a:t>
            </a:r>
            <a:r>
              <a:rPr lang="en-US" sz="2800" b="1" dirty="0">
                <a:solidFill>
                  <a:schemeClr val="bg1"/>
                </a:solidFill>
              </a:rPr>
              <a:t>Elements At Work</a:t>
            </a:r>
          </a:p>
        </p:txBody>
      </p:sp>
    </p:spTree>
  </p:cSld>
  <p:clrMapOvr>
    <a:masterClrMapping/>
  </p:clrMapOvr>
  <p:transition spd="med"/>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a:xfrm>
            <a:off x="533400" y="1676400"/>
            <a:ext cx="7772400" cy="5029200"/>
          </a:xfrm>
        </p:spPr>
        <p:txBody>
          <a:bodyPr/>
          <a:lstStyle/>
          <a:p>
            <a:pPr>
              <a:lnSpc>
                <a:spcPct val="90000"/>
              </a:lnSpc>
              <a:buNone/>
            </a:pPr>
            <a:endParaRPr lang="en-US" dirty="0" smtClean="0"/>
          </a:p>
          <a:p>
            <a:pPr marL="0" indent="0">
              <a:lnSpc>
                <a:spcPct val="90000"/>
              </a:lnSpc>
              <a:spcBef>
                <a:spcPts val="0"/>
              </a:spcBef>
              <a:buNone/>
            </a:pPr>
            <a:r>
              <a:rPr lang="en-US" sz="3600" dirty="0" smtClean="0">
                <a:latin typeface="+mj-lt"/>
              </a:rPr>
              <a:t>Exposure risks identified in the Shop or Yard</a:t>
            </a:r>
          </a:p>
          <a:p>
            <a:pPr marL="0" indent="0">
              <a:lnSpc>
                <a:spcPct val="90000"/>
              </a:lnSpc>
              <a:spcBef>
                <a:spcPts val="0"/>
              </a:spcBef>
              <a:buNone/>
            </a:pPr>
            <a:endParaRPr lang="en-US" sz="3600" dirty="0">
              <a:latin typeface="+mj-lt"/>
            </a:endParaRPr>
          </a:p>
          <a:p>
            <a:pPr>
              <a:lnSpc>
                <a:spcPct val="90000"/>
              </a:lnSpc>
              <a:spcBef>
                <a:spcPts val="0"/>
              </a:spcBef>
              <a:buClr>
                <a:srgbClr val="92D050"/>
              </a:buClr>
            </a:pPr>
            <a:r>
              <a:rPr lang="en-US" sz="2800" dirty="0" smtClean="0">
                <a:latin typeface="+mj-lt"/>
              </a:rPr>
              <a:t>Objective Hazards: What are they?</a:t>
            </a:r>
          </a:p>
          <a:p>
            <a:pPr lvl="1">
              <a:lnSpc>
                <a:spcPct val="90000"/>
              </a:lnSpc>
              <a:spcBef>
                <a:spcPts val="0"/>
              </a:spcBef>
              <a:buClr>
                <a:srgbClr val="92D050"/>
              </a:buClr>
            </a:pPr>
            <a:endParaRPr lang="en-US" sz="2800" dirty="0" smtClean="0">
              <a:latin typeface="+mj-lt"/>
            </a:endParaRPr>
          </a:p>
          <a:p>
            <a:pPr lvl="2">
              <a:lnSpc>
                <a:spcPct val="90000"/>
              </a:lnSpc>
              <a:spcBef>
                <a:spcPts val="0"/>
              </a:spcBef>
              <a:buClr>
                <a:srgbClr val="92D050"/>
              </a:buClr>
            </a:pPr>
            <a:r>
              <a:rPr lang="en-US" sz="2800" dirty="0" smtClean="0">
                <a:latin typeface="+mj-lt"/>
              </a:rPr>
              <a:t> Transfer Storage - </a:t>
            </a:r>
          </a:p>
          <a:p>
            <a:pPr lvl="2">
              <a:lnSpc>
                <a:spcPct val="90000"/>
              </a:lnSpc>
              <a:spcBef>
                <a:spcPts val="0"/>
              </a:spcBef>
              <a:buClr>
                <a:srgbClr val="92D050"/>
              </a:buClr>
            </a:pPr>
            <a:r>
              <a:rPr lang="en-US" sz="2800" dirty="0" smtClean="0">
                <a:latin typeface="+mj-lt"/>
              </a:rPr>
              <a:t> Truck Washing</a:t>
            </a:r>
          </a:p>
          <a:p>
            <a:pPr lvl="2">
              <a:lnSpc>
                <a:spcPct val="90000"/>
              </a:lnSpc>
              <a:spcBef>
                <a:spcPts val="0"/>
              </a:spcBef>
              <a:buClr>
                <a:srgbClr val="92D050"/>
              </a:buClr>
            </a:pPr>
            <a:r>
              <a:rPr lang="en-US" sz="2800" dirty="0" smtClean="0">
                <a:latin typeface="+mj-lt"/>
              </a:rPr>
              <a:t> Repair Maintenance</a:t>
            </a:r>
          </a:p>
          <a:p>
            <a:pPr lvl="2">
              <a:lnSpc>
                <a:spcPct val="90000"/>
              </a:lnSpc>
              <a:spcBef>
                <a:spcPts val="0"/>
              </a:spcBef>
              <a:buClr>
                <a:srgbClr val="92D050"/>
              </a:buClr>
            </a:pPr>
            <a:r>
              <a:rPr lang="en-US" sz="2800" dirty="0" smtClean="0">
                <a:latin typeface="+mj-lt"/>
              </a:rPr>
              <a:t> Personal Items</a:t>
            </a:r>
          </a:p>
          <a:p>
            <a:pPr lvl="2">
              <a:lnSpc>
                <a:spcPct val="90000"/>
              </a:lnSpc>
              <a:spcBef>
                <a:spcPts val="0"/>
              </a:spcBef>
              <a:buClr>
                <a:srgbClr val="92D050"/>
              </a:buClr>
            </a:pPr>
            <a:r>
              <a:rPr lang="en-US" sz="2800" dirty="0" smtClean="0">
                <a:latin typeface="+mj-lt"/>
              </a:rPr>
              <a:t> Others?</a:t>
            </a:r>
          </a:p>
          <a:p>
            <a:pPr lvl="2">
              <a:lnSpc>
                <a:spcPct val="90000"/>
              </a:lnSpc>
              <a:buFont typeface="Wingdings" pitchFamily="2" charset="2"/>
              <a:buChar char="v"/>
            </a:pPr>
            <a:endParaRPr lang="en-US" dirty="0" smtClean="0"/>
          </a:p>
        </p:txBody>
      </p:sp>
      <p:sp>
        <p:nvSpPr>
          <p:cNvPr id="4"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Not so “Invisible Hazards”</a:t>
            </a:r>
          </a:p>
        </p:txBody>
      </p:sp>
    </p:spTree>
  </p:cSld>
  <p:clrMapOvr>
    <a:masterClrMapping/>
  </p:clrMapOvr>
  <p:transition spd="med"/>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533400" y="1676400"/>
            <a:ext cx="8153400" cy="5029200"/>
          </a:xfrm>
        </p:spPr>
        <p:txBody>
          <a:bodyPr/>
          <a:lstStyle/>
          <a:p>
            <a:pPr>
              <a:lnSpc>
                <a:spcPct val="90000"/>
              </a:lnSpc>
              <a:buNone/>
            </a:pPr>
            <a:endParaRPr lang="en-US" dirty="0" smtClean="0"/>
          </a:p>
          <a:p>
            <a:pPr marL="0" indent="0">
              <a:lnSpc>
                <a:spcPct val="90000"/>
              </a:lnSpc>
              <a:spcBef>
                <a:spcPts val="0"/>
              </a:spcBef>
              <a:buNone/>
            </a:pPr>
            <a:r>
              <a:rPr lang="en-US" sz="3600" dirty="0" smtClean="0">
                <a:latin typeface="+mj-lt"/>
              </a:rPr>
              <a:t>Exposure risks you recognize in the field?</a:t>
            </a:r>
          </a:p>
          <a:p>
            <a:pPr marL="0" indent="0">
              <a:lnSpc>
                <a:spcPct val="90000"/>
              </a:lnSpc>
              <a:spcBef>
                <a:spcPts val="0"/>
              </a:spcBef>
              <a:buNone/>
            </a:pPr>
            <a:endParaRPr lang="en-US" sz="2800" dirty="0">
              <a:latin typeface="+mj-lt"/>
            </a:endParaRPr>
          </a:p>
          <a:p>
            <a:pPr>
              <a:lnSpc>
                <a:spcPct val="90000"/>
              </a:lnSpc>
              <a:spcBef>
                <a:spcPts val="0"/>
              </a:spcBef>
              <a:buClr>
                <a:srgbClr val="92D050"/>
              </a:buClr>
            </a:pPr>
            <a:r>
              <a:rPr lang="en-US" sz="2800" dirty="0" smtClean="0">
                <a:latin typeface="+mj-lt"/>
              </a:rPr>
              <a:t>Objective Hazards: What are they?</a:t>
            </a:r>
          </a:p>
          <a:p>
            <a:pPr lvl="1">
              <a:lnSpc>
                <a:spcPct val="90000"/>
              </a:lnSpc>
              <a:spcBef>
                <a:spcPts val="0"/>
              </a:spcBef>
              <a:buClr>
                <a:srgbClr val="92D050"/>
              </a:buClr>
            </a:pPr>
            <a:endParaRPr lang="en-US" sz="2000" dirty="0" smtClean="0">
              <a:latin typeface="+mj-lt"/>
            </a:endParaRPr>
          </a:p>
          <a:p>
            <a:pPr lvl="2">
              <a:lnSpc>
                <a:spcPct val="90000"/>
              </a:lnSpc>
              <a:spcBef>
                <a:spcPts val="0"/>
              </a:spcBef>
              <a:buClr>
                <a:srgbClr val="92D050"/>
              </a:buClr>
            </a:pPr>
            <a:r>
              <a:rPr lang="en-US" sz="2800" dirty="0" smtClean="0">
                <a:latin typeface="+mj-lt"/>
              </a:rPr>
              <a:t> Pumping</a:t>
            </a:r>
          </a:p>
          <a:p>
            <a:pPr lvl="2">
              <a:lnSpc>
                <a:spcPct val="90000"/>
              </a:lnSpc>
              <a:spcBef>
                <a:spcPts val="0"/>
              </a:spcBef>
              <a:buClr>
                <a:srgbClr val="92D050"/>
              </a:buClr>
            </a:pPr>
            <a:r>
              <a:rPr lang="en-US" sz="2800" dirty="0" smtClean="0">
                <a:latin typeface="+mj-lt"/>
              </a:rPr>
              <a:t> Dumping</a:t>
            </a:r>
          </a:p>
          <a:p>
            <a:pPr lvl="2">
              <a:lnSpc>
                <a:spcPct val="90000"/>
              </a:lnSpc>
              <a:spcBef>
                <a:spcPts val="0"/>
              </a:spcBef>
              <a:buClr>
                <a:srgbClr val="92D050"/>
              </a:buClr>
            </a:pPr>
            <a:r>
              <a:rPr lang="en-US" sz="2800" dirty="0" smtClean="0">
                <a:latin typeface="+mj-lt"/>
              </a:rPr>
              <a:t> Jetting</a:t>
            </a:r>
          </a:p>
          <a:p>
            <a:pPr lvl="2">
              <a:lnSpc>
                <a:spcPct val="90000"/>
              </a:lnSpc>
              <a:spcBef>
                <a:spcPts val="0"/>
              </a:spcBef>
              <a:buClr>
                <a:srgbClr val="92D050"/>
              </a:buClr>
            </a:pPr>
            <a:r>
              <a:rPr lang="en-US" sz="2800" dirty="0" smtClean="0">
                <a:latin typeface="+mj-lt"/>
              </a:rPr>
              <a:t> OSS Component Repair/ Maintenance</a:t>
            </a:r>
          </a:p>
          <a:p>
            <a:pPr lvl="2">
              <a:lnSpc>
                <a:spcPct val="90000"/>
              </a:lnSpc>
              <a:spcBef>
                <a:spcPts val="0"/>
              </a:spcBef>
              <a:buClr>
                <a:srgbClr val="92D050"/>
              </a:buClr>
            </a:pPr>
            <a:r>
              <a:rPr lang="en-US" sz="2800" dirty="0" smtClean="0">
                <a:latin typeface="+mj-lt"/>
              </a:rPr>
              <a:t> Personal Actions (smoking, chew, eating)</a:t>
            </a:r>
          </a:p>
          <a:p>
            <a:pPr lvl="2">
              <a:lnSpc>
                <a:spcPct val="90000"/>
              </a:lnSpc>
              <a:spcBef>
                <a:spcPts val="0"/>
              </a:spcBef>
              <a:buClr>
                <a:srgbClr val="92D050"/>
              </a:buClr>
            </a:pPr>
            <a:r>
              <a:rPr lang="en-US" sz="2800" dirty="0" smtClean="0">
                <a:latin typeface="+mj-lt"/>
              </a:rPr>
              <a:t> Others? (External conditions – weather: heat/cold)</a:t>
            </a:r>
          </a:p>
          <a:p>
            <a:pPr lvl="2">
              <a:lnSpc>
                <a:spcPct val="90000"/>
              </a:lnSpc>
              <a:buFont typeface="Wingdings" pitchFamily="2" charset="2"/>
              <a:buChar char="v"/>
            </a:pPr>
            <a:endParaRPr lang="en-US" dirty="0" smtClean="0"/>
          </a:p>
        </p:txBody>
      </p:sp>
      <p:sp>
        <p:nvSpPr>
          <p:cNvPr id="4"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Not so “Invisible Hazards”</a:t>
            </a:r>
          </a:p>
        </p:txBody>
      </p:sp>
    </p:spTree>
  </p:cSld>
  <p:clrMapOvr>
    <a:masterClrMapping/>
  </p:clrMapOvr>
  <p:transition spd="med"/>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a:xfrm>
            <a:off x="533400" y="1676400"/>
            <a:ext cx="7772400" cy="5029200"/>
          </a:xfrm>
        </p:spPr>
        <p:txBody>
          <a:bodyPr/>
          <a:lstStyle/>
          <a:p>
            <a:pPr>
              <a:lnSpc>
                <a:spcPct val="90000"/>
              </a:lnSpc>
              <a:buNone/>
            </a:pPr>
            <a:endParaRPr lang="en-US" dirty="0" smtClean="0"/>
          </a:p>
          <a:p>
            <a:pPr marL="0" indent="0">
              <a:spcBef>
                <a:spcPts val="0"/>
              </a:spcBef>
              <a:buNone/>
            </a:pPr>
            <a:r>
              <a:rPr lang="en-US" sz="3600" dirty="0" smtClean="0">
                <a:latin typeface="+mj-lt"/>
              </a:rPr>
              <a:t>Most Common Exposures - In the Field</a:t>
            </a:r>
          </a:p>
          <a:p>
            <a:pPr marL="0" indent="0">
              <a:spcBef>
                <a:spcPts val="0"/>
              </a:spcBef>
              <a:buNone/>
            </a:pPr>
            <a:endParaRPr lang="en-US" sz="2000" dirty="0">
              <a:latin typeface="+mj-lt"/>
            </a:endParaRPr>
          </a:p>
          <a:p>
            <a:pPr>
              <a:spcBef>
                <a:spcPts val="0"/>
              </a:spcBef>
              <a:buClr>
                <a:srgbClr val="92D050"/>
              </a:buClr>
            </a:pPr>
            <a:r>
              <a:rPr lang="en-US" sz="2800" dirty="0" smtClean="0">
                <a:latin typeface="+mj-lt"/>
              </a:rPr>
              <a:t>Objective Hazards (Hazard)</a:t>
            </a:r>
          </a:p>
          <a:p>
            <a:pPr lvl="2">
              <a:spcBef>
                <a:spcPts val="0"/>
              </a:spcBef>
              <a:buClr>
                <a:srgbClr val="92D050"/>
              </a:buClr>
            </a:pPr>
            <a:r>
              <a:rPr lang="en-US" sz="2800" dirty="0" smtClean="0">
                <a:latin typeface="+mj-lt"/>
              </a:rPr>
              <a:t> Direct Contact</a:t>
            </a:r>
          </a:p>
          <a:p>
            <a:pPr lvl="2">
              <a:spcBef>
                <a:spcPts val="0"/>
              </a:spcBef>
              <a:buClr>
                <a:srgbClr val="92D050"/>
              </a:buClr>
            </a:pPr>
            <a:r>
              <a:rPr lang="en-US" sz="2800" dirty="0" smtClean="0">
                <a:latin typeface="+mj-lt"/>
              </a:rPr>
              <a:t> Aerosols</a:t>
            </a:r>
          </a:p>
          <a:p>
            <a:pPr lvl="2">
              <a:spcBef>
                <a:spcPts val="0"/>
              </a:spcBef>
              <a:buClr>
                <a:srgbClr val="92D050"/>
              </a:buClr>
            </a:pPr>
            <a:r>
              <a:rPr lang="en-US" sz="2800" dirty="0" smtClean="0">
                <a:latin typeface="+mj-lt"/>
              </a:rPr>
              <a:t> Splash back</a:t>
            </a:r>
          </a:p>
          <a:p>
            <a:pPr lvl="2">
              <a:spcBef>
                <a:spcPts val="0"/>
              </a:spcBef>
              <a:buClr>
                <a:srgbClr val="92D050"/>
              </a:buClr>
            </a:pPr>
            <a:r>
              <a:rPr lang="en-US" sz="2800" dirty="0" smtClean="0">
                <a:latin typeface="+mj-lt"/>
              </a:rPr>
              <a:t> Inhalation</a:t>
            </a:r>
          </a:p>
          <a:p>
            <a:pPr lvl="2">
              <a:spcBef>
                <a:spcPts val="0"/>
              </a:spcBef>
              <a:buClr>
                <a:srgbClr val="92D050"/>
              </a:buClr>
            </a:pPr>
            <a:r>
              <a:rPr lang="en-US" sz="2800" dirty="0" smtClean="0">
                <a:latin typeface="+mj-lt"/>
              </a:rPr>
              <a:t> Immersion</a:t>
            </a:r>
          </a:p>
          <a:p>
            <a:pPr lvl="2">
              <a:spcBef>
                <a:spcPts val="0"/>
              </a:spcBef>
              <a:buClr>
                <a:srgbClr val="92D050"/>
              </a:buClr>
            </a:pPr>
            <a:r>
              <a:rPr lang="en-US" sz="2800" dirty="0" smtClean="0">
                <a:latin typeface="+mj-lt"/>
              </a:rPr>
              <a:t> Secondary (smoking, chew, sweating, clothing)</a:t>
            </a:r>
          </a:p>
          <a:p>
            <a:pPr lvl="2">
              <a:lnSpc>
                <a:spcPct val="90000"/>
              </a:lnSpc>
              <a:buFont typeface="Wingdings" pitchFamily="2" charset="2"/>
              <a:buChar char="v"/>
            </a:pPr>
            <a:endParaRPr lang="en-US" dirty="0" smtClean="0"/>
          </a:p>
        </p:txBody>
      </p:sp>
      <p:sp>
        <p:nvSpPr>
          <p:cNvPr id="4"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Not so “Invisible Hazards”</a:t>
            </a:r>
          </a:p>
        </p:txBody>
      </p:sp>
    </p:spTree>
  </p:cSld>
  <p:clrMapOvr>
    <a:masterClrMapping/>
  </p:clrMapOvr>
  <p:transition spd="med"/>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a:xfrm>
            <a:off x="457200" y="1828800"/>
            <a:ext cx="8534400" cy="4038600"/>
          </a:xfrm>
        </p:spPr>
        <p:txBody>
          <a:bodyPr/>
          <a:lstStyle/>
          <a:p>
            <a:pPr>
              <a:lnSpc>
                <a:spcPct val="90000"/>
              </a:lnSpc>
              <a:buNone/>
            </a:pPr>
            <a:endParaRPr lang="en-US" dirty="0" smtClean="0"/>
          </a:p>
          <a:p>
            <a:pPr>
              <a:lnSpc>
                <a:spcPct val="90000"/>
              </a:lnSpc>
              <a:buNone/>
            </a:pPr>
            <a:r>
              <a:rPr lang="en-US" sz="2800" dirty="0" smtClean="0">
                <a:latin typeface="+mj-lt"/>
              </a:rPr>
              <a:t>Hazardous condition + Exposure = Illness, Injury, Death</a:t>
            </a:r>
          </a:p>
          <a:p>
            <a:pPr>
              <a:lnSpc>
                <a:spcPct val="90000"/>
              </a:lnSpc>
              <a:buNone/>
            </a:pPr>
            <a:endParaRPr lang="en-US" sz="2800" dirty="0" smtClean="0">
              <a:latin typeface="+mj-lt"/>
            </a:endParaRPr>
          </a:p>
          <a:p>
            <a:pPr>
              <a:lnSpc>
                <a:spcPct val="90000"/>
              </a:lnSpc>
              <a:buNone/>
            </a:pPr>
            <a:endParaRPr lang="en-US" sz="2800" dirty="0" smtClean="0">
              <a:latin typeface="+mj-lt"/>
            </a:endParaRPr>
          </a:p>
          <a:p>
            <a:pPr>
              <a:lnSpc>
                <a:spcPct val="90000"/>
              </a:lnSpc>
              <a:buNone/>
            </a:pPr>
            <a:r>
              <a:rPr lang="en-US" sz="2800" dirty="0" smtClean="0">
                <a:latin typeface="+mj-lt"/>
              </a:rPr>
              <a:t>Hazardous condition + Exposure = Illness, Injury, Death</a:t>
            </a:r>
          </a:p>
          <a:p>
            <a:pPr>
              <a:lnSpc>
                <a:spcPct val="90000"/>
              </a:lnSpc>
              <a:buNone/>
            </a:pPr>
            <a:endParaRPr lang="en-US" sz="2800" dirty="0" smtClean="0">
              <a:latin typeface="+mj-lt"/>
            </a:endParaRPr>
          </a:p>
          <a:p>
            <a:pPr>
              <a:lnSpc>
                <a:spcPct val="90000"/>
              </a:lnSpc>
              <a:buNone/>
            </a:pPr>
            <a:endParaRPr lang="en-US" sz="2800" dirty="0" smtClean="0">
              <a:latin typeface="+mj-lt"/>
            </a:endParaRPr>
          </a:p>
          <a:p>
            <a:pPr>
              <a:lnSpc>
                <a:spcPct val="90000"/>
              </a:lnSpc>
              <a:buNone/>
            </a:pPr>
            <a:r>
              <a:rPr lang="en-US" sz="2800" dirty="0" smtClean="0">
                <a:latin typeface="+mj-lt"/>
              </a:rPr>
              <a:t>Hazardous condition + Exposure = Illness, Injury, Death</a:t>
            </a:r>
          </a:p>
          <a:p>
            <a:pPr>
              <a:lnSpc>
                <a:spcPct val="90000"/>
              </a:lnSpc>
              <a:buNone/>
            </a:pPr>
            <a:endParaRPr lang="en-US" dirty="0" smtClean="0"/>
          </a:p>
        </p:txBody>
      </p:sp>
      <p:cxnSp>
        <p:nvCxnSpPr>
          <p:cNvPr id="5" name="Straight Connector 4"/>
          <p:cNvCxnSpPr/>
          <p:nvPr/>
        </p:nvCxnSpPr>
        <p:spPr>
          <a:xfrm>
            <a:off x="533400" y="3733800"/>
            <a:ext cx="3048000" cy="304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609600" y="3810000"/>
            <a:ext cx="2895600" cy="228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0" y="3733800"/>
            <a:ext cx="3048000" cy="304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486400" y="3733800"/>
            <a:ext cx="2971800" cy="381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86200" y="5181600"/>
            <a:ext cx="1295400" cy="304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886200" y="5181600"/>
            <a:ext cx="1295400" cy="304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562600" y="5181600"/>
            <a:ext cx="2971800" cy="304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486400" y="5105400"/>
            <a:ext cx="3048000" cy="457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Hazard Assessment Made Easy</a:t>
            </a:r>
            <a:r>
              <a:rPr lang="en-US" sz="2800" b="1" dirty="0" smtClean="0">
                <a:solidFill>
                  <a:schemeClr val="bg1"/>
                </a:solidFill>
              </a:rPr>
              <a:t>...</a:t>
            </a:r>
            <a:endParaRPr lang="en-US" sz="2000" b="1" dirty="0">
              <a:solidFill>
                <a:schemeClr val="bg1"/>
              </a:solidFill>
            </a:endParaRP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OSSA\Desktop\WOSSA\WOSSA Admin\Grants\SHIP\Photos\SAM_03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9" y="762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Grant Photos\SAM_0396.JPG"/>
          <p:cNvPicPr>
            <a:picLocks noChangeAspect="1" noChangeArrowheads="1"/>
          </p:cNvPicPr>
          <p:nvPr/>
        </p:nvPicPr>
        <p:blipFill>
          <a:blip r:embed="rId4" cstate="print"/>
          <a:srcRect/>
          <a:stretch>
            <a:fillRect/>
          </a:stretch>
        </p:blipFill>
        <p:spPr bwMode="auto">
          <a:xfrm>
            <a:off x="4572000" y="76200"/>
            <a:ext cx="4572000" cy="3429000"/>
          </a:xfrm>
          <a:prstGeom prst="rect">
            <a:avLst/>
          </a:prstGeom>
          <a:noFill/>
          <a:ln w="9525">
            <a:noFill/>
            <a:miter lim="800000"/>
            <a:headEnd/>
            <a:tailEnd/>
          </a:ln>
        </p:spPr>
      </p:pic>
      <p:pic>
        <p:nvPicPr>
          <p:cNvPr id="1027" name="Picture 3" descr="C:\Users\WOSSA\Desktop\WOSSA\WOSSA Admin\Grants\SHIP\Photos\SAM_05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5052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WOSSA\Desktop\WOSSA\WOSSA Admin\Grants\SHIP\Photos\SAM_064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39" y="3505200"/>
            <a:ext cx="4572000" cy="34290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flipH="1">
            <a:off x="4565374" y="0"/>
            <a:ext cx="6626" cy="7010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
        <p:nvSpPr>
          <p:cNvPr id="7"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Contact Surface Testing</a:t>
            </a:r>
            <a:endParaRPr kumimoji="0" lang="en-US" sz="2800" b="1" i="0" u="none" strike="noStrike" kern="1200" cap="none" spc="0" normalizeH="0" baseline="0" noProof="0" dirty="0" smtClean="0">
              <a:ln>
                <a:noFill/>
              </a:ln>
              <a:solidFill>
                <a:sysClr val="window" lastClr="FFFFFF"/>
              </a:solidFill>
              <a:effectLst/>
              <a:uLnTx/>
              <a:uFillTx/>
              <a:latin typeface="Arial" panose="020B0604020202020204" pitchFamily="34" charset="0"/>
              <a:cs typeface="Arial" panose="020B0604020202020204" pitchFamily="34" charset="0"/>
            </a:endParaRPr>
          </a:p>
        </p:txBody>
      </p:sp>
      <p:cxnSp>
        <p:nvCxnSpPr>
          <p:cNvPr id="10" name="Straight Connector 9"/>
          <p:cNvCxnSpPr/>
          <p:nvPr/>
        </p:nvCxnSpPr>
        <p:spPr>
          <a:xfrm>
            <a:off x="-152400" y="3492500"/>
            <a:ext cx="9601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8403807"/>
      </p:ext>
    </p:extLst>
  </p:cSld>
  <p:clrMapOvr>
    <a:masterClrMapping/>
  </p:clrMapOvr>
  <p:transition spd="med"/>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905000" y="2286000"/>
            <a:ext cx="7239000" cy="198120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23" name="Rectangle 3"/>
          <p:cNvSpPr>
            <a:spLocks noGrp="1" noChangeArrowheads="1"/>
          </p:cNvSpPr>
          <p:nvPr>
            <p:ph type="subTitle" idx="1"/>
          </p:nvPr>
        </p:nvSpPr>
        <p:spPr>
          <a:xfrm>
            <a:off x="2590800" y="3200400"/>
            <a:ext cx="6400800" cy="1219200"/>
          </a:xfrm>
          <a:effectLst>
            <a:outerShdw blurRad="50800" dist="38100" dir="2700000" algn="tl" rotWithShape="0">
              <a:schemeClr val="bg1">
                <a:lumMod val="50000"/>
                <a:alpha val="40000"/>
              </a:schemeClr>
            </a:outerShdw>
          </a:effectLst>
        </p:spPr>
        <p:txBody>
          <a:bodyPr>
            <a:normAutofit/>
          </a:bodyPr>
          <a:lstStyle/>
          <a:p>
            <a:pPr marR="0" algn="r"/>
            <a:r>
              <a:rPr lang="en-US" sz="2700" dirty="0" smtClean="0">
                <a:solidFill>
                  <a:schemeClr val="bg1"/>
                </a:solidFill>
              </a:rPr>
              <a:t>Determining what personal protective </a:t>
            </a:r>
          </a:p>
          <a:p>
            <a:pPr marR="0" algn="r"/>
            <a:r>
              <a:rPr lang="en-US" sz="2700" dirty="0" smtClean="0">
                <a:solidFill>
                  <a:schemeClr val="bg1"/>
                </a:solidFill>
              </a:rPr>
              <a:t>Equipment is “Fit for Use”</a:t>
            </a:r>
          </a:p>
        </p:txBody>
      </p:sp>
      <p:sp>
        <p:nvSpPr>
          <p:cNvPr id="3074" name="Rectangle 2"/>
          <p:cNvSpPr>
            <a:spLocks noGrp="1" noChangeArrowheads="1"/>
          </p:cNvSpPr>
          <p:nvPr>
            <p:ph type="ctrTitle"/>
          </p:nvPr>
        </p:nvSpPr>
        <p:spPr>
          <a:xfrm>
            <a:off x="1219200" y="2286000"/>
            <a:ext cx="7772400" cy="1066800"/>
          </a:xfrm>
          <a:effectLst>
            <a:outerShdw blurRad="50800" dist="38100" dir="2700000" algn="tl" rotWithShape="0">
              <a:schemeClr val="bg1">
                <a:alpha val="40000"/>
              </a:schemeClr>
            </a:outerShdw>
          </a:effectLst>
        </p:spPr>
        <p:txBody>
          <a:bodyPr/>
          <a:lstStyle/>
          <a:p>
            <a:pPr algn="r" fontAlgn="auto">
              <a:spcAft>
                <a:spcPts val="0"/>
              </a:spcAft>
              <a:defRPr/>
            </a:pPr>
            <a:r>
              <a:rPr lang="en-US" sz="4000" dirty="0" smtClean="0"/>
              <a:t>How Do I Protect Myself?  </a:t>
            </a:r>
          </a:p>
        </p:txBody>
      </p:sp>
      <p:pic>
        <p:nvPicPr>
          <p:cNvPr id="5124" name="Picture 7" descr="C:\Users\Owner\AppData\Local\Microsoft\Windows\Temporary Internet Files\Content.IE5\BVRKAAHC\Graphic for Grantees color.jpg"/>
          <p:cNvPicPr>
            <a:picLocks noChangeAspect="1" noChangeArrowheads="1"/>
          </p:cNvPicPr>
          <p:nvPr/>
        </p:nvPicPr>
        <p:blipFill>
          <a:blip r:embed="rId3" cstate="print"/>
          <a:srcRect/>
          <a:stretch>
            <a:fillRect/>
          </a:stretch>
        </p:blipFill>
        <p:spPr bwMode="auto">
          <a:xfrm>
            <a:off x="152400" y="6019800"/>
            <a:ext cx="2286000" cy="712788"/>
          </a:xfrm>
          <a:prstGeom prst="rect">
            <a:avLst/>
          </a:prstGeom>
          <a:noFill/>
          <a:ln w="9525">
            <a:noFill/>
            <a:miter lim="800000"/>
            <a:headEnd/>
            <a:tailEnd/>
          </a:ln>
        </p:spPr>
      </p:pic>
      <p:sp>
        <p:nvSpPr>
          <p:cNvPr id="6" name="Rectangle 2"/>
          <p:cNvSpPr txBox="1">
            <a:spLocks noChangeArrowheads="1"/>
          </p:cNvSpPr>
          <p:nvPr/>
        </p:nvSpPr>
        <p:spPr>
          <a:xfrm>
            <a:off x="1676400" y="-76200"/>
            <a:ext cx="73914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000" b="1" dirty="0" smtClean="0">
                <a:solidFill>
                  <a:prstClr val="white"/>
                </a:solidFill>
                <a:latin typeface="Arial" panose="020B0604020202020204" pitchFamily="34" charset="0"/>
                <a:cs typeface="Arial" panose="020B0604020202020204" pitchFamily="34" charset="0"/>
              </a:rPr>
              <a:t>Washington On-Site Sewage Association</a:t>
            </a:r>
          </a:p>
        </p:txBody>
      </p:sp>
      <p:sp>
        <p:nvSpPr>
          <p:cNvPr id="19" name="Rectangle 2"/>
          <p:cNvSpPr txBox="1">
            <a:spLocks noChangeArrowheads="1"/>
          </p:cNvSpPr>
          <p:nvPr/>
        </p:nvSpPr>
        <p:spPr>
          <a:xfrm>
            <a:off x="5638800" y="228600"/>
            <a:ext cx="338607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1400" b="1" i="1" dirty="0" smtClean="0">
                <a:solidFill>
                  <a:prstClr val="white"/>
                </a:solidFill>
                <a:latin typeface="Arial" panose="020B0604020202020204" pitchFamily="34" charset="0"/>
                <a:cs typeface="Arial" panose="020B0604020202020204" pitchFamily="34" charset="0"/>
              </a:rPr>
              <a:t>“Voice of the Industry”</a:t>
            </a:r>
          </a:p>
        </p:txBody>
      </p:sp>
    </p:spTree>
    <p:extLst>
      <p:ext uri="{BB962C8B-B14F-4D97-AF65-F5344CB8AC3E}">
        <p14:creationId xmlns:p14="http://schemas.microsoft.com/office/powerpoint/2010/main" val="1297641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609600" y="2002572"/>
            <a:ext cx="8077200" cy="4093428"/>
          </a:xfrm>
          <a:prstGeom prst="rect">
            <a:avLst/>
          </a:prstGeom>
          <a:noFill/>
          <a:ln w="9525">
            <a:noFill/>
            <a:miter lim="800000"/>
            <a:headEnd/>
            <a:tailEnd/>
          </a:ln>
        </p:spPr>
        <p:txBody>
          <a:bodyPr wrap="square">
            <a:spAutoFit/>
          </a:bodyPr>
          <a:lstStyle/>
          <a:p>
            <a:r>
              <a:rPr lang="en-US" sz="3600" dirty="0" smtClean="0">
                <a:solidFill>
                  <a:prstClr val="black"/>
                </a:solidFill>
                <a:latin typeface="Calibri"/>
              </a:rPr>
              <a:t>Consideration of PPE</a:t>
            </a:r>
            <a:r>
              <a:rPr lang="en-US" sz="3600" dirty="0">
                <a:solidFill>
                  <a:prstClr val="black"/>
                </a:solidFill>
                <a:latin typeface="Calibri"/>
              </a:rPr>
              <a:t> </a:t>
            </a:r>
            <a:r>
              <a:rPr lang="en-US" sz="3600" dirty="0" smtClean="0">
                <a:solidFill>
                  <a:prstClr val="black"/>
                </a:solidFill>
                <a:latin typeface="Calibri"/>
              </a:rPr>
              <a:t>includes understanding why we use it in the first place…..</a:t>
            </a:r>
            <a:endParaRPr lang="en-US" sz="3600" dirty="0">
              <a:solidFill>
                <a:prstClr val="black"/>
              </a:solidFill>
              <a:latin typeface="Calibri"/>
            </a:endParaRPr>
          </a:p>
          <a:p>
            <a:endParaRPr lang="en-US" dirty="0">
              <a:solidFill>
                <a:prstClr val="black"/>
              </a:solidFill>
              <a:latin typeface="Calibri"/>
            </a:endParaRPr>
          </a:p>
          <a:p>
            <a:r>
              <a:rPr lang="en-US" sz="2800" dirty="0" smtClean="0">
                <a:solidFill>
                  <a:prstClr val="black"/>
                </a:solidFill>
                <a:latin typeface="Calibri"/>
              </a:rPr>
              <a:t>PPE means:</a:t>
            </a:r>
          </a:p>
          <a:p>
            <a:endParaRPr lang="en-US" dirty="0">
              <a:solidFill>
                <a:prstClr val="black"/>
              </a:solidFill>
              <a:latin typeface="Calibri"/>
            </a:endParaRPr>
          </a:p>
          <a:p>
            <a:r>
              <a:rPr lang="en-US" sz="2800" dirty="0" smtClean="0">
                <a:solidFill>
                  <a:prstClr val="black"/>
                </a:solidFill>
                <a:latin typeface="Calibri"/>
              </a:rPr>
              <a:t>“Specialized </a:t>
            </a:r>
            <a:r>
              <a:rPr lang="en-US" sz="2800" dirty="0">
                <a:solidFill>
                  <a:prstClr val="black"/>
                </a:solidFill>
                <a:latin typeface="Calibri"/>
              </a:rPr>
              <a:t>clothing or equipment worn by an employee for protection against infectious materials”  (OSHA)</a:t>
            </a:r>
          </a:p>
        </p:txBody>
      </p:sp>
      <p:sp>
        <p:nvSpPr>
          <p:cNvPr id="5"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a:solidFill>
                  <a:prstClr val="white"/>
                </a:solidFill>
              </a:rPr>
              <a:t>Base Layer Protection</a:t>
            </a:r>
          </a:p>
        </p:txBody>
      </p:sp>
    </p:spTree>
    <p:extLst>
      <p:ext uri="{BB962C8B-B14F-4D97-AF65-F5344CB8AC3E}">
        <p14:creationId xmlns:p14="http://schemas.microsoft.com/office/powerpoint/2010/main" val="47110890"/>
      </p:ext>
    </p:extLst>
  </p:cSld>
  <p:clrMapOvr>
    <a:masterClrMapping/>
  </p:clrMapOvr>
  <p:transition spd="med"/>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152400" y="1905774"/>
            <a:ext cx="8686800" cy="4647426"/>
          </a:xfrm>
          <a:prstGeom prst="rect">
            <a:avLst/>
          </a:prstGeom>
          <a:noFill/>
          <a:ln w="9525">
            <a:noFill/>
            <a:miter lim="800000"/>
            <a:headEnd/>
            <a:tailEnd/>
          </a:ln>
        </p:spPr>
        <p:txBody>
          <a:bodyPr wrap="square">
            <a:spAutoFit/>
          </a:bodyPr>
          <a:lstStyle/>
          <a:p>
            <a:r>
              <a:rPr lang="en-US" sz="3600" dirty="0" smtClean="0">
                <a:solidFill>
                  <a:prstClr val="black"/>
                </a:solidFill>
                <a:latin typeface="Calibri"/>
              </a:rPr>
              <a:t>Consideration of PPE</a:t>
            </a:r>
            <a:r>
              <a:rPr lang="en-US" sz="3600" dirty="0">
                <a:solidFill>
                  <a:prstClr val="black"/>
                </a:solidFill>
                <a:latin typeface="Calibri"/>
              </a:rPr>
              <a:t> </a:t>
            </a:r>
            <a:r>
              <a:rPr lang="en-US" sz="3600" dirty="0" smtClean="0">
                <a:solidFill>
                  <a:prstClr val="black"/>
                </a:solidFill>
                <a:latin typeface="Calibri"/>
              </a:rPr>
              <a:t>includes understanding why we use it in the first place…..and is it “Fit for Use”</a:t>
            </a:r>
            <a:endParaRPr lang="en-US" sz="3600" dirty="0">
              <a:solidFill>
                <a:prstClr val="black"/>
              </a:solidFill>
              <a:latin typeface="Calibri"/>
            </a:endParaRPr>
          </a:p>
          <a:p>
            <a:endParaRPr lang="en-US" dirty="0">
              <a:solidFill>
                <a:prstClr val="black"/>
              </a:solidFill>
              <a:latin typeface="Calibri"/>
            </a:endParaRPr>
          </a:p>
          <a:p>
            <a:pPr marL="457200" indent="-457200">
              <a:buClr>
                <a:srgbClr val="92D050"/>
              </a:buClr>
              <a:buFont typeface="Arial" panose="020B0604020202020204" pitchFamily="34" charset="0"/>
              <a:buChar char="•"/>
            </a:pPr>
            <a:r>
              <a:rPr lang="en-US" sz="2800" dirty="0">
                <a:solidFill>
                  <a:prstClr val="black"/>
                </a:solidFill>
                <a:latin typeface="Calibri"/>
              </a:rPr>
              <a:t>Uniforms – protect skin and/or clothing</a:t>
            </a:r>
          </a:p>
          <a:p>
            <a:pPr marL="457200" indent="-457200">
              <a:buClr>
                <a:srgbClr val="92D050"/>
              </a:buClr>
              <a:buFont typeface="Arial" panose="020B0604020202020204" pitchFamily="34" charset="0"/>
              <a:buChar char="•"/>
            </a:pPr>
            <a:r>
              <a:rPr lang="en-US" sz="2800" dirty="0" smtClean="0">
                <a:solidFill>
                  <a:prstClr val="black"/>
                </a:solidFill>
                <a:latin typeface="Calibri"/>
              </a:rPr>
              <a:t>Gloves </a:t>
            </a:r>
            <a:r>
              <a:rPr lang="en-US" sz="2800" dirty="0">
                <a:solidFill>
                  <a:prstClr val="black"/>
                </a:solidFill>
                <a:latin typeface="Calibri"/>
              </a:rPr>
              <a:t>– protect hands </a:t>
            </a:r>
          </a:p>
          <a:p>
            <a:pPr marL="457200" indent="-457200">
              <a:buClr>
                <a:srgbClr val="92D050"/>
              </a:buClr>
              <a:buFont typeface="Arial" panose="020B0604020202020204" pitchFamily="34" charset="0"/>
              <a:buChar char="•"/>
            </a:pPr>
            <a:r>
              <a:rPr lang="en-US" sz="2800" dirty="0" smtClean="0">
                <a:solidFill>
                  <a:prstClr val="black"/>
                </a:solidFill>
                <a:latin typeface="Calibri"/>
              </a:rPr>
              <a:t>Masks– </a:t>
            </a:r>
            <a:r>
              <a:rPr lang="en-US" sz="2800" dirty="0">
                <a:solidFill>
                  <a:prstClr val="black"/>
                </a:solidFill>
                <a:latin typeface="Calibri"/>
              </a:rPr>
              <a:t>protect </a:t>
            </a:r>
            <a:r>
              <a:rPr lang="en-US" sz="2800" dirty="0" smtClean="0">
                <a:solidFill>
                  <a:prstClr val="black"/>
                </a:solidFill>
                <a:latin typeface="Calibri"/>
              </a:rPr>
              <a:t>mouth/nose</a:t>
            </a:r>
          </a:p>
          <a:p>
            <a:pPr marL="457200" indent="-457200">
              <a:buClr>
                <a:srgbClr val="92D050"/>
              </a:buClr>
              <a:buFont typeface="Arial" panose="020B0604020202020204" pitchFamily="34" charset="0"/>
              <a:buChar char="•"/>
            </a:pPr>
            <a:r>
              <a:rPr lang="en-US" sz="2800" dirty="0" smtClean="0">
                <a:solidFill>
                  <a:prstClr val="black"/>
                </a:solidFill>
                <a:latin typeface="Calibri"/>
              </a:rPr>
              <a:t>Respirators </a:t>
            </a:r>
            <a:r>
              <a:rPr lang="en-US" sz="2800" dirty="0">
                <a:solidFill>
                  <a:prstClr val="black"/>
                </a:solidFill>
                <a:latin typeface="Calibri"/>
              </a:rPr>
              <a:t>– protect respiratory tract from airborne infectious </a:t>
            </a:r>
            <a:r>
              <a:rPr lang="en-US" sz="2800" dirty="0" smtClean="0">
                <a:solidFill>
                  <a:prstClr val="black"/>
                </a:solidFill>
                <a:latin typeface="Calibri"/>
              </a:rPr>
              <a:t>agents</a:t>
            </a:r>
          </a:p>
          <a:p>
            <a:pPr marL="457200" indent="-457200">
              <a:buClr>
                <a:srgbClr val="92D050"/>
              </a:buClr>
              <a:buFont typeface="Arial" panose="020B0604020202020204" pitchFamily="34" charset="0"/>
              <a:buChar char="•"/>
            </a:pPr>
            <a:r>
              <a:rPr lang="en-US" sz="2800" dirty="0" smtClean="0">
                <a:solidFill>
                  <a:prstClr val="black"/>
                </a:solidFill>
                <a:latin typeface="Calibri"/>
              </a:rPr>
              <a:t>Goggles </a:t>
            </a:r>
            <a:r>
              <a:rPr lang="en-US" sz="2800" dirty="0">
                <a:solidFill>
                  <a:prstClr val="black"/>
                </a:solidFill>
                <a:latin typeface="Calibri"/>
              </a:rPr>
              <a:t>– protect </a:t>
            </a:r>
            <a:r>
              <a:rPr lang="en-US" sz="2800" dirty="0" smtClean="0">
                <a:solidFill>
                  <a:prstClr val="black"/>
                </a:solidFill>
                <a:latin typeface="Calibri"/>
              </a:rPr>
              <a:t>your eye</a:t>
            </a:r>
            <a:endParaRPr lang="en-US" sz="2800" dirty="0">
              <a:solidFill>
                <a:prstClr val="black"/>
              </a:solidFill>
              <a:latin typeface="Calibri"/>
            </a:endParaRPr>
          </a:p>
        </p:txBody>
      </p:sp>
      <p:sp>
        <p:nvSpPr>
          <p:cNvPr id="5"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a:solidFill>
                  <a:prstClr val="white"/>
                </a:solidFill>
              </a:rPr>
              <a:t>Base Layer Protection</a:t>
            </a:r>
          </a:p>
        </p:txBody>
      </p:sp>
    </p:spTree>
    <p:extLst>
      <p:ext uri="{BB962C8B-B14F-4D97-AF65-F5344CB8AC3E}">
        <p14:creationId xmlns:p14="http://schemas.microsoft.com/office/powerpoint/2010/main" val="2463318366"/>
      </p:ext>
    </p:extLst>
  </p:cSld>
  <p:clrMapOvr>
    <a:masterClrMapping/>
  </p:clrMapOvr>
  <p:transition spd="med"/>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2" descr="G:\Grant Photos\SAM_049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Tree>
    <p:extLst>
      <p:ext uri="{BB962C8B-B14F-4D97-AF65-F5344CB8AC3E}">
        <p14:creationId xmlns:p14="http://schemas.microsoft.com/office/powerpoint/2010/main" val="3404529505"/>
      </p:ext>
    </p:extLst>
  </p:cSld>
  <p:clrMapOvr>
    <a:masterClrMapping/>
  </p:clrMapOvr>
  <p:transition spd="med"/>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2" name="Picture 3" descr="G:\Grant Photos\SAM_0644.JPG"/>
          <p:cNvPicPr>
            <a:picLocks noChangeAspect="1" noChangeArrowheads="1"/>
          </p:cNvPicPr>
          <p:nvPr/>
        </p:nvPicPr>
        <p:blipFill rotWithShape="1">
          <a:blip r:embed="rId3" cstate="print"/>
          <a:srcRect b="5714"/>
          <a:stretch/>
        </p:blipFill>
        <p:spPr bwMode="auto">
          <a:xfrm>
            <a:off x="-2177" y="391886"/>
            <a:ext cx="9144000" cy="6466114"/>
          </a:xfrm>
          <a:prstGeom prst="rect">
            <a:avLst/>
          </a:prstGeom>
          <a:noFill/>
          <a:ln w="9525">
            <a:noFill/>
            <a:miter lim="800000"/>
            <a:headEnd/>
            <a:tailEnd/>
          </a:ln>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Tree>
    <p:extLst>
      <p:ext uri="{BB962C8B-B14F-4D97-AF65-F5344CB8AC3E}">
        <p14:creationId xmlns:p14="http://schemas.microsoft.com/office/powerpoint/2010/main" val="3812592413"/>
      </p:ext>
    </p:extLst>
  </p:cSld>
  <p:clrMapOvr>
    <a:masterClrMapping/>
  </p:clrMapOvr>
  <p:transition spd="med"/>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826" name="Picture 2" descr="G:\Grant Photos\SAM_064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Tree>
    <p:extLst>
      <p:ext uri="{BB962C8B-B14F-4D97-AF65-F5344CB8AC3E}">
        <p14:creationId xmlns:p14="http://schemas.microsoft.com/office/powerpoint/2010/main" val="280129349"/>
      </p:ext>
    </p:extLst>
  </p:cSld>
  <p:clrMapOvr>
    <a:masterClrMapping/>
  </p:clrMapOvr>
  <p:transition spd="med"/>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0" name="Picture 2" descr="G:\Grant Photos\SAM_0646.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cxnSp>
        <p:nvCxnSpPr>
          <p:cNvPr id="4" name="Straight Arrow Connector 3"/>
          <p:cNvCxnSpPr/>
          <p:nvPr/>
        </p:nvCxnSpPr>
        <p:spPr>
          <a:xfrm flipH="1">
            <a:off x="7543800" y="457200"/>
            <a:ext cx="3810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Tree>
    <p:extLst>
      <p:ext uri="{BB962C8B-B14F-4D97-AF65-F5344CB8AC3E}">
        <p14:creationId xmlns:p14="http://schemas.microsoft.com/office/powerpoint/2010/main" val="4135937169"/>
      </p:ext>
    </p:extLst>
  </p:cSld>
  <p:clrMapOvr>
    <a:masterClrMapping/>
  </p:clrMapOvr>
  <p:transition spd="med"/>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Straight Arrow Connector 3"/>
          <p:cNvCxnSpPr/>
          <p:nvPr/>
        </p:nvCxnSpPr>
        <p:spPr>
          <a:xfrm flipH="1">
            <a:off x="7543800" y="457200"/>
            <a:ext cx="3810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122" name="Picture 2" descr="C:\Users\WOSSA\Desktop\WOSSA\WOSSA Admin\Grants\SHIP\Final\IMG_1850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296"/>
          <a:stretch/>
        </p:blipFill>
        <p:spPr bwMode="auto">
          <a:xfrm>
            <a:off x="0" y="458248"/>
            <a:ext cx="9144000" cy="63997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Tree>
    <p:extLst>
      <p:ext uri="{BB962C8B-B14F-4D97-AF65-F5344CB8AC3E}">
        <p14:creationId xmlns:p14="http://schemas.microsoft.com/office/powerpoint/2010/main" val="1871470107"/>
      </p:ext>
    </p:extLst>
  </p:cSld>
  <p:clrMapOvr>
    <a:masterClrMapping/>
  </p:clrMapOvr>
  <p:transition spd="med"/>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381000" y="2146280"/>
            <a:ext cx="8534400" cy="3416320"/>
          </a:xfrm>
          <a:prstGeom prst="rect">
            <a:avLst/>
          </a:prstGeom>
          <a:noFill/>
          <a:ln w="9525">
            <a:noFill/>
            <a:miter lim="800000"/>
            <a:headEnd/>
            <a:tailEnd/>
          </a:ln>
        </p:spPr>
        <p:txBody>
          <a:bodyPr wrap="square">
            <a:spAutoFit/>
          </a:bodyPr>
          <a:lstStyle/>
          <a:p>
            <a:r>
              <a:rPr lang="en-US" sz="2800" b="1" dirty="0" smtClean="0">
                <a:solidFill>
                  <a:prstClr val="black"/>
                </a:solidFill>
                <a:latin typeface="Calibri"/>
              </a:rPr>
              <a:t>Exposure: Contact/Immersion/Barrier Protection </a:t>
            </a:r>
          </a:p>
          <a:p>
            <a:endParaRPr lang="en-US" b="1" dirty="0">
              <a:solidFill>
                <a:prstClr val="black"/>
              </a:solidFill>
              <a:latin typeface="Calibri"/>
            </a:endParaRPr>
          </a:p>
          <a:p>
            <a:r>
              <a:rPr lang="en-US" sz="2800" b="1" dirty="0" smtClean="0">
                <a:solidFill>
                  <a:prstClr val="black"/>
                </a:solidFill>
                <a:latin typeface="Calibri"/>
              </a:rPr>
              <a:t>Glove Grades </a:t>
            </a:r>
          </a:p>
          <a:p>
            <a:endParaRPr lang="en-US" b="1" dirty="0" smtClean="0">
              <a:solidFill>
                <a:prstClr val="black"/>
              </a:solidFill>
              <a:latin typeface="Calibri"/>
            </a:endParaRPr>
          </a:p>
          <a:p>
            <a:r>
              <a:rPr lang="en-US" sz="3600" b="1" dirty="0" smtClean="0">
                <a:solidFill>
                  <a:prstClr val="black"/>
                </a:solidFill>
                <a:latin typeface="Calibri"/>
              </a:rPr>
              <a:t>Surgical Gloves: </a:t>
            </a:r>
            <a:r>
              <a:rPr lang="en-US" sz="3600" b="1" dirty="0" smtClean="0">
                <a:solidFill>
                  <a:srgbClr val="FF0000"/>
                </a:solidFill>
                <a:latin typeface="Calibri"/>
              </a:rPr>
              <a:t>Good</a:t>
            </a:r>
          </a:p>
          <a:p>
            <a:r>
              <a:rPr lang="en-US" sz="2800" dirty="0" smtClean="0">
                <a:solidFill>
                  <a:prstClr val="black"/>
                </a:solidFill>
                <a:latin typeface="Calibri"/>
              </a:rPr>
              <a:t>As the name suggests, surgical gloves are designed primarily for use in healthcare procedures posing the highest risk for the spread of blood borne pathogens</a:t>
            </a:r>
            <a:endParaRPr lang="en-US" sz="2800" dirty="0">
              <a:solidFill>
                <a:prstClr val="black"/>
              </a:solidFill>
              <a:latin typeface="Calibri"/>
            </a:endParaRP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a:solidFill>
                  <a:prstClr val="white"/>
                </a:solidFill>
              </a:rPr>
              <a:t>Base Layer Protection</a:t>
            </a:r>
          </a:p>
        </p:txBody>
      </p:sp>
    </p:spTree>
    <p:extLst>
      <p:ext uri="{BB962C8B-B14F-4D97-AF65-F5344CB8AC3E}">
        <p14:creationId xmlns:p14="http://schemas.microsoft.com/office/powerpoint/2010/main" val="2295784319"/>
      </p:ext>
    </p:extLst>
  </p:cSld>
  <p:clrMapOvr>
    <a:masterClrMapping/>
  </p:clrMapOvr>
  <p:transition spd="med"/>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304800" y="1600200"/>
            <a:ext cx="8534400" cy="4832092"/>
          </a:xfrm>
          <a:prstGeom prst="rect">
            <a:avLst/>
          </a:prstGeom>
          <a:noFill/>
          <a:ln w="9525">
            <a:noFill/>
            <a:miter lim="800000"/>
            <a:headEnd/>
            <a:tailEnd/>
          </a:ln>
        </p:spPr>
        <p:txBody>
          <a:bodyPr wrap="square">
            <a:spAutoFit/>
          </a:bodyPr>
          <a:lstStyle/>
          <a:p>
            <a:r>
              <a:rPr lang="en-US" sz="2800" b="1" dirty="0" smtClean="0">
                <a:solidFill>
                  <a:prstClr val="black"/>
                </a:solidFill>
                <a:latin typeface="Calibri"/>
              </a:rPr>
              <a:t>Exposure: Contact/Immersion/Barrier Protection </a:t>
            </a:r>
          </a:p>
          <a:p>
            <a:endParaRPr lang="en-US" b="1" dirty="0" smtClean="0">
              <a:solidFill>
                <a:prstClr val="black"/>
              </a:solidFill>
              <a:latin typeface="Calibri"/>
            </a:endParaRPr>
          </a:p>
          <a:p>
            <a:r>
              <a:rPr lang="en-US" sz="2800" b="1" dirty="0" smtClean="0">
                <a:solidFill>
                  <a:prstClr val="black"/>
                </a:solidFill>
                <a:latin typeface="Calibri"/>
              </a:rPr>
              <a:t>Glove Grades</a:t>
            </a:r>
          </a:p>
          <a:p>
            <a:endParaRPr lang="en-US" b="1" dirty="0" smtClean="0">
              <a:solidFill>
                <a:prstClr val="black"/>
              </a:solidFill>
              <a:latin typeface="Calibri"/>
            </a:endParaRPr>
          </a:p>
          <a:p>
            <a:r>
              <a:rPr lang="en-US" sz="3600" b="1" dirty="0" smtClean="0">
                <a:solidFill>
                  <a:prstClr val="black"/>
                </a:solidFill>
                <a:latin typeface="Calibri"/>
              </a:rPr>
              <a:t>Examination / Medical Gloves (min. 4-6ml): </a:t>
            </a:r>
            <a:r>
              <a:rPr lang="en-US" sz="3600" b="1" dirty="0" smtClean="0">
                <a:solidFill>
                  <a:srgbClr val="FF0000"/>
                </a:solidFill>
                <a:latin typeface="Calibri"/>
              </a:rPr>
              <a:t>Better</a:t>
            </a:r>
          </a:p>
          <a:p>
            <a:r>
              <a:rPr lang="en-US" sz="2800" dirty="0" smtClean="0">
                <a:solidFill>
                  <a:prstClr val="black"/>
                </a:solidFill>
                <a:latin typeface="Calibri"/>
              </a:rPr>
              <a:t>Examination grade gloves, also sometimes referred to as medical gloves, were originally designed for non-surgical medical procedures, but are also used in a variety of other applications. Exam gloves are sold both sterile and non-sterile.</a:t>
            </a:r>
            <a:endParaRPr lang="en-US" sz="2800" dirty="0">
              <a:solidFill>
                <a:prstClr val="black"/>
              </a:solidFill>
              <a:latin typeface="Calibri"/>
            </a:endParaRPr>
          </a:p>
        </p:txBody>
      </p:sp>
    </p:spTree>
    <p:extLst>
      <p:ext uri="{BB962C8B-B14F-4D97-AF65-F5344CB8AC3E}">
        <p14:creationId xmlns:p14="http://schemas.microsoft.com/office/powerpoint/2010/main" val="231919538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WOSSA\Desktop\WOSSA\WOSSA Admin\Grants\SHIP\Photos\IMG_49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2711"/>
            <a:ext cx="4572000" cy="34148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WOSSA\Desktop\WOSSA\WOSSA Admin\Grants\SHIP\Photos\IMG_50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502355"/>
            <a:ext cx="4572000" cy="341488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WOSSA\Desktop\WOSSA\WOSSA Admin\Grants\SHIP\Photos\SAM_058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0000" b="16522"/>
          <a:stretch/>
        </p:blipFill>
        <p:spPr bwMode="auto">
          <a:xfrm>
            <a:off x="0" y="3488635"/>
            <a:ext cx="4953000" cy="34455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WOSSA\Desktop\Ahrens Pictures\842GGLUF\IMG_490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3519311"/>
            <a:ext cx="4572000" cy="341488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flipH="1">
            <a:off x="4565374" y="0"/>
            <a:ext cx="6626" cy="7010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cxnSp>
        <p:nvCxnSpPr>
          <p:cNvPr id="11" name="Straight Connector 10"/>
          <p:cNvCxnSpPr/>
          <p:nvPr/>
        </p:nvCxnSpPr>
        <p:spPr>
          <a:xfrm>
            <a:off x="-152400" y="3492500"/>
            <a:ext cx="9601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Aerosol Testing</a:t>
            </a:r>
            <a:endParaRPr kumimoji="0" lang="en-US" sz="2800" b="1" i="0" u="none" strike="noStrike" kern="1200" cap="none" spc="0" normalizeH="0" baseline="0" noProof="0" dirty="0" smtClean="0">
              <a:ln>
                <a:noFill/>
              </a:ln>
              <a:solidFill>
                <a:sysClr val="window" lastClr="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5564637"/>
      </p:ext>
    </p:extLst>
  </p:cSld>
  <p:clrMapOvr>
    <a:masterClrMapping/>
  </p:clrMapOvr>
  <p:transition spd="med"/>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304800" y="1524000"/>
            <a:ext cx="8382000" cy="5139869"/>
          </a:xfrm>
          <a:prstGeom prst="rect">
            <a:avLst/>
          </a:prstGeom>
          <a:noFill/>
          <a:ln w="9525">
            <a:noFill/>
            <a:miter lim="800000"/>
            <a:headEnd/>
            <a:tailEnd/>
          </a:ln>
        </p:spPr>
        <p:txBody>
          <a:bodyPr wrap="square">
            <a:spAutoFit/>
          </a:bodyPr>
          <a:lstStyle/>
          <a:p>
            <a:r>
              <a:rPr lang="en-US" sz="2800" b="1" dirty="0" smtClean="0">
                <a:solidFill>
                  <a:prstClr val="black"/>
                </a:solidFill>
                <a:latin typeface="Calibri"/>
              </a:rPr>
              <a:t>Exposure: Contact/Immersion/Barrier Protection </a:t>
            </a:r>
          </a:p>
          <a:p>
            <a:endParaRPr lang="en-US" b="1" dirty="0" smtClean="0">
              <a:solidFill>
                <a:prstClr val="black"/>
              </a:solidFill>
              <a:latin typeface="Calibri"/>
            </a:endParaRPr>
          </a:p>
          <a:p>
            <a:r>
              <a:rPr lang="en-US" sz="2800" b="1" dirty="0">
                <a:solidFill>
                  <a:prstClr val="black"/>
                </a:solidFill>
                <a:latin typeface="Calibri"/>
              </a:rPr>
              <a:t>Glove Grades</a:t>
            </a:r>
          </a:p>
          <a:p>
            <a:endParaRPr lang="en-US" b="1" dirty="0" smtClean="0">
              <a:solidFill>
                <a:prstClr val="black"/>
              </a:solidFill>
              <a:latin typeface="Calibri"/>
            </a:endParaRPr>
          </a:p>
          <a:p>
            <a:r>
              <a:rPr lang="en-US" sz="3600" b="1" dirty="0" smtClean="0">
                <a:solidFill>
                  <a:prstClr val="black"/>
                </a:solidFill>
                <a:latin typeface="Calibri"/>
              </a:rPr>
              <a:t>Food Service Gloves: </a:t>
            </a:r>
            <a:r>
              <a:rPr lang="en-US" sz="3600" b="1" dirty="0" smtClean="0">
                <a:solidFill>
                  <a:srgbClr val="FF0000"/>
                </a:solidFill>
                <a:latin typeface="Calibri"/>
              </a:rPr>
              <a:t>Minimal to Poor</a:t>
            </a:r>
          </a:p>
          <a:p>
            <a:r>
              <a:rPr lang="en-US" sz="2800" dirty="0" smtClean="0">
                <a:solidFill>
                  <a:prstClr val="black"/>
                </a:solidFill>
                <a:latin typeface="Calibri"/>
              </a:rPr>
              <a:t>Food Service gloves, often referred to as multipurpose gloves, are designed for short-term use and frequent glove changes. No government regulations or inspection program exists for food service gloves. </a:t>
            </a:r>
          </a:p>
          <a:p>
            <a:endParaRPr lang="en-US" sz="2800" dirty="0">
              <a:solidFill>
                <a:prstClr val="black"/>
              </a:solidFill>
              <a:latin typeface="Calibri"/>
            </a:endParaRPr>
          </a:p>
          <a:p>
            <a:r>
              <a:rPr lang="en-US" sz="2800" dirty="0" smtClean="0">
                <a:solidFill>
                  <a:prstClr val="black"/>
                </a:solidFill>
                <a:latin typeface="Calibri"/>
              </a:rPr>
              <a:t>Instead, the USDA requires that all glove components comply with the provisions of the FDA and Cosmetic Act.</a:t>
            </a:r>
            <a:endParaRPr lang="en-US" sz="2800" dirty="0">
              <a:solidFill>
                <a:prstClr val="black"/>
              </a:solidFill>
              <a:latin typeface="Calibri"/>
            </a:endParaRP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a:solidFill>
                  <a:prstClr val="white"/>
                </a:solidFill>
              </a:rPr>
              <a:t>Base Layer Protection</a:t>
            </a:r>
          </a:p>
        </p:txBody>
      </p:sp>
    </p:spTree>
    <p:extLst>
      <p:ext uri="{BB962C8B-B14F-4D97-AF65-F5344CB8AC3E}">
        <p14:creationId xmlns:p14="http://schemas.microsoft.com/office/powerpoint/2010/main" val="2697152022"/>
      </p:ext>
    </p:extLst>
  </p:cSld>
  <p:clrMapOvr>
    <a:masterClrMapping/>
  </p:clrMapOvr>
  <p:transition spd="med"/>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152400" y="1996619"/>
            <a:ext cx="8686800" cy="4708981"/>
          </a:xfrm>
          <a:prstGeom prst="rect">
            <a:avLst/>
          </a:prstGeom>
          <a:noFill/>
          <a:ln w="9525">
            <a:noFill/>
            <a:miter lim="800000"/>
            <a:headEnd/>
            <a:tailEnd/>
          </a:ln>
        </p:spPr>
        <p:txBody>
          <a:bodyPr wrap="square">
            <a:spAutoFit/>
          </a:bodyPr>
          <a:lstStyle/>
          <a:p>
            <a:r>
              <a:rPr lang="en-US" sz="2800" b="1" dirty="0" smtClean="0">
                <a:solidFill>
                  <a:prstClr val="black"/>
                </a:solidFill>
                <a:latin typeface="Calibri"/>
              </a:rPr>
              <a:t>Exposure: Contact/Immersion/Barrier Protection </a:t>
            </a:r>
          </a:p>
          <a:p>
            <a:endParaRPr lang="en-US" b="1" dirty="0" smtClean="0">
              <a:solidFill>
                <a:prstClr val="black"/>
              </a:solidFill>
              <a:latin typeface="Calibri"/>
            </a:endParaRPr>
          </a:p>
          <a:p>
            <a:r>
              <a:rPr lang="en-US" sz="2800" b="1" dirty="0">
                <a:solidFill>
                  <a:prstClr val="black"/>
                </a:solidFill>
                <a:latin typeface="Calibri"/>
              </a:rPr>
              <a:t>Glove Grades</a:t>
            </a:r>
          </a:p>
          <a:p>
            <a:endParaRPr lang="en-US" b="1" dirty="0">
              <a:solidFill>
                <a:prstClr val="black"/>
              </a:solidFill>
              <a:latin typeface="Calibri"/>
            </a:endParaRPr>
          </a:p>
          <a:p>
            <a:r>
              <a:rPr lang="en-US" sz="3600" b="1" dirty="0" smtClean="0">
                <a:solidFill>
                  <a:prstClr val="black"/>
                </a:solidFill>
                <a:latin typeface="Calibri"/>
              </a:rPr>
              <a:t>Mechanics/Industrial Gloves: </a:t>
            </a:r>
            <a:r>
              <a:rPr lang="en-US" sz="3600" b="1" dirty="0" smtClean="0">
                <a:solidFill>
                  <a:srgbClr val="FF0000"/>
                </a:solidFill>
                <a:latin typeface="Calibri"/>
              </a:rPr>
              <a:t>Poor</a:t>
            </a:r>
          </a:p>
          <a:p>
            <a:r>
              <a:rPr lang="en-US" sz="2800" dirty="0" smtClean="0">
                <a:solidFill>
                  <a:prstClr val="black"/>
                </a:solidFill>
                <a:latin typeface="Calibri"/>
              </a:rPr>
              <a:t>Offering greater protection than nothing, nitrile gloves provide resistance to most finishes, solvents, and chemicals. Nitrile material is also </a:t>
            </a:r>
            <a:r>
              <a:rPr lang="en-US" sz="2800" i="1" u="sng" dirty="0" smtClean="0">
                <a:solidFill>
                  <a:prstClr val="black"/>
                </a:solidFill>
                <a:latin typeface="Calibri"/>
              </a:rPr>
              <a:t>resistant</a:t>
            </a:r>
            <a:r>
              <a:rPr lang="en-US" sz="2800" dirty="0" smtClean="0">
                <a:solidFill>
                  <a:prstClr val="black"/>
                </a:solidFill>
                <a:latin typeface="Calibri"/>
              </a:rPr>
              <a:t> to punctures, cuts, and snags. Gloves are pre-powdered and contain no natural rubber latex. </a:t>
            </a:r>
            <a:r>
              <a:rPr lang="en-US" sz="2800" b="1" dirty="0" smtClean="0">
                <a:solidFill>
                  <a:srgbClr val="FF0000"/>
                </a:solidFill>
                <a:latin typeface="Calibri"/>
              </a:rPr>
              <a:t>Common in our industry but unsuitable for the exposures that we face in Sewage.</a:t>
            </a:r>
            <a:r>
              <a:rPr lang="en-US" sz="2800" dirty="0" smtClean="0">
                <a:solidFill>
                  <a:prstClr val="black"/>
                </a:solidFill>
                <a:latin typeface="Calibri"/>
              </a:rPr>
              <a:t>	</a:t>
            </a:r>
            <a:endParaRPr lang="en-US" sz="2800" dirty="0">
              <a:solidFill>
                <a:prstClr val="black"/>
              </a:solidFill>
              <a:latin typeface="Calibri"/>
            </a:endParaRP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a:solidFill>
                  <a:prstClr val="white"/>
                </a:solidFill>
              </a:rPr>
              <a:t>Base Layer Protection</a:t>
            </a:r>
          </a:p>
        </p:txBody>
      </p:sp>
    </p:spTree>
    <p:extLst>
      <p:ext uri="{BB962C8B-B14F-4D97-AF65-F5344CB8AC3E}">
        <p14:creationId xmlns:p14="http://schemas.microsoft.com/office/powerpoint/2010/main" val="1486374867"/>
      </p:ext>
    </p:extLst>
  </p:cSld>
  <p:clrMapOvr>
    <a:masterClrMapping/>
  </p:clrMapOvr>
  <p:transition spd="med"/>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228600" y="1524000"/>
            <a:ext cx="8382000" cy="830997"/>
          </a:xfrm>
          <a:prstGeom prst="rect">
            <a:avLst/>
          </a:prstGeom>
          <a:noFill/>
          <a:ln w="9525">
            <a:noFill/>
            <a:miter lim="800000"/>
            <a:headEnd/>
            <a:tailEnd/>
          </a:ln>
        </p:spPr>
        <p:txBody>
          <a:bodyPr wrap="square">
            <a:spAutoFit/>
          </a:bodyPr>
          <a:lstStyle/>
          <a:p>
            <a:endParaRPr lang="en-US" sz="1200" b="1" dirty="0" smtClean="0">
              <a:solidFill>
                <a:prstClr val="black"/>
              </a:solidFill>
            </a:endParaRPr>
          </a:p>
          <a:p>
            <a:r>
              <a:rPr lang="en-US" sz="3600" b="1" dirty="0" smtClean="0">
                <a:solidFill>
                  <a:prstClr val="black"/>
                </a:solidFill>
                <a:latin typeface="Calibri"/>
              </a:rPr>
              <a:t>Mechanics/Industrial Gloves: </a:t>
            </a:r>
            <a:r>
              <a:rPr lang="en-US" sz="3600" b="1" dirty="0" smtClean="0">
                <a:solidFill>
                  <a:srgbClr val="FF0000"/>
                </a:solidFill>
                <a:latin typeface="Calibri"/>
              </a:rPr>
              <a:t>Poor</a:t>
            </a:r>
            <a:endParaRPr lang="en-US" sz="3600" dirty="0">
              <a:solidFill>
                <a:srgbClr val="FF0000"/>
              </a:solidFill>
              <a:latin typeface="Calibri"/>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6890" t="21852" r="13777" b="9259"/>
          <a:stretch/>
        </p:blipFill>
        <p:spPr>
          <a:xfrm>
            <a:off x="907233" y="2583597"/>
            <a:ext cx="7169967" cy="4274403"/>
          </a:xfrm>
          <a:prstGeom prst="rect">
            <a:avLst/>
          </a:prstGeom>
        </p:spPr>
      </p:pic>
      <p:sp>
        <p:nvSpPr>
          <p:cNvPr id="6"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a:solidFill>
                  <a:prstClr val="white"/>
                </a:solidFill>
              </a:rPr>
              <a:t>Base Layer Protection</a:t>
            </a:r>
          </a:p>
        </p:txBody>
      </p:sp>
    </p:spTree>
    <p:extLst>
      <p:ext uri="{BB962C8B-B14F-4D97-AF65-F5344CB8AC3E}">
        <p14:creationId xmlns:p14="http://schemas.microsoft.com/office/powerpoint/2010/main" val="3425422209"/>
      </p:ext>
    </p:extLst>
  </p:cSld>
  <p:clrMapOvr>
    <a:masterClrMapping/>
  </p:clrMapOvr>
  <p:transition spd="med"/>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0974" b="19102"/>
          <a:stretch/>
        </p:blipFill>
        <p:spPr>
          <a:xfrm>
            <a:off x="421482" y="3048000"/>
            <a:ext cx="8265318" cy="2971800"/>
          </a:xfrm>
          <a:prstGeom prst="rect">
            <a:avLst/>
          </a:prstGeom>
        </p:spPr>
      </p:pic>
      <p:sp>
        <p:nvSpPr>
          <p:cNvPr id="5" name="TextBox 3"/>
          <p:cNvSpPr txBox="1">
            <a:spLocks noChangeArrowheads="1"/>
          </p:cNvSpPr>
          <p:nvPr/>
        </p:nvSpPr>
        <p:spPr bwMode="auto">
          <a:xfrm>
            <a:off x="228600" y="1524000"/>
            <a:ext cx="8382000" cy="830997"/>
          </a:xfrm>
          <a:prstGeom prst="rect">
            <a:avLst/>
          </a:prstGeom>
          <a:noFill/>
          <a:ln w="9525">
            <a:noFill/>
            <a:miter lim="800000"/>
            <a:headEnd/>
            <a:tailEnd/>
          </a:ln>
        </p:spPr>
        <p:txBody>
          <a:bodyPr wrap="square">
            <a:spAutoFit/>
          </a:bodyPr>
          <a:lstStyle/>
          <a:p>
            <a:endParaRPr lang="en-US" sz="1200" b="1" dirty="0" smtClean="0">
              <a:solidFill>
                <a:prstClr val="black"/>
              </a:solidFill>
            </a:endParaRPr>
          </a:p>
          <a:p>
            <a:r>
              <a:rPr lang="en-US" sz="3600" b="1" dirty="0" smtClean="0">
                <a:solidFill>
                  <a:prstClr val="black"/>
                </a:solidFill>
                <a:latin typeface="Calibri"/>
              </a:rPr>
              <a:t>Mechanics/Industrial Gloves: </a:t>
            </a:r>
            <a:r>
              <a:rPr lang="en-US" sz="3600" b="1" dirty="0" smtClean="0">
                <a:solidFill>
                  <a:srgbClr val="FF0000"/>
                </a:solidFill>
                <a:latin typeface="Calibri"/>
              </a:rPr>
              <a:t>Poor</a:t>
            </a:r>
            <a:endParaRPr lang="en-US" sz="3600" dirty="0">
              <a:solidFill>
                <a:srgbClr val="FF0000"/>
              </a:solidFill>
              <a:latin typeface="Calibri"/>
            </a:endParaRPr>
          </a:p>
        </p:txBody>
      </p:sp>
      <p:sp>
        <p:nvSpPr>
          <p:cNvPr id="7"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a:solidFill>
                  <a:prstClr val="white"/>
                </a:solidFill>
              </a:rPr>
              <a:t>Base Layer Protection</a:t>
            </a:r>
          </a:p>
        </p:txBody>
      </p:sp>
    </p:spTree>
    <p:extLst>
      <p:ext uri="{BB962C8B-B14F-4D97-AF65-F5344CB8AC3E}">
        <p14:creationId xmlns:p14="http://schemas.microsoft.com/office/powerpoint/2010/main" val="1709950175"/>
      </p:ext>
    </p:extLst>
  </p:cSld>
  <p:clrMapOvr>
    <a:masterClrMapping/>
  </p:clrMapOvr>
  <p:transition spd="med"/>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228600" y="1920419"/>
            <a:ext cx="8382000" cy="4278094"/>
          </a:xfrm>
          <a:prstGeom prst="rect">
            <a:avLst/>
          </a:prstGeom>
          <a:noFill/>
          <a:ln w="9525">
            <a:noFill/>
            <a:miter lim="800000"/>
            <a:headEnd/>
            <a:tailEnd/>
          </a:ln>
        </p:spPr>
        <p:txBody>
          <a:bodyPr wrap="square">
            <a:spAutoFit/>
          </a:bodyPr>
          <a:lstStyle/>
          <a:p>
            <a:r>
              <a:rPr lang="en-US" sz="2800" b="1" dirty="0" smtClean="0">
                <a:solidFill>
                  <a:prstClr val="black"/>
                </a:solidFill>
                <a:latin typeface="Calibri"/>
              </a:rPr>
              <a:t>Exposure: Contact/Immersion/Barrier Protection </a:t>
            </a:r>
          </a:p>
          <a:p>
            <a:endParaRPr lang="en-US" b="1" dirty="0" smtClean="0">
              <a:solidFill>
                <a:prstClr val="black"/>
              </a:solidFill>
              <a:latin typeface="Calibri"/>
            </a:endParaRPr>
          </a:p>
          <a:p>
            <a:r>
              <a:rPr lang="en-US" sz="2800" b="1" dirty="0">
                <a:solidFill>
                  <a:prstClr val="black"/>
                </a:solidFill>
                <a:latin typeface="Calibri"/>
              </a:rPr>
              <a:t>Glove Grades</a:t>
            </a:r>
          </a:p>
          <a:p>
            <a:endParaRPr lang="en-US" b="1" dirty="0">
              <a:solidFill>
                <a:prstClr val="black"/>
              </a:solidFill>
              <a:latin typeface="Calibri"/>
            </a:endParaRPr>
          </a:p>
          <a:p>
            <a:r>
              <a:rPr lang="en-US" sz="3600" b="1" dirty="0" smtClean="0">
                <a:solidFill>
                  <a:prstClr val="black"/>
                </a:solidFill>
                <a:latin typeface="Calibri"/>
              </a:rPr>
              <a:t>Double Exam / Medical Gloves: </a:t>
            </a:r>
            <a:r>
              <a:rPr lang="en-US" sz="3600" b="1" dirty="0" smtClean="0">
                <a:solidFill>
                  <a:srgbClr val="FF0000"/>
                </a:solidFill>
                <a:latin typeface="Calibri"/>
              </a:rPr>
              <a:t>Best</a:t>
            </a:r>
          </a:p>
          <a:p>
            <a:r>
              <a:rPr lang="en-US" sz="2800" dirty="0" smtClean="0">
                <a:solidFill>
                  <a:prstClr val="black"/>
                </a:solidFill>
                <a:latin typeface="Calibri"/>
              </a:rPr>
              <a:t>Offering greatest protection used along with, over gloves to provide barrier protection.  Nitril material is also </a:t>
            </a:r>
            <a:r>
              <a:rPr lang="en-US" sz="2800" i="1" u="sng" dirty="0" smtClean="0">
                <a:solidFill>
                  <a:prstClr val="black"/>
                </a:solidFill>
                <a:latin typeface="Calibri"/>
              </a:rPr>
              <a:t>resistant</a:t>
            </a:r>
            <a:r>
              <a:rPr lang="en-US" sz="2800" dirty="0" smtClean="0">
                <a:solidFill>
                  <a:prstClr val="black"/>
                </a:solidFill>
                <a:latin typeface="Calibri"/>
              </a:rPr>
              <a:t> to punctures, cuts, and snags more so than latex and provides better durability for many tasks. </a:t>
            </a:r>
          </a:p>
          <a:p>
            <a:r>
              <a:rPr lang="en-US" sz="2800" b="1" dirty="0" smtClean="0">
                <a:solidFill>
                  <a:srgbClr val="FF0000"/>
                </a:solidFill>
                <a:latin typeface="Calibri"/>
              </a:rPr>
              <a:t>	</a:t>
            </a:r>
            <a:endParaRPr lang="en-US" sz="2800" b="1" dirty="0">
              <a:solidFill>
                <a:srgbClr val="FF0000"/>
              </a:solidFill>
              <a:latin typeface="Calibri"/>
            </a:endParaRPr>
          </a:p>
        </p:txBody>
      </p:sp>
      <p:sp>
        <p:nvSpPr>
          <p:cNvPr id="5"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a:solidFill>
                  <a:prstClr val="white"/>
                </a:solidFill>
              </a:rPr>
              <a:t>Base Layer Protection</a:t>
            </a:r>
          </a:p>
        </p:txBody>
      </p:sp>
    </p:spTree>
    <p:extLst>
      <p:ext uri="{BB962C8B-B14F-4D97-AF65-F5344CB8AC3E}">
        <p14:creationId xmlns:p14="http://schemas.microsoft.com/office/powerpoint/2010/main" val="543502126"/>
      </p:ext>
    </p:extLst>
  </p:cSld>
  <p:clrMapOvr>
    <a:masterClrMapping/>
  </p:clrMapOvr>
  <p:transition spd="med"/>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381000" y="1999595"/>
            <a:ext cx="8382000" cy="4154984"/>
          </a:xfrm>
          <a:prstGeom prst="rect">
            <a:avLst/>
          </a:prstGeom>
          <a:noFill/>
          <a:ln w="9525">
            <a:noFill/>
            <a:miter lim="800000"/>
            <a:headEnd/>
            <a:tailEnd/>
          </a:ln>
        </p:spPr>
        <p:txBody>
          <a:bodyPr wrap="square">
            <a:spAutoFit/>
          </a:bodyPr>
          <a:lstStyle/>
          <a:p>
            <a:r>
              <a:rPr lang="en-US" sz="2800" b="1" dirty="0" smtClean="0">
                <a:solidFill>
                  <a:prstClr val="black"/>
                </a:solidFill>
                <a:latin typeface="Calibri"/>
              </a:rPr>
              <a:t>Exposure: Splash, Suspended Aerosol’s</a:t>
            </a:r>
          </a:p>
          <a:p>
            <a:endParaRPr lang="en-US" b="1" dirty="0" smtClean="0">
              <a:solidFill>
                <a:prstClr val="black"/>
              </a:solidFill>
              <a:latin typeface="Calibri"/>
            </a:endParaRPr>
          </a:p>
          <a:p>
            <a:pPr marL="457200" indent="-457200">
              <a:buClr>
                <a:srgbClr val="92D050"/>
              </a:buClr>
              <a:buFont typeface="Arial" panose="020B0604020202020204" pitchFamily="34" charset="0"/>
              <a:buChar char="•"/>
            </a:pPr>
            <a:r>
              <a:rPr lang="en-US" sz="2800" dirty="0" smtClean="0">
                <a:solidFill>
                  <a:prstClr val="black"/>
                </a:solidFill>
                <a:latin typeface="Calibri"/>
              </a:rPr>
              <a:t>Eye protection chosen for specific works depends on the task, potential exposure and personal vision needs</a:t>
            </a:r>
          </a:p>
          <a:p>
            <a:pPr marL="457200" indent="-457200">
              <a:buClr>
                <a:srgbClr val="92D050"/>
              </a:buClr>
              <a:buFont typeface="Arial" panose="020B0604020202020204" pitchFamily="34" charset="0"/>
              <a:buChar char="•"/>
            </a:pPr>
            <a:endParaRPr lang="en-US" b="1" dirty="0" smtClean="0">
              <a:solidFill>
                <a:prstClr val="black"/>
              </a:solidFill>
              <a:latin typeface="Calibri"/>
            </a:endParaRPr>
          </a:p>
          <a:p>
            <a:pPr marL="457200" indent="-457200">
              <a:buClr>
                <a:srgbClr val="92D050"/>
              </a:buClr>
              <a:buFont typeface="Arial" panose="020B0604020202020204" pitchFamily="34" charset="0"/>
              <a:buChar char="•"/>
            </a:pPr>
            <a:r>
              <a:rPr lang="en-US" sz="2800" b="1" dirty="0" smtClean="0">
                <a:solidFill>
                  <a:prstClr val="black"/>
                </a:solidFill>
                <a:latin typeface="Calibri"/>
              </a:rPr>
              <a:t>Personal eyeglasses and/or contact lenses are not considered adequate eye protection</a:t>
            </a:r>
          </a:p>
          <a:p>
            <a:endParaRPr lang="en-US" sz="2800" b="1" dirty="0">
              <a:solidFill>
                <a:prstClr val="black"/>
              </a:solidFill>
            </a:endParaRPr>
          </a:p>
          <a:p>
            <a:r>
              <a:rPr lang="en-US" sz="2800" b="1" dirty="0" smtClean="0">
                <a:solidFill>
                  <a:prstClr val="black"/>
                </a:solidFill>
              </a:rPr>
              <a:t> </a:t>
            </a: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prstClr val="white"/>
                </a:solidFill>
              </a:rPr>
              <a:t>Eye </a:t>
            </a:r>
            <a:r>
              <a:rPr lang="en-US" sz="2800" b="1" dirty="0">
                <a:solidFill>
                  <a:prstClr val="white"/>
                </a:solidFill>
              </a:rPr>
              <a:t>Protection</a:t>
            </a:r>
          </a:p>
        </p:txBody>
      </p:sp>
    </p:spTree>
    <p:extLst>
      <p:ext uri="{BB962C8B-B14F-4D97-AF65-F5344CB8AC3E}">
        <p14:creationId xmlns:p14="http://schemas.microsoft.com/office/powerpoint/2010/main" val="1846890742"/>
      </p:ext>
    </p:extLst>
  </p:cSld>
  <p:clrMapOvr>
    <a:masterClrMapping/>
  </p:clrMapOvr>
  <p:transition spd="med"/>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457200" y="1638955"/>
            <a:ext cx="8382000" cy="5447645"/>
          </a:xfrm>
          <a:prstGeom prst="rect">
            <a:avLst/>
          </a:prstGeom>
          <a:noFill/>
          <a:ln w="9525">
            <a:noFill/>
            <a:miter lim="800000"/>
            <a:headEnd/>
            <a:tailEnd/>
          </a:ln>
        </p:spPr>
        <p:txBody>
          <a:bodyPr wrap="square">
            <a:spAutoFit/>
          </a:bodyPr>
          <a:lstStyle/>
          <a:p>
            <a:r>
              <a:rPr lang="en-US" sz="2800" b="1" dirty="0" smtClean="0">
                <a:solidFill>
                  <a:prstClr val="black"/>
                </a:solidFill>
                <a:latin typeface="Calibri"/>
              </a:rPr>
              <a:t>Exposure: Splash, Suspended Aerosol’s</a:t>
            </a:r>
          </a:p>
          <a:p>
            <a:endParaRPr lang="en-US" sz="2800" b="1" dirty="0" smtClean="0">
              <a:solidFill>
                <a:prstClr val="black"/>
              </a:solidFill>
              <a:latin typeface="Calibri"/>
            </a:endParaRPr>
          </a:p>
          <a:p>
            <a:pPr>
              <a:buClr>
                <a:srgbClr val="92D050"/>
              </a:buClr>
              <a:buFont typeface="Arial" pitchFamily="34" charset="0"/>
              <a:buChar char="•"/>
            </a:pPr>
            <a:r>
              <a:rPr lang="en-US" sz="2800" b="1" dirty="0" smtClean="0">
                <a:solidFill>
                  <a:prstClr val="black"/>
                </a:solidFill>
                <a:latin typeface="Calibri"/>
              </a:rPr>
              <a:t> NIOSH: </a:t>
            </a:r>
            <a:r>
              <a:rPr lang="en-US" sz="2800" dirty="0" smtClean="0">
                <a:solidFill>
                  <a:prstClr val="black"/>
                </a:solidFill>
                <a:latin typeface="Calibri"/>
              </a:rPr>
              <a:t> States that eye protection must be:</a:t>
            </a:r>
          </a:p>
          <a:p>
            <a:pPr>
              <a:buClr>
                <a:srgbClr val="92D050"/>
              </a:buClr>
              <a:buFont typeface="Arial" pitchFamily="34" charset="0"/>
              <a:buChar char="•"/>
            </a:pPr>
            <a:endParaRPr lang="en-US" b="1" dirty="0" smtClean="0">
              <a:solidFill>
                <a:prstClr val="black"/>
              </a:solidFill>
              <a:latin typeface="Calibri"/>
            </a:endParaRPr>
          </a:p>
          <a:p>
            <a:pPr lvl="1">
              <a:buClr>
                <a:srgbClr val="92D050"/>
              </a:buClr>
              <a:buFont typeface="Arial" pitchFamily="34" charset="0"/>
              <a:buChar char="•"/>
            </a:pPr>
            <a:r>
              <a:rPr lang="en-US" sz="2800" b="1" dirty="0" smtClean="0">
                <a:solidFill>
                  <a:prstClr val="black"/>
                </a:solidFill>
                <a:latin typeface="Calibri"/>
              </a:rPr>
              <a:t> </a:t>
            </a:r>
            <a:r>
              <a:rPr lang="en-US" sz="2800" dirty="0" smtClean="0">
                <a:solidFill>
                  <a:prstClr val="black"/>
                </a:solidFill>
                <a:latin typeface="Calibri"/>
              </a:rPr>
              <a:t>Comfortable</a:t>
            </a:r>
          </a:p>
          <a:p>
            <a:pPr lvl="1">
              <a:buClr>
                <a:srgbClr val="92D050"/>
              </a:buClr>
              <a:buFont typeface="Arial" pitchFamily="34" charset="0"/>
              <a:buChar char="•"/>
            </a:pPr>
            <a:r>
              <a:rPr lang="en-US" sz="2800" b="1" dirty="0" smtClean="0">
                <a:solidFill>
                  <a:prstClr val="black"/>
                </a:solidFill>
                <a:latin typeface="Calibri"/>
              </a:rPr>
              <a:t> </a:t>
            </a:r>
            <a:r>
              <a:rPr lang="en-US" sz="2800" dirty="0" smtClean="0">
                <a:solidFill>
                  <a:prstClr val="black"/>
                </a:solidFill>
                <a:latin typeface="Calibri"/>
              </a:rPr>
              <a:t>Allow for sufficient peripheral vision</a:t>
            </a:r>
          </a:p>
          <a:p>
            <a:pPr lvl="1">
              <a:buClr>
                <a:srgbClr val="92D050"/>
              </a:buClr>
              <a:buFont typeface="Arial" pitchFamily="34" charset="0"/>
              <a:buChar char="•"/>
            </a:pPr>
            <a:r>
              <a:rPr lang="en-US" sz="2800" b="1" dirty="0" smtClean="0">
                <a:solidFill>
                  <a:prstClr val="black"/>
                </a:solidFill>
                <a:latin typeface="Calibri"/>
              </a:rPr>
              <a:t> </a:t>
            </a:r>
            <a:r>
              <a:rPr lang="en-US" sz="2800" dirty="0" smtClean="0">
                <a:solidFill>
                  <a:prstClr val="black"/>
                </a:solidFill>
                <a:latin typeface="Calibri"/>
              </a:rPr>
              <a:t>Adjustable to ensure a secure fit</a:t>
            </a:r>
          </a:p>
          <a:p>
            <a:pPr lvl="1"/>
            <a:endParaRPr lang="en-US" b="1" dirty="0" smtClean="0">
              <a:solidFill>
                <a:prstClr val="black"/>
              </a:solidFill>
              <a:latin typeface="Calibri"/>
            </a:endParaRPr>
          </a:p>
          <a:p>
            <a:pPr lvl="1"/>
            <a:r>
              <a:rPr lang="en-US" sz="2800" dirty="0" smtClean="0">
                <a:solidFill>
                  <a:prstClr val="black"/>
                </a:solidFill>
                <a:latin typeface="Calibri"/>
              </a:rPr>
              <a:t>Indirectly vented goggles with a manufacturer’s anti-fog coating may provide the most reliable protection from splashes, spray and airborne droplets from multiple angles.</a:t>
            </a:r>
            <a:endParaRPr lang="en-US" sz="2800" dirty="0">
              <a:solidFill>
                <a:prstClr val="black"/>
              </a:solidFill>
              <a:latin typeface="Calibri"/>
            </a:endParaRPr>
          </a:p>
          <a:p>
            <a:r>
              <a:rPr lang="en-US" sz="2800" b="1" dirty="0" smtClean="0">
                <a:solidFill>
                  <a:prstClr val="black"/>
                </a:solidFill>
                <a:latin typeface="Calibri"/>
              </a:rPr>
              <a:t> </a:t>
            </a: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prstClr val="white"/>
                </a:solidFill>
              </a:rPr>
              <a:t>Eye </a:t>
            </a:r>
            <a:r>
              <a:rPr lang="en-US" sz="2800" b="1" dirty="0">
                <a:solidFill>
                  <a:prstClr val="white"/>
                </a:solidFill>
              </a:rPr>
              <a:t>Protection</a:t>
            </a:r>
          </a:p>
        </p:txBody>
      </p:sp>
    </p:spTree>
    <p:extLst>
      <p:ext uri="{BB962C8B-B14F-4D97-AF65-F5344CB8AC3E}">
        <p14:creationId xmlns:p14="http://schemas.microsoft.com/office/powerpoint/2010/main" val="2099150073"/>
      </p:ext>
    </p:extLst>
  </p:cSld>
  <p:clrMapOvr>
    <a:masterClrMapping/>
  </p:clrMapOvr>
  <p:transition spd="med"/>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4799" b="7617"/>
          <a:stretch/>
        </p:blipFill>
        <p:spPr>
          <a:xfrm>
            <a:off x="6096000" y="807720"/>
            <a:ext cx="2794119" cy="2335888"/>
          </a:xfrm>
          <a:prstGeom prst="rect">
            <a:avLst/>
          </a:prstGeom>
        </p:spPr>
      </p:pic>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
        <p:nvSpPr>
          <p:cNvPr id="3" name="TextBox 3"/>
          <p:cNvSpPr txBox="1">
            <a:spLocks noChangeArrowheads="1"/>
          </p:cNvSpPr>
          <p:nvPr/>
        </p:nvSpPr>
        <p:spPr bwMode="auto">
          <a:xfrm>
            <a:off x="304800" y="1891605"/>
            <a:ext cx="8382000" cy="1384995"/>
          </a:xfrm>
          <a:prstGeom prst="rect">
            <a:avLst/>
          </a:prstGeom>
          <a:noFill/>
          <a:ln w="9525">
            <a:noFill/>
            <a:miter lim="800000"/>
            <a:headEnd/>
            <a:tailEnd/>
          </a:ln>
        </p:spPr>
        <p:txBody>
          <a:bodyPr wrap="square">
            <a:spAutoFit/>
          </a:bodyPr>
          <a:lstStyle/>
          <a:p>
            <a:r>
              <a:rPr lang="en-US" sz="2800" b="1" dirty="0" smtClean="0">
                <a:solidFill>
                  <a:prstClr val="black"/>
                </a:solidFill>
                <a:latin typeface="Calibri"/>
              </a:rPr>
              <a:t>Exposure: Splash, Suspended Aerosol’s</a:t>
            </a:r>
          </a:p>
          <a:p>
            <a:endParaRPr lang="en-US" sz="2800" b="1" dirty="0">
              <a:solidFill>
                <a:prstClr val="black"/>
              </a:solidFill>
            </a:endParaRPr>
          </a:p>
          <a:p>
            <a:r>
              <a:rPr lang="en-US" sz="2800" b="1" dirty="0" smtClean="0">
                <a:solidFill>
                  <a:prstClr val="black"/>
                </a:solidFill>
              </a:rPr>
              <a:t> </a:t>
            </a:r>
          </a:p>
        </p:txBody>
      </p:sp>
      <p:pic>
        <p:nvPicPr>
          <p:cNvPr id="4" name="Picture 3" descr="Safety glasses-2.jpg"/>
          <p:cNvPicPr>
            <a:picLocks noChangeAspect="1"/>
          </p:cNvPicPr>
          <p:nvPr/>
        </p:nvPicPr>
        <p:blipFill>
          <a:blip r:embed="rId6" cstate="print"/>
          <a:stretch>
            <a:fillRect/>
          </a:stretch>
        </p:blipFill>
        <p:spPr>
          <a:xfrm>
            <a:off x="533400" y="4267200"/>
            <a:ext cx="4038600" cy="2153920"/>
          </a:xfrm>
          <a:prstGeom prst="rect">
            <a:avLst/>
          </a:prstGeom>
        </p:spPr>
      </p:pic>
      <p:pic>
        <p:nvPicPr>
          <p:cNvPr id="5" name="Picture 4" descr="splash sheilds.jpg"/>
          <p:cNvPicPr>
            <a:picLocks noChangeAspect="1"/>
          </p:cNvPicPr>
          <p:nvPr/>
        </p:nvPicPr>
        <p:blipFill rotWithShape="1">
          <a:blip r:embed="rId7" cstate="print"/>
          <a:srcRect l="13112" t="21803" r="12033" b="19668"/>
          <a:stretch/>
        </p:blipFill>
        <p:spPr>
          <a:xfrm>
            <a:off x="5029200" y="4094738"/>
            <a:ext cx="3436620" cy="2687062"/>
          </a:xfrm>
          <a:prstGeom prst="rect">
            <a:avLst/>
          </a:prstGeom>
        </p:spPr>
      </p:pic>
      <p:sp>
        <p:nvSpPr>
          <p:cNvPr id="6" name="TextBox 5"/>
          <p:cNvSpPr txBox="1"/>
          <p:nvPr/>
        </p:nvSpPr>
        <p:spPr>
          <a:xfrm>
            <a:off x="914400" y="3200400"/>
            <a:ext cx="3860800" cy="646331"/>
          </a:xfrm>
          <a:prstGeom prst="rect">
            <a:avLst/>
          </a:prstGeom>
          <a:noFill/>
        </p:spPr>
        <p:txBody>
          <a:bodyPr wrap="none" rtlCol="0">
            <a:spAutoFit/>
          </a:bodyPr>
          <a:lstStyle/>
          <a:p>
            <a:r>
              <a:rPr lang="en-US" sz="3600" b="1" dirty="0" smtClean="0">
                <a:solidFill>
                  <a:srgbClr val="FF0000"/>
                </a:solidFill>
                <a:latin typeface="Calibri"/>
              </a:rPr>
              <a:t>Good </a:t>
            </a:r>
            <a:r>
              <a:rPr lang="en-US" sz="2800" dirty="0" smtClean="0">
                <a:solidFill>
                  <a:prstClr val="black"/>
                </a:solidFill>
                <a:latin typeface="Calibri"/>
              </a:rPr>
              <a:t>- but task specific</a:t>
            </a:r>
            <a:endParaRPr lang="en-US" sz="2800" dirty="0">
              <a:solidFill>
                <a:prstClr val="black"/>
              </a:solidFill>
              <a:latin typeface="Calibri"/>
            </a:endParaRPr>
          </a:p>
        </p:txBody>
      </p:sp>
      <p:sp>
        <p:nvSpPr>
          <p:cNvPr id="7" name="TextBox 6"/>
          <p:cNvSpPr txBox="1"/>
          <p:nvPr/>
        </p:nvSpPr>
        <p:spPr>
          <a:xfrm>
            <a:off x="5486400" y="3200400"/>
            <a:ext cx="3048000" cy="1077218"/>
          </a:xfrm>
          <a:prstGeom prst="rect">
            <a:avLst/>
          </a:prstGeom>
          <a:noFill/>
        </p:spPr>
        <p:txBody>
          <a:bodyPr wrap="square" rtlCol="0">
            <a:spAutoFit/>
          </a:bodyPr>
          <a:lstStyle/>
          <a:p>
            <a:r>
              <a:rPr lang="en-US" sz="3600" b="1" dirty="0" smtClean="0">
                <a:solidFill>
                  <a:srgbClr val="FF0000"/>
                </a:solidFill>
                <a:latin typeface="Calibri"/>
              </a:rPr>
              <a:t>Better</a:t>
            </a:r>
            <a:r>
              <a:rPr lang="en-US" sz="2800" dirty="0" smtClean="0">
                <a:solidFill>
                  <a:prstClr val="black"/>
                </a:solidFill>
                <a:latin typeface="Calibri"/>
              </a:rPr>
              <a:t> - all around choice</a:t>
            </a:r>
            <a:endParaRPr lang="en-US" sz="2800" dirty="0">
              <a:solidFill>
                <a:prstClr val="black"/>
              </a:solidFill>
              <a:latin typeface="Calibri"/>
            </a:endParaRPr>
          </a:p>
        </p:txBody>
      </p:sp>
      <p:sp>
        <p:nvSpPr>
          <p:cNvPr id="9"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prstClr val="white"/>
                </a:solidFill>
              </a:rPr>
              <a:t>Eye </a:t>
            </a:r>
            <a:r>
              <a:rPr lang="en-US" sz="2800" b="1" dirty="0">
                <a:solidFill>
                  <a:prstClr val="white"/>
                </a:solidFill>
              </a:rPr>
              <a:t>Protection</a:t>
            </a:r>
          </a:p>
        </p:txBody>
      </p:sp>
      <p:sp>
        <p:nvSpPr>
          <p:cNvPr id="2" name="Rectangle 1"/>
          <p:cNvSpPr/>
          <p:nvPr/>
        </p:nvSpPr>
        <p:spPr>
          <a:xfrm>
            <a:off x="7010400" y="609600"/>
            <a:ext cx="1879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515211684"/>
      </p:ext>
    </p:extLst>
  </p:cSld>
  <p:clrMapOvr>
    <a:masterClrMapping/>
  </p:clrMapOvr>
  <p:transition spd="med"/>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
        <p:nvSpPr>
          <p:cNvPr id="9"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prstClr val="white"/>
                </a:solidFill>
              </a:rPr>
              <a:t>Eye </a:t>
            </a:r>
            <a:r>
              <a:rPr lang="en-US" sz="2800" b="1" dirty="0">
                <a:solidFill>
                  <a:prstClr val="white"/>
                </a:solidFill>
              </a:rPr>
              <a:t>Protection</a:t>
            </a:r>
          </a:p>
        </p:txBody>
      </p:sp>
      <p:sp>
        <p:nvSpPr>
          <p:cNvPr id="2" name="Rectangle 1"/>
          <p:cNvSpPr/>
          <p:nvPr/>
        </p:nvSpPr>
        <p:spPr>
          <a:xfrm>
            <a:off x="7010400" y="609600"/>
            <a:ext cx="1879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007237296"/>
      </p:ext>
    </p:extLst>
  </p:cSld>
  <p:clrMapOvr>
    <a:masterClrMapping/>
  </p:clrMapOvr>
  <p:transition spd="med"/>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C:\Users\WOSSA\Desktop\WOSSA\WOSSA Admin\Grants\SHIP\Final\IMG_4924 (2).jpg"/>
          <p:cNvPicPr>
            <a:picLocks noChangeAspect="1" noChangeArrowheads="1"/>
          </p:cNvPicPr>
          <p:nvPr/>
        </p:nvPicPr>
        <p:blipFill rotWithShape="1">
          <a:blip r:embed="rId3">
            <a:extLst>
              <a:ext uri="{28A0092B-C50C-407E-A947-70E740481C1C}">
                <a14:useLocalDpi xmlns:a14="http://schemas.microsoft.com/office/drawing/2010/main" val="0"/>
              </a:ext>
            </a:extLst>
          </a:blip>
          <a:srcRect t="9005" r="50000" b="43019"/>
          <a:stretch/>
        </p:blipFill>
        <p:spPr bwMode="auto">
          <a:xfrm>
            <a:off x="0" y="304800"/>
            <a:ext cx="9144000" cy="6553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
        <p:nvSpPr>
          <p:cNvPr id="9"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prstClr val="white"/>
                </a:solidFill>
              </a:rPr>
              <a:t>Eye </a:t>
            </a:r>
            <a:r>
              <a:rPr lang="en-US" sz="2800" b="1" dirty="0">
                <a:solidFill>
                  <a:prstClr val="white"/>
                </a:solidFill>
              </a:rPr>
              <a:t>Protection</a:t>
            </a:r>
          </a:p>
        </p:txBody>
      </p:sp>
      <p:sp>
        <p:nvSpPr>
          <p:cNvPr id="2" name="Rectangle 1"/>
          <p:cNvSpPr/>
          <p:nvPr/>
        </p:nvSpPr>
        <p:spPr>
          <a:xfrm>
            <a:off x="7010400" y="609600"/>
            <a:ext cx="1879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117076506"/>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554877" y="3505200"/>
            <a:ext cx="4038600" cy="338328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098" name="Picture 2" descr="C:\Users\WOSSA\Desktop\WOSSA\WOSSA Admin\Grants\SHIP\Photos\IMG_504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759" b="12624"/>
          <a:stretch/>
        </p:blipFill>
        <p:spPr bwMode="auto">
          <a:xfrm>
            <a:off x="4569511" y="121920"/>
            <a:ext cx="457448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WOSSA\Desktop\WOSSA\WOSSA Admin\Grants\SHIP\Photos\IMG_50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931" b="15152"/>
          <a:stretch/>
        </p:blipFill>
        <p:spPr bwMode="auto">
          <a:xfrm>
            <a:off x="4572000" y="3505200"/>
            <a:ext cx="4572000" cy="33527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cxnSp>
        <p:nvCxnSpPr>
          <p:cNvPr id="11" name="Straight Connector 10"/>
          <p:cNvCxnSpPr/>
          <p:nvPr/>
        </p:nvCxnSpPr>
        <p:spPr>
          <a:xfrm>
            <a:off x="-152400" y="3492500"/>
            <a:ext cx="9601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Field Sampling Controls</a:t>
            </a:r>
            <a:endParaRPr kumimoji="0" lang="en-US" sz="2800" b="1" i="0" u="none" strike="noStrike" kern="1200" cap="none" spc="0" normalizeH="0" baseline="0" noProof="0" dirty="0" smtClean="0">
              <a:ln>
                <a:noFill/>
              </a:ln>
              <a:solidFill>
                <a:sysClr val="window" lastClr="FFFFFF"/>
              </a:solidFill>
              <a:effectLst/>
              <a:uLnTx/>
              <a:uFillTx/>
              <a:latin typeface="Arial" panose="020B0604020202020204" pitchFamily="34" charset="0"/>
              <a:cs typeface="Arial" panose="020B0604020202020204" pitchFamily="34" charset="0"/>
            </a:endParaRPr>
          </a:p>
        </p:txBody>
      </p:sp>
      <p:sp>
        <p:nvSpPr>
          <p:cNvPr id="13" name="Rectangle 3"/>
          <p:cNvSpPr>
            <a:spLocks noGrp="1" noChangeArrowheads="1"/>
          </p:cNvSpPr>
          <p:nvPr>
            <p:ph idx="1"/>
          </p:nvPr>
        </p:nvSpPr>
        <p:spPr>
          <a:xfrm>
            <a:off x="685800" y="1905000"/>
            <a:ext cx="7772400" cy="4343400"/>
          </a:xfrm>
        </p:spPr>
        <p:txBody>
          <a:bodyPr/>
          <a:lstStyle/>
          <a:p>
            <a:pPr marL="182880" indent="-182880">
              <a:buNone/>
            </a:pPr>
            <a:r>
              <a:rPr lang="en-US" sz="3600" dirty="0" smtClean="0">
                <a:latin typeface="+mj-lt"/>
              </a:rPr>
              <a:t>Testing Controls</a:t>
            </a:r>
            <a:endParaRPr lang="en-US" sz="3600" dirty="0">
              <a:latin typeface="+mj-lt"/>
            </a:endParaRPr>
          </a:p>
          <a:p>
            <a:pPr marL="182880" indent="-182880">
              <a:buNone/>
            </a:pPr>
            <a:endParaRPr lang="en-US" sz="2000" dirty="0" smtClean="0">
              <a:latin typeface="+mj-lt"/>
            </a:endParaRPr>
          </a:p>
          <a:p>
            <a:pPr>
              <a:buClr>
                <a:srgbClr val="92D050"/>
              </a:buClr>
            </a:pPr>
            <a:r>
              <a:rPr lang="en-US" sz="2800" dirty="0" smtClean="0">
                <a:latin typeface="+mj-lt"/>
              </a:rPr>
              <a:t>Quality Control Blanks</a:t>
            </a:r>
          </a:p>
          <a:p>
            <a:pPr lvl="1">
              <a:buClr>
                <a:srgbClr val="92D050"/>
              </a:buClr>
            </a:pPr>
            <a:r>
              <a:rPr lang="en-US" dirty="0" smtClean="0">
                <a:latin typeface="+mj-lt"/>
              </a:rPr>
              <a:t>Trip Blanks</a:t>
            </a:r>
          </a:p>
          <a:p>
            <a:pPr lvl="1">
              <a:buClr>
                <a:srgbClr val="92D050"/>
              </a:buClr>
            </a:pPr>
            <a:r>
              <a:rPr lang="en-US" dirty="0" smtClean="0">
                <a:latin typeface="+mj-lt"/>
              </a:rPr>
              <a:t>Field Blanks</a:t>
            </a:r>
          </a:p>
          <a:p>
            <a:pPr lvl="1">
              <a:buClr>
                <a:srgbClr val="92D050"/>
              </a:buClr>
            </a:pPr>
            <a:r>
              <a:rPr lang="en-US" dirty="0" smtClean="0">
                <a:latin typeface="+mj-lt"/>
              </a:rPr>
              <a:t>Duplicates</a:t>
            </a:r>
          </a:p>
          <a:p>
            <a:pPr lvl="1">
              <a:buClr>
                <a:srgbClr val="92D050"/>
              </a:buClr>
            </a:pPr>
            <a:r>
              <a:rPr lang="en-US" dirty="0" smtClean="0">
                <a:latin typeface="+mj-lt"/>
              </a:rPr>
              <a:t>Split Samples</a:t>
            </a:r>
          </a:p>
          <a:p>
            <a:pPr lvl="1">
              <a:buClr>
                <a:srgbClr val="92D050"/>
              </a:buClr>
            </a:pPr>
            <a:endParaRPr lang="en-US" dirty="0">
              <a:latin typeface="+mj-lt"/>
            </a:endParaRPr>
          </a:p>
          <a:p>
            <a:pPr>
              <a:buClr>
                <a:srgbClr val="92D050"/>
              </a:buClr>
            </a:pPr>
            <a:r>
              <a:rPr lang="en-US" dirty="0" smtClean="0">
                <a:latin typeface="+mj-lt"/>
              </a:rPr>
              <a:t>Environmental Control</a:t>
            </a:r>
            <a:endParaRPr lang="en-US" sz="2800" dirty="0" smtClean="0"/>
          </a:p>
          <a:p>
            <a:pPr marL="182880" indent="-182880">
              <a:buNone/>
            </a:pPr>
            <a:endParaRPr lang="en-US" sz="2800" dirty="0" smtClean="0"/>
          </a:p>
        </p:txBody>
      </p:sp>
    </p:spTree>
    <p:extLst>
      <p:ext uri="{BB962C8B-B14F-4D97-AF65-F5344CB8AC3E}">
        <p14:creationId xmlns:p14="http://schemas.microsoft.com/office/powerpoint/2010/main" val="798862203"/>
      </p:ext>
    </p:extLst>
  </p:cSld>
  <p:clrMapOvr>
    <a:masterClrMapping/>
  </p:clrMapOvr>
  <p:transition spd="med"/>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9378" name="Picture 2" descr="http://www.kosim.ca/images/products/32-8100_Procedure_Mask1.jpg"/>
          <p:cNvPicPr>
            <a:picLocks noChangeAspect="1" noChangeArrowheads="1"/>
          </p:cNvPicPr>
          <p:nvPr/>
        </p:nvPicPr>
        <p:blipFill>
          <a:blip r:embed="rId3" cstate="print"/>
          <a:srcRect/>
          <a:stretch>
            <a:fillRect/>
          </a:stretch>
        </p:blipFill>
        <p:spPr bwMode="auto">
          <a:xfrm>
            <a:off x="2958577" y="2201256"/>
            <a:ext cx="3061223" cy="3361343"/>
          </a:xfrm>
          <a:prstGeom prst="rect">
            <a:avLst/>
          </a:prstGeom>
          <a:noFill/>
        </p:spPr>
      </p:pic>
      <p:sp>
        <p:nvSpPr>
          <p:cNvPr id="3" name="TextBox 3"/>
          <p:cNvSpPr txBox="1">
            <a:spLocks noChangeArrowheads="1"/>
          </p:cNvSpPr>
          <p:nvPr/>
        </p:nvSpPr>
        <p:spPr bwMode="auto">
          <a:xfrm>
            <a:off x="304800" y="1586805"/>
            <a:ext cx="8382000" cy="1384995"/>
          </a:xfrm>
          <a:prstGeom prst="rect">
            <a:avLst/>
          </a:prstGeom>
          <a:noFill/>
          <a:ln w="9525">
            <a:noFill/>
            <a:miter lim="800000"/>
            <a:headEnd/>
            <a:tailEnd/>
          </a:ln>
        </p:spPr>
        <p:txBody>
          <a:bodyPr wrap="square">
            <a:spAutoFit/>
          </a:bodyPr>
          <a:lstStyle/>
          <a:p>
            <a:r>
              <a:rPr lang="en-US" sz="2800" b="1" dirty="0" smtClean="0">
                <a:solidFill>
                  <a:prstClr val="black"/>
                </a:solidFill>
                <a:latin typeface="Calibri"/>
              </a:rPr>
              <a:t>Exposure: Splash, Suspended Aerosol’s</a:t>
            </a:r>
          </a:p>
          <a:p>
            <a:endParaRPr lang="en-US" sz="2800" b="1" dirty="0">
              <a:solidFill>
                <a:prstClr val="black"/>
              </a:solidFill>
            </a:endParaRPr>
          </a:p>
          <a:p>
            <a:r>
              <a:rPr lang="en-US" sz="2800" b="1" dirty="0" smtClean="0">
                <a:solidFill>
                  <a:prstClr val="black"/>
                </a:solidFill>
              </a:rPr>
              <a:t> </a:t>
            </a:r>
          </a:p>
        </p:txBody>
      </p:sp>
      <p:sp>
        <p:nvSpPr>
          <p:cNvPr id="7" name="TextBox 6"/>
          <p:cNvSpPr txBox="1"/>
          <p:nvPr/>
        </p:nvSpPr>
        <p:spPr>
          <a:xfrm>
            <a:off x="914400" y="5181600"/>
            <a:ext cx="7315200" cy="1323439"/>
          </a:xfrm>
          <a:prstGeom prst="rect">
            <a:avLst/>
          </a:prstGeom>
          <a:noFill/>
        </p:spPr>
        <p:txBody>
          <a:bodyPr wrap="square" rtlCol="0">
            <a:spAutoFit/>
          </a:bodyPr>
          <a:lstStyle/>
          <a:p>
            <a:r>
              <a:rPr lang="en-US" dirty="0" smtClean="0">
                <a:solidFill>
                  <a:prstClr val="black"/>
                </a:solidFill>
                <a:latin typeface="Calibri"/>
              </a:rPr>
              <a:t>A </a:t>
            </a:r>
            <a:r>
              <a:rPr lang="en-US" b="1" dirty="0" smtClean="0">
                <a:solidFill>
                  <a:prstClr val="black"/>
                </a:solidFill>
                <a:latin typeface="Calibri"/>
              </a:rPr>
              <a:t>surgical mask</a:t>
            </a:r>
            <a:r>
              <a:rPr lang="en-US" dirty="0" smtClean="0">
                <a:solidFill>
                  <a:prstClr val="black"/>
                </a:solidFill>
                <a:latin typeface="Calibri"/>
              </a:rPr>
              <a:t>, also known as a </a:t>
            </a:r>
            <a:r>
              <a:rPr lang="en-US" b="1" dirty="0" smtClean="0">
                <a:solidFill>
                  <a:prstClr val="black"/>
                </a:solidFill>
                <a:latin typeface="Calibri"/>
              </a:rPr>
              <a:t>procedure mask</a:t>
            </a:r>
            <a:r>
              <a:rPr lang="en-US" dirty="0" smtClean="0">
                <a:solidFill>
                  <a:prstClr val="black"/>
                </a:solidFill>
                <a:latin typeface="Calibri"/>
              </a:rPr>
              <a:t>, is intended to be worn by health care professionals during surgery and at other times to catch the bacteria shed in liquid droplets and aerosols from the wearer's mouth and nose…</a:t>
            </a:r>
            <a:endParaRPr lang="en-US" dirty="0">
              <a:solidFill>
                <a:prstClr val="black"/>
              </a:solidFill>
              <a:latin typeface="Calibri"/>
            </a:endParaRPr>
          </a:p>
        </p:txBody>
      </p:sp>
      <p:sp>
        <p:nvSpPr>
          <p:cNvPr id="6"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a:solidFill>
                  <a:prstClr val="white"/>
                </a:solidFill>
              </a:rPr>
              <a:t>Inhalation Protection</a:t>
            </a:r>
          </a:p>
        </p:txBody>
      </p:sp>
    </p:spTree>
    <p:extLst>
      <p:ext uri="{BB962C8B-B14F-4D97-AF65-F5344CB8AC3E}">
        <p14:creationId xmlns:p14="http://schemas.microsoft.com/office/powerpoint/2010/main" val="2794053114"/>
      </p:ext>
    </p:extLst>
  </p:cSld>
  <p:clrMapOvr>
    <a:masterClrMapping/>
  </p:clrMapOvr>
  <p:transition spd="med"/>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n-95 mask.jpg"/>
          <p:cNvPicPr>
            <a:picLocks noChangeAspect="1"/>
          </p:cNvPicPr>
          <p:nvPr/>
        </p:nvPicPr>
        <p:blipFill rotWithShape="1">
          <a:blip r:embed="rId3" cstate="print"/>
          <a:srcRect b="10375"/>
          <a:stretch/>
        </p:blipFill>
        <p:spPr>
          <a:xfrm>
            <a:off x="2414856" y="3657600"/>
            <a:ext cx="4314287" cy="3200400"/>
          </a:xfrm>
          <a:prstGeom prst="rect">
            <a:avLst/>
          </a:prstGeom>
        </p:spPr>
      </p:pic>
      <p:sp>
        <p:nvSpPr>
          <p:cNvPr id="3" name="TextBox 3"/>
          <p:cNvSpPr txBox="1">
            <a:spLocks noChangeArrowheads="1"/>
          </p:cNvSpPr>
          <p:nvPr/>
        </p:nvSpPr>
        <p:spPr bwMode="auto">
          <a:xfrm>
            <a:off x="381000" y="1524000"/>
            <a:ext cx="8382000" cy="1815882"/>
          </a:xfrm>
          <a:prstGeom prst="rect">
            <a:avLst/>
          </a:prstGeom>
          <a:noFill/>
          <a:ln w="9525">
            <a:noFill/>
            <a:miter lim="800000"/>
            <a:headEnd/>
            <a:tailEnd/>
          </a:ln>
        </p:spPr>
        <p:txBody>
          <a:bodyPr wrap="square">
            <a:spAutoFit/>
          </a:bodyPr>
          <a:lstStyle/>
          <a:p>
            <a:endParaRPr lang="en-US" sz="2800" b="1" dirty="0" smtClean="0">
              <a:solidFill>
                <a:prstClr val="black"/>
              </a:solidFill>
            </a:endParaRPr>
          </a:p>
          <a:p>
            <a:r>
              <a:rPr lang="en-US" sz="2800" b="1" dirty="0" smtClean="0">
                <a:solidFill>
                  <a:prstClr val="black"/>
                </a:solidFill>
                <a:latin typeface="Calibri"/>
              </a:rPr>
              <a:t>Exposure: Splash, Suspended Aerosol’s</a:t>
            </a:r>
          </a:p>
          <a:p>
            <a:endParaRPr lang="en-US" sz="2800" b="1" dirty="0">
              <a:solidFill>
                <a:prstClr val="black"/>
              </a:solidFill>
            </a:endParaRPr>
          </a:p>
          <a:p>
            <a:r>
              <a:rPr lang="en-US" sz="2800" b="1" dirty="0" smtClean="0">
                <a:solidFill>
                  <a:prstClr val="black"/>
                </a:solidFill>
              </a:rPr>
              <a:t> </a:t>
            </a:r>
          </a:p>
        </p:txBody>
      </p:sp>
      <p:sp>
        <p:nvSpPr>
          <p:cNvPr id="6" name="TextBox 5"/>
          <p:cNvSpPr txBox="1"/>
          <p:nvPr/>
        </p:nvSpPr>
        <p:spPr>
          <a:xfrm>
            <a:off x="439226" y="2590800"/>
            <a:ext cx="7942774" cy="1508105"/>
          </a:xfrm>
          <a:prstGeom prst="rect">
            <a:avLst/>
          </a:prstGeom>
          <a:noFill/>
        </p:spPr>
        <p:txBody>
          <a:bodyPr wrap="square" rtlCol="0">
            <a:spAutoFit/>
          </a:bodyPr>
          <a:lstStyle/>
          <a:p>
            <a:r>
              <a:rPr lang="en-US" sz="3600" dirty="0" smtClean="0">
                <a:solidFill>
                  <a:prstClr val="black"/>
                </a:solidFill>
                <a:latin typeface="Calibri"/>
              </a:rPr>
              <a:t>N-95 Mask: </a:t>
            </a:r>
            <a:r>
              <a:rPr lang="en-US" sz="3600" b="1" dirty="0" smtClean="0">
                <a:solidFill>
                  <a:srgbClr val="FF0000"/>
                </a:solidFill>
                <a:latin typeface="Calibri"/>
              </a:rPr>
              <a:t>Best </a:t>
            </a:r>
          </a:p>
          <a:p>
            <a:r>
              <a:rPr lang="en-US" sz="2800" dirty="0" smtClean="0">
                <a:solidFill>
                  <a:prstClr val="black"/>
                </a:solidFill>
                <a:latin typeface="Calibri"/>
              </a:rPr>
              <a:t>It provides the greatest protection from airborne particles to the face for our work tasks.</a:t>
            </a:r>
            <a:endParaRPr lang="en-US" sz="2800" dirty="0">
              <a:solidFill>
                <a:prstClr val="black"/>
              </a:solidFill>
              <a:latin typeface="Calibri"/>
            </a:endParaRPr>
          </a:p>
        </p:txBody>
      </p:sp>
      <p:sp>
        <p:nvSpPr>
          <p:cNvPr id="7"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a:solidFill>
                  <a:prstClr val="white"/>
                </a:solidFill>
              </a:rPr>
              <a:t>Inhalation Protection</a:t>
            </a:r>
          </a:p>
        </p:txBody>
      </p:sp>
    </p:spTree>
    <p:extLst>
      <p:ext uri="{BB962C8B-B14F-4D97-AF65-F5344CB8AC3E}">
        <p14:creationId xmlns:p14="http://schemas.microsoft.com/office/powerpoint/2010/main" val="3619823117"/>
      </p:ext>
    </p:extLst>
  </p:cSld>
  <p:clrMapOvr>
    <a:masterClrMapping/>
  </p:clrMapOvr>
  <p:transition spd="med"/>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TextBox 30"/>
          <p:cNvSpPr txBox="1"/>
          <p:nvPr/>
        </p:nvSpPr>
        <p:spPr>
          <a:xfrm>
            <a:off x="381000" y="1752600"/>
            <a:ext cx="8534400" cy="5355312"/>
          </a:xfrm>
          <a:prstGeom prst="rect">
            <a:avLst/>
          </a:prstGeom>
          <a:noFill/>
        </p:spPr>
        <p:txBody>
          <a:bodyPr wrap="square" rtlCol="0">
            <a:spAutoFit/>
          </a:bodyPr>
          <a:lstStyle/>
          <a:p>
            <a:r>
              <a:rPr lang="en-US" sz="2800" b="1" dirty="0" smtClean="0">
                <a:solidFill>
                  <a:prstClr val="black"/>
                </a:solidFill>
                <a:latin typeface="Calibri"/>
              </a:rPr>
              <a:t>Hepatitis - A </a:t>
            </a:r>
            <a:r>
              <a:rPr lang="en-US" sz="2200" dirty="0" smtClean="0">
                <a:solidFill>
                  <a:prstClr val="black"/>
                </a:solidFill>
                <a:latin typeface="Calibri"/>
              </a:rPr>
              <a:t>– Each year 125,000 to 200,000 people become sick with Hepatitis A</a:t>
            </a:r>
          </a:p>
          <a:p>
            <a:endParaRPr lang="en-US" sz="2200" dirty="0" smtClean="0">
              <a:solidFill>
                <a:prstClr val="black"/>
              </a:solidFill>
              <a:latin typeface="Calibri"/>
            </a:endParaRPr>
          </a:p>
          <a:p>
            <a:r>
              <a:rPr lang="en-US" sz="2200" dirty="0" smtClean="0">
                <a:solidFill>
                  <a:prstClr val="black"/>
                </a:solidFill>
                <a:latin typeface="Calibri"/>
              </a:rPr>
              <a:t>Signs and symptoms of disease include fever, weakness, nausea, abdominal pain, dark urine, yellow skin and eyes</a:t>
            </a:r>
          </a:p>
          <a:p>
            <a:endParaRPr lang="en-US" sz="2200" dirty="0" smtClean="0">
              <a:solidFill>
                <a:prstClr val="black"/>
              </a:solidFill>
              <a:latin typeface="Calibri"/>
            </a:endParaRPr>
          </a:p>
          <a:p>
            <a:r>
              <a:rPr lang="en-US" sz="2200" dirty="0" smtClean="0">
                <a:solidFill>
                  <a:prstClr val="black"/>
                </a:solidFill>
                <a:latin typeface="Calibri"/>
              </a:rPr>
              <a:t>Symptoms usually last less than two months, but 10% to 15% of those infected will have prolonged or relapsing disease lasting up to six months.</a:t>
            </a:r>
          </a:p>
          <a:p>
            <a:endParaRPr lang="en-US" sz="2200" dirty="0" smtClean="0">
              <a:solidFill>
                <a:prstClr val="black"/>
              </a:solidFill>
              <a:latin typeface="Calibri"/>
            </a:endParaRPr>
          </a:p>
          <a:p>
            <a:r>
              <a:rPr lang="en-US" sz="2200" dirty="0" smtClean="0">
                <a:solidFill>
                  <a:prstClr val="black"/>
                </a:solidFill>
                <a:latin typeface="Calibri"/>
              </a:rPr>
              <a:t>This virus is most </a:t>
            </a:r>
            <a:r>
              <a:rPr lang="en-US" sz="2200" b="1" dirty="0" smtClean="0">
                <a:solidFill>
                  <a:prstClr val="black"/>
                </a:solidFill>
                <a:latin typeface="Calibri"/>
              </a:rPr>
              <a:t>commonly spread in stool, </a:t>
            </a:r>
            <a:r>
              <a:rPr lang="en-US" sz="2200" dirty="0" smtClean="0">
                <a:solidFill>
                  <a:prstClr val="black"/>
                </a:solidFill>
                <a:latin typeface="Calibri"/>
              </a:rPr>
              <a:t>Hepatitis A may be widely spread through contaminated food. In 1983, f 203 people became ill in a county of 7,800 in Oklahoma. Ninety-two percent of those infected had eaten at the same drive-in restaurant between two and six weeks before onset of illness.</a:t>
            </a:r>
          </a:p>
          <a:p>
            <a:endParaRPr lang="en-US" sz="2800" dirty="0" smtClean="0">
              <a:solidFill>
                <a:prstClr val="black"/>
              </a:solidFill>
            </a:endParaRPr>
          </a:p>
        </p:txBody>
      </p:sp>
      <p:sp>
        <p:nvSpPr>
          <p:cNvPr id="4"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a:solidFill>
                  <a:prstClr val="white"/>
                </a:solidFill>
              </a:rPr>
              <a:t> </a:t>
            </a:r>
            <a:r>
              <a:rPr lang="en-US" sz="2800" b="1" dirty="0" smtClean="0">
                <a:solidFill>
                  <a:prstClr val="white"/>
                </a:solidFill>
              </a:rPr>
              <a:t>Belt &amp; </a:t>
            </a:r>
            <a:r>
              <a:rPr lang="en-US" sz="2800" b="1" dirty="0">
                <a:solidFill>
                  <a:prstClr val="white"/>
                </a:solidFill>
              </a:rPr>
              <a:t>Suspender Approach using Immunization</a:t>
            </a:r>
          </a:p>
        </p:txBody>
      </p:sp>
    </p:spTree>
    <p:extLst>
      <p:ext uri="{BB962C8B-B14F-4D97-AF65-F5344CB8AC3E}">
        <p14:creationId xmlns:p14="http://schemas.microsoft.com/office/powerpoint/2010/main" val="2402689232"/>
      </p:ext>
    </p:extLst>
  </p:cSld>
  <p:clrMapOvr>
    <a:masterClrMapping/>
  </p:clrMapOvr>
  <p:transition spd="med"/>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TextBox 30"/>
          <p:cNvSpPr txBox="1"/>
          <p:nvPr/>
        </p:nvSpPr>
        <p:spPr>
          <a:xfrm>
            <a:off x="381000" y="2057400"/>
            <a:ext cx="8458200" cy="4862870"/>
          </a:xfrm>
          <a:prstGeom prst="rect">
            <a:avLst/>
          </a:prstGeom>
          <a:noFill/>
        </p:spPr>
        <p:txBody>
          <a:bodyPr wrap="square" rtlCol="0">
            <a:spAutoFit/>
          </a:bodyPr>
          <a:lstStyle/>
          <a:p>
            <a:r>
              <a:rPr lang="en-US" sz="2400" b="1" dirty="0" smtClean="0">
                <a:solidFill>
                  <a:prstClr val="black"/>
                </a:solidFill>
                <a:latin typeface="Calibri"/>
              </a:rPr>
              <a:t>Hepatitis B </a:t>
            </a:r>
            <a:r>
              <a:rPr lang="en-US" sz="2200" dirty="0" smtClean="0">
                <a:solidFill>
                  <a:prstClr val="black"/>
                </a:solidFill>
                <a:latin typeface="Calibri"/>
              </a:rPr>
              <a:t>– The hepatitis B vaccine is available as a stand alone vaccine or in combination with hepatitis A vaccine.</a:t>
            </a:r>
          </a:p>
          <a:p>
            <a:endParaRPr lang="en-US" dirty="0" smtClean="0">
              <a:solidFill>
                <a:prstClr val="black"/>
              </a:solidFill>
              <a:latin typeface="Calibri"/>
            </a:endParaRPr>
          </a:p>
          <a:p>
            <a:r>
              <a:rPr lang="en-US" sz="2200" dirty="0" smtClean="0">
                <a:solidFill>
                  <a:prstClr val="black"/>
                </a:solidFill>
                <a:latin typeface="Calibri"/>
              </a:rPr>
              <a:t>Hepatitis B virus (HBV) is transmitted from one person to another through blood and body fluids, and primarily infects the liver. In the United States, it is most commonly spread through sexual contact or injection drug use. </a:t>
            </a:r>
          </a:p>
          <a:p>
            <a:endParaRPr lang="en-US" u="sng" dirty="0" smtClean="0">
              <a:solidFill>
                <a:prstClr val="black"/>
              </a:solidFill>
              <a:latin typeface="Calibri"/>
            </a:endParaRPr>
          </a:p>
          <a:p>
            <a:r>
              <a:rPr lang="en-US" sz="2200" dirty="0" smtClean="0">
                <a:solidFill>
                  <a:prstClr val="black"/>
                </a:solidFill>
                <a:latin typeface="Calibri"/>
              </a:rPr>
              <a:t>Health care workers and others exposed to infected blood or body fluids are also at high risk for infection.</a:t>
            </a:r>
          </a:p>
          <a:p>
            <a:endParaRPr lang="en-US" dirty="0" smtClean="0">
              <a:solidFill>
                <a:prstClr val="black"/>
              </a:solidFill>
              <a:latin typeface="Calibri"/>
            </a:endParaRPr>
          </a:p>
          <a:p>
            <a:r>
              <a:rPr lang="en-US" sz="2200" dirty="0" smtClean="0">
                <a:solidFill>
                  <a:prstClr val="black"/>
                </a:solidFill>
                <a:latin typeface="Calibri"/>
              </a:rPr>
              <a:t>Symptoms of HBV infection vary and may include loss of appetite, fatigue, nausea, and jaundice (yellow eyes and skin), joint pain, and skin rashes.</a:t>
            </a:r>
          </a:p>
        </p:txBody>
      </p:sp>
      <p:sp>
        <p:nvSpPr>
          <p:cNvPr id="4"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a:solidFill>
                  <a:prstClr val="white"/>
                </a:solidFill>
              </a:rPr>
              <a:t> </a:t>
            </a:r>
            <a:r>
              <a:rPr lang="en-US" sz="2800" b="1" dirty="0" smtClean="0">
                <a:solidFill>
                  <a:prstClr val="white"/>
                </a:solidFill>
              </a:rPr>
              <a:t>Belt &amp; </a:t>
            </a:r>
            <a:r>
              <a:rPr lang="en-US" sz="2800" b="1" dirty="0">
                <a:solidFill>
                  <a:prstClr val="white"/>
                </a:solidFill>
              </a:rPr>
              <a:t>Suspender Approach using Immunization</a:t>
            </a:r>
          </a:p>
        </p:txBody>
      </p:sp>
    </p:spTree>
    <p:extLst>
      <p:ext uri="{BB962C8B-B14F-4D97-AF65-F5344CB8AC3E}">
        <p14:creationId xmlns:p14="http://schemas.microsoft.com/office/powerpoint/2010/main" val="3854642148"/>
      </p:ext>
    </p:extLst>
  </p:cSld>
  <p:clrMapOvr>
    <a:masterClrMapping/>
  </p:clrMapOvr>
  <p:transition spd="med"/>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TextBox 30"/>
          <p:cNvSpPr txBox="1"/>
          <p:nvPr/>
        </p:nvSpPr>
        <p:spPr>
          <a:xfrm>
            <a:off x="228600" y="1828800"/>
            <a:ext cx="8686800" cy="5262979"/>
          </a:xfrm>
          <a:prstGeom prst="rect">
            <a:avLst/>
          </a:prstGeom>
          <a:noFill/>
        </p:spPr>
        <p:txBody>
          <a:bodyPr wrap="square" rtlCol="0">
            <a:spAutoFit/>
          </a:bodyPr>
          <a:lstStyle/>
          <a:p>
            <a:r>
              <a:rPr lang="en-US" sz="2800" b="1" dirty="0" smtClean="0">
                <a:solidFill>
                  <a:prstClr val="black"/>
                </a:solidFill>
                <a:latin typeface="Calibri"/>
              </a:rPr>
              <a:t>Typhoid </a:t>
            </a:r>
            <a:r>
              <a:rPr lang="en-US" sz="2800" dirty="0" smtClean="0">
                <a:solidFill>
                  <a:prstClr val="black"/>
                </a:solidFill>
                <a:latin typeface="Calibri"/>
              </a:rPr>
              <a:t>-</a:t>
            </a:r>
            <a:r>
              <a:rPr lang="en-US" sz="2200" dirty="0" smtClean="0">
                <a:solidFill>
                  <a:prstClr val="black"/>
                </a:solidFill>
                <a:latin typeface="Calibri"/>
              </a:rPr>
              <a:t> Typhoid fever is a serious disease caused by the bacterium called Salmonella enterica serotype Typhi (</a:t>
            </a:r>
            <a:r>
              <a:rPr lang="en-US" sz="2200" i="1" dirty="0" smtClean="0">
                <a:solidFill>
                  <a:prstClr val="black"/>
                </a:solidFill>
                <a:latin typeface="Calibri"/>
              </a:rPr>
              <a:t>S. Typhi</a:t>
            </a:r>
            <a:r>
              <a:rPr lang="en-US" sz="2200" dirty="0" smtClean="0">
                <a:solidFill>
                  <a:prstClr val="black"/>
                </a:solidFill>
                <a:latin typeface="Calibri"/>
              </a:rPr>
              <a:t>).</a:t>
            </a:r>
          </a:p>
          <a:p>
            <a:endParaRPr lang="en-US" sz="2200" dirty="0" smtClean="0">
              <a:solidFill>
                <a:prstClr val="black"/>
              </a:solidFill>
              <a:latin typeface="Calibri"/>
            </a:endParaRPr>
          </a:p>
          <a:p>
            <a:r>
              <a:rPr lang="en-US" sz="2200" dirty="0" smtClean="0">
                <a:solidFill>
                  <a:prstClr val="black"/>
                </a:solidFill>
                <a:latin typeface="Calibri"/>
              </a:rPr>
              <a:t>The infection is spread from person-to-person by the fecal-oral route. That means that people get typhoid from food or water contaminated with the feces of infected people.</a:t>
            </a:r>
          </a:p>
          <a:p>
            <a:endParaRPr lang="en-US" dirty="0" smtClean="0">
              <a:solidFill>
                <a:prstClr val="black"/>
              </a:solidFill>
              <a:latin typeface="Calibri"/>
            </a:endParaRPr>
          </a:p>
          <a:p>
            <a:r>
              <a:rPr lang="en-US" sz="2200" dirty="0" smtClean="0">
                <a:solidFill>
                  <a:prstClr val="black"/>
                </a:solidFill>
                <a:latin typeface="Calibri"/>
              </a:rPr>
              <a:t>Typhoid symptoms include high fever, weakness, stomach pains, headache, loss of appetite, and sometimes a rash. Infection can spread to many other places in the body (such as bones) and can cause rupture of the intestine. It kills up to 30% of people who get it, if they are not treated.</a:t>
            </a:r>
          </a:p>
          <a:p>
            <a:endParaRPr lang="en-US" dirty="0" smtClean="0">
              <a:solidFill>
                <a:prstClr val="black"/>
              </a:solidFill>
              <a:latin typeface="Calibri"/>
            </a:endParaRPr>
          </a:p>
          <a:p>
            <a:r>
              <a:rPr lang="en-US" sz="2200" dirty="0" smtClean="0">
                <a:solidFill>
                  <a:prstClr val="black"/>
                </a:solidFill>
                <a:latin typeface="Calibri"/>
              </a:rPr>
              <a:t>Some people who become infected with S. Typhi become chronic carriers—they have </a:t>
            </a:r>
            <a:r>
              <a:rPr lang="en-US" sz="2200" b="1" dirty="0" smtClean="0">
                <a:solidFill>
                  <a:prstClr val="black"/>
                </a:solidFill>
                <a:latin typeface="Calibri"/>
              </a:rPr>
              <a:t>no symptoms but have </a:t>
            </a:r>
            <a:r>
              <a:rPr lang="en-US" sz="2200" b="1" i="1" dirty="0" smtClean="0">
                <a:solidFill>
                  <a:prstClr val="black"/>
                </a:solidFill>
                <a:latin typeface="Calibri"/>
              </a:rPr>
              <a:t>S. Typhi</a:t>
            </a:r>
            <a:r>
              <a:rPr lang="en-US" sz="2200" b="1" dirty="0" smtClean="0">
                <a:solidFill>
                  <a:prstClr val="black"/>
                </a:solidFill>
                <a:latin typeface="Calibri"/>
              </a:rPr>
              <a:t> in their feces</a:t>
            </a:r>
          </a:p>
          <a:p>
            <a:r>
              <a:rPr lang="en-US" sz="2200" dirty="0" smtClean="0">
                <a:solidFill>
                  <a:prstClr val="black"/>
                </a:solidFill>
                <a:latin typeface="Calibri"/>
              </a:rPr>
              <a:t> </a:t>
            </a:r>
            <a:endParaRPr lang="en-US" sz="2200" dirty="0">
              <a:solidFill>
                <a:prstClr val="black"/>
              </a:solidFill>
              <a:latin typeface="Calibri"/>
            </a:endParaRPr>
          </a:p>
        </p:txBody>
      </p:sp>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a:solidFill>
                  <a:prstClr val="white"/>
                </a:solidFill>
              </a:rPr>
              <a:t> </a:t>
            </a:r>
            <a:r>
              <a:rPr lang="en-US" sz="2800" b="1" dirty="0" smtClean="0">
                <a:solidFill>
                  <a:prstClr val="white"/>
                </a:solidFill>
              </a:rPr>
              <a:t>Belt &amp; </a:t>
            </a:r>
            <a:r>
              <a:rPr lang="en-US" sz="2800" b="1" dirty="0">
                <a:solidFill>
                  <a:prstClr val="white"/>
                </a:solidFill>
              </a:rPr>
              <a:t>Suspender Approach using Immunization</a:t>
            </a:r>
          </a:p>
        </p:txBody>
      </p:sp>
    </p:spTree>
    <p:extLst>
      <p:ext uri="{BB962C8B-B14F-4D97-AF65-F5344CB8AC3E}">
        <p14:creationId xmlns:p14="http://schemas.microsoft.com/office/powerpoint/2010/main" val="858293227"/>
      </p:ext>
    </p:extLst>
  </p:cSld>
  <p:clrMapOvr>
    <a:masterClrMapping/>
  </p:clrMapOvr>
  <p:transition spd="med"/>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TextBox 30"/>
          <p:cNvSpPr txBox="1"/>
          <p:nvPr/>
        </p:nvSpPr>
        <p:spPr>
          <a:xfrm>
            <a:off x="228600" y="2133600"/>
            <a:ext cx="8686800" cy="4493538"/>
          </a:xfrm>
          <a:prstGeom prst="rect">
            <a:avLst/>
          </a:prstGeom>
          <a:noFill/>
        </p:spPr>
        <p:txBody>
          <a:bodyPr wrap="square" rtlCol="0">
            <a:spAutoFit/>
          </a:bodyPr>
          <a:lstStyle/>
          <a:p>
            <a:r>
              <a:rPr lang="en-US" sz="2800" b="1" dirty="0" smtClean="0">
                <a:solidFill>
                  <a:prstClr val="black"/>
                </a:solidFill>
                <a:latin typeface="Calibri"/>
              </a:rPr>
              <a:t>Tetanus</a:t>
            </a:r>
            <a:r>
              <a:rPr lang="en-US" sz="2200" dirty="0" smtClean="0">
                <a:solidFill>
                  <a:prstClr val="black"/>
                </a:solidFill>
                <a:latin typeface="Calibri"/>
              </a:rPr>
              <a:t> – Renewable every 10 years</a:t>
            </a:r>
          </a:p>
          <a:p>
            <a:endParaRPr lang="en-US" dirty="0" smtClean="0">
              <a:solidFill>
                <a:prstClr val="black"/>
              </a:solidFill>
              <a:latin typeface="Calibri"/>
            </a:endParaRPr>
          </a:p>
          <a:p>
            <a:r>
              <a:rPr lang="en-US" sz="2200" dirty="0" smtClean="0">
                <a:solidFill>
                  <a:prstClr val="black"/>
                </a:solidFill>
                <a:latin typeface="Calibri"/>
              </a:rPr>
              <a:t>Tetanus (Lockjaw) is caused by toxin-producing spores of a bacterium, </a:t>
            </a:r>
            <a:r>
              <a:rPr lang="en-US" sz="2200" i="1" dirty="0" smtClean="0">
                <a:solidFill>
                  <a:prstClr val="black"/>
                </a:solidFill>
                <a:latin typeface="Calibri"/>
              </a:rPr>
              <a:t>Clostridium tetani</a:t>
            </a:r>
            <a:r>
              <a:rPr lang="en-US" sz="2200" dirty="0" smtClean="0">
                <a:solidFill>
                  <a:prstClr val="black"/>
                </a:solidFill>
                <a:latin typeface="Calibri"/>
              </a:rPr>
              <a:t> that inhabit the soil and the bowels of animals and humans. </a:t>
            </a:r>
          </a:p>
          <a:p>
            <a:endParaRPr lang="en-US" dirty="0" smtClean="0">
              <a:solidFill>
                <a:prstClr val="black"/>
              </a:solidFill>
              <a:latin typeface="Calibri"/>
            </a:endParaRPr>
          </a:p>
          <a:p>
            <a:r>
              <a:rPr lang="en-US" sz="2200" dirty="0" smtClean="0">
                <a:solidFill>
                  <a:prstClr val="black"/>
                </a:solidFill>
                <a:latin typeface="Calibri"/>
              </a:rPr>
              <a:t>Unlike other vaccine-preventable diseases, it is not spread from person to person. Tetanus infection is most often the result of wound contamination in an unimmunized person or someone who has not had vaccine boosters in many years.</a:t>
            </a:r>
          </a:p>
          <a:p>
            <a:endParaRPr lang="en-US" dirty="0" smtClean="0">
              <a:solidFill>
                <a:prstClr val="black"/>
              </a:solidFill>
              <a:latin typeface="Calibri"/>
            </a:endParaRPr>
          </a:p>
          <a:p>
            <a:r>
              <a:rPr lang="en-US" sz="2200" dirty="0" smtClean="0">
                <a:solidFill>
                  <a:prstClr val="black"/>
                </a:solidFill>
                <a:latin typeface="Calibri"/>
              </a:rPr>
              <a:t>It may also occur following puncture wounds, animal bites, burns, abrasions and surgery. </a:t>
            </a:r>
            <a:endParaRPr lang="en-US" sz="2200" dirty="0">
              <a:solidFill>
                <a:prstClr val="black"/>
              </a:solidFill>
              <a:latin typeface="Calibri"/>
            </a:endParaRPr>
          </a:p>
        </p:txBody>
      </p:sp>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a:solidFill>
                  <a:prstClr val="white"/>
                </a:solidFill>
              </a:rPr>
              <a:t> </a:t>
            </a:r>
            <a:r>
              <a:rPr lang="en-US" sz="2800" b="1" dirty="0" smtClean="0">
                <a:solidFill>
                  <a:prstClr val="white"/>
                </a:solidFill>
              </a:rPr>
              <a:t>Belt &amp; </a:t>
            </a:r>
            <a:r>
              <a:rPr lang="en-US" sz="2800" b="1" dirty="0">
                <a:solidFill>
                  <a:prstClr val="white"/>
                </a:solidFill>
              </a:rPr>
              <a:t>Suspender Approach using Immunization</a:t>
            </a:r>
          </a:p>
        </p:txBody>
      </p:sp>
    </p:spTree>
    <p:extLst>
      <p:ext uri="{BB962C8B-B14F-4D97-AF65-F5344CB8AC3E}">
        <p14:creationId xmlns:p14="http://schemas.microsoft.com/office/powerpoint/2010/main" val="20203507"/>
      </p:ext>
    </p:extLst>
  </p:cSld>
  <p:clrMapOvr>
    <a:masterClrMapping/>
  </p:clrMapOvr>
  <p:transition spd="med"/>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905000" y="2286000"/>
            <a:ext cx="7239000" cy="198120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23" name="Rectangle 3"/>
          <p:cNvSpPr>
            <a:spLocks noGrp="1" noChangeArrowheads="1"/>
          </p:cNvSpPr>
          <p:nvPr>
            <p:ph type="subTitle" idx="1"/>
          </p:nvPr>
        </p:nvSpPr>
        <p:spPr>
          <a:xfrm>
            <a:off x="2590800" y="3200400"/>
            <a:ext cx="6400800" cy="1219200"/>
          </a:xfrm>
          <a:effectLst>
            <a:outerShdw blurRad="50800" dist="38100" dir="2700000" algn="tl" rotWithShape="0">
              <a:schemeClr val="bg1">
                <a:lumMod val="50000"/>
                <a:alpha val="40000"/>
              </a:schemeClr>
            </a:outerShdw>
          </a:effectLst>
        </p:spPr>
        <p:txBody>
          <a:bodyPr>
            <a:normAutofit/>
          </a:bodyPr>
          <a:lstStyle/>
          <a:p>
            <a:pPr marR="0" algn="r"/>
            <a:r>
              <a:rPr lang="en-US" sz="2700" dirty="0" smtClean="0">
                <a:solidFill>
                  <a:schemeClr val="bg1"/>
                </a:solidFill>
              </a:rPr>
              <a:t>“Best Practice” minimizing potential pathogen exposures in the field</a:t>
            </a:r>
          </a:p>
        </p:txBody>
      </p:sp>
      <p:sp>
        <p:nvSpPr>
          <p:cNvPr id="3074" name="Rectangle 2"/>
          <p:cNvSpPr>
            <a:spLocks noGrp="1" noChangeArrowheads="1"/>
          </p:cNvSpPr>
          <p:nvPr>
            <p:ph type="ctrTitle"/>
          </p:nvPr>
        </p:nvSpPr>
        <p:spPr>
          <a:xfrm>
            <a:off x="1219200" y="2286000"/>
            <a:ext cx="7772400" cy="1066800"/>
          </a:xfrm>
          <a:effectLst>
            <a:outerShdw blurRad="50800" dist="38100" dir="2700000" algn="tl" rotWithShape="0">
              <a:schemeClr val="bg1">
                <a:alpha val="40000"/>
              </a:schemeClr>
            </a:outerShdw>
          </a:effectLst>
        </p:spPr>
        <p:txBody>
          <a:bodyPr/>
          <a:lstStyle/>
          <a:p>
            <a:pPr algn="r" fontAlgn="auto">
              <a:spcAft>
                <a:spcPts val="0"/>
              </a:spcAft>
              <a:defRPr/>
            </a:pPr>
            <a:r>
              <a:rPr lang="en-US" sz="4000" dirty="0" smtClean="0"/>
              <a:t>Working in the Field  </a:t>
            </a:r>
          </a:p>
        </p:txBody>
      </p:sp>
      <p:pic>
        <p:nvPicPr>
          <p:cNvPr id="5124" name="Picture 7" descr="C:\Users\Owner\AppData\Local\Microsoft\Windows\Temporary Internet Files\Content.IE5\BVRKAAHC\Graphic for Grantees color.jpg"/>
          <p:cNvPicPr>
            <a:picLocks noChangeAspect="1" noChangeArrowheads="1"/>
          </p:cNvPicPr>
          <p:nvPr/>
        </p:nvPicPr>
        <p:blipFill>
          <a:blip r:embed="rId3" cstate="print"/>
          <a:srcRect/>
          <a:stretch>
            <a:fillRect/>
          </a:stretch>
        </p:blipFill>
        <p:spPr bwMode="auto">
          <a:xfrm>
            <a:off x="152400" y="6019800"/>
            <a:ext cx="2286000" cy="712788"/>
          </a:xfrm>
          <a:prstGeom prst="rect">
            <a:avLst/>
          </a:prstGeom>
          <a:noFill/>
          <a:ln w="9525">
            <a:noFill/>
            <a:miter lim="800000"/>
            <a:headEnd/>
            <a:tailEnd/>
          </a:ln>
        </p:spPr>
      </p:pic>
      <p:sp>
        <p:nvSpPr>
          <p:cNvPr id="6" name="Rectangle 2"/>
          <p:cNvSpPr txBox="1">
            <a:spLocks noChangeArrowheads="1"/>
          </p:cNvSpPr>
          <p:nvPr/>
        </p:nvSpPr>
        <p:spPr>
          <a:xfrm>
            <a:off x="1676400" y="-76200"/>
            <a:ext cx="73914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000" b="1" dirty="0" smtClean="0">
                <a:solidFill>
                  <a:prstClr val="white"/>
                </a:solidFill>
                <a:latin typeface="Arial" panose="020B0604020202020204" pitchFamily="34" charset="0"/>
                <a:cs typeface="Arial" panose="020B0604020202020204" pitchFamily="34" charset="0"/>
              </a:rPr>
              <a:t>Washington On-Site Sewage Association</a:t>
            </a:r>
          </a:p>
        </p:txBody>
      </p:sp>
      <p:sp>
        <p:nvSpPr>
          <p:cNvPr id="19" name="Rectangle 2"/>
          <p:cNvSpPr txBox="1">
            <a:spLocks noChangeArrowheads="1"/>
          </p:cNvSpPr>
          <p:nvPr/>
        </p:nvSpPr>
        <p:spPr>
          <a:xfrm>
            <a:off x="5638800" y="228600"/>
            <a:ext cx="338607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1400" b="1" i="1" dirty="0" smtClean="0">
                <a:solidFill>
                  <a:prstClr val="white"/>
                </a:solidFill>
                <a:latin typeface="Arial" panose="020B0604020202020204" pitchFamily="34" charset="0"/>
                <a:cs typeface="Arial" panose="020B0604020202020204" pitchFamily="34" charset="0"/>
              </a:rPr>
              <a:t>“Voice of the Industry”</a:t>
            </a:r>
          </a:p>
        </p:txBody>
      </p:sp>
    </p:spTree>
    <p:extLst>
      <p:ext uri="{BB962C8B-B14F-4D97-AF65-F5344CB8AC3E}">
        <p14:creationId xmlns:p14="http://schemas.microsoft.com/office/powerpoint/2010/main" val="1297641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2" descr="G:\Grant Photos\SAM_0430.JPG"/>
          <p:cNvPicPr>
            <a:picLocks noChangeAspect="1" noChangeArrowheads="1"/>
          </p:cNvPicPr>
          <p:nvPr/>
        </p:nvPicPr>
        <p:blipFill rotWithShape="1">
          <a:blip r:embed="rId3" cstate="print"/>
          <a:srcRect b="12572"/>
          <a:stretch/>
        </p:blipFill>
        <p:spPr bwMode="auto">
          <a:xfrm>
            <a:off x="-4354" y="886098"/>
            <a:ext cx="9144000" cy="5995851"/>
          </a:xfrm>
          <a:prstGeom prst="rect">
            <a:avLst/>
          </a:prstGeom>
          <a:noFill/>
          <a:ln w="9525">
            <a:noFill/>
            <a:miter lim="800000"/>
            <a:headEnd/>
            <a:tailEnd/>
          </a:ln>
        </p:spPr>
      </p:pic>
      <p:grpSp>
        <p:nvGrpSpPr>
          <p:cNvPr id="4" name="Group 3"/>
          <p:cNvGrpSpPr/>
          <p:nvPr/>
        </p:nvGrpSpPr>
        <p:grpSpPr>
          <a:xfrm>
            <a:off x="4876800" y="753368"/>
            <a:ext cx="4267200" cy="8874145"/>
            <a:chOff x="4876800" y="685800"/>
            <a:chExt cx="4267200" cy="8874145"/>
          </a:xfrm>
        </p:grpSpPr>
        <p:sp>
          <p:nvSpPr>
            <p:cNvPr id="5" name="Rectangle 4"/>
            <p:cNvSpPr/>
            <p:nvPr/>
          </p:nvSpPr>
          <p:spPr>
            <a:xfrm>
              <a:off x="5105400" y="685800"/>
              <a:ext cx="4038600" cy="6172200"/>
            </a:xfrm>
            <a:prstGeom prst="rect">
              <a:avLst/>
            </a:prstGeom>
            <a:gradFill>
              <a:gsLst>
                <a:gs pos="0">
                  <a:srgbClr val="FFFFFF">
                    <a:alpha val="0"/>
                  </a:srgbClr>
                </a:gs>
                <a:gs pos="50000">
                  <a:srgbClr val="92D050">
                    <a:alpha val="70000"/>
                  </a:srgbClr>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3"/>
            <p:cNvSpPr txBox="1">
              <a:spLocks noChangeArrowheads="1"/>
            </p:cNvSpPr>
            <p:nvPr/>
          </p:nvSpPr>
          <p:spPr bwMode="auto">
            <a:xfrm>
              <a:off x="4876800" y="1219200"/>
              <a:ext cx="4114800" cy="8340745"/>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r"/>
              <a:r>
                <a:rPr lang="en-US" sz="2800" b="1" u="sng" dirty="0" smtClean="0">
                  <a:solidFill>
                    <a:prstClr val="white"/>
                  </a:solidFill>
                  <a:latin typeface="Calibri"/>
                </a:rPr>
                <a:t>Personal Behaviors:</a:t>
              </a:r>
              <a:r>
                <a:rPr lang="en-US" sz="2800" b="1" dirty="0" smtClean="0">
                  <a:solidFill>
                    <a:prstClr val="white"/>
                  </a:solidFill>
                  <a:latin typeface="Calibri"/>
                </a:rPr>
                <a:t> </a:t>
              </a:r>
            </a:p>
            <a:p>
              <a:pPr algn="r"/>
              <a:r>
                <a:rPr lang="en-US" sz="2800" dirty="0">
                  <a:solidFill>
                    <a:prstClr val="white"/>
                  </a:solidFill>
                  <a:latin typeface="Calibri"/>
                </a:rPr>
                <a:t>Wash </a:t>
              </a:r>
              <a:r>
                <a:rPr lang="en-US" sz="2800" dirty="0" smtClean="0">
                  <a:solidFill>
                    <a:prstClr val="white"/>
                  </a:solidFill>
                  <a:latin typeface="Calibri"/>
                </a:rPr>
                <a:t>hands immediately after handling wastewater</a:t>
              </a:r>
            </a:p>
            <a:p>
              <a:pPr algn="r"/>
              <a:endParaRPr lang="en-US" dirty="0">
                <a:solidFill>
                  <a:prstClr val="white"/>
                </a:solidFill>
                <a:latin typeface="Calibri"/>
              </a:endParaRPr>
            </a:p>
            <a:p>
              <a:pPr algn="r"/>
              <a:r>
                <a:rPr lang="en-US" sz="2800" dirty="0">
                  <a:solidFill>
                    <a:prstClr val="white"/>
                  </a:solidFill>
                  <a:latin typeface="Calibri"/>
                </a:rPr>
                <a:t>Avoid touching </a:t>
              </a:r>
              <a:r>
                <a:rPr lang="en-US" sz="2800" dirty="0" smtClean="0">
                  <a:solidFill>
                    <a:prstClr val="white"/>
                  </a:solidFill>
                  <a:latin typeface="Calibri"/>
                </a:rPr>
                <a:t>face, mouth</a:t>
              </a:r>
              <a:r>
                <a:rPr lang="en-US" sz="2800" dirty="0">
                  <a:solidFill>
                    <a:prstClr val="white"/>
                  </a:solidFill>
                  <a:latin typeface="Calibri"/>
                </a:rPr>
                <a:t>, eyes, nose, </a:t>
              </a:r>
              <a:r>
                <a:rPr lang="en-US" sz="2800" dirty="0" smtClean="0">
                  <a:solidFill>
                    <a:prstClr val="white"/>
                  </a:solidFill>
                  <a:latin typeface="Calibri"/>
                </a:rPr>
                <a:t>or open </a:t>
              </a:r>
              <a:r>
                <a:rPr lang="en-US" sz="2800" dirty="0">
                  <a:solidFill>
                    <a:prstClr val="white"/>
                  </a:solidFill>
                  <a:latin typeface="Calibri"/>
                </a:rPr>
                <a:t>sores and </a:t>
              </a:r>
              <a:r>
                <a:rPr lang="en-US" sz="2800" dirty="0" smtClean="0">
                  <a:solidFill>
                    <a:prstClr val="white"/>
                  </a:solidFill>
                  <a:latin typeface="Calibri"/>
                </a:rPr>
                <a:t>cuts</a:t>
              </a:r>
            </a:p>
            <a:p>
              <a:pPr algn="r"/>
              <a:endParaRPr lang="en-US" dirty="0">
                <a:solidFill>
                  <a:prstClr val="white"/>
                </a:solidFill>
                <a:latin typeface="Calibri"/>
              </a:endParaRPr>
            </a:p>
            <a:p>
              <a:pPr algn="r"/>
              <a:r>
                <a:rPr lang="en-US" sz="2800" dirty="0" smtClean="0">
                  <a:solidFill>
                    <a:prstClr val="white"/>
                  </a:solidFill>
                  <a:latin typeface="Calibri"/>
                </a:rPr>
                <a:t>Wash </a:t>
              </a:r>
              <a:r>
                <a:rPr lang="en-US" sz="2800" dirty="0">
                  <a:solidFill>
                    <a:prstClr val="white"/>
                  </a:solidFill>
                  <a:latin typeface="Calibri"/>
                </a:rPr>
                <a:t>your hands </a:t>
              </a:r>
              <a:r>
                <a:rPr lang="en-US" sz="2800" dirty="0" smtClean="0">
                  <a:solidFill>
                    <a:prstClr val="white"/>
                  </a:solidFill>
                  <a:latin typeface="Calibri"/>
                </a:rPr>
                <a:t>before </a:t>
              </a:r>
              <a:r>
                <a:rPr lang="en-US" sz="2800" dirty="0">
                  <a:solidFill>
                    <a:prstClr val="white"/>
                  </a:solidFill>
                  <a:latin typeface="Calibri"/>
                </a:rPr>
                <a:t>eating </a:t>
              </a:r>
              <a:r>
                <a:rPr lang="en-US" sz="2800" dirty="0" smtClean="0">
                  <a:solidFill>
                    <a:prstClr val="white"/>
                  </a:solidFill>
                  <a:latin typeface="Calibri"/>
                </a:rPr>
                <a:t>or using the toilet</a:t>
              </a:r>
            </a:p>
            <a:p>
              <a:pPr algn="r"/>
              <a:endParaRPr lang="en-US" dirty="0">
                <a:solidFill>
                  <a:prstClr val="white"/>
                </a:solidFill>
                <a:latin typeface="Calibri"/>
              </a:endParaRPr>
            </a:p>
            <a:p>
              <a:pPr algn="r"/>
              <a:r>
                <a:rPr lang="en-US" sz="2800" dirty="0">
                  <a:solidFill>
                    <a:prstClr val="white"/>
                  </a:solidFill>
                  <a:latin typeface="Calibri"/>
                </a:rPr>
                <a:t>Do not smoke or chew tobacco or gum </a:t>
              </a:r>
              <a:endParaRPr lang="en-US" sz="2800" dirty="0" smtClean="0">
                <a:solidFill>
                  <a:prstClr val="white"/>
                </a:solidFill>
                <a:latin typeface="Calibri"/>
              </a:endParaRPr>
            </a:p>
            <a:p>
              <a:pPr algn="r"/>
              <a:endParaRPr lang="en-US" sz="2800" dirty="0" smtClean="0">
                <a:solidFill>
                  <a:prstClr val="white"/>
                </a:solidFill>
                <a:latin typeface="Calibri"/>
              </a:endParaRPr>
            </a:p>
            <a:p>
              <a:pPr algn="r"/>
              <a:endParaRPr lang="en-US" sz="2800" dirty="0">
                <a:solidFill>
                  <a:prstClr val="white"/>
                </a:solidFill>
                <a:latin typeface="Calibri"/>
              </a:endParaRPr>
            </a:p>
            <a:p>
              <a:pPr algn="r"/>
              <a:endParaRPr lang="en-US" sz="2800" dirty="0" smtClean="0">
                <a:solidFill>
                  <a:prstClr val="white"/>
                </a:solidFill>
                <a:latin typeface="Calibri"/>
              </a:endParaRPr>
            </a:p>
            <a:p>
              <a:pPr algn="r"/>
              <a:endParaRPr lang="en-US" sz="2800" dirty="0">
                <a:solidFill>
                  <a:prstClr val="white"/>
                </a:solidFill>
                <a:latin typeface="Calibri"/>
              </a:endParaRPr>
            </a:p>
            <a:p>
              <a:pPr algn="r"/>
              <a:endParaRPr lang="en-US" sz="2800" dirty="0" smtClean="0">
                <a:solidFill>
                  <a:prstClr val="white"/>
                </a:solidFill>
                <a:latin typeface="Calibri"/>
              </a:endParaRPr>
            </a:p>
            <a:p>
              <a:pPr algn="r"/>
              <a:endParaRPr lang="en-US" sz="2800" b="1" dirty="0">
                <a:solidFill>
                  <a:prstClr val="black"/>
                </a:solidFill>
              </a:endParaRPr>
            </a:p>
            <a:p>
              <a:r>
                <a:rPr lang="en-US" sz="2800" b="1" dirty="0" smtClean="0">
                  <a:solidFill>
                    <a:prstClr val="black"/>
                  </a:solidFill>
                </a:rPr>
                <a:t> </a:t>
              </a:r>
            </a:p>
          </p:txBody>
        </p:sp>
      </p:grpSp>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
        <p:nvSpPr>
          <p:cNvPr id="7"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Personal Behaviors</a:t>
            </a:r>
          </a:p>
        </p:txBody>
      </p:sp>
      <p:sp>
        <p:nvSpPr>
          <p:cNvPr id="8" name="Rectangle 7"/>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5741937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G:\Grant Photos\SAM_0495.JPG"/>
          <p:cNvPicPr>
            <a:picLocks noChangeAspect="1" noChangeArrowheads="1"/>
          </p:cNvPicPr>
          <p:nvPr/>
        </p:nvPicPr>
        <p:blipFill rotWithShape="1">
          <a:blip r:embed="rId3" cstate="print"/>
          <a:srcRect l="12465" r="13921"/>
          <a:stretch/>
        </p:blipFill>
        <p:spPr bwMode="auto">
          <a:xfrm>
            <a:off x="-6626" y="2199884"/>
            <a:ext cx="4572000" cy="4658116"/>
          </a:xfrm>
          <a:prstGeom prst="rect">
            <a:avLst/>
          </a:prstGeom>
          <a:noFill/>
          <a:ln w="9525">
            <a:noFill/>
            <a:miter lim="800000"/>
            <a:headEnd/>
            <a:tailEnd/>
          </a:ln>
        </p:spPr>
      </p:pic>
      <p:pic>
        <p:nvPicPr>
          <p:cNvPr id="1027" name="Picture 3" descr="C:\Users\WOSSA\Desktop\WOSSA\WOSSA Admin\Grants\SHIP\Photos\SAM_05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5052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Grant Photos\SAM_0579.JPG"/>
          <p:cNvPicPr>
            <a:picLocks noChangeAspect="1" noChangeArrowheads="1"/>
          </p:cNvPicPr>
          <p:nvPr/>
        </p:nvPicPr>
        <p:blipFill rotWithShape="1">
          <a:blip r:embed="rId5" cstate="print"/>
          <a:srcRect l="28715" r="14286" b="23889"/>
          <a:stretch/>
        </p:blipFill>
        <p:spPr bwMode="auto">
          <a:xfrm>
            <a:off x="4572000" y="-1086184"/>
            <a:ext cx="4572000" cy="4578684"/>
          </a:xfrm>
          <a:prstGeom prst="rect">
            <a:avLst/>
          </a:prstGeom>
          <a:noFill/>
          <a:ln w="9525">
            <a:noFill/>
            <a:miter lim="800000"/>
            <a:headEnd/>
            <a:tailEnd/>
          </a:ln>
        </p:spPr>
      </p:pic>
      <p:pic>
        <p:nvPicPr>
          <p:cNvPr id="3074" name="Picture 2" descr="C:\Users\WOSSA\Desktop\WOSSA\WOSSA Admin\Grants\SHIP\Photos\2013-07-22 09.55.50.jpg"/>
          <p:cNvPicPr>
            <a:picLocks noChangeAspect="1" noChangeArrowheads="1"/>
          </p:cNvPicPr>
          <p:nvPr/>
        </p:nvPicPr>
        <p:blipFill rotWithShape="1">
          <a:blip r:embed="rId6">
            <a:extLst>
              <a:ext uri="{28A0092B-C50C-407E-A947-70E740481C1C}">
                <a14:useLocalDpi xmlns:a14="http://schemas.microsoft.com/office/drawing/2010/main" val="0"/>
              </a:ext>
            </a:extLst>
          </a:blip>
          <a:srcRect b="20826"/>
          <a:stretch/>
        </p:blipFill>
        <p:spPr bwMode="auto">
          <a:xfrm>
            <a:off x="-8803" y="777603"/>
            <a:ext cx="4572000" cy="271489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flipH="1">
            <a:off x="4565374" y="0"/>
            <a:ext cx="6626" cy="7010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cxnSp>
        <p:nvCxnSpPr>
          <p:cNvPr id="10" name="Straight Connector 9"/>
          <p:cNvCxnSpPr/>
          <p:nvPr/>
        </p:nvCxnSpPr>
        <p:spPr>
          <a:xfrm>
            <a:off x="-152400" y="3492500"/>
            <a:ext cx="9601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Personal Behaviors</a:t>
            </a:r>
          </a:p>
        </p:txBody>
      </p:sp>
      <p:sp>
        <p:nvSpPr>
          <p:cNvPr id="16" name="Rectangle 15"/>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02313213"/>
      </p:ext>
    </p:extLst>
  </p:cSld>
  <p:clrMapOvr>
    <a:masterClrMapping/>
  </p:clrMapOvr>
  <p:transition spd="med"/>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4" name="Picture 2" descr="G:\Grant Photos\SAM_0492.JPG"/>
          <p:cNvPicPr>
            <a:picLocks noChangeAspect="1" noChangeArrowheads="1"/>
          </p:cNvPicPr>
          <p:nvPr/>
        </p:nvPicPr>
        <p:blipFill>
          <a:blip r:embed="rId3" cstate="print"/>
          <a:srcRect/>
          <a:stretch>
            <a:fillRect/>
          </a:stretch>
        </p:blipFill>
        <p:spPr bwMode="auto">
          <a:xfrm>
            <a:off x="-152400" y="0"/>
            <a:ext cx="9296400" cy="6972300"/>
          </a:xfrm>
          <a:prstGeom prst="rect">
            <a:avLst/>
          </a:prstGeom>
          <a:noFill/>
          <a:ln w="9525">
            <a:noFill/>
            <a:miter lim="800000"/>
            <a:headEnd/>
            <a:tailEnd/>
          </a:ln>
        </p:spPr>
      </p:pic>
      <p:sp>
        <p:nvSpPr>
          <p:cNvPr id="3" name="Oval 2"/>
          <p:cNvSpPr/>
          <p:nvPr/>
        </p:nvSpPr>
        <p:spPr>
          <a:xfrm>
            <a:off x="8458200" y="1981200"/>
            <a:ext cx="3810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Personal Behaviors</a:t>
            </a:r>
          </a:p>
        </p:txBody>
      </p:sp>
      <p:sp>
        <p:nvSpPr>
          <p:cNvPr id="6" name="Rectangle 5"/>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27321249"/>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54877" y="3443110"/>
            <a:ext cx="4038600" cy="344537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ysClr val="window" lastClr="FFFFFF"/>
                </a:solidFill>
                <a:latin typeface="Arial" panose="020B0604020202020204" pitchFamily="34" charset="0"/>
                <a:cs typeface="Arial" panose="020B0604020202020204" pitchFamily="34" charset="0"/>
              </a:rPr>
              <a:t>Purpose of the Grant and Outcomes</a:t>
            </a:r>
            <a:endParaRPr kumimoji="0" lang="en-US" sz="2800" b="1" i="0" u="none" strike="noStrike" kern="1200" cap="none" spc="0" normalizeH="0" baseline="0" noProof="0" dirty="0" smtClean="0">
              <a:ln>
                <a:noFill/>
              </a:ln>
              <a:solidFill>
                <a:sysClr val="window" lastClr="FFFFFF"/>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685800" y="1828800"/>
            <a:ext cx="80010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pitchFamily="18" charset="2"/>
              <a:buNone/>
            </a:pPr>
            <a:r>
              <a:rPr lang="en-US" sz="2800" dirty="0" smtClean="0"/>
              <a:t> </a:t>
            </a:r>
            <a:r>
              <a:rPr lang="en-US" sz="3600" dirty="0" smtClean="0">
                <a:latin typeface="+mj-lt"/>
              </a:rPr>
              <a:t>What we found….</a:t>
            </a:r>
            <a:endParaRPr lang="en-US" sz="2800" u="sng" dirty="0" smtClean="0">
              <a:latin typeface="+mj-lt"/>
            </a:endParaRPr>
          </a:p>
        </p:txBody>
      </p:sp>
      <p:pic>
        <p:nvPicPr>
          <p:cNvPr id="5122" name="Picture 2" descr="C:\Users\WOSSA\Desktop\WOSSA\WOSSA Admin\Grants\SHIP\Photos\IMG_18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5063" y="3443110"/>
            <a:ext cx="4572000" cy="3414889"/>
          </a:xfrm>
          <a:prstGeom prst="rect">
            <a:avLst/>
          </a:prstGeom>
          <a:noFill/>
          <a:extLst>
            <a:ext uri="{909E8E84-426E-40DD-AFC4-6F175D3DCCD1}">
              <a14:hiddenFill xmlns:a14="http://schemas.microsoft.com/office/drawing/2010/main">
                <a:solidFill>
                  <a:srgbClr val="FFFFFF"/>
                </a:solidFill>
              </a14:hiddenFill>
            </a:ext>
          </a:extLst>
        </p:spPr>
      </p:pic>
      <p:sp>
        <p:nvSpPr>
          <p:cNvPr id="7171" name="Rectangle 3"/>
          <p:cNvSpPr>
            <a:spLocks noGrp="1" noChangeArrowheads="1"/>
          </p:cNvSpPr>
          <p:nvPr>
            <p:ph idx="1"/>
          </p:nvPr>
        </p:nvSpPr>
        <p:spPr>
          <a:xfrm>
            <a:off x="304800" y="3884930"/>
            <a:ext cx="8229600" cy="1220470"/>
          </a:xfrm>
          <a:effectLst>
            <a:outerShdw blurRad="50800" dist="50800" dir="5400000" algn="ctr" rotWithShape="0">
              <a:schemeClr val="bg1"/>
            </a:outerShdw>
          </a:effectLst>
        </p:spPr>
        <p:txBody>
          <a:bodyPr/>
          <a:lstStyle/>
          <a:p>
            <a:pPr marL="0" indent="0">
              <a:buNone/>
            </a:pPr>
            <a:r>
              <a:rPr lang="en-US" sz="4400" b="1" u="sng" dirty="0" smtClean="0">
                <a:latin typeface="+mj-lt"/>
              </a:rPr>
              <a:t>ALMOST </a:t>
            </a:r>
          </a:p>
          <a:p>
            <a:pPr marL="0" indent="0">
              <a:buNone/>
            </a:pPr>
            <a:r>
              <a:rPr lang="en-US" sz="4400" b="1" u="sng" dirty="0" smtClean="0">
                <a:latin typeface="+mj-lt"/>
              </a:rPr>
              <a:t>EVERYTHING IS </a:t>
            </a:r>
          </a:p>
          <a:p>
            <a:pPr marL="0" indent="0">
              <a:buNone/>
            </a:pPr>
            <a:r>
              <a:rPr lang="en-US" sz="4400" b="1" u="sng" dirty="0" smtClean="0">
                <a:latin typeface="+mj-lt"/>
              </a:rPr>
              <a:t>CONTAMINATED!</a:t>
            </a:r>
          </a:p>
        </p:txBody>
      </p:sp>
    </p:spTree>
    <p:extLst>
      <p:ext uri="{BB962C8B-B14F-4D97-AF65-F5344CB8AC3E}">
        <p14:creationId xmlns:p14="http://schemas.microsoft.com/office/powerpoint/2010/main" val="2449239927"/>
      </p:ext>
    </p:extLst>
  </p:cSld>
  <p:clrMapOvr>
    <a:masterClrMapping/>
  </p:clrMapOvr>
  <p:transition spd="med"/>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2" descr="G:\Grant Photos\IMG_1903.JPG"/>
          <p:cNvPicPr>
            <a:picLocks noChangeAspect="1" noChangeArrowheads="1"/>
          </p:cNvPicPr>
          <p:nvPr/>
        </p:nvPicPr>
        <p:blipFill>
          <a:blip r:embed="rId3" cstate="print"/>
          <a:srcRect/>
          <a:stretch>
            <a:fillRect/>
          </a:stretch>
        </p:blipFill>
        <p:spPr bwMode="auto">
          <a:xfrm>
            <a:off x="0" y="14288"/>
            <a:ext cx="9144000" cy="6829425"/>
          </a:xfrm>
          <a:prstGeom prst="rect">
            <a:avLst/>
          </a:prstGeom>
          <a:noFill/>
          <a:ln w="9525">
            <a:noFill/>
            <a:miter lim="800000"/>
            <a:headEnd/>
            <a:tailEnd/>
          </a:ln>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
        <p:nvSpPr>
          <p:cNvPr id="4"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Personal Behaviors</a:t>
            </a:r>
          </a:p>
        </p:txBody>
      </p:sp>
      <p:sp>
        <p:nvSpPr>
          <p:cNvPr id="5" name="Rectangle 4"/>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13661119"/>
      </p:ext>
    </p:extLst>
  </p:cSld>
  <p:clrMapOvr>
    <a:masterClrMapping/>
  </p:clrMapOvr>
  <p:transition spd="med"/>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WOSSA\Desktop\WOSSA\WOSSA Admin\Grants\SHIP\Final\IMG_4924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8" b="7061"/>
          <a:stretch/>
        </p:blipFill>
        <p:spPr bwMode="auto">
          <a:xfrm>
            <a:off x="4354" y="510500"/>
            <a:ext cx="9139646" cy="63475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81000" y="446678"/>
            <a:ext cx="8763000" cy="8794119"/>
            <a:chOff x="381000" y="390838"/>
            <a:chExt cx="8763000" cy="8794119"/>
          </a:xfrm>
        </p:grpSpPr>
        <p:pic>
          <p:nvPicPr>
            <p:cNvPr id="1027" name="Picture 3" descr="C:\Users\WOSSA\Desktop\WOSSA\WOSSA Admin\Grants\SHIP\Photos\IMG_490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5" t="-413" r="10967" b="6111"/>
            <a:stretch/>
          </p:blipFill>
          <p:spPr bwMode="auto">
            <a:xfrm>
              <a:off x="4570307" y="390838"/>
              <a:ext cx="4573693" cy="646716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81000" y="803255"/>
              <a:ext cx="4267200" cy="8381702"/>
              <a:chOff x="4613366" y="685800"/>
              <a:chExt cx="4267200" cy="8381702"/>
            </a:xfrm>
          </p:grpSpPr>
          <p:sp>
            <p:nvSpPr>
              <p:cNvPr id="12" name="Rectangle 11"/>
              <p:cNvSpPr/>
              <p:nvPr/>
            </p:nvSpPr>
            <p:spPr>
              <a:xfrm>
                <a:off x="4841966" y="685800"/>
                <a:ext cx="4038600" cy="6172200"/>
              </a:xfrm>
              <a:prstGeom prst="rect">
                <a:avLst/>
              </a:prstGeom>
              <a:gradFill>
                <a:gsLst>
                  <a:gs pos="0">
                    <a:srgbClr val="FFFFFF">
                      <a:alpha val="0"/>
                    </a:srgbClr>
                  </a:gs>
                  <a:gs pos="50000">
                    <a:srgbClr val="92D050">
                      <a:alpha val="70000"/>
                    </a:srgbClr>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extBox 3"/>
              <p:cNvSpPr txBox="1">
                <a:spLocks noChangeArrowheads="1"/>
              </p:cNvSpPr>
              <p:nvPr/>
            </p:nvSpPr>
            <p:spPr bwMode="auto">
              <a:xfrm>
                <a:off x="4613366" y="1219200"/>
                <a:ext cx="4114800" cy="7848302"/>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r"/>
                <a:endParaRPr lang="en-US" sz="2800" b="1" u="sng" dirty="0" smtClean="0">
                  <a:solidFill>
                    <a:prstClr val="white"/>
                  </a:solidFill>
                  <a:latin typeface="Calibri"/>
                </a:endParaRPr>
              </a:p>
              <a:p>
                <a:pPr algn="r"/>
                <a:r>
                  <a:rPr lang="en-US" sz="2800" b="1" u="sng" dirty="0" smtClean="0">
                    <a:solidFill>
                      <a:prstClr val="white"/>
                    </a:solidFill>
                    <a:latin typeface="Calibri"/>
                  </a:rPr>
                  <a:t>Why does accident /</a:t>
                </a:r>
              </a:p>
              <a:p>
                <a:pPr algn="r"/>
                <a:r>
                  <a:rPr lang="en-US" sz="2800" b="1" u="sng" dirty="0">
                    <a:solidFill>
                      <a:prstClr val="white"/>
                    </a:solidFill>
                    <a:latin typeface="Calibri"/>
                  </a:rPr>
                  <a:t>i</a:t>
                </a:r>
                <a:r>
                  <a:rPr lang="en-US" sz="2800" b="1" u="sng" dirty="0" smtClean="0">
                    <a:solidFill>
                      <a:prstClr val="white"/>
                    </a:solidFill>
                    <a:latin typeface="Calibri"/>
                  </a:rPr>
                  <a:t>llnesses Happen:</a:t>
                </a:r>
                <a:r>
                  <a:rPr lang="en-US" sz="2800" b="1" dirty="0" smtClean="0">
                    <a:solidFill>
                      <a:prstClr val="white"/>
                    </a:solidFill>
                    <a:latin typeface="Calibri"/>
                  </a:rPr>
                  <a:t> </a:t>
                </a:r>
              </a:p>
              <a:p>
                <a:pPr algn="r"/>
                <a:endParaRPr lang="en-US" sz="2800" dirty="0" smtClean="0">
                  <a:solidFill>
                    <a:prstClr val="white"/>
                  </a:solidFill>
                  <a:latin typeface="Calibri"/>
                </a:endParaRPr>
              </a:p>
              <a:p>
                <a:pPr algn="r"/>
                <a:r>
                  <a:rPr lang="en-US" sz="2800" dirty="0" smtClean="0">
                    <a:solidFill>
                      <a:prstClr val="white"/>
                    </a:solidFill>
                    <a:latin typeface="Calibri"/>
                  </a:rPr>
                  <a:t>1. Rushing</a:t>
                </a:r>
              </a:p>
              <a:p>
                <a:pPr algn="r"/>
                <a:endParaRPr lang="en-US" sz="2800" dirty="0">
                  <a:solidFill>
                    <a:prstClr val="white"/>
                  </a:solidFill>
                  <a:latin typeface="Calibri"/>
                </a:endParaRPr>
              </a:p>
              <a:p>
                <a:pPr algn="r"/>
                <a:r>
                  <a:rPr lang="en-US" sz="2800" dirty="0" smtClean="0">
                    <a:solidFill>
                      <a:prstClr val="white"/>
                    </a:solidFill>
                    <a:latin typeface="Calibri"/>
                  </a:rPr>
                  <a:t>2. Eyes </a:t>
                </a:r>
                <a:r>
                  <a:rPr lang="en-US" sz="2800" dirty="0">
                    <a:solidFill>
                      <a:prstClr val="white"/>
                    </a:solidFill>
                    <a:latin typeface="Calibri"/>
                  </a:rPr>
                  <a:t>N</a:t>
                </a:r>
                <a:r>
                  <a:rPr lang="en-US" sz="2800" dirty="0" smtClean="0">
                    <a:solidFill>
                      <a:prstClr val="white"/>
                    </a:solidFill>
                    <a:latin typeface="Calibri"/>
                  </a:rPr>
                  <a:t>ot </a:t>
                </a:r>
                <a:r>
                  <a:rPr lang="en-US" sz="2800" dirty="0">
                    <a:solidFill>
                      <a:prstClr val="white"/>
                    </a:solidFill>
                    <a:latin typeface="Calibri"/>
                  </a:rPr>
                  <a:t>O</a:t>
                </a:r>
                <a:r>
                  <a:rPr lang="en-US" sz="2800" dirty="0" smtClean="0">
                    <a:solidFill>
                      <a:prstClr val="white"/>
                    </a:solidFill>
                    <a:latin typeface="Calibri"/>
                  </a:rPr>
                  <a:t>n Path</a:t>
                </a:r>
              </a:p>
              <a:p>
                <a:pPr algn="r"/>
                <a:endParaRPr lang="en-US" sz="2800" dirty="0">
                  <a:solidFill>
                    <a:prstClr val="white"/>
                  </a:solidFill>
                  <a:latin typeface="Calibri"/>
                </a:endParaRPr>
              </a:p>
              <a:p>
                <a:pPr algn="r"/>
                <a:r>
                  <a:rPr lang="en-US" sz="2800" dirty="0" smtClean="0">
                    <a:solidFill>
                      <a:prstClr val="white"/>
                    </a:solidFill>
                    <a:latin typeface="Calibri"/>
                  </a:rPr>
                  <a:t>3.Eyes Not </a:t>
                </a:r>
                <a:r>
                  <a:rPr lang="en-US" sz="2800" dirty="0">
                    <a:solidFill>
                      <a:prstClr val="white"/>
                    </a:solidFill>
                    <a:latin typeface="Calibri"/>
                  </a:rPr>
                  <a:t>O</a:t>
                </a:r>
                <a:r>
                  <a:rPr lang="en-US" sz="2800" dirty="0" smtClean="0">
                    <a:solidFill>
                      <a:prstClr val="white"/>
                    </a:solidFill>
                    <a:latin typeface="Calibri"/>
                  </a:rPr>
                  <a:t>n Task</a:t>
                </a:r>
              </a:p>
              <a:p>
                <a:pPr algn="r"/>
                <a:endParaRPr lang="en-US" sz="2800" dirty="0">
                  <a:solidFill>
                    <a:prstClr val="white"/>
                  </a:solidFill>
                  <a:latin typeface="Calibri"/>
                </a:endParaRPr>
              </a:p>
              <a:p>
                <a:pPr algn="r"/>
                <a:r>
                  <a:rPr lang="en-US" sz="2800" dirty="0" smtClean="0">
                    <a:solidFill>
                      <a:prstClr val="white"/>
                    </a:solidFill>
                    <a:latin typeface="Calibri"/>
                  </a:rPr>
                  <a:t>4. Line Of Fire</a:t>
                </a:r>
              </a:p>
              <a:p>
                <a:pPr algn="r"/>
                <a:endParaRPr lang="en-US" sz="2800" dirty="0" smtClean="0">
                  <a:solidFill>
                    <a:prstClr val="white"/>
                  </a:solidFill>
                  <a:latin typeface="Calibri"/>
                </a:endParaRPr>
              </a:p>
              <a:p>
                <a:pPr algn="r"/>
                <a:endParaRPr lang="en-US" sz="2800" dirty="0">
                  <a:solidFill>
                    <a:prstClr val="white"/>
                  </a:solidFill>
                  <a:latin typeface="Calibri"/>
                </a:endParaRPr>
              </a:p>
              <a:p>
                <a:pPr algn="r"/>
                <a:endParaRPr lang="en-US" sz="2800" dirty="0" smtClean="0">
                  <a:solidFill>
                    <a:prstClr val="white"/>
                  </a:solidFill>
                  <a:latin typeface="Calibri"/>
                </a:endParaRPr>
              </a:p>
              <a:p>
                <a:pPr algn="r"/>
                <a:endParaRPr lang="en-US" sz="2800" dirty="0">
                  <a:solidFill>
                    <a:prstClr val="white"/>
                  </a:solidFill>
                  <a:latin typeface="Calibri"/>
                </a:endParaRPr>
              </a:p>
              <a:p>
                <a:pPr algn="r"/>
                <a:endParaRPr lang="en-US" sz="2800" dirty="0" smtClean="0">
                  <a:solidFill>
                    <a:prstClr val="white"/>
                  </a:solidFill>
                  <a:latin typeface="Calibri"/>
                </a:endParaRPr>
              </a:p>
              <a:p>
                <a:pPr algn="r"/>
                <a:endParaRPr lang="en-US" sz="2800" b="1" dirty="0">
                  <a:solidFill>
                    <a:prstClr val="black"/>
                  </a:solidFill>
                </a:endParaRPr>
              </a:p>
              <a:p>
                <a:r>
                  <a:rPr lang="en-US" sz="2800" b="1" dirty="0" smtClean="0">
                    <a:solidFill>
                      <a:prstClr val="black"/>
                    </a:solidFill>
                  </a:rPr>
                  <a:t> </a:t>
                </a:r>
              </a:p>
            </p:txBody>
          </p:sp>
        </p:grpSp>
      </p:grpSp>
      <p:pic>
        <p:nvPicPr>
          <p:cNvPr id="3" name="Picture 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
        <p:nvSpPr>
          <p:cNvPr id="9"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Personal Behaviors</a:t>
            </a:r>
          </a:p>
        </p:txBody>
      </p:sp>
      <p:sp>
        <p:nvSpPr>
          <p:cNvPr id="10" name="Rectangle 9"/>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2436116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1" name="Picture 3" descr="E:\Pict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650"/>
            <a:ext cx="9144000" cy="61023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876800" y="753368"/>
            <a:ext cx="4267200" cy="8381702"/>
            <a:chOff x="4876800" y="685800"/>
            <a:chExt cx="4267200" cy="8381702"/>
          </a:xfrm>
        </p:grpSpPr>
        <p:sp>
          <p:nvSpPr>
            <p:cNvPr id="5" name="Rectangle 4"/>
            <p:cNvSpPr/>
            <p:nvPr/>
          </p:nvSpPr>
          <p:spPr>
            <a:xfrm>
              <a:off x="5105400" y="685800"/>
              <a:ext cx="4038600" cy="6172200"/>
            </a:xfrm>
            <a:prstGeom prst="rect">
              <a:avLst/>
            </a:prstGeom>
            <a:gradFill>
              <a:gsLst>
                <a:gs pos="0">
                  <a:srgbClr val="FFFFFF">
                    <a:alpha val="0"/>
                  </a:srgbClr>
                </a:gs>
                <a:gs pos="50000">
                  <a:srgbClr val="92D050">
                    <a:alpha val="70000"/>
                  </a:srgbClr>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3"/>
            <p:cNvSpPr txBox="1">
              <a:spLocks noChangeArrowheads="1"/>
            </p:cNvSpPr>
            <p:nvPr/>
          </p:nvSpPr>
          <p:spPr bwMode="auto">
            <a:xfrm>
              <a:off x="4876800" y="1219200"/>
              <a:ext cx="4114800" cy="7848302"/>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r"/>
              <a:endParaRPr lang="en-US" sz="2800" b="1" u="sng" dirty="0" smtClean="0">
                <a:solidFill>
                  <a:prstClr val="white"/>
                </a:solidFill>
                <a:latin typeface="Calibri"/>
              </a:endParaRPr>
            </a:p>
            <a:p>
              <a:pPr algn="r"/>
              <a:r>
                <a:rPr lang="en-US" sz="2800" b="1" u="sng" dirty="0" smtClean="0">
                  <a:solidFill>
                    <a:prstClr val="white"/>
                  </a:solidFill>
                  <a:latin typeface="Calibri"/>
                </a:rPr>
                <a:t>The “Compliance” Barrier:</a:t>
              </a:r>
              <a:r>
                <a:rPr lang="en-US" sz="2800" b="1" dirty="0" smtClean="0">
                  <a:solidFill>
                    <a:prstClr val="white"/>
                  </a:solidFill>
                  <a:latin typeface="Calibri"/>
                </a:rPr>
                <a:t> </a:t>
              </a:r>
            </a:p>
            <a:p>
              <a:pPr algn="r"/>
              <a:endParaRPr lang="en-US" sz="2800" dirty="0" smtClean="0">
                <a:solidFill>
                  <a:prstClr val="white"/>
                </a:solidFill>
                <a:latin typeface="Calibri"/>
              </a:endParaRPr>
            </a:p>
            <a:p>
              <a:pPr algn="r"/>
              <a:r>
                <a:rPr lang="en-US" sz="2800" dirty="0" smtClean="0">
                  <a:solidFill>
                    <a:prstClr val="white"/>
                  </a:solidFill>
                  <a:latin typeface="Calibri"/>
                </a:rPr>
                <a:t>1. Cost</a:t>
              </a:r>
              <a:endParaRPr lang="en-US" sz="2800" dirty="0">
                <a:solidFill>
                  <a:prstClr val="white"/>
                </a:solidFill>
                <a:latin typeface="Calibri"/>
              </a:endParaRPr>
            </a:p>
            <a:p>
              <a:pPr algn="r"/>
              <a:endParaRPr lang="en-US" sz="2800" dirty="0" smtClean="0">
                <a:solidFill>
                  <a:prstClr val="white"/>
                </a:solidFill>
                <a:latin typeface="Calibri"/>
              </a:endParaRPr>
            </a:p>
            <a:p>
              <a:pPr algn="r"/>
              <a:r>
                <a:rPr lang="en-US" sz="2800" dirty="0" smtClean="0">
                  <a:solidFill>
                    <a:prstClr val="white"/>
                  </a:solidFill>
                  <a:latin typeface="Calibri"/>
                </a:rPr>
                <a:t>2. Peer pressure</a:t>
              </a:r>
              <a:endParaRPr lang="en-US" sz="2800" dirty="0">
                <a:solidFill>
                  <a:prstClr val="white"/>
                </a:solidFill>
                <a:latin typeface="Calibri"/>
              </a:endParaRPr>
            </a:p>
            <a:p>
              <a:pPr algn="r"/>
              <a:endParaRPr lang="en-US" sz="2800" dirty="0" smtClean="0">
                <a:solidFill>
                  <a:prstClr val="white"/>
                </a:solidFill>
                <a:latin typeface="Calibri"/>
              </a:endParaRPr>
            </a:p>
            <a:p>
              <a:pPr algn="r"/>
              <a:r>
                <a:rPr lang="en-US" sz="2800" dirty="0" smtClean="0">
                  <a:solidFill>
                    <a:prstClr val="white"/>
                  </a:solidFill>
                  <a:latin typeface="Calibri"/>
                </a:rPr>
                <a:t>3. Time</a:t>
              </a:r>
            </a:p>
            <a:p>
              <a:pPr algn="r"/>
              <a:endParaRPr lang="en-US" sz="2800" dirty="0">
                <a:solidFill>
                  <a:prstClr val="white"/>
                </a:solidFill>
                <a:latin typeface="Calibri"/>
              </a:endParaRPr>
            </a:p>
            <a:p>
              <a:pPr algn="r"/>
              <a:r>
                <a:rPr lang="en-US" sz="2800" dirty="0" smtClean="0">
                  <a:solidFill>
                    <a:prstClr val="white"/>
                  </a:solidFill>
                  <a:latin typeface="Calibri"/>
                </a:rPr>
                <a:t>4. Nothing </a:t>
              </a:r>
              <a:r>
                <a:rPr lang="en-US" sz="2800" dirty="0">
                  <a:solidFill>
                    <a:prstClr val="white"/>
                  </a:solidFill>
                  <a:latin typeface="Calibri"/>
                </a:rPr>
                <a:t>really bad </a:t>
              </a:r>
              <a:endParaRPr lang="en-US" sz="2800" dirty="0" smtClean="0">
                <a:solidFill>
                  <a:prstClr val="white"/>
                </a:solidFill>
                <a:latin typeface="Calibri"/>
              </a:endParaRPr>
            </a:p>
            <a:p>
              <a:pPr algn="r"/>
              <a:r>
                <a:rPr lang="en-US" sz="2800" dirty="0" smtClean="0">
                  <a:solidFill>
                    <a:prstClr val="white"/>
                  </a:solidFill>
                  <a:latin typeface="Calibri"/>
                </a:rPr>
                <a:t>has </a:t>
              </a:r>
              <a:r>
                <a:rPr lang="en-US" sz="2800" dirty="0">
                  <a:solidFill>
                    <a:prstClr val="white"/>
                  </a:solidFill>
                  <a:latin typeface="Calibri"/>
                </a:rPr>
                <a:t>happened…</a:t>
              </a:r>
            </a:p>
            <a:p>
              <a:pPr algn="r"/>
              <a:endParaRPr lang="en-US" sz="2800" dirty="0" smtClean="0">
                <a:solidFill>
                  <a:prstClr val="white"/>
                </a:solidFill>
                <a:latin typeface="Calibri"/>
              </a:endParaRPr>
            </a:p>
            <a:p>
              <a:pPr algn="r"/>
              <a:endParaRPr lang="en-US" sz="2800" dirty="0">
                <a:solidFill>
                  <a:prstClr val="white"/>
                </a:solidFill>
                <a:latin typeface="Calibri"/>
              </a:endParaRPr>
            </a:p>
            <a:p>
              <a:pPr algn="r"/>
              <a:endParaRPr lang="en-US" sz="2800" dirty="0" smtClean="0">
                <a:solidFill>
                  <a:prstClr val="white"/>
                </a:solidFill>
                <a:latin typeface="Calibri"/>
              </a:endParaRPr>
            </a:p>
            <a:p>
              <a:pPr algn="r"/>
              <a:endParaRPr lang="en-US" sz="2800" dirty="0">
                <a:solidFill>
                  <a:prstClr val="white"/>
                </a:solidFill>
                <a:latin typeface="Calibri"/>
              </a:endParaRPr>
            </a:p>
            <a:p>
              <a:pPr algn="r"/>
              <a:endParaRPr lang="en-US" sz="2800" dirty="0" smtClean="0">
                <a:solidFill>
                  <a:prstClr val="white"/>
                </a:solidFill>
                <a:latin typeface="Calibri"/>
              </a:endParaRPr>
            </a:p>
            <a:p>
              <a:pPr algn="r"/>
              <a:endParaRPr lang="en-US" sz="2800" b="1" dirty="0">
                <a:solidFill>
                  <a:prstClr val="black"/>
                </a:solidFill>
              </a:endParaRPr>
            </a:p>
            <a:p>
              <a:r>
                <a:rPr lang="en-US" sz="2800" b="1" dirty="0" smtClean="0">
                  <a:solidFill>
                    <a:prstClr val="black"/>
                  </a:solidFill>
                </a:rPr>
                <a:t> </a:t>
              </a:r>
            </a:p>
          </p:txBody>
        </p:sp>
      </p:grpSp>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
        <p:nvSpPr>
          <p:cNvPr id="7"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Personal Behaviors</a:t>
            </a:r>
          </a:p>
        </p:txBody>
      </p:sp>
      <p:sp>
        <p:nvSpPr>
          <p:cNvPr id="8" name="Rectangle 7"/>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7238536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2" descr="G:\Grant Photos\SAM_043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Oval 2"/>
          <p:cNvSpPr/>
          <p:nvPr/>
        </p:nvSpPr>
        <p:spPr>
          <a:xfrm>
            <a:off x="5029200" y="1600200"/>
            <a:ext cx="5334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5" name="Group 4"/>
          <p:cNvGrpSpPr/>
          <p:nvPr/>
        </p:nvGrpSpPr>
        <p:grpSpPr>
          <a:xfrm>
            <a:off x="5105400" y="685800"/>
            <a:ext cx="4038600" cy="8997255"/>
            <a:chOff x="5105400" y="685800"/>
            <a:chExt cx="4038600" cy="8997255"/>
          </a:xfrm>
        </p:grpSpPr>
        <p:sp>
          <p:nvSpPr>
            <p:cNvPr id="6" name="Rectangle 5"/>
            <p:cNvSpPr/>
            <p:nvPr/>
          </p:nvSpPr>
          <p:spPr>
            <a:xfrm>
              <a:off x="5105400" y="685800"/>
              <a:ext cx="4038600" cy="6172200"/>
            </a:xfrm>
            <a:prstGeom prst="rect">
              <a:avLst/>
            </a:prstGeom>
            <a:gradFill>
              <a:gsLst>
                <a:gs pos="0">
                  <a:srgbClr val="FFFFFF">
                    <a:alpha val="0"/>
                  </a:srgbClr>
                </a:gs>
                <a:gs pos="50000">
                  <a:srgbClr val="92D050">
                    <a:alpha val="70000"/>
                  </a:srgbClr>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3"/>
            <p:cNvSpPr txBox="1">
              <a:spLocks noChangeArrowheads="1"/>
            </p:cNvSpPr>
            <p:nvPr/>
          </p:nvSpPr>
          <p:spPr bwMode="auto">
            <a:xfrm>
              <a:off x="5486400" y="1219200"/>
              <a:ext cx="3505200" cy="8463855"/>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r"/>
              <a:r>
                <a:rPr lang="en-US" sz="2800" b="1" u="sng" dirty="0" smtClean="0">
                  <a:solidFill>
                    <a:schemeClr val="bg1"/>
                  </a:solidFill>
                  <a:latin typeface="Calibri"/>
                </a:rPr>
                <a:t>Exposure:</a:t>
              </a:r>
              <a:r>
                <a:rPr lang="en-US" sz="2800" b="1" dirty="0" smtClean="0">
                  <a:solidFill>
                    <a:schemeClr val="bg1"/>
                  </a:solidFill>
                  <a:latin typeface="Calibri"/>
                </a:rPr>
                <a:t> </a:t>
              </a:r>
            </a:p>
            <a:p>
              <a:pPr algn="r"/>
              <a:r>
                <a:rPr lang="en-US" sz="2800" dirty="0" smtClean="0">
                  <a:solidFill>
                    <a:schemeClr val="bg1"/>
                  </a:solidFill>
                  <a:latin typeface="Calibri"/>
                </a:rPr>
                <a:t>Splash </a:t>
              </a:r>
            </a:p>
            <a:p>
              <a:pPr algn="r"/>
              <a:r>
                <a:rPr lang="en-US" sz="2800" dirty="0" smtClean="0">
                  <a:solidFill>
                    <a:schemeClr val="bg1"/>
                  </a:solidFill>
                  <a:latin typeface="Calibri"/>
                </a:rPr>
                <a:t>Aerosol’s</a:t>
              </a:r>
            </a:p>
            <a:p>
              <a:pPr algn="r"/>
              <a:r>
                <a:rPr lang="en-US" sz="2800" dirty="0" smtClean="0">
                  <a:solidFill>
                    <a:schemeClr val="bg1"/>
                  </a:solidFill>
                  <a:latin typeface="Calibri"/>
                </a:rPr>
                <a:t>Line of Fire</a:t>
              </a:r>
            </a:p>
            <a:p>
              <a:pPr algn="r"/>
              <a:endParaRPr lang="en-US" dirty="0">
                <a:solidFill>
                  <a:schemeClr val="bg1"/>
                </a:solidFill>
                <a:latin typeface="Calibri"/>
              </a:endParaRPr>
            </a:p>
            <a:p>
              <a:pPr algn="r"/>
              <a:r>
                <a:rPr lang="en-US" sz="2800" b="1" u="sng" dirty="0" smtClean="0">
                  <a:solidFill>
                    <a:schemeClr val="bg1"/>
                  </a:solidFill>
                  <a:latin typeface="Calibri"/>
                </a:rPr>
                <a:t>PPE Used:</a:t>
              </a:r>
            </a:p>
            <a:p>
              <a:pPr algn="r"/>
              <a:r>
                <a:rPr lang="en-US" sz="2800" dirty="0" smtClean="0">
                  <a:solidFill>
                    <a:schemeClr val="bg1"/>
                  </a:solidFill>
                  <a:latin typeface="Calibri"/>
                </a:rPr>
                <a:t>Waterproof Boots</a:t>
              </a:r>
            </a:p>
            <a:p>
              <a:pPr algn="r"/>
              <a:endParaRPr lang="en-US" dirty="0">
                <a:solidFill>
                  <a:schemeClr val="bg1"/>
                </a:solidFill>
                <a:latin typeface="Calibri"/>
              </a:endParaRPr>
            </a:p>
            <a:p>
              <a:pPr algn="r"/>
              <a:r>
                <a:rPr lang="en-US" sz="2800" b="1" u="sng" dirty="0" smtClean="0">
                  <a:solidFill>
                    <a:schemeClr val="bg1"/>
                  </a:solidFill>
                  <a:latin typeface="Calibri"/>
                </a:rPr>
                <a:t>Additional PPE:</a:t>
              </a:r>
            </a:p>
            <a:p>
              <a:pPr algn="r"/>
              <a:r>
                <a:rPr lang="en-US" sz="2800" dirty="0" smtClean="0">
                  <a:solidFill>
                    <a:schemeClr val="bg1"/>
                  </a:solidFill>
                  <a:latin typeface="Calibri"/>
                </a:rPr>
                <a:t>Double Gloves</a:t>
              </a:r>
            </a:p>
            <a:p>
              <a:pPr algn="r"/>
              <a:r>
                <a:rPr lang="en-US" sz="2800" dirty="0" smtClean="0">
                  <a:solidFill>
                    <a:schemeClr val="bg1"/>
                  </a:solidFill>
                  <a:latin typeface="Calibri"/>
                </a:rPr>
                <a:t>Safety Glasses</a:t>
              </a:r>
            </a:p>
            <a:p>
              <a:pPr algn="r"/>
              <a:r>
                <a:rPr lang="en-US" sz="2800" dirty="0" smtClean="0">
                  <a:solidFill>
                    <a:schemeClr val="bg1"/>
                  </a:solidFill>
                  <a:latin typeface="Calibri"/>
                </a:rPr>
                <a:t>N-95 Mask</a:t>
              </a:r>
            </a:p>
            <a:p>
              <a:pPr algn="r"/>
              <a:r>
                <a:rPr lang="en-US" sz="2800" dirty="0" smtClean="0">
                  <a:solidFill>
                    <a:schemeClr val="bg1"/>
                  </a:solidFill>
                  <a:latin typeface="Calibri"/>
                </a:rPr>
                <a:t>Coveralls</a:t>
              </a:r>
              <a:endParaRPr lang="en-US" sz="2800" dirty="0">
                <a:solidFill>
                  <a:schemeClr val="bg1"/>
                </a:solidFill>
                <a:latin typeface="Calibri"/>
              </a:endParaRPr>
            </a:p>
            <a:p>
              <a:pPr algn="r"/>
              <a:endParaRPr lang="en-US" sz="2800" dirty="0" smtClean="0">
                <a:solidFill>
                  <a:schemeClr val="bg1"/>
                </a:solidFill>
                <a:latin typeface="Calibri"/>
              </a:endParaRPr>
            </a:p>
            <a:p>
              <a:pPr algn="r"/>
              <a:endParaRPr lang="en-US" sz="2800" dirty="0">
                <a:solidFill>
                  <a:schemeClr val="bg1"/>
                </a:solidFill>
                <a:latin typeface="Calibri"/>
              </a:endParaRPr>
            </a:p>
            <a:p>
              <a:pPr algn="r"/>
              <a:endParaRPr lang="en-US" sz="2800" dirty="0" smtClean="0">
                <a:solidFill>
                  <a:schemeClr val="bg1"/>
                </a:solidFill>
                <a:latin typeface="Calibri"/>
              </a:endParaRPr>
            </a:p>
            <a:p>
              <a:pPr algn="r"/>
              <a:endParaRPr lang="en-US" sz="2800" dirty="0">
                <a:solidFill>
                  <a:schemeClr val="bg1"/>
                </a:solidFill>
                <a:latin typeface="Calibri"/>
              </a:endParaRPr>
            </a:p>
            <a:p>
              <a:pPr algn="r"/>
              <a:endParaRPr lang="en-US" sz="2800" dirty="0" smtClean="0">
                <a:solidFill>
                  <a:schemeClr val="bg1"/>
                </a:solidFill>
                <a:latin typeface="Calibri"/>
              </a:endParaRPr>
            </a:p>
            <a:p>
              <a:pPr algn="r"/>
              <a:endParaRPr lang="en-US" sz="2800" b="1" dirty="0">
                <a:solidFill>
                  <a:prstClr val="black"/>
                </a:solidFill>
              </a:endParaRPr>
            </a:p>
            <a:p>
              <a:r>
                <a:rPr lang="en-US" sz="2800" b="1" dirty="0" smtClean="0">
                  <a:solidFill>
                    <a:prstClr val="black"/>
                  </a:solidFill>
                </a:rPr>
                <a:t> </a:t>
              </a:r>
            </a:p>
          </p:txBody>
        </p:sp>
      </p:gr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2" name="Group 1"/>
          <p:cNvGrpSpPr/>
          <p:nvPr/>
        </p:nvGrpSpPr>
        <p:grpSpPr>
          <a:xfrm>
            <a:off x="1600200" y="0"/>
            <a:ext cx="7467600" cy="685800"/>
            <a:chOff x="1600200" y="0"/>
            <a:chExt cx="7467600" cy="685800"/>
          </a:xfrm>
        </p:grpSpPr>
        <p:sp>
          <p:nvSpPr>
            <p:cNvPr id="8"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Splashing</a:t>
              </a:r>
            </a:p>
          </p:txBody>
        </p:sp>
        <p:sp>
          <p:nvSpPr>
            <p:cNvPr id="9" name="Rectangle 8"/>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20941256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descr="G:\Grant Photos\2013-07-16 10.57.2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grpSp>
        <p:nvGrpSpPr>
          <p:cNvPr id="2" name="Group 1"/>
          <p:cNvGrpSpPr/>
          <p:nvPr/>
        </p:nvGrpSpPr>
        <p:grpSpPr>
          <a:xfrm>
            <a:off x="5105400" y="685800"/>
            <a:ext cx="4038600" cy="8997255"/>
            <a:chOff x="5105400" y="685800"/>
            <a:chExt cx="4038600" cy="8997255"/>
          </a:xfrm>
        </p:grpSpPr>
        <p:sp>
          <p:nvSpPr>
            <p:cNvPr id="4" name="Rectangle 3"/>
            <p:cNvSpPr/>
            <p:nvPr/>
          </p:nvSpPr>
          <p:spPr>
            <a:xfrm>
              <a:off x="5105400" y="685800"/>
              <a:ext cx="4038600" cy="6172200"/>
            </a:xfrm>
            <a:prstGeom prst="rect">
              <a:avLst/>
            </a:prstGeom>
            <a:gradFill>
              <a:gsLst>
                <a:gs pos="0">
                  <a:srgbClr val="FFFFFF">
                    <a:alpha val="0"/>
                  </a:srgbClr>
                </a:gs>
                <a:gs pos="50000">
                  <a:srgbClr val="92D050">
                    <a:alpha val="70000"/>
                  </a:srgbClr>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3"/>
            <p:cNvSpPr txBox="1">
              <a:spLocks noChangeArrowheads="1"/>
            </p:cNvSpPr>
            <p:nvPr/>
          </p:nvSpPr>
          <p:spPr bwMode="auto">
            <a:xfrm>
              <a:off x="5486400" y="1219200"/>
              <a:ext cx="3505200" cy="8463855"/>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r"/>
              <a:r>
                <a:rPr lang="en-US" sz="2800" b="1" u="sng" dirty="0" smtClean="0">
                  <a:solidFill>
                    <a:schemeClr val="bg1"/>
                  </a:solidFill>
                  <a:latin typeface="Calibri"/>
                </a:rPr>
                <a:t>Exposure:</a:t>
              </a:r>
              <a:r>
                <a:rPr lang="en-US" sz="2800" b="1" dirty="0" smtClean="0">
                  <a:solidFill>
                    <a:schemeClr val="bg1"/>
                  </a:solidFill>
                  <a:latin typeface="Calibri"/>
                </a:rPr>
                <a:t> </a:t>
              </a:r>
            </a:p>
            <a:p>
              <a:pPr algn="r"/>
              <a:r>
                <a:rPr lang="en-US" sz="2800" dirty="0" smtClean="0">
                  <a:solidFill>
                    <a:schemeClr val="bg1"/>
                  </a:solidFill>
                  <a:latin typeface="Calibri"/>
                </a:rPr>
                <a:t>Splash </a:t>
              </a:r>
            </a:p>
            <a:p>
              <a:pPr algn="r"/>
              <a:r>
                <a:rPr lang="en-US" sz="2800" dirty="0" smtClean="0">
                  <a:solidFill>
                    <a:schemeClr val="bg1"/>
                  </a:solidFill>
                  <a:latin typeface="Calibri"/>
                </a:rPr>
                <a:t>Aerosol’s</a:t>
              </a:r>
            </a:p>
            <a:p>
              <a:pPr algn="r"/>
              <a:r>
                <a:rPr lang="en-US" sz="2800" dirty="0" smtClean="0">
                  <a:solidFill>
                    <a:schemeClr val="bg1"/>
                  </a:solidFill>
                  <a:latin typeface="Calibri"/>
                </a:rPr>
                <a:t>Line of Fire</a:t>
              </a:r>
            </a:p>
            <a:p>
              <a:pPr algn="r"/>
              <a:endParaRPr lang="en-US" dirty="0">
                <a:solidFill>
                  <a:schemeClr val="bg1"/>
                </a:solidFill>
                <a:latin typeface="Calibri"/>
              </a:endParaRPr>
            </a:p>
            <a:p>
              <a:pPr algn="r"/>
              <a:r>
                <a:rPr lang="en-US" sz="2800" b="1" u="sng" dirty="0" smtClean="0">
                  <a:solidFill>
                    <a:schemeClr val="bg1"/>
                  </a:solidFill>
                  <a:latin typeface="Calibri"/>
                </a:rPr>
                <a:t>PPE Used:</a:t>
              </a:r>
            </a:p>
            <a:p>
              <a:pPr algn="r"/>
              <a:r>
                <a:rPr lang="en-US" sz="2800" dirty="0" smtClean="0">
                  <a:solidFill>
                    <a:schemeClr val="bg1"/>
                  </a:solidFill>
                  <a:latin typeface="Calibri"/>
                </a:rPr>
                <a:t>Double Gloves</a:t>
              </a:r>
            </a:p>
            <a:p>
              <a:pPr algn="r"/>
              <a:r>
                <a:rPr lang="en-US" sz="2800" dirty="0" smtClean="0">
                  <a:solidFill>
                    <a:schemeClr val="bg1"/>
                  </a:solidFill>
                  <a:latin typeface="Calibri"/>
                </a:rPr>
                <a:t>Waterproof Boots</a:t>
              </a:r>
            </a:p>
            <a:p>
              <a:pPr algn="r"/>
              <a:endParaRPr lang="en-US" dirty="0">
                <a:solidFill>
                  <a:schemeClr val="bg1"/>
                </a:solidFill>
                <a:latin typeface="Calibri"/>
              </a:endParaRPr>
            </a:p>
            <a:p>
              <a:pPr algn="r"/>
              <a:r>
                <a:rPr lang="en-US" sz="2800" b="1" u="sng" dirty="0" smtClean="0">
                  <a:solidFill>
                    <a:schemeClr val="bg1"/>
                  </a:solidFill>
                  <a:latin typeface="Calibri"/>
                </a:rPr>
                <a:t>Additional PPE:</a:t>
              </a:r>
            </a:p>
            <a:p>
              <a:pPr algn="r"/>
              <a:r>
                <a:rPr lang="en-US" sz="2800" dirty="0" smtClean="0">
                  <a:solidFill>
                    <a:schemeClr val="bg1"/>
                  </a:solidFill>
                  <a:latin typeface="Calibri"/>
                </a:rPr>
                <a:t>Safety Glasses</a:t>
              </a:r>
            </a:p>
            <a:p>
              <a:pPr algn="r"/>
              <a:r>
                <a:rPr lang="en-US" sz="2800" dirty="0" smtClean="0">
                  <a:solidFill>
                    <a:schemeClr val="bg1"/>
                  </a:solidFill>
                  <a:latin typeface="Calibri"/>
                </a:rPr>
                <a:t>N-95 Mask</a:t>
              </a:r>
            </a:p>
            <a:p>
              <a:pPr algn="r"/>
              <a:r>
                <a:rPr lang="en-US" sz="2800" dirty="0" smtClean="0">
                  <a:solidFill>
                    <a:schemeClr val="bg1"/>
                  </a:solidFill>
                  <a:latin typeface="Calibri"/>
                </a:rPr>
                <a:t>Coveralls</a:t>
              </a:r>
              <a:endParaRPr lang="en-US" sz="2800" dirty="0">
                <a:solidFill>
                  <a:schemeClr val="bg1"/>
                </a:solidFill>
                <a:latin typeface="Calibri"/>
              </a:endParaRPr>
            </a:p>
            <a:p>
              <a:pPr algn="r"/>
              <a:endParaRPr lang="en-US" sz="2800" dirty="0" smtClean="0">
                <a:solidFill>
                  <a:schemeClr val="bg1"/>
                </a:solidFill>
                <a:latin typeface="Calibri"/>
              </a:endParaRPr>
            </a:p>
            <a:p>
              <a:pPr algn="r"/>
              <a:endParaRPr lang="en-US" sz="2800" dirty="0">
                <a:solidFill>
                  <a:schemeClr val="bg1"/>
                </a:solidFill>
                <a:latin typeface="Calibri"/>
              </a:endParaRPr>
            </a:p>
            <a:p>
              <a:pPr algn="r"/>
              <a:endParaRPr lang="en-US" sz="2800" dirty="0" smtClean="0">
                <a:solidFill>
                  <a:schemeClr val="bg1"/>
                </a:solidFill>
                <a:latin typeface="Calibri"/>
              </a:endParaRPr>
            </a:p>
            <a:p>
              <a:pPr algn="r"/>
              <a:endParaRPr lang="en-US" sz="2800" dirty="0">
                <a:solidFill>
                  <a:schemeClr val="bg1"/>
                </a:solidFill>
                <a:latin typeface="Calibri"/>
              </a:endParaRPr>
            </a:p>
            <a:p>
              <a:pPr algn="r"/>
              <a:endParaRPr lang="en-US" sz="2800" dirty="0" smtClean="0">
                <a:solidFill>
                  <a:schemeClr val="bg1"/>
                </a:solidFill>
                <a:latin typeface="Calibri"/>
              </a:endParaRPr>
            </a:p>
            <a:p>
              <a:pPr algn="r"/>
              <a:endParaRPr lang="en-US" sz="2800" b="1" dirty="0">
                <a:solidFill>
                  <a:prstClr val="black"/>
                </a:solidFill>
              </a:endParaRPr>
            </a:p>
            <a:p>
              <a:r>
                <a:rPr lang="en-US" sz="2800" b="1" dirty="0" smtClean="0">
                  <a:solidFill>
                    <a:prstClr val="black"/>
                  </a:solidFill>
                </a:rPr>
                <a:t> </a:t>
              </a:r>
            </a:p>
          </p:txBody>
        </p:sp>
      </p:grpSp>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
        <p:nvSpPr>
          <p:cNvPr id="6" name="Rectangle 5"/>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1600200" y="0"/>
            <a:ext cx="7467600" cy="685800"/>
            <a:chOff x="1600200" y="0"/>
            <a:chExt cx="7467600" cy="685800"/>
          </a:xfrm>
        </p:grpSpPr>
        <p:sp>
          <p:nvSpPr>
            <p:cNvPr id="14"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Splashing</a:t>
              </a:r>
            </a:p>
          </p:txBody>
        </p:sp>
        <p:sp>
          <p:nvSpPr>
            <p:cNvPr id="15" name="Rectangle 14"/>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descr="G:\Grant Photos\2013-07-16 12.07.2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grpSp>
        <p:nvGrpSpPr>
          <p:cNvPr id="4" name="Group 3"/>
          <p:cNvGrpSpPr/>
          <p:nvPr/>
        </p:nvGrpSpPr>
        <p:grpSpPr>
          <a:xfrm>
            <a:off x="5105400" y="685800"/>
            <a:ext cx="4038600" cy="8997255"/>
            <a:chOff x="5105400" y="685800"/>
            <a:chExt cx="4038600" cy="8997255"/>
          </a:xfrm>
        </p:grpSpPr>
        <p:sp>
          <p:nvSpPr>
            <p:cNvPr id="5" name="Rectangle 4"/>
            <p:cNvSpPr/>
            <p:nvPr/>
          </p:nvSpPr>
          <p:spPr>
            <a:xfrm>
              <a:off x="5105400" y="685800"/>
              <a:ext cx="4038600" cy="6172200"/>
            </a:xfrm>
            <a:prstGeom prst="rect">
              <a:avLst/>
            </a:prstGeom>
            <a:gradFill>
              <a:gsLst>
                <a:gs pos="0">
                  <a:srgbClr val="FFFFFF">
                    <a:alpha val="0"/>
                  </a:srgbClr>
                </a:gs>
                <a:gs pos="50000">
                  <a:srgbClr val="92D050">
                    <a:alpha val="70000"/>
                  </a:srgbClr>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3"/>
            <p:cNvSpPr txBox="1">
              <a:spLocks noChangeArrowheads="1"/>
            </p:cNvSpPr>
            <p:nvPr/>
          </p:nvSpPr>
          <p:spPr bwMode="auto">
            <a:xfrm>
              <a:off x="5105400" y="1219200"/>
              <a:ext cx="3886200" cy="8463855"/>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r"/>
              <a:r>
                <a:rPr lang="en-US" sz="2800" b="1" u="sng" dirty="0" smtClean="0">
                  <a:solidFill>
                    <a:schemeClr val="bg1"/>
                  </a:solidFill>
                  <a:latin typeface="Calibri"/>
                </a:rPr>
                <a:t>Exposure:</a:t>
              </a:r>
              <a:r>
                <a:rPr lang="en-US" sz="2800" b="1" dirty="0" smtClean="0">
                  <a:solidFill>
                    <a:schemeClr val="bg1"/>
                  </a:solidFill>
                  <a:latin typeface="Calibri"/>
                </a:rPr>
                <a:t> </a:t>
              </a:r>
            </a:p>
            <a:p>
              <a:pPr algn="r"/>
              <a:r>
                <a:rPr lang="en-US" sz="2800" dirty="0" smtClean="0">
                  <a:solidFill>
                    <a:schemeClr val="bg1"/>
                  </a:solidFill>
                  <a:latin typeface="Calibri"/>
                </a:rPr>
                <a:t>Splash, Aerosol’s</a:t>
              </a:r>
            </a:p>
            <a:p>
              <a:pPr algn="r"/>
              <a:r>
                <a:rPr lang="en-US" sz="2800" dirty="0" smtClean="0">
                  <a:solidFill>
                    <a:schemeClr val="bg1"/>
                  </a:solidFill>
                  <a:latin typeface="Calibri"/>
                </a:rPr>
                <a:t>Line of Fire</a:t>
              </a:r>
            </a:p>
            <a:p>
              <a:pPr algn="r"/>
              <a:r>
                <a:rPr lang="en-US" sz="2800" dirty="0">
                  <a:solidFill>
                    <a:schemeClr val="bg1"/>
                  </a:solidFill>
                  <a:latin typeface="Calibri"/>
                </a:rPr>
                <a:t>Direct / </a:t>
              </a:r>
              <a:r>
                <a:rPr lang="en-US" sz="2800" dirty="0" smtClean="0">
                  <a:solidFill>
                    <a:schemeClr val="bg1"/>
                  </a:solidFill>
                  <a:latin typeface="Calibri"/>
                </a:rPr>
                <a:t>Indirect Contact </a:t>
              </a:r>
              <a:endParaRPr lang="en-US" sz="2800" dirty="0">
                <a:solidFill>
                  <a:schemeClr val="bg1"/>
                </a:solidFill>
                <a:latin typeface="Calibri"/>
              </a:endParaRPr>
            </a:p>
            <a:p>
              <a:pPr algn="r"/>
              <a:endParaRPr lang="en-US" dirty="0">
                <a:solidFill>
                  <a:schemeClr val="bg1"/>
                </a:solidFill>
                <a:latin typeface="Calibri"/>
              </a:endParaRPr>
            </a:p>
            <a:p>
              <a:pPr algn="r"/>
              <a:r>
                <a:rPr lang="en-US" sz="2800" b="1" u="sng" dirty="0" smtClean="0">
                  <a:solidFill>
                    <a:schemeClr val="bg1"/>
                  </a:solidFill>
                  <a:latin typeface="Calibri"/>
                </a:rPr>
                <a:t>PPE Used:</a:t>
              </a:r>
            </a:p>
            <a:p>
              <a:pPr algn="r"/>
              <a:r>
                <a:rPr lang="en-US" sz="2800" dirty="0" smtClean="0">
                  <a:solidFill>
                    <a:schemeClr val="bg1"/>
                  </a:solidFill>
                  <a:latin typeface="Calibri"/>
                </a:rPr>
                <a:t>Gloves*</a:t>
              </a:r>
            </a:p>
            <a:p>
              <a:pPr algn="r"/>
              <a:r>
                <a:rPr lang="en-US" sz="2800" dirty="0" smtClean="0">
                  <a:solidFill>
                    <a:schemeClr val="bg1"/>
                  </a:solidFill>
                  <a:latin typeface="Calibri"/>
                </a:rPr>
                <a:t>Waterproof Boots</a:t>
              </a:r>
            </a:p>
            <a:p>
              <a:pPr algn="r"/>
              <a:r>
                <a:rPr lang="en-US" sz="2800" dirty="0" smtClean="0">
                  <a:solidFill>
                    <a:schemeClr val="bg1"/>
                  </a:solidFill>
                  <a:latin typeface="Calibri"/>
                </a:rPr>
                <a:t>Glasses*</a:t>
              </a:r>
            </a:p>
            <a:p>
              <a:pPr algn="r"/>
              <a:endParaRPr lang="en-US" dirty="0">
                <a:solidFill>
                  <a:schemeClr val="bg1"/>
                </a:solidFill>
                <a:latin typeface="Calibri"/>
              </a:endParaRPr>
            </a:p>
            <a:p>
              <a:pPr algn="r"/>
              <a:r>
                <a:rPr lang="en-US" sz="2800" b="1" u="sng" dirty="0" smtClean="0">
                  <a:solidFill>
                    <a:schemeClr val="bg1"/>
                  </a:solidFill>
                  <a:latin typeface="Calibri"/>
                </a:rPr>
                <a:t>Additional PPE:</a:t>
              </a:r>
            </a:p>
            <a:p>
              <a:pPr algn="r"/>
              <a:r>
                <a:rPr lang="en-US" sz="2800" dirty="0" smtClean="0">
                  <a:solidFill>
                    <a:schemeClr val="bg1"/>
                  </a:solidFill>
                  <a:latin typeface="Calibri"/>
                </a:rPr>
                <a:t>N-95 Mask</a:t>
              </a:r>
            </a:p>
            <a:p>
              <a:pPr algn="r"/>
              <a:r>
                <a:rPr lang="en-US" sz="2800" dirty="0" smtClean="0">
                  <a:solidFill>
                    <a:schemeClr val="bg1"/>
                  </a:solidFill>
                  <a:latin typeface="Calibri"/>
                </a:rPr>
                <a:t>Coveralls</a:t>
              </a:r>
              <a:endParaRPr lang="en-US" sz="2800" dirty="0">
                <a:solidFill>
                  <a:schemeClr val="bg1"/>
                </a:solidFill>
                <a:latin typeface="Calibri"/>
              </a:endParaRPr>
            </a:p>
            <a:p>
              <a:pPr algn="r"/>
              <a:endParaRPr lang="en-US" sz="2800" dirty="0" smtClean="0">
                <a:solidFill>
                  <a:schemeClr val="bg1"/>
                </a:solidFill>
                <a:latin typeface="Calibri"/>
              </a:endParaRPr>
            </a:p>
            <a:p>
              <a:pPr algn="r"/>
              <a:endParaRPr lang="en-US" sz="2800" dirty="0">
                <a:solidFill>
                  <a:schemeClr val="bg1"/>
                </a:solidFill>
                <a:latin typeface="Calibri"/>
              </a:endParaRPr>
            </a:p>
            <a:p>
              <a:pPr algn="r"/>
              <a:endParaRPr lang="en-US" sz="2800" dirty="0" smtClean="0">
                <a:solidFill>
                  <a:schemeClr val="bg1"/>
                </a:solidFill>
                <a:latin typeface="Calibri"/>
              </a:endParaRPr>
            </a:p>
            <a:p>
              <a:pPr algn="r"/>
              <a:endParaRPr lang="en-US" sz="2800" dirty="0">
                <a:solidFill>
                  <a:schemeClr val="bg1"/>
                </a:solidFill>
                <a:latin typeface="Calibri"/>
              </a:endParaRPr>
            </a:p>
            <a:p>
              <a:pPr algn="r"/>
              <a:endParaRPr lang="en-US" sz="2800" dirty="0" smtClean="0">
                <a:solidFill>
                  <a:schemeClr val="bg1"/>
                </a:solidFill>
                <a:latin typeface="Calibri"/>
              </a:endParaRPr>
            </a:p>
            <a:p>
              <a:pPr algn="r"/>
              <a:endParaRPr lang="en-US" sz="2800" b="1" dirty="0">
                <a:solidFill>
                  <a:prstClr val="black"/>
                </a:solidFill>
              </a:endParaRPr>
            </a:p>
            <a:p>
              <a:r>
                <a:rPr lang="en-US" sz="2800" b="1" dirty="0" smtClean="0">
                  <a:solidFill>
                    <a:prstClr val="black"/>
                  </a:solidFill>
                </a:rPr>
                <a:t> </a:t>
              </a:r>
            </a:p>
          </p:txBody>
        </p:sp>
      </p:grpSp>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
        <p:nvSpPr>
          <p:cNvPr id="9" name="Rectangle 8"/>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1600200" y="0"/>
            <a:ext cx="7467600" cy="685800"/>
            <a:chOff x="1600200" y="0"/>
            <a:chExt cx="7467600" cy="685800"/>
          </a:xfrm>
        </p:grpSpPr>
        <p:sp>
          <p:nvSpPr>
            <p:cNvPr id="12"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Splashing</a:t>
              </a:r>
            </a:p>
          </p:txBody>
        </p:sp>
        <p:sp>
          <p:nvSpPr>
            <p:cNvPr id="13" name="Rectangle 12"/>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G:\Grant Photos\IMG_1861.JPG"/>
          <p:cNvPicPr>
            <a:picLocks noChangeAspect="1" noChangeArrowheads="1"/>
          </p:cNvPicPr>
          <p:nvPr/>
        </p:nvPicPr>
        <p:blipFill>
          <a:blip r:embed="rId3" cstate="print"/>
          <a:srcRect/>
          <a:stretch>
            <a:fillRect/>
          </a:stretch>
        </p:blipFill>
        <p:spPr bwMode="auto">
          <a:xfrm>
            <a:off x="0" y="28575"/>
            <a:ext cx="9144000" cy="6829425"/>
          </a:xfrm>
          <a:prstGeom prst="rect">
            <a:avLst/>
          </a:prstGeom>
          <a:noFill/>
          <a:ln w="9525">
            <a:noFill/>
            <a:miter lim="800000"/>
            <a:headEnd/>
            <a:tailEnd/>
          </a:ln>
        </p:spPr>
      </p:pic>
      <p:grpSp>
        <p:nvGrpSpPr>
          <p:cNvPr id="4" name="Group 3"/>
          <p:cNvGrpSpPr/>
          <p:nvPr/>
        </p:nvGrpSpPr>
        <p:grpSpPr>
          <a:xfrm>
            <a:off x="5105400" y="685800"/>
            <a:ext cx="4038600" cy="8997255"/>
            <a:chOff x="5105400" y="685800"/>
            <a:chExt cx="4038600" cy="8997255"/>
          </a:xfrm>
        </p:grpSpPr>
        <p:sp>
          <p:nvSpPr>
            <p:cNvPr id="5" name="Rectangle 4"/>
            <p:cNvSpPr/>
            <p:nvPr/>
          </p:nvSpPr>
          <p:spPr>
            <a:xfrm>
              <a:off x="5105400" y="685800"/>
              <a:ext cx="4038600" cy="6172200"/>
            </a:xfrm>
            <a:prstGeom prst="rect">
              <a:avLst/>
            </a:prstGeom>
            <a:gradFill>
              <a:gsLst>
                <a:gs pos="0">
                  <a:srgbClr val="FFFFFF">
                    <a:alpha val="0"/>
                  </a:srgbClr>
                </a:gs>
                <a:gs pos="50000">
                  <a:srgbClr val="92D050">
                    <a:alpha val="70000"/>
                  </a:srgbClr>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3"/>
            <p:cNvSpPr txBox="1">
              <a:spLocks noChangeArrowheads="1"/>
            </p:cNvSpPr>
            <p:nvPr/>
          </p:nvSpPr>
          <p:spPr bwMode="auto">
            <a:xfrm>
              <a:off x="5486400" y="1219200"/>
              <a:ext cx="3505200" cy="8463855"/>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r"/>
              <a:r>
                <a:rPr lang="en-US" sz="2800" b="1" u="sng" dirty="0" smtClean="0">
                  <a:solidFill>
                    <a:schemeClr val="bg1"/>
                  </a:solidFill>
                  <a:latin typeface="Calibri"/>
                </a:rPr>
                <a:t>Exposure:</a:t>
              </a:r>
              <a:r>
                <a:rPr lang="en-US" sz="2800" b="1" dirty="0" smtClean="0">
                  <a:solidFill>
                    <a:schemeClr val="bg1"/>
                  </a:solidFill>
                  <a:latin typeface="Calibri"/>
                </a:rPr>
                <a:t> </a:t>
              </a:r>
            </a:p>
            <a:p>
              <a:pPr algn="r"/>
              <a:r>
                <a:rPr lang="en-US" sz="2800" dirty="0" smtClean="0">
                  <a:solidFill>
                    <a:schemeClr val="bg1"/>
                  </a:solidFill>
                  <a:latin typeface="Calibri"/>
                </a:rPr>
                <a:t>Splash </a:t>
              </a:r>
            </a:p>
            <a:p>
              <a:pPr algn="r"/>
              <a:r>
                <a:rPr lang="en-US" sz="2800" dirty="0" smtClean="0">
                  <a:solidFill>
                    <a:schemeClr val="bg1"/>
                  </a:solidFill>
                  <a:latin typeface="Calibri"/>
                </a:rPr>
                <a:t>Aerosol’s</a:t>
              </a:r>
            </a:p>
            <a:p>
              <a:pPr algn="r"/>
              <a:r>
                <a:rPr lang="en-US" sz="2800" dirty="0" smtClean="0">
                  <a:solidFill>
                    <a:schemeClr val="bg1"/>
                  </a:solidFill>
                  <a:latin typeface="Calibri"/>
                </a:rPr>
                <a:t>Line of Fire</a:t>
              </a:r>
            </a:p>
            <a:p>
              <a:pPr algn="r"/>
              <a:endParaRPr lang="en-US" dirty="0">
                <a:solidFill>
                  <a:schemeClr val="bg1"/>
                </a:solidFill>
                <a:latin typeface="Calibri"/>
              </a:endParaRPr>
            </a:p>
            <a:p>
              <a:pPr algn="r"/>
              <a:r>
                <a:rPr lang="en-US" sz="2800" b="1" u="sng" dirty="0" smtClean="0">
                  <a:solidFill>
                    <a:schemeClr val="bg1"/>
                  </a:solidFill>
                  <a:latin typeface="Calibri"/>
                </a:rPr>
                <a:t>PPE Used:</a:t>
              </a:r>
            </a:p>
            <a:p>
              <a:pPr algn="r"/>
              <a:r>
                <a:rPr lang="en-US" sz="2800" dirty="0" smtClean="0">
                  <a:solidFill>
                    <a:schemeClr val="bg1"/>
                  </a:solidFill>
                  <a:latin typeface="Calibri"/>
                </a:rPr>
                <a:t> Double Gloves</a:t>
              </a:r>
            </a:p>
            <a:p>
              <a:pPr algn="r"/>
              <a:r>
                <a:rPr lang="en-US" sz="2800" dirty="0" smtClean="0">
                  <a:solidFill>
                    <a:schemeClr val="bg1"/>
                  </a:solidFill>
                  <a:latin typeface="Calibri"/>
                </a:rPr>
                <a:t>Waterproof Boots</a:t>
              </a:r>
            </a:p>
            <a:p>
              <a:pPr algn="r"/>
              <a:r>
                <a:rPr lang="en-US" sz="2800" dirty="0" smtClean="0">
                  <a:solidFill>
                    <a:schemeClr val="bg1"/>
                  </a:solidFill>
                  <a:latin typeface="Calibri"/>
                </a:rPr>
                <a:t>Glasses*</a:t>
              </a:r>
            </a:p>
            <a:p>
              <a:pPr algn="r"/>
              <a:r>
                <a:rPr lang="en-US" sz="2800" dirty="0">
                  <a:solidFill>
                    <a:schemeClr val="bg1"/>
                  </a:solidFill>
                  <a:latin typeface="Calibri"/>
                </a:rPr>
                <a:t>Coveralls</a:t>
              </a:r>
            </a:p>
            <a:p>
              <a:pPr algn="r"/>
              <a:endParaRPr lang="en-US" dirty="0">
                <a:solidFill>
                  <a:schemeClr val="bg1"/>
                </a:solidFill>
                <a:latin typeface="Calibri"/>
              </a:endParaRPr>
            </a:p>
            <a:p>
              <a:pPr algn="r"/>
              <a:r>
                <a:rPr lang="en-US" sz="2800" b="1" u="sng" dirty="0" smtClean="0">
                  <a:solidFill>
                    <a:schemeClr val="bg1"/>
                  </a:solidFill>
                  <a:latin typeface="Calibri"/>
                </a:rPr>
                <a:t>Additional PPE:</a:t>
              </a:r>
            </a:p>
            <a:p>
              <a:pPr algn="r"/>
              <a:r>
                <a:rPr lang="en-US" sz="2800" dirty="0" smtClean="0">
                  <a:solidFill>
                    <a:schemeClr val="bg1"/>
                  </a:solidFill>
                  <a:latin typeface="Calibri"/>
                </a:rPr>
                <a:t>N-95 Mask</a:t>
              </a:r>
            </a:p>
            <a:p>
              <a:pPr algn="r"/>
              <a:endParaRPr lang="en-US" sz="2800" dirty="0" smtClean="0">
                <a:solidFill>
                  <a:schemeClr val="bg1"/>
                </a:solidFill>
                <a:latin typeface="Calibri"/>
              </a:endParaRPr>
            </a:p>
            <a:p>
              <a:pPr algn="r"/>
              <a:endParaRPr lang="en-US" sz="2800" dirty="0">
                <a:solidFill>
                  <a:schemeClr val="bg1"/>
                </a:solidFill>
                <a:latin typeface="Calibri"/>
              </a:endParaRPr>
            </a:p>
            <a:p>
              <a:pPr algn="r"/>
              <a:endParaRPr lang="en-US" sz="2800" dirty="0" smtClean="0">
                <a:solidFill>
                  <a:schemeClr val="bg1"/>
                </a:solidFill>
                <a:latin typeface="Calibri"/>
              </a:endParaRPr>
            </a:p>
            <a:p>
              <a:pPr algn="r"/>
              <a:endParaRPr lang="en-US" sz="2800" dirty="0">
                <a:solidFill>
                  <a:schemeClr val="bg1"/>
                </a:solidFill>
                <a:latin typeface="Calibri"/>
              </a:endParaRPr>
            </a:p>
            <a:p>
              <a:pPr algn="r"/>
              <a:endParaRPr lang="en-US" sz="2800" dirty="0" smtClean="0">
                <a:solidFill>
                  <a:schemeClr val="bg1"/>
                </a:solidFill>
                <a:latin typeface="Calibri"/>
              </a:endParaRPr>
            </a:p>
            <a:p>
              <a:pPr algn="r"/>
              <a:endParaRPr lang="en-US" sz="2800" b="1" dirty="0">
                <a:solidFill>
                  <a:prstClr val="black"/>
                </a:solidFill>
              </a:endParaRPr>
            </a:p>
            <a:p>
              <a:r>
                <a:rPr lang="en-US" sz="2800" b="1" dirty="0" smtClean="0">
                  <a:solidFill>
                    <a:prstClr val="black"/>
                  </a:solidFill>
                </a:rPr>
                <a:t> </a:t>
              </a:r>
            </a:p>
          </p:txBody>
        </p:sp>
      </p:grpSp>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7" name="Group 6"/>
          <p:cNvGrpSpPr/>
          <p:nvPr/>
        </p:nvGrpSpPr>
        <p:grpSpPr>
          <a:xfrm>
            <a:off x="1600200" y="0"/>
            <a:ext cx="7467600" cy="685800"/>
            <a:chOff x="1600200" y="0"/>
            <a:chExt cx="7467600" cy="685800"/>
          </a:xfrm>
        </p:grpSpPr>
        <p:sp>
          <p:nvSpPr>
            <p:cNvPr id="8"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Splashing</a:t>
              </a:r>
            </a:p>
          </p:txBody>
        </p:sp>
        <p:sp>
          <p:nvSpPr>
            <p:cNvPr id="9" name="Rectangle 8"/>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35883172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descr="G:\Grant Photos\2013-07-16 12.27.14.jpg"/>
          <p:cNvPicPr>
            <a:picLocks noChangeAspect="1" noChangeArrowheads="1"/>
          </p:cNvPicPr>
          <p:nvPr/>
        </p:nvPicPr>
        <p:blipFill rotWithShape="1">
          <a:blip r:embed="rId3" cstate="print"/>
          <a:srcRect b="11809"/>
          <a:stretch/>
        </p:blipFill>
        <p:spPr bwMode="auto">
          <a:xfrm>
            <a:off x="0" y="809897"/>
            <a:ext cx="9144000" cy="6048103"/>
          </a:xfrm>
          <a:prstGeom prst="rect">
            <a:avLst/>
          </a:prstGeom>
          <a:noFill/>
          <a:ln w="9525">
            <a:noFill/>
            <a:miter lim="800000"/>
            <a:headEnd/>
            <a:tailEnd/>
          </a:ln>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4" name="Group 3"/>
          <p:cNvGrpSpPr/>
          <p:nvPr/>
        </p:nvGrpSpPr>
        <p:grpSpPr>
          <a:xfrm>
            <a:off x="1600200" y="0"/>
            <a:ext cx="7467600" cy="685800"/>
            <a:chOff x="1600200" y="0"/>
            <a:chExt cx="7467600" cy="685800"/>
          </a:xfrm>
        </p:grpSpPr>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Aerosol</a:t>
              </a:r>
            </a:p>
          </p:txBody>
        </p:sp>
        <p:sp>
          <p:nvSpPr>
            <p:cNvPr id="6" name="Rectangle 5"/>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cSld>
  <p:clrMapOvr>
    <a:masterClrMapping/>
  </p:clrMapOvr>
  <p:transition spd="med"/>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638"/>
          <a:stretch/>
        </p:blipFill>
        <p:spPr>
          <a:xfrm>
            <a:off x="0" y="318052"/>
            <a:ext cx="9144000" cy="6539948"/>
          </a:xfrm>
          <a:prstGeom prst="rect">
            <a:avLst/>
          </a:prstGeom>
        </p:spPr>
      </p:pic>
      <p:sp>
        <p:nvSpPr>
          <p:cNvPr id="3" name="Oval 2"/>
          <p:cNvSpPr/>
          <p:nvPr/>
        </p:nvSpPr>
        <p:spPr>
          <a:xfrm>
            <a:off x="5029200" y="1600200"/>
            <a:ext cx="5334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6" name="Group 5"/>
          <p:cNvGrpSpPr/>
          <p:nvPr/>
        </p:nvGrpSpPr>
        <p:grpSpPr>
          <a:xfrm>
            <a:off x="1600200" y="0"/>
            <a:ext cx="7467600" cy="685800"/>
            <a:chOff x="1600200" y="0"/>
            <a:chExt cx="7467600" cy="685800"/>
          </a:xfrm>
        </p:grpSpPr>
        <p:sp>
          <p:nvSpPr>
            <p:cNvPr id="7"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Aerosol</a:t>
              </a:r>
            </a:p>
          </p:txBody>
        </p:sp>
        <p:sp>
          <p:nvSpPr>
            <p:cNvPr id="8" name="Rectangle 7"/>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1779878351"/>
      </p:ext>
    </p:extLst>
  </p:cSld>
  <p:clrMapOvr>
    <a:masterClrMapping/>
  </p:clrMapOvr>
  <p:transition spd="med"/>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2" descr="G:\Grant Photos\SAM_051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4" name="Group 3"/>
          <p:cNvGrpSpPr/>
          <p:nvPr/>
        </p:nvGrpSpPr>
        <p:grpSpPr>
          <a:xfrm>
            <a:off x="1600200" y="0"/>
            <a:ext cx="7467600" cy="685800"/>
            <a:chOff x="1600200" y="0"/>
            <a:chExt cx="7467600" cy="685800"/>
          </a:xfrm>
        </p:grpSpPr>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Aerosol</a:t>
              </a:r>
            </a:p>
          </p:txBody>
        </p:sp>
        <p:sp>
          <p:nvSpPr>
            <p:cNvPr id="6" name="Rectangle 5"/>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762000" y="1905000"/>
            <a:ext cx="8001000" cy="3810000"/>
          </a:xfrm>
        </p:spPr>
        <p:txBody>
          <a:bodyPr/>
          <a:lstStyle/>
          <a:p>
            <a:pPr marL="0" indent="0">
              <a:spcBef>
                <a:spcPts val="0"/>
              </a:spcBef>
              <a:buNone/>
            </a:pPr>
            <a:r>
              <a:rPr lang="en-US" sz="3600" dirty="0" smtClean="0">
                <a:latin typeface="+mj-lt"/>
              </a:rPr>
              <a:t>We also know that …</a:t>
            </a:r>
          </a:p>
          <a:p>
            <a:pPr marL="0" indent="0">
              <a:spcBef>
                <a:spcPts val="0"/>
              </a:spcBef>
              <a:buNone/>
            </a:pPr>
            <a:endParaRPr lang="en-US" sz="3600" dirty="0" smtClean="0">
              <a:latin typeface="+mj-lt"/>
            </a:endParaRPr>
          </a:p>
          <a:p>
            <a:pPr marL="0" indent="0">
              <a:spcBef>
                <a:spcPts val="0"/>
              </a:spcBef>
              <a:buNone/>
            </a:pPr>
            <a:endParaRPr lang="en-US" sz="2000" dirty="0" smtClean="0">
              <a:latin typeface="+mj-lt"/>
            </a:endParaRPr>
          </a:p>
          <a:p>
            <a:pPr>
              <a:spcBef>
                <a:spcPts val="0"/>
              </a:spcBef>
              <a:buClr>
                <a:srgbClr val="92D050"/>
              </a:buClr>
            </a:pPr>
            <a:r>
              <a:rPr lang="en-US" sz="2800" dirty="0" smtClean="0">
                <a:latin typeface="+mj-lt"/>
              </a:rPr>
              <a:t>You are </a:t>
            </a:r>
            <a:r>
              <a:rPr lang="en-US" sz="3600" dirty="0" smtClean="0">
                <a:solidFill>
                  <a:srgbClr val="FF0000"/>
                </a:solidFill>
                <a:latin typeface="+mj-lt"/>
              </a:rPr>
              <a:t>NOT SURPRISED</a:t>
            </a:r>
            <a:r>
              <a:rPr lang="en-US" sz="2800" dirty="0" smtClean="0">
                <a:latin typeface="+mj-lt"/>
              </a:rPr>
              <a:t>!</a:t>
            </a:r>
          </a:p>
          <a:p>
            <a:pPr>
              <a:spcBef>
                <a:spcPts val="0"/>
              </a:spcBef>
              <a:buClr>
                <a:srgbClr val="92D050"/>
              </a:buClr>
            </a:pPr>
            <a:endParaRPr lang="en-US" sz="2800" dirty="0" smtClean="0">
              <a:latin typeface="+mj-lt"/>
            </a:endParaRPr>
          </a:p>
          <a:p>
            <a:pPr>
              <a:spcBef>
                <a:spcPts val="0"/>
              </a:spcBef>
              <a:buClr>
                <a:srgbClr val="92D050"/>
              </a:buClr>
            </a:pPr>
            <a:r>
              <a:rPr lang="en-US" sz="2800" dirty="0" smtClean="0">
                <a:latin typeface="+mj-lt"/>
              </a:rPr>
              <a:t>Up until now ... You know that it’s </a:t>
            </a:r>
            <a:r>
              <a:rPr lang="en-US" sz="3600" dirty="0" smtClean="0">
                <a:solidFill>
                  <a:srgbClr val="FF0000"/>
                </a:solidFill>
                <a:latin typeface="+mj-lt"/>
              </a:rPr>
              <a:t>DIRTY</a:t>
            </a:r>
            <a:r>
              <a:rPr lang="en-US" sz="2800" dirty="0" smtClean="0">
                <a:latin typeface="+mj-lt"/>
              </a:rPr>
              <a:t>!</a:t>
            </a:r>
          </a:p>
          <a:p>
            <a:pPr>
              <a:spcBef>
                <a:spcPts val="0"/>
              </a:spcBef>
              <a:buClr>
                <a:srgbClr val="92D050"/>
              </a:buClr>
            </a:pPr>
            <a:endParaRPr lang="en-US" sz="2800" dirty="0" smtClean="0">
              <a:latin typeface="+mj-lt"/>
            </a:endParaRPr>
          </a:p>
          <a:p>
            <a:pPr>
              <a:spcBef>
                <a:spcPts val="0"/>
              </a:spcBef>
              <a:buClr>
                <a:srgbClr val="92D050"/>
              </a:buClr>
            </a:pPr>
            <a:r>
              <a:rPr lang="en-US" sz="2800" dirty="0" smtClean="0">
                <a:latin typeface="+mj-lt"/>
              </a:rPr>
              <a:t>Today, you will learn how it’s </a:t>
            </a:r>
            <a:r>
              <a:rPr lang="en-US" sz="3600" dirty="0" smtClean="0">
                <a:solidFill>
                  <a:srgbClr val="FF0000"/>
                </a:solidFill>
                <a:latin typeface="+mj-lt"/>
              </a:rPr>
              <a:t>UNHEALTHY</a:t>
            </a:r>
            <a:r>
              <a:rPr lang="en-US" sz="2800" dirty="0" smtClean="0">
                <a:solidFill>
                  <a:srgbClr val="000000"/>
                </a:solidFill>
                <a:latin typeface="+mj-lt"/>
              </a:rPr>
              <a:t>!</a:t>
            </a:r>
          </a:p>
          <a:p>
            <a:pPr marL="182880" indent="-182880">
              <a:spcBef>
                <a:spcPts val="0"/>
              </a:spcBef>
              <a:buNone/>
            </a:pPr>
            <a:endParaRPr lang="en-US" sz="2800" dirty="0" smtClean="0"/>
          </a:p>
          <a:p>
            <a:pPr marL="182880" indent="-182880">
              <a:buNone/>
            </a:pPr>
            <a:endParaRPr lang="en-US" sz="2800" dirty="0" smtClean="0"/>
          </a:p>
          <a:p>
            <a:pPr marL="182880" indent="-182880">
              <a:buNone/>
            </a:pPr>
            <a:endParaRPr lang="en-US" sz="2800" dirty="0" smtClean="0"/>
          </a:p>
          <a:p>
            <a:pPr marL="182880" indent="-182880">
              <a:buNone/>
            </a:pPr>
            <a:endParaRPr lang="en-US" sz="2800" dirty="0" smtClean="0"/>
          </a:p>
        </p:txBody>
      </p:sp>
      <p:sp>
        <p:nvSpPr>
          <p:cNvPr id="5"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ysClr val="window" lastClr="FFFFFF"/>
                </a:solidFill>
                <a:latin typeface="Arial" panose="020B0604020202020204" pitchFamily="34" charset="0"/>
                <a:cs typeface="Arial" panose="020B0604020202020204" pitchFamily="34" charset="0"/>
              </a:rPr>
              <a:t>Purpose of the Grant and Outcomes</a:t>
            </a:r>
            <a:endParaRPr kumimoji="0" lang="en-US" sz="2800" b="1" i="0" u="none" strike="noStrike" kern="1200" cap="none" spc="0" normalizeH="0" baseline="0" noProof="0" dirty="0" smtClean="0">
              <a:ln>
                <a:noFill/>
              </a:ln>
              <a:solidFill>
                <a:sysClr val="window" lastClr="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Picture 2" descr="G:\Grant Photos\SAM_051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4" name="Group 3"/>
          <p:cNvGrpSpPr/>
          <p:nvPr/>
        </p:nvGrpSpPr>
        <p:grpSpPr>
          <a:xfrm>
            <a:off x="1600200" y="0"/>
            <a:ext cx="7467600" cy="685800"/>
            <a:chOff x="1600200" y="0"/>
            <a:chExt cx="7467600" cy="685800"/>
          </a:xfrm>
        </p:grpSpPr>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Aerosol</a:t>
              </a:r>
            </a:p>
          </p:txBody>
        </p:sp>
        <p:sp>
          <p:nvSpPr>
            <p:cNvPr id="6" name="Rectangle 5"/>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cSld>
  <p:clrMapOvr>
    <a:masterClrMapping/>
  </p:clrMapOvr>
  <p:transition spd="med"/>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2" descr="G:\Grant Photos\SAM_051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4" name="Group 3"/>
          <p:cNvGrpSpPr/>
          <p:nvPr/>
        </p:nvGrpSpPr>
        <p:grpSpPr>
          <a:xfrm>
            <a:off x="1600200" y="0"/>
            <a:ext cx="7467600" cy="685800"/>
            <a:chOff x="1600200" y="0"/>
            <a:chExt cx="7467600" cy="685800"/>
          </a:xfrm>
        </p:grpSpPr>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Aerosol</a:t>
              </a:r>
            </a:p>
          </p:txBody>
        </p:sp>
        <p:sp>
          <p:nvSpPr>
            <p:cNvPr id="6" name="Rectangle 5"/>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cSld>
  <p:clrMapOvr>
    <a:masterClrMapping/>
  </p:clrMapOvr>
  <p:transition spd="med"/>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3"/>
          <a:srcRect l="23669" t="4887" r="22146"/>
          <a:stretch/>
        </p:blipFill>
        <p:spPr>
          <a:xfrm>
            <a:off x="1676400" y="106680"/>
            <a:ext cx="5837237" cy="5760720"/>
          </a:xfrm>
          <a:prstGeom prst="rect">
            <a:avLst/>
          </a:prstGeom>
        </p:spPr>
      </p:pic>
      <p:pic>
        <p:nvPicPr>
          <p:cNvPr id="4" name="Picture 2" descr="G:\Grant Photos\SAM_0522.JPG"/>
          <p:cNvPicPr>
            <a:picLocks noChangeAspect="1" noChangeArrowheads="1"/>
          </p:cNvPicPr>
          <p:nvPr/>
        </p:nvPicPr>
        <p:blipFill>
          <a:blip r:embed="rId4" cstate="print"/>
          <a:srcRect/>
          <a:stretch>
            <a:fillRect/>
          </a:stretch>
        </p:blipFill>
        <p:spPr bwMode="auto">
          <a:xfrm>
            <a:off x="1676400" y="2401574"/>
            <a:ext cx="5837237" cy="4456426"/>
          </a:xfrm>
          <a:prstGeom prst="rect">
            <a:avLst/>
          </a:prstGeom>
          <a:noFill/>
          <a:ln w="9525">
            <a:noFill/>
            <a:miter lim="800000"/>
            <a:headEnd/>
            <a:tailEnd/>
          </a:ln>
        </p:spPr>
      </p:pic>
    </p:spTree>
    <p:extLst>
      <p:ext uri="{BB962C8B-B14F-4D97-AF65-F5344CB8AC3E}">
        <p14:creationId xmlns:p14="http://schemas.microsoft.com/office/powerpoint/2010/main" val="957522396"/>
      </p:ext>
    </p:extLst>
  </p:cSld>
  <p:clrMapOvr>
    <a:masterClrMapping/>
  </p:clrMapOvr>
  <p:transition spd="med"/>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3714" name="Picture 2" descr="H:\Pictures\SAM_0599.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4" name="Group 3"/>
          <p:cNvGrpSpPr/>
          <p:nvPr/>
        </p:nvGrpSpPr>
        <p:grpSpPr>
          <a:xfrm>
            <a:off x="1600200" y="0"/>
            <a:ext cx="7467600" cy="685800"/>
            <a:chOff x="1600200" y="0"/>
            <a:chExt cx="7467600" cy="685800"/>
          </a:xfrm>
        </p:grpSpPr>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Aerosol</a:t>
              </a:r>
            </a:p>
          </p:txBody>
        </p:sp>
        <p:sp>
          <p:nvSpPr>
            <p:cNvPr id="6" name="Rectangle 5"/>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4088278292"/>
      </p:ext>
    </p:extLst>
  </p:cSld>
  <p:clrMapOvr>
    <a:masterClrMapping/>
  </p:clrMapOvr>
  <p:transition spd="med"/>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4738" name="Picture 2" descr="H:\Pictures\SAM_059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4" name="Group 3"/>
          <p:cNvGrpSpPr/>
          <p:nvPr/>
        </p:nvGrpSpPr>
        <p:grpSpPr>
          <a:xfrm>
            <a:off x="1600200" y="0"/>
            <a:ext cx="7467600" cy="685800"/>
            <a:chOff x="1600200" y="0"/>
            <a:chExt cx="7467600" cy="685800"/>
          </a:xfrm>
        </p:grpSpPr>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Aerosol</a:t>
              </a:r>
            </a:p>
          </p:txBody>
        </p:sp>
        <p:sp>
          <p:nvSpPr>
            <p:cNvPr id="6" name="Rectangle 5"/>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4132635169"/>
      </p:ext>
    </p:extLst>
  </p:cSld>
  <p:clrMapOvr>
    <a:masterClrMapping/>
  </p:clrMapOvr>
  <p:transition spd="med"/>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62" name="Picture 2" descr="H:\Pictures\SAM_0601.JPG"/>
          <p:cNvPicPr>
            <a:picLocks noChangeAspect="1" noChangeArrowheads="1"/>
          </p:cNvPicPr>
          <p:nvPr/>
        </p:nvPicPr>
        <p:blipFill rotWithShape="1">
          <a:blip r:embed="rId3" cstate="print"/>
          <a:srcRect b="9905"/>
          <a:stretch/>
        </p:blipFill>
        <p:spPr bwMode="auto">
          <a:xfrm>
            <a:off x="0" y="679269"/>
            <a:ext cx="9144000" cy="6178731"/>
          </a:xfrm>
          <a:prstGeom prst="rect">
            <a:avLst/>
          </a:prstGeom>
          <a:noFill/>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4" name="Group 3"/>
          <p:cNvGrpSpPr/>
          <p:nvPr/>
        </p:nvGrpSpPr>
        <p:grpSpPr>
          <a:xfrm>
            <a:off x="1600200" y="0"/>
            <a:ext cx="7467600" cy="685800"/>
            <a:chOff x="1600200" y="0"/>
            <a:chExt cx="7467600" cy="685800"/>
          </a:xfrm>
        </p:grpSpPr>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Aerosol</a:t>
              </a:r>
            </a:p>
          </p:txBody>
        </p:sp>
        <p:sp>
          <p:nvSpPr>
            <p:cNvPr id="6" name="Rectangle 5"/>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3893450479"/>
      </p:ext>
    </p:extLst>
  </p:cSld>
  <p:clrMapOvr>
    <a:masterClrMapping/>
  </p:clrMapOvr>
  <p:transition spd="med"/>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7" name="Straight Connector 6"/>
          <p:cNvCxnSpPr/>
          <p:nvPr/>
        </p:nvCxnSpPr>
        <p:spPr>
          <a:xfrm flipH="1">
            <a:off x="4565374" y="0"/>
            <a:ext cx="6626" cy="7010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7410" name="Picture 2" descr="C:\Users\WOSSA\Desktop\WOSSA\WOSSA Admin\Grants\SHIP\Photos\IMG_48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222"/>
            <a:ext cx="9144000" cy="68297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6" name="Group 5"/>
          <p:cNvGrpSpPr/>
          <p:nvPr/>
        </p:nvGrpSpPr>
        <p:grpSpPr>
          <a:xfrm>
            <a:off x="1600200" y="0"/>
            <a:ext cx="7467600" cy="685800"/>
            <a:chOff x="1600200" y="0"/>
            <a:chExt cx="7467600" cy="685800"/>
          </a:xfrm>
        </p:grpSpPr>
        <p:sp>
          <p:nvSpPr>
            <p:cNvPr id="8"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ysClr val="window" lastClr="FFFFFF"/>
                  </a:solidFill>
                  <a:latin typeface="Arial" panose="020B0604020202020204" pitchFamily="34" charset="0"/>
                  <a:ea typeface="+mn-ea"/>
                  <a:cs typeface="Arial" panose="020B0604020202020204" pitchFamily="34" charset="0"/>
                </a:rPr>
                <a:t>Best Practice – Aerosol</a:t>
              </a:r>
            </a:p>
          </p:txBody>
        </p:sp>
        <p:sp>
          <p:nvSpPr>
            <p:cNvPr id="9" name="Rectangle 8"/>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2637498515"/>
      </p:ext>
    </p:extLst>
  </p:cSld>
  <p:clrMapOvr>
    <a:masterClrMapping/>
  </p:clrMapOvr>
  <p:transition spd="med"/>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7" name="Straight Connector 6"/>
          <p:cNvCxnSpPr/>
          <p:nvPr/>
        </p:nvCxnSpPr>
        <p:spPr>
          <a:xfrm flipH="1">
            <a:off x="4565374" y="0"/>
            <a:ext cx="6626" cy="7010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8435" name="Picture 3" descr="C:\Users\WOSSA\Desktop\WOSSA\WOSSA Admin\Grants\SHIP\Photos\IMG_48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889210"/>
            <a:ext cx="4572000" cy="612119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C:\Users\WOSSA\Desktop\WOSSA\WOSSA Admin\Grants\SHIP\Photos\IMG_488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900096"/>
            <a:ext cx="4572000" cy="612119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H="1">
            <a:off x="4572000" y="152400"/>
            <a:ext cx="6626" cy="7010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9" name="Group 8"/>
          <p:cNvGrpSpPr/>
          <p:nvPr/>
        </p:nvGrpSpPr>
        <p:grpSpPr>
          <a:xfrm>
            <a:off x="1600200" y="0"/>
            <a:ext cx="7467600" cy="685800"/>
            <a:chOff x="1600200" y="0"/>
            <a:chExt cx="7467600" cy="685800"/>
          </a:xfrm>
        </p:grpSpPr>
        <p:sp>
          <p:nvSpPr>
            <p:cNvPr id="10"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ysClr val="window" lastClr="FFFFFF"/>
                  </a:solidFill>
                  <a:latin typeface="Arial" panose="020B0604020202020204" pitchFamily="34" charset="0"/>
                  <a:ea typeface="+mn-ea"/>
                  <a:cs typeface="Arial" panose="020B0604020202020204" pitchFamily="34" charset="0"/>
                </a:rPr>
                <a:t>Best Practice – Aerosol</a:t>
              </a:r>
            </a:p>
          </p:txBody>
        </p:sp>
        <p:sp>
          <p:nvSpPr>
            <p:cNvPr id="11" name="Rectangle 10"/>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4007538324"/>
      </p:ext>
    </p:extLst>
  </p:cSld>
  <p:clrMapOvr>
    <a:masterClrMapping/>
  </p:clrMapOvr>
  <p:transition spd="med"/>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304800"/>
            <a:ext cx="9144000" cy="662076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4" name="Group 23"/>
          <p:cNvGrpSpPr/>
          <p:nvPr/>
        </p:nvGrpSpPr>
        <p:grpSpPr>
          <a:xfrm>
            <a:off x="4876800" y="753368"/>
            <a:ext cx="4267200" cy="6172200"/>
            <a:chOff x="4876800" y="685800"/>
            <a:chExt cx="4267200" cy="6172200"/>
          </a:xfrm>
        </p:grpSpPr>
        <p:sp>
          <p:nvSpPr>
            <p:cNvPr id="25" name="Rectangle 24"/>
            <p:cNvSpPr/>
            <p:nvPr/>
          </p:nvSpPr>
          <p:spPr>
            <a:xfrm>
              <a:off x="5105400" y="685800"/>
              <a:ext cx="4038600" cy="6172200"/>
            </a:xfrm>
            <a:prstGeom prst="rect">
              <a:avLst/>
            </a:prstGeom>
            <a:gradFill>
              <a:gsLst>
                <a:gs pos="0">
                  <a:srgbClr val="FFFFFF">
                    <a:alpha val="0"/>
                  </a:srgbClr>
                </a:gs>
                <a:gs pos="50000">
                  <a:srgbClr val="92D050">
                    <a:alpha val="70000"/>
                  </a:srgbClr>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Box 3"/>
            <p:cNvSpPr txBox="1">
              <a:spLocks noChangeArrowheads="1"/>
            </p:cNvSpPr>
            <p:nvPr/>
          </p:nvSpPr>
          <p:spPr bwMode="auto">
            <a:xfrm>
              <a:off x="4876800" y="1219200"/>
              <a:ext cx="4114800" cy="3108543"/>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r"/>
              <a:endParaRPr lang="en-US" sz="2800" dirty="0" smtClean="0">
                <a:solidFill>
                  <a:prstClr val="white"/>
                </a:solidFill>
                <a:latin typeface="Calibri"/>
              </a:endParaRPr>
            </a:p>
            <a:p>
              <a:pPr algn="r"/>
              <a:endParaRPr lang="en-US" sz="2800" dirty="0">
                <a:solidFill>
                  <a:prstClr val="white"/>
                </a:solidFill>
                <a:latin typeface="Calibri"/>
              </a:endParaRPr>
            </a:p>
            <a:p>
              <a:pPr algn="r"/>
              <a:endParaRPr lang="en-US" sz="2800" dirty="0" smtClean="0">
                <a:solidFill>
                  <a:prstClr val="white"/>
                </a:solidFill>
                <a:latin typeface="Calibri"/>
              </a:endParaRPr>
            </a:p>
            <a:p>
              <a:pPr algn="r"/>
              <a:endParaRPr lang="en-US" sz="2800" dirty="0">
                <a:solidFill>
                  <a:prstClr val="white"/>
                </a:solidFill>
                <a:latin typeface="Calibri"/>
              </a:endParaRPr>
            </a:p>
            <a:p>
              <a:pPr algn="r"/>
              <a:endParaRPr lang="en-US" sz="2800" dirty="0" smtClean="0">
                <a:solidFill>
                  <a:prstClr val="white"/>
                </a:solidFill>
                <a:latin typeface="Calibri"/>
              </a:endParaRPr>
            </a:p>
            <a:p>
              <a:pPr algn="r"/>
              <a:endParaRPr lang="en-US" sz="2800" b="1" dirty="0">
                <a:solidFill>
                  <a:prstClr val="black"/>
                </a:solidFill>
              </a:endParaRPr>
            </a:p>
            <a:p>
              <a:r>
                <a:rPr lang="en-US" sz="2800" b="1" dirty="0" smtClean="0">
                  <a:solidFill>
                    <a:prstClr val="black"/>
                  </a:solidFill>
                </a:rPr>
                <a:t> </a:t>
              </a:r>
            </a:p>
          </p:txBody>
        </p:sp>
      </p:gr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6" name="Group 5"/>
          <p:cNvGrpSpPr/>
          <p:nvPr/>
        </p:nvGrpSpPr>
        <p:grpSpPr>
          <a:xfrm>
            <a:off x="1600200" y="0"/>
            <a:ext cx="7467600" cy="685800"/>
            <a:chOff x="1600200" y="0"/>
            <a:chExt cx="7467600" cy="685800"/>
          </a:xfrm>
        </p:grpSpPr>
        <p:sp>
          <p:nvSpPr>
            <p:cNvPr id="8"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ysClr val="window" lastClr="FFFFFF"/>
                  </a:solidFill>
                  <a:latin typeface="Arial" panose="020B0604020202020204" pitchFamily="34" charset="0"/>
                  <a:ea typeface="+mn-ea"/>
                  <a:cs typeface="Arial" panose="020B0604020202020204" pitchFamily="34" charset="0"/>
                </a:rPr>
                <a:t>Best Practice – Aerosol</a:t>
              </a:r>
            </a:p>
          </p:txBody>
        </p:sp>
        <p:sp>
          <p:nvSpPr>
            <p:cNvPr id="9" name="Rectangle 8"/>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2" name="Oval 11"/>
          <p:cNvSpPr/>
          <p:nvPr/>
        </p:nvSpPr>
        <p:spPr>
          <a:xfrm>
            <a:off x="-533400" y="2209800"/>
            <a:ext cx="9296400" cy="44958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914400" y="2362200"/>
            <a:ext cx="7620000" cy="3352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Oval 1"/>
          <p:cNvSpPr/>
          <p:nvPr/>
        </p:nvSpPr>
        <p:spPr>
          <a:xfrm>
            <a:off x="1828800" y="2514601"/>
            <a:ext cx="6451160" cy="2362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122" name="Picture 2" descr="http://cdn-2.psndealer.com/e2/dealersite/images/usedvacuumtrucks/IMG_1522_edit.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133600" y="1219200"/>
            <a:ext cx="5740400" cy="3118281"/>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Arrow 12"/>
          <p:cNvSpPr/>
          <p:nvPr/>
        </p:nvSpPr>
        <p:spPr>
          <a:xfrm rot="13074499">
            <a:off x="6637778" y="3352800"/>
            <a:ext cx="558800" cy="457200"/>
          </a:xfrm>
          <a:prstGeom prst="rightArrow">
            <a:avLst/>
          </a:prstGeom>
          <a:solidFill>
            <a:srgbClr val="66FF33"/>
          </a:solidFill>
          <a:ln w="317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p:nvSpPr>
        <p:spPr>
          <a:xfrm rot="426204">
            <a:off x="381739" y="4997303"/>
            <a:ext cx="5734647" cy="1425678"/>
          </a:xfrm>
          <a:prstGeom prst="rect">
            <a:avLst/>
          </a:prstGeom>
        </p:spPr>
        <p:txBody>
          <a:bodyPr wrap="none">
            <a:prstTxWarp prst="textArchDown">
              <a:avLst/>
            </a:prstTxWarp>
            <a:spAutoFit/>
          </a:bodyPr>
          <a:lstStyle/>
          <a:p>
            <a:r>
              <a:rPr lang="en-US" sz="2800" b="1" dirty="0" smtClean="0">
                <a:solidFill>
                  <a:prstClr val="black"/>
                </a:solidFill>
                <a:latin typeface="Calibri"/>
              </a:rPr>
              <a:t>60’ - Little no colony growth in 4 days</a:t>
            </a:r>
            <a:endParaRPr lang="en-US" b="1" dirty="0">
              <a:solidFill>
                <a:prstClr val="black"/>
              </a:solidFill>
            </a:endParaRPr>
          </a:p>
        </p:txBody>
      </p:sp>
      <p:sp>
        <p:nvSpPr>
          <p:cNvPr id="17" name="Rectangle 16"/>
          <p:cNvSpPr/>
          <p:nvPr/>
        </p:nvSpPr>
        <p:spPr>
          <a:xfrm>
            <a:off x="1524000" y="3381772"/>
            <a:ext cx="6799041" cy="2104628"/>
          </a:xfrm>
          <a:prstGeom prst="rect">
            <a:avLst/>
          </a:prstGeom>
        </p:spPr>
        <p:txBody>
          <a:bodyPr wrap="none">
            <a:prstTxWarp prst="textArchDown">
              <a:avLst/>
            </a:prstTxWarp>
            <a:spAutoFit/>
          </a:bodyPr>
          <a:lstStyle/>
          <a:p>
            <a:r>
              <a:rPr lang="en-US" sz="2800" b="1" dirty="0" smtClean="0">
                <a:solidFill>
                  <a:prstClr val="black"/>
                </a:solidFill>
                <a:latin typeface="Calibri"/>
              </a:rPr>
              <a:t>30’ - Half the growth at truck venting</a:t>
            </a:r>
            <a:endParaRPr lang="en-US" b="1" dirty="0">
              <a:solidFill>
                <a:prstClr val="black"/>
              </a:solidFill>
            </a:endParaRPr>
          </a:p>
        </p:txBody>
      </p:sp>
      <p:sp>
        <p:nvSpPr>
          <p:cNvPr id="14" name="Rectangle 13"/>
          <p:cNvSpPr/>
          <p:nvPr/>
        </p:nvSpPr>
        <p:spPr>
          <a:xfrm>
            <a:off x="2209800" y="3200400"/>
            <a:ext cx="5543697" cy="1446747"/>
          </a:xfrm>
          <a:prstGeom prst="rect">
            <a:avLst/>
          </a:prstGeom>
        </p:spPr>
        <p:txBody>
          <a:bodyPr wrap="none">
            <a:prstTxWarp prst="textArchDown">
              <a:avLst/>
            </a:prstTxWarp>
            <a:spAutoFit/>
          </a:bodyPr>
          <a:lstStyle/>
          <a:p>
            <a:r>
              <a:rPr lang="en-US" sz="2800" b="1" dirty="0" smtClean="0">
                <a:solidFill>
                  <a:prstClr val="black"/>
                </a:solidFill>
                <a:latin typeface="Calibri"/>
              </a:rPr>
              <a:t>10’ - Similar growth to truck venting</a:t>
            </a:r>
            <a:endParaRPr lang="en-US" b="1" dirty="0">
              <a:solidFill>
                <a:prstClr val="black"/>
              </a:solidFill>
            </a:endParaRPr>
          </a:p>
        </p:txBody>
      </p:sp>
      <p:sp>
        <p:nvSpPr>
          <p:cNvPr id="21" name="Rectangle 20"/>
          <p:cNvSpPr/>
          <p:nvPr/>
        </p:nvSpPr>
        <p:spPr>
          <a:xfrm>
            <a:off x="4191000" y="3581400"/>
            <a:ext cx="4694747" cy="3970318"/>
          </a:xfrm>
          <a:prstGeom prst="rect">
            <a:avLst/>
          </a:prstGeom>
        </p:spPr>
        <p:txBody>
          <a:bodyPr wrap="none">
            <a:spAutoFit/>
          </a:bodyPr>
          <a:lstStyle/>
          <a:p>
            <a:pPr algn="r"/>
            <a:r>
              <a:rPr lang="en-US" sz="2800" b="1" dirty="0" smtClean="0">
                <a:solidFill>
                  <a:prstClr val="white"/>
                </a:solidFill>
                <a:latin typeface="Calibri"/>
              </a:rPr>
              <a:t>Truck Vent</a:t>
            </a:r>
          </a:p>
          <a:p>
            <a:pPr algn="r"/>
            <a:r>
              <a:rPr lang="en-US" sz="2800" b="1" u="sng" dirty="0" smtClean="0">
                <a:solidFill>
                  <a:prstClr val="white"/>
                </a:solidFill>
                <a:latin typeface="Calibri"/>
              </a:rPr>
              <a:t>Aerosol:</a:t>
            </a:r>
          </a:p>
          <a:p>
            <a:pPr algn="r"/>
            <a:r>
              <a:rPr lang="en-US" sz="2800" b="1" dirty="0" smtClean="0">
                <a:solidFill>
                  <a:prstClr val="white"/>
                </a:solidFill>
                <a:latin typeface="Calibri"/>
              </a:rPr>
              <a:t>Mixed Bacterial Flora</a:t>
            </a:r>
          </a:p>
          <a:p>
            <a:pPr algn="r"/>
            <a:r>
              <a:rPr lang="en-US" sz="2800" b="1" dirty="0" smtClean="0">
                <a:solidFill>
                  <a:prstClr val="white"/>
                </a:solidFill>
                <a:latin typeface="Calibri"/>
              </a:rPr>
              <a:t>Gram Negative / Positive Rods</a:t>
            </a:r>
          </a:p>
          <a:p>
            <a:pPr algn="r"/>
            <a:r>
              <a:rPr lang="en-US" sz="2800" b="1" dirty="0" smtClean="0">
                <a:solidFill>
                  <a:prstClr val="white"/>
                </a:solidFill>
                <a:latin typeface="Calibri"/>
              </a:rPr>
              <a:t>Bacillus Species</a:t>
            </a:r>
          </a:p>
          <a:p>
            <a:pPr algn="r"/>
            <a:r>
              <a:rPr lang="en-US" sz="2800" b="1" dirty="0" smtClean="0">
                <a:solidFill>
                  <a:prstClr val="white"/>
                </a:solidFill>
                <a:latin typeface="Calibri"/>
              </a:rPr>
              <a:t>Streptococcus Species</a:t>
            </a:r>
          </a:p>
          <a:p>
            <a:pPr algn="r"/>
            <a:r>
              <a:rPr lang="en-US" sz="2800" b="1" dirty="0" smtClean="0">
                <a:solidFill>
                  <a:prstClr val="white"/>
                </a:solidFill>
                <a:latin typeface="Calibri"/>
              </a:rPr>
              <a:t>Diphtheroids</a:t>
            </a:r>
          </a:p>
          <a:p>
            <a:pPr algn="ctr"/>
            <a:endParaRPr lang="en-US" sz="2800" b="1" dirty="0" smtClean="0">
              <a:solidFill>
                <a:prstClr val="black"/>
              </a:solidFill>
              <a:latin typeface="Calibri"/>
            </a:endParaRPr>
          </a:p>
          <a:p>
            <a:pPr algn="ctr"/>
            <a:endParaRPr lang="en-US" sz="2800" b="1" dirty="0" smtClean="0">
              <a:solidFill>
                <a:prstClr val="black"/>
              </a:solidFill>
              <a:latin typeface="Calibri"/>
            </a:endParaRPr>
          </a:p>
        </p:txBody>
      </p:sp>
    </p:spTree>
    <p:extLst>
      <p:ext uri="{BB962C8B-B14F-4D97-AF65-F5344CB8AC3E}">
        <p14:creationId xmlns:p14="http://schemas.microsoft.com/office/powerpoint/2010/main" val="28707249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2" grpId="0" animBg="1"/>
      <p:bldP spid="18" grpId="0"/>
      <p:bldP spid="17" grpId="0"/>
      <p:bldP spid="14" grpId="0"/>
      <p:bldP spid="21"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304800"/>
            <a:ext cx="9144000" cy="662076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4" name="Group 23"/>
          <p:cNvGrpSpPr/>
          <p:nvPr/>
        </p:nvGrpSpPr>
        <p:grpSpPr>
          <a:xfrm>
            <a:off x="4876800" y="753368"/>
            <a:ext cx="4267200" cy="6172200"/>
            <a:chOff x="4876800" y="685800"/>
            <a:chExt cx="4267200" cy="6172200"/>
          </a:xfrm>
        </p:grpSpPr>
        <p:sp>
          <p:nvSpPr>
            <p:cNvPr id="25" name="Rectangle 24"/>
            <p:cNvSpPr/>
            <p:nvPr/>
          </p:nvSpPr>
          <p:spPr>
            <a:xfrm>
              <a:off x="5105400" y="685800"/>
              <a:ext cx="4038600" cy="6172200"/>
            </a:xfrm>
            <a:prstGeom prst="rect">
              <a:avLst/>
            </a:prstGeom>
            <a:gradFill>
              <a:gsLst>
                <a:gs pos="0">
                  <a:srgbClr val="FFFFFF">
                    <a:alpha val="0"/>
                  </a:srgbClr>
                </a:gs>
                <a:gs pos="50000">
                  <a:srgbClr val="92D050">
                    <a:alpha val="70000"/>
                  </a:srgbClr>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Box 3"/>
            <p:cNvSpPr txBox="1">
              <a:spLocks noChangeArrowheads="1"/>
            </p:cNvSpPr>
            <p:nvPr/>
          </p:nvSpPr>
          <p:spPr bwMode="auto">
            <a:xfrm>
              <a:off x="4876800" y="1219200"/>
              <a:ext cx="4114800" cy="3108543"/>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r"/>
              <a:endParaRPr lang="en-US" sz="2800" dirty="0" smtClean="0">
                <a:solidFill>
                  <a:prstClr val="white"/>
                </a:solidFill>
                <a:latin typeface="Calibri"/>
              </a:endParaRPr>
            </a:p>
            <a:p>
              <a:pPr algn="r"/>
              <a:endParaRPr lang="en-US" sz="2800" dirty="0">
                <a:solidFill>
                  <a:prstClr val="white"/>
                </a:solidFill>
                <a:latin typeface="Calibri"/>
              </a:endParaRPr>
            </a:p>
            <a:p>
              <a:pPr algn="r"/>
              <a:endParaRPr lang="en-US" sz="2800" dirty="0" smtClean="0">
                <a:solidFill>
                  <a:prstClr val="white"/>
                </a:solidFill>
                <a:latin typeface="Calibri"/>
              </a:endParaRPr>
            </a:p>
            <a:p>
              <a:pPr algn="r"/>
              <a:endParaRPr lang="en-US" sz="2800" dirty="0">
                <a:solidFill>
                  <a:prstClr val="white"/>
                </a:solidFill>
                <a:latin typeface="Calibri"/>
              </a:endParaRPr>
            </a:p>
            <a:p>
              <a:pPr algn="r"/>
              <a:endParaRPr lang="en-US" sz="2800" dirty="0" smtClean="0">
                <a:solidFill>
                  <a:prstClr val="white"/>
                </a:solidFill>
                <a:latin typeface="Calibri"/>
              </a:endParaRPr>
            </a:p>
            <a:p>
              <a:pPr algn="r"/>
              <a:endParaRPr lang="en-US" sz="2800" b="1" dirty="0">
                <a:solidFill>
                  <a:prstClr val="black"/>
                </a:solidFill>
              </a:endParaRPr>
            </a:p>
            <a:p>
              <a:r>
                <a:rPr lang="en-US" sz="2800" b="1" dirty="0" smtClean="0">
                  <a:solidFill>
                    <a:prstClr val="black"/>
                  </a:solidFill>
                </a:rPr>
                <a:t> </a:t>
              </a:r>
            </a:p>
          </p:txBody>
        </p:sp>
      </p:gr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6" name="Group 5"/>
          <p:cNvGrpSpPr/>
          <p:nvPr/>
        </p:nvGrpSpPr>
        <p:grpSpPr>
          <a:xfrm>
            <a:off x="1600200" y="0"/>
            <a:ext cx="7467600" cy="685800"/>
            <a:chOff x="1600200" y="0"/>
            <a:chExt cx="7467600" cy="685800"/>
          </a:xfrm>
        </p:grpSpPr>
        <p:sp>
          <p:nvSpPr>
            <p:cNvPr id="8"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ysClr val="window" lastClr="FFFFFF"/>
                  </a:solidFill>
                  <a:latin typeface="Arial" panose="020B0604020202020204" pitchFamily="34" charset="0"/>
                  <a:ea typeface="+mn-ea"/>
                  <a:cs typeface="Arial" panose="020B0604020202020204" pitchFamily="34" charset="0"/>
                </a:rPr>
                <a:t>Best Practice – Aerosol</a:t>
              </a:r>
            </a:p>
          </p:txBody>
        </p:sp>
        <p:sp>
          <p:nvSpPr>
            <p:cNvPr id="9" name="Rectangle 8"/>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2" name="Oval 11"/>
          <p:cNvSpPr/>
          <p:nvPr/>
        </p:nvSpPr>
        <p:spPr>
          <a:xfrm>
            <a:off x="-533400" y="2209800"/>
            <a:ext cx="9296400" cy="44958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914400" y="2362200"/>
            <a:ext cx="7620000" cy="3352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Oval 1"/>
          <p:cNvSpPr/>
          <p:nvPr/>
        </p:nvSpPr>
        <p:spPr>
          <a:xfrm>
            <a:off x="1828800" y="2514601"/>
            <a:ext cx="6451160" cy="2362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ight Arrow 12"/>
          <p:cNvSpPr/>
          <p:nvPr/>
        </p:nvSpPr>
        <p:spPr>
          <a:xfrm rot="13074499">
            <a:off x="6637778" y="3352800"/>
            <a:ext cx="558800" cy="457200"/>
          </a:xfrm>
          <a:prstGeom prst="rightArrow">
            <a:avLst/>
          </a:prstGeom>
          <a:solidFill>
            <a:srgbClr val="66FF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p:nvSpPr>
        <p:spPr>
          <a:xfrm rot="426204">
            <a:off x="381739" y="4997303"/>
            <a:ext cx="5734647" cy="1425678"/>
          </a:xfrm>
          <a:prstGeom prst="rect">
            <a:avLst/>
          </a:prstGeom>
        </p:spPr>
        <p:txBody>
          <a:bodyPr wrap="none">
            <a:prstTxWarp prst="textArchDown">
              <a:avLst/>
            </a:prstTxWarp>
            <a:spAutoFit/>
          </a:bodyPr>
          <a:lstStyle/>
          <a:p>
            <a:r>
              <a:rPr lang="en-US" sz="2800" b="1" dirty="0" smtClean="0">
                <a:solidFill>
                  <a:prstClr val="black"/>
                </a:solidFill>
                <a:latin typeface="Calibri"/>
              </a:rPr>
              <a:t>60’ - Little no colony growth in 4 days</a:t>
            </a:r>
            <a:endParaRPr lang="en-US" b="1" dirty="0">
              <a:solidFill>
                <a:prstClr val="black"/>
              </a:solidFill>
            </a:endParaRPr>
          </a:p>
        </p:txBody>
      </p:sp>
      <p:sp>
        <p:nvSpPr>
          <p:cNvPr id="17" name="Rectangle 16"/>
          <p:cNvSpPr/>
          <p:nvPr/>
        </p:nvSpPr>
        <p:spPr>
          <a:xfrm>
            <a:off x="1524000" y="3381772"/>
            <a:ext cx="6799041" cy="2104628"/>
          </a:xfrm>
          <a:prstGeom prst="rect">
            <a:avLst/>
          </a:prstGeom>
        </p:spPr>
        <p:txBody>
          <a:bodyPr wrap="none">
            <a:prstTxWarp prst="textArchDown">
              <a:avLst/>
            </a:prstTxWarp>
            <a:spAutoFit/>
          </a:bodyPr>
          <a:lstStyle/>
          <a:p>
            <a:r>
              <a:rPr lang="en-US" sz="2800" b="1" dirty="0" smtClean="0">
                <a:solidFill>
                  <a:prstClr val="black"/>
                </a:solidFill>
                <a:latin typeface="Calibri"/>
              </a:rPr>
              <a:t>30’ - Half the growth at source</a:t>
            </a:r>
            <a:endParaRPr lang="en-US" b="1" dirty="0">
              <a:solidFill>
                <a:prstClr val="black"/>
              </a:solidFill>
            </a:endParaRPr>
          </a:p>
        </p:txBody>
      </p:sp>
      <p:sp>
        <p:nvSpPr>
          <p:cNvPr id="14" name="Rectangle 13"/>
          <p:cNvSpPr/>
          <p:nvPr/>
        </p:nvSpPr>
        <p:spPr>
          <a:xfrm>
            <a:off x="2209800" y="3200400"/>
            <a:ext cx="5543697" cy="1446747"/>
          </a:xfrm>
          <a:prstGeom prst="rect">
            <a:avLst/>
          </a:prstGeom>
        </p:spPr>
        <p:txBody>
          <a:bodyPr wrap="none">
            <a:prstTxWarp prst="textArchDown">
              <a:avLst/>
            </a:prstTxWarp>
            <a:spAutoFit/>
          </a:bodyPr>
          <a:lstStyle/>
          <a:p>
            <a:r>
              <a:rPr lang="en-US" sz="2800" b="1" dirty="0" smtClean="0">
                <a:solidFill>
                  <a:prstClr val="black"/>
                </a:solidFill>
                <a:latin typeface="Calibri"/>
              </a:rPr>
              <a:t>10’ - Similar growth to source</a:t>
            </a:r>
            <a:endParaRPr lang="en-US" b="1" dirty="0">
              <a:solidFill>
                <a:prstClr val="black"/>
              </a:solidFill>
            </a:endParaRPr>
          </a:p>
        </p:txBody>
      </p:sp>
      <p:pic>
        <p:nvPicPr>
          <p:cNvPr id="6146" name="Picture 2" descr="C:\Users\WOSSA\Desktop\WOSSA\WOSSA Admin\Grants\SHIP\Photos\IMG_507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4055" y="1543947"/>
            <a:ext cx="3033889" cy="2266053"/>
          </a:xfrm>
          <a:prstGeom prst="rect">
            <a:avLst/>
          </a:prstGeom>
          <a:noFill/>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8" name="Picture 4" descr="http://i156.photobucket.com/albums/t32/jwgroovin/Septic/100_1294.jpg"/>
          <p:cNvPicPr>
            <a:picLocks noChangeAspect="1" noChangeArrowheads="1"/>
          </p:cNvPicPr>
          <p:nvPr/>
        </p:nvPicPr>
        <p:blipFill rotWithShape="1">
          <a:blip r:embed="rId6">
            <a:extLst>
              <a:ext uri="{28A0092B-C50C-407E-A947-70E740481C1C}">
                <a14:useLocalDpi xmlns:a14="http://schemas.microsoft.com/office/drawing/2010/main" val="0"/>
              </a:ext>
            </a:extLst>
          </a:blip>
          <a:srcRect l="15579" b="13903"/>
          <a:stretch/>
        </p:blipFill>
        <p:spPr bwMode="auto">
          <a:xfrm>
            <a:off x="5707944" y="1517888"/>
            <a:ext cx="2996654" cy="2292112"/>
          </a:xfrm>
          <a:prstGeom prst="rect">
            <a:avLst/>
          </a:prstGeom>
          <a:noFill/>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Rectangle 20"/>
          <p:cNvSpPr/>
          <p:nvPr/>
        </p:nvSpPr>
        <p:spPr>
          <a:xfrm>
            <a:off x="7010400" y="3200400"/>
            <a:ext cx="1556708" cy="1384995"/>
          </a:xfrm>
          <a:prstGeom prst="rect">
            <a:avLst/>
          </a:prstGeom>
        </p:spPr>
        <p:txBody>
          <a:bodyPr wrap="none">
            <a:spAutoFit/>
          </a:bodyPr>
          <a:lstStyle/>
          <a:p>
            <a:pPr algn="r"/>
            <a:r>
              <a:rPr lang="en-US" sz="2800" b="1" dirty="0" smtClean="0">
                <a:solidFill>
                  <a:prstClr val="white"/>
                </a:solidFill>
                <a:latin typeface="Calibri"/>
              </a:rPr>
              <a:t>ATU Vent</a:t>
            </a:r>
          </a:p>
          <a:p>
            <a:pPr algn="ctr"/>
            <a:endParaRPr lang="en-US" sz="2800" b="1" dirty="0" smtClean="0">
              <a:solidFill>
                <a:prstClr val="black"/>
              </a:solidFill>
              <a:latin typeface="Calibri"/>
            </a:endParaRPr>
          </a:p>
          <a:p>
            <a:pPr algn="ctr"/>
            <a:endParaRPr lang="en-US" sz="2800" b="1" dirty="0" smtClean="0">
              <a:solidFill>
                <a:prstClr val="black"/>
              </a:solidFill>
              <a:latin typeface="Calibri"/>
            </a:endParaRPr>
          </a:p>
        </p:txBody>
      </p:sp>
      <p:sp>
        <p:nvSpPr>
          <p:cNvPr id="23" name="Rectangle 22"/>
          <p:cNvSpPr/>
          <p:nvPr/>
        </p:nvSpPr>
        <p:spPr>
          <a:xfrm>
            <a:off x="2764866" y="1586805"/>
            <a:ext cx="1502334" cy="1384995"/>
          </a:xfrm>
          <a:prstGeom prst="rect">
            <a:avLst/>
          </a:prstGeom>
        </p:spPr>
        <p:txBody>
          <a:bodyPr wrap="none">
            <a:spAutoFit/>
          </a:bodyPr>
          <a:lstStyle/>
          <a:p>
            <a:pPr algn="r"/>
            <a:r>
              <a:rPr lang="en-US" sz="2800" b="1" dirty="0" smtClean="0">
                <a:solidFill>
                  <a:prstClr val="white"/>
                </a:solidFill>
                <a:latin typeface="Calibri"/>
              </a:rPr>
              <a:t>Pumping</a:t>
            </a:r>
          </a:p>
          <a:p>
            <a:pPr algn="ctr"/>
            <a:endParaRPr lang="en-US" sz="2800" b="1" dirty="0" smtClean="0">
              <a:solidFill>
                <a:prstClr val="black"/>
              </a:solidFill>
              <a:latin typeface="Calibri"/>
            </a:endParaRPr>
          </a:p>
          <a:p>
            <a:pPr algn="ctr"/>
            <a:endParaRPr lang="en-US" sz="2800" b="1" dirty="0" smtClean="0">
              <a:solidFill>
                <a:prstClr val="black"/>
              </a:solidFill>
              <a:latin typeface="Calibri"/>
            </a:endParaRPr>
          </a:p>
        </p:txBody>
      </p:sp>
    </p:spTree>
    <p:extLst>
      <p:ext uri="{BB962C8B-B14F-4D97-AF65-F5344CB8AC3E}">
        <p14:creationId xmlns:p14="http://schemas.microsoft.com/office/powerpoint/2010/main" val="1064355715"/>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
        <p:nvSpPr>
          <p:cNvPr id="9" name="Rectangle 8"/>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Field Sampling Controls</a:t>
            </a:r>
          </a:p>
        </p:txBody>
      </p:sp>
      <p:sp>
        <p:nvSpPr>
          <p:cNvPr id="13" name="Rectangle 3"/>
          <p:cNvSpPr>
            <a:spLocks noGrp="1" noChangeArrowheads="1"/>
          </p:cNvSpPr>
          <p:nvPr>
            <p:ph idx="1"/>
          </p:nvPr>
        </p:nvSpPr>
        <p:spPr>
          <a:xfrm>
            <a:off x="685800" y="1905000"/>
            <a:ext cx="7772400" cy="4343400"/>
          </a:xfrm>
        </p:spPr>
        <p:txBody>
          <a:bodyPr/>
          <a:lstStyle/>
          <a:p>
            <a:pPr marL="182880" indent="-182880">
              <a:buNone/>
            </a:pPr>
            <a:r>
              <a:rPr lang="en-US" sz="3600" dirty="0" smtClean="0">
                <a:latin typeface="+mj-lt"/>
              </a:rPr>
              <a:t>Laboratory results</a:t>
            </a:r>
            <a:endParaRPr lang="en-US" sz="3600" dirty="0">
              <a:latin typeface="+mj-lt"/>
            </a:endParaRPr>
          </a:p>
          <a:p>
            <a:pPr marL="182880" indent="-182880">
              <a:buNone/>
            </a:pPr>
            <a:endParaRPr lang="en-US" sz="2000" dirty="0" smtClean="0">
              <a:latin typeface="+mj-lt"/>
            </a:endParaRPr>
          </a:p>
          <a:p>
            <a:pPr>
              <a:buClr>
                <a:srgbClr val="92D050"/>
              </a:buClr>
            </a:pPr>
            <a:r>
              <a:rPr lang="en-US" sz="2000" dirty="0">
                <a:latin typeface="+mj-lt"/>
              </a:rPr>
              <a:t>Mixed </a:t>
            </a:r>
            <a:r>
              <a:rPr lang="en-US" sz="2000" dirty="0" smtClean="0">
                <a:latin typeface="+mj-lt"/>
              </a:rPr>
              <a:t>Bacterial </a:t>
            </a:r>
            <a:r>
              <a:rPr lang="en-US" sz="2000" dirty="0">
                <a:latin typeface="+mj-lt"/>
              </a:rPr>
              <a:t>flora</a:t>
            </a:r>
          </a:p>
          <a:p>
            <a:pPr>
              <a:buClr>
                <a:srgbClr val="92D050"/>
              </a:buClr>
            </a:pPr>
            <a:r>
              <a:rPr lang="en-US" sz="2000" dirty="0">
                <a:latin typeface="+mj-lt"/>
              </a:rPr>
              <a:t>Bacillus</a:t>
            </a:r>
          </a:p>
          <a:p>
            <a:pPr>
              <a:buClr>
                <a:srgbClr val="92D050"/>
              </a:buClr>
            </a:pPr>
            <a:r>
              <a:rPr lang="en-US" sz="2000" dirty="0">
                <a:latin typeface="+mj-lt"/>
              </a:rPr>
              <a:t>Gram negative Rods</a:t>
            </a:r>
          </a:p>
          <a:p>
            <a:pPr>
              <a:buClr>
                <a:srgbClr val="92D050"/>
              </a:buClr>
            </a:pPr>
            <a:r>
              <a:rPr lang="en-US" sz="2000" dirty="0">
                <a:latin typeface="+mj-lt"/>
              </a:rPr>
              <a:t>Gram positive </a:t>
            </a:r>
            <a:r>
              <a:rPr lang="en-US" sz="2000" dirty="0" smtClean="0">
                <a:latin typeface="+mj-lt"/>
              </a:rPr>
              <a:t>Cocci</a:t>
            </a:r>
            <a:endParaRPr lang="en-US" sz="2000" dirty="0">
              <a:latin typeface="+mj-lt"/>
            </a:endParaRPr>
          </a:p>
          <a:p>
            <a:pPr>
              <a:buClr>
                <a:srgbClr val="92D050"/>
              </a:buClr>
            </a:pPr>
            <a:r>
              <a:rPr lang="en-US" sz="2000" dirty="0">
                <a:latin typeface="+mj-lt"/>
              </a:rPr>
              <a:t>Aeronmonas Hydrophila</a:t>
            </a:r>
          </a:p>
          <a:p>
            <a:pPr>
              <a:buClr>
                <a:srgbClr val="92D050"/>
              </a:buClr>
            </a:pPr>
            <a:r>
              <a:rPr lang="en-US" sz="2000" dirty="0">
                <a:latin typeface="+mj-lt"/>
              </a:rPr>
              <a:t>Aeromona </a:t>
            </a:r>
            <a:r>
              <a:rPr lang="en-US" sz="2000" dirty="0" smtClean="0">
                <a:latin typeface="+mj-lt"/>
              </a:rPr>
              <a:t>Caviae</a:t>
            </a:r>
            <a:endParaRPr lang="en-US" sz="2000" dirty="0">
              <a:latin typeface="+mj-lt"/>
            </a:endParaRPr>
          </a:p>
          <a:p>
            <a:pPr>
              <a:buClr>
                <a:srgbClr val="92D050"/>
              </a:buClr>
            </a:pPr>
            <a:r>
              <a:rPr lang="en-US" sz="2000" dirty="0">
                <a:latin typeface="+mj-lt"/>
              </a:rPr>
              <a:t>Streptococcus</a:t>
            </a:r>
          </a:p>
          <a:p>
            <a:pPr>
              <a:buClr>
                <a:srgbClr val="92D050"/>
              </a:buClr>
            </a:pPr>
            <a:r>
              <a:rPr lang="en-US" sz="2000" dirty="0">
                <a:latin typeface="+mj-lt"/>
              </a:rPr>
              <a:t>Fungus</a:t>
            </a:r>
          </a:p>
          <a:p>
            <a:pPr>
              <a:buClr>
                <a:srgbClr val="92D050"/>
              </a:buClr>
            </a:pPr>
            <a:r>
              <a:rPr lang="en-US" sz="2000" dirty="0">
                <a:latin typeface="+mj-lt"/>
              </a:rPr>
              <a:t>Yeasts</a:t>
            </a:r>
          </a:p>
          <a:p>
            <a:pPr>
              <a:buClr>
                <a:srgbClr val="92D050"/>
              </a:buClr>
            </a:pPr>
            <a:r>
              <a:rPr lang="en-US" sz="2000" dirty="0">
                <a:latin typeface="+mj-lt"/>
              </a:rPr>
              <a:t>Enteric type gram negative </a:t>
            </a:r>
            <a:r>
              <a:rPr lang="en-US" sz="2000" dirty="0" smtClean="0">
                <a:latin typeface="+mj-lt"/>
              </a:rPr>
              <a:t>rods</a:t>
            </a:r>
            <a:endParaRPr lang="en-US" sz="2000" dirty="0">
              <a:latin typeface="+mj-lt"/>
            </a:endParaRPr>
          </a:p>
        </p:txBody>
      </p:sp>
      <p:sp>
        <p:nvSpPr>
          <p:cNvPr id="10" name="Rectangle 3"/>
          <p:cNvSpPr txBox="1">
            <a:spLocks noChangeArrowheads="1"/>
          </p:cNvSpPr>
          <p:nvPr/>
        </p:nvSpPr>
        <p:spPr bwMode="auto">
          <a:xfrm>
            <a:off x="4495800" y="1905000"/>
            <a:ext cx="77724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82880" indent="-182880">
              <a:buFont typeface="Wingdings 2" pitchFamily="18" charset="2"/>
              <a:buNone/>
            </a:pPr>
            <a:r>
              <a:rPr lang="en-US" sz="3600" dirty="0" smtClean="0">
                <a:latin typeface="+mj-lt"/>
              </a:rPr>
              <a:t> </a:t>
            </a:r>
          </a:p>
          <a:p>
            <a:pPr marL="182880" indent="-182880">
              <a:buFont typeface="Wingdings 2" pitchFamily="18" charset="2"/>
              <a:buNone/>
            </a:pPr>
            <a:endParaRPr lang="en-US" sz="2000" dirty="0" smtClean="0">
              <a:latin typeface="+mj-lt"/>
            </a:endParaRPr>
          </a:p>
          <a:p>
            <a:pPr>
              <a:buClr>
                <a:srgbClr val="92D050"/>
              </a:buClr>
            </a:pPr>
            <a:r>
              <a:rPr lang="en-US" sz="2000" dirty="0" smtClean="0">
                <a:latin typeface="+mj-lt"/>
              </a:rPr>
              <a:t>Staphylococcus, Coagulase </a:t>
            </a:r>
            <a:r>
              <a:rPr lang="en-US" sz="2000" dirty="0">
                <a:latin typeface="+mj-lt"/>
              </a:rPr>
              <a:t>N</a:t>
            </a:r>
            <a:r>
              <a:rPr lang="en-US" sz="2000" dirty="0" smtClean="0">
                <a:latin typeface="+mj-lt"/>
              </a:rPr>
              <a:t>egative</a:t>
            </a:r>
          </a:p>
          <a:p>
            <a:pPr>
              <a:buClr>
                <a:srgbClr val="92D050"/>
              </a:buClr>
            </a:pPr>
            <a:r>
              <a:rPr lang="en-US" sz="2000" dirty="0" smtClean="0">
                <a:latin typeface="+mj-lt"/>
              </a:rPr>
              <a:t>Gram positive </a:t>
            </a:r>
            <a:r>
              <a:rPr lang="en-US" sz="2000" dirty="0">
                <a:latin typeface="+mj-lt"/>
              </a:rPr>
              <a:t>C</a:t>
            </a:r>
            <a:r>
              <a:rPr lang="en-US" sz="2000" dirty="0" smtClean="0">
                <a:latin typeface="+mj-lt"/>
              </a:rPr>
              <a:t>oryneform rods</a:t>
            </a:r>
          </a:p>
          <a:p>
            <a:pPr>
              <a:buClr>
                <a:srgbClr val="92D050"/>
              </a:buClr>
            </a:pPr>
            <a:r>
              <a:rPr lang="en-US" sz="2000" dirty="0">
                <a:latin typeface="+mj-lt"/>
              </a:rPr>
              <a:t>A</a:t>
            </a:r>
            <a:r>
              <a:rPr lang="en-US" sz="2000" dirty="0" smtClean="0">
                <a:latin typeface="+mj-lt"/>
              </a:rPr>
              <a:t>eromonas </a:t>
            </a:r>
            <a:r>
              <a:rPr lang="en-US" sz="2000" dirty="0">
                <a:latin typeface="+mj-lt"/>
              </a:rPr>
              <a:t>S</a:t>
            </a:r>
            <a:r>
              <a:rPr lang="en-US" sz="2000" dirty="0" smtClean="0">
                <a:latin typeface="+mj-lt"/>
              </a:rPr>
              <a:t>obria</a:t>
            </a:r>
          </a:p>
          <a:p>
            <a:pPr>
              <a:buClr>
                <a:srgbClr val="92D050"/>
              </a:buClr>
            </a:pPr>
            <a:r>
              <a:rPr lang="en-US" sz="2000" dirty="0" smtClean="0">
                <a:latin typeface="+mj-lt"/>
              </a:rPr>
              <a:t>Escherichia Coli O157:H7 </a:t>
            </a:r>
          </a:p>
          <a:p>
            <a:pPr>
              <a:buClr>
                <a:srgbClr val="92D050"/>
              </a:buClr>
            </a:pPr>
            <a:r>
              <a:rPr lang="en-US" sz="2000" dirty="0" smtClean="0">
                <a:latin typeface="+mj-lt"/>
              </a:rPr>
              <a:t>Fecal Flora </a:t>
            </a:r>
          </a:p>
          <a:p>
            <a:pPr>
              <a:buClr>
                <a:srgbClr val="92D050"/>
              </a:buClr>
            </a:pPr>
            <a:r>
              <a:rPr lang="en-US" sz="2000" dirty="0" smtClean="0">
                <a:latin typeface="+mj-lt"/>
              </a:rPr>
              <a:t>Spore forming gram positive rods</a:t>
            </a:r>
          </a:p>
          <a:p>
            <a:pPr>
              <a:buClr>
                <a:srgbClr val="92D050"/>
              </a:buClr>
            </a:pPr>
            <a:r>
              <a:rPr lang="en-US" sz="2000" dirty="0" smtClean="0">
                <a:latin typeface="+mj-lt"/>
              </a:rPr>
              <a:t>Propionibacterium gram positive rods</a:t>
            </a:r>
          </a:p>
          <a:p>
            <a:pPr>
              <a:buClr>
                <a:srgbClr val="92D050"/>
              </a:buClr>
            </a:pPr>
            <a:r>
              <a:rPr lang="en-US" sz="2000" dirty="0" smtClean="0">
                <a:latin typeface="+mj-lt"/>
              </a:rPr>
              <a:t>MRSA</a:t>
            </a:r>
          </a:p>
          <a:p>
            <a:pPr>
              <a:buClr>
                <a:srgbClr val="92D050"/>
              </a:buClr>
            </a:pPr>
            <a:r>
              <a:rPr lang="en-US" sz="2000" dirty="0" smtClean="0">
                <a:latin typeface="+mj-lt"/>
              </a:rPr>
              <a:t>Diptheroieds</a:t>
            </a:r>
          </a:p>
          <a:p>
            <a:pPr>
              <a:buClr>
                <a:srgbClr val="92D050"/>
              </a:buClr>
            </a:pPr>
            <a:r>
              <a:rPr lang="en-US" sz="2000" dirty="0" smtClean="0">
                <a:latin typeface="+mj-lt"/>
              </a:rPr>
              <a:t>Molds and Rare Molds</a:t>
            </a:r>
            <a:endParaRPr lang="en-US" sz="2000" dirty="0" smtClean="0"/>
          </a:p>
        </p:txBody>
      </p:sp>
    </p:spTree>
    <p:extLst>
      <p:ext uri="{BB962C8B-B14F-4D97-AF65-F5344CB8AC3E}">
        <p14:creationId xmlns:p14="http://schemas.microsoft.com/office/powerpoint/2010/main" val="113303246"/>
      </p:ext>
    </p:extLst>
  </p:cSld>
  <p:clrMapOvr>
    <a:masterClrMapping/>
  </p:clrMapOvr>
  <p:transition spd="med"/>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G:\Grant Photos\2013-07-22 09.37.59.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grpSp>
        <p:nvGrpSpPr>
          <p:cNvPr id="8" name="Group 7"/>
          <p:cNvGrpSpPr/>
          <p:nvPr/>
        </p:nvGrpSpPr>
        <p:grpSpPr>
          <a:xfrm>
            <a:off x="5105400" y="685800"/>
            <a:ext cx="4038600" cy="8997255"/>
            <a:chOff x="5105400" y="685800"/>
            <a:chExt cx="4038600" cy="8997255"/>
          </a:xfrm>
        </p:grpSpPr>
        <p:sp>
          <p:nvSpPr>
            <p:cNvPr id="9" name="Rectangle 8"/>
            <p:cNvSpPr/>
            <p:nvPr/>
          </p:nvSpPr>
          <p:spPr>
            <a:xfrm>
              <a:off x="5105400" y="685800"/>
              <a:ext cx="4038600" cy="6172200"/>
            </a:xfrm>
            <a:prstGeom prst="rect">
              <a:avLst/>
            </a:prstGeom>
            <a:gradFill>
              <a:gsLst>
                <a:gs pos="0">
                  <a:srgbClr val="FFFFFF">
                    <a:alpha val="0"/>
                  </a:srgbClr>
                </a:gs>
                <a:gs pos="50000">
                  <a:srgbClr val="92D050">
                    <a:alpha val="70000"/>
                  </a:srgbClr>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3"/>
            <p:cNvSpPr txBox="1">
              <a:spLocks noChangeArrowheads="1"/>
            </p:cNvSpPr>
            <p:nvPr/>
          </p:nvSpPr>
          <p:spPr bwMode="auto">
            <a:xfrm>
              <a:off x="5486400" y="1219200"/>
              <a:ext cx="3505200" cy="8463855"/>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r"/>
              <a:r>
                <a:rPr lang="en-US" sz="2800" b="1" u="sng" dirty="0" smtClean="0">
                  <a:solidFill>
                    <a:schemeClr val="bg1"/>
                  </a:solidFill>
                  <a:latin typeface="Calibri"/>
                </a:rPr>
                <a:t>Exposure:</a:t>
              </a:r>
              <a:r>
                <a:rPr lang="en-US" sz="2800" b="1" dirty="0" smtClean="0">
                  <a:solidFill>
                    <a:schemeClr val="bg1"/>
                  </a:solidFill>
                  <a:latin typeface="Calibri"/>
                </a:rPr>
                <a:t> </a:t>
              </a:r>
            </a:p>
            <a:p>
              <a:pPr algn="r"/>
              <a:r>
                <a:rPr lang="en-US" sz="2800" dirty="0" smtClean="0">
                  <a:solidFill>
                    <a:schemeClr val="bg1"/>
                  </a:solidFill>
                  <a:latin typeface="Calibri"/>
                </a:rPr>
                <a:t>Splash </a:t>
              </a:r>
            </a:p>
            <a:p>
              <a:pPr algn="r"/>
              <a:r>
                <a:rPr lang="en-US" sz="2800" dirty="0" smtClean="0">
                  <a:solidFill>
                    <a:schemeClr val="bg1"/>
                  </a:solidFill>
                  <a:latin typeface="Calibri"/>
                </a:rPr>
                <a:t>Aerosol’s</a:t>
              </a:r>
            </a:p>
            <a:p>
              <a:pPr algn="r"/>
              <a:r>
                <a:rPr lang="en-US" sz="2800" dirty="0" smtClean="0">
                  <a:solidFill>
                    <a:schemeClr val="bg1"/>
                  </a:solidFill>
                  <a:latin typeface="Calibri"/>
                </a:rPr>
                <a:t>Line of Fire</a:t>
              </a:r>
            </a:p>
            <a:p>
              <a:pPr algn="r"/>
              <a:endParaRPr lang="en-US" dirty="0">
                <a:solidFill>
                  <a:schemeClr val="bg1"/>
                </a:solidFill>
                <a:latin typeface="Calibri"/>
              </a:endParaRPr>
            </a:p>
            <a:p>
              <a:pPr algn="r"/>
              <a:r>
                <a:rPr lang="en-US" sz="2800" b="1" u="sng" dirty="0" smtClean="0">
                  <a:solidFill>
                    <a:schemeClr val="bg1"/>
                  </a:solidFill>
                  <a:latin typeface="Calibri"/>
                </a:rPr>
                <a:t>PPE Used:</a:t>
              </a:r>
            </a:p>
            <a:p>
              <a:pPr algn="r"/>
              <a:r>
                <a:rPr lang="en-US" sz="2800" dirty="0" smtClean="0">
                  <a:solidFill>
                    <a:schemeClr val="bg1"/>
                  </a:solidFill>
                  <a:latin typeface="Calibri"/>
                </a:rPr>
                <a:t>None</a:t>
              </a:r>
            </a:p>
            <a:p>
              <a:pPr algn="r"/>
              <a:endParaRPr lang="en-US" dirty="0">
                <a:solidFill>
                  <a:schemeClr val="bg1"/>
                </a:solidFill>
                <a:latin typeface="Calibri"/>
              </a:endParaRPr>
            </a:p>
            <a:p>
              <a:pPr algn="r"/>
              <a:r>
                <a:rPr lang="en-US" sz="2800" b="1" u="sng" dirty="0" smtClean="0">
                  <a:solidFill>
                    <a:schemeClr val="bg1"/>
                  </a:solidFill>
                  <a:latin typeface="Calibri"/>
                </a:rPr>
                <a:t>Additional PPE:</a:t>
              </a:r>
            </a:p>
            <a:p>
              <a:pPr algn="r"/>
              <a:r>
                <a:rPr lang="en-US" sz="2800" dirty="0" smtClean="0">
                  <a:solidFill>
                    <a:schemeClr val="bg1"/>
                  </a:solidFill>
                  <a:latin typeface="Calibri"/>
                </a:rPr>
                <a:t>Double Gloves</a:t>
              </a:r>
            </a:p>
            <a:p>
              <a:pPr algn="r"/>
              <a:r>
                <a:rPr lang="en-US" sz="2800" dirty="0" smtClean="0">
                  <a:solidFill>
                    <a:schemeClr val="bg1"/>
                  </a:solidFill>
                  <a:latin typeface="Calibri"/>
                </a:rPr>
                <a:t>Safety Glasses</a:t>
              </a:r>
            </a:p>
            <a:p>
              <a:pPr algn="r"/>
              <a:r>
                <a:rPr lang="en-US" sz="2800" dirty="0" smtClean="0">
                  <a:solidFill>
                    <a:schemeClr val="bg1"/>
                  </a:solidFill>
                  <a:latin typeface="Calibri"/>
                </a:rPr>
                <a:t>N-95 Mask</a:t>
              </a:r>
            </a:p>
            <a:p>
              <a:pPr algn="r"/>
              <a:r>
                <a:rPr lang="en-US" sz="2800" dirty="0" smtClean="0">
                  <a:solidFill>
                    <a:schemeClr val="bg1"/>
                  </a:solidFill>
                  <a:latin typeface="Calibri"/>
                </a:rPr>
                <a:t>Coveralls</a:t>
              </a:r>
              <a:endParaRPr lang="en-US" sz="2800" dirty="0">
                <a:solidFill>
                  <a:schemeClr val="bg1"/>
                </a:solidFill>
                <a:latin typeface="Calibri"/>
              </a:endParaRPr>
            </a:p>
            <a:p>
              <a:pPr algn="r"/>
              <a:endParaRPr lang="en-US" sz="2800" dirty="0" smtClean="0">
                <a:solidFill>
                  <a:schemeClr val="bg1"/>
                </a:solidFill>
                <a:latin typeface="Calibri"/>
              </a:endParaRPr>
            </a:p>
            <a:p>
              <a:pPr algn="r"/>
              <a:endParaRPr lang="en-US" sz="2800" dirty="0">
                <a:solidFill>
                  <a:schemeClr val="bg1"/>
                </a:solidFill>
                <a:latin typeface="Calibri"/>
              </a:endParaRPr>
            </a:p>
            <a:p>
              <a:pPr algn="r"/>
              <a:endParaRPr lang="en-US" sz="2800" dirty="0" smtClean="0">
                <a:solidFill>
                  <a:schemeClr val="bg1"/>
                </a:solidFill>
                <a:latin typeface="Calibri"/>
              </a:endParaRPr>
            </a:p>
            <a:p>
              <a:pPr algn="r"/>
              <a:endParaRPr lang="en-US" sz="2800" dirty="0">
                <a:solidFill>
                  <a:schemeClr val="bg1"/>
                </a:solidFill>
                <a:latin typeface="Calibri"/>
              </a:endParaRPr>
            </a:p>
            <a:p>
              <a:pPr algn="r"/>
              <a:endParaRPr lang="en-US" sz="2800" dirty="0" smtClean="0">
                <a:solidFill>
                  <a:schemeClr val="bg1"/>
                </a:solidFill>
                <a:latin typeface="Calibri"/>
              </a:endParaRPr>
            </a:p>
            <a:p>
              <a:pPr algn="r"/>
              <a:endParaRPr lang="en-US" sz="2800" b="1" dirty="0">
                <a:solidFill>
                  <a:prstClr val="black"/>
                </a:solidFill>
              </a:endParaRPr>
            </a:p>
            <a:p>
              <a:r>
                <a:rPr lang="en-US" sz="2800" b="1" dirty="0" smtClean="0">
                  <a:solidFill>
                    <a:prstClr val="black"/>
                  </a:solidFill>
                </a:rPr>
                <a:t> </a:t>
              </a:r>
            </a:p>
          </p:txBody>
        </p:sp>
      </p:grpSp>
      <p:grpSp>
        <p:nvGrpSpPr>
          <p:cNvPr id="11" name="Group 10"/>
          <p:cNvGrpSpPr/>
          <p:nvPr/>
        </p:nvGrpSpPr>
        <p:grpSpPr>
          <a:xfrm>
            <a:off x="5105400" y="685800"/>
            <a:ext cx="4038600" cy="6227266"/>
            <a:chOff x="5105400" y="685800"/>
            <a:chExt cx="4038600" cy="6227266"/>
          </a:xfrm>
        </p:grpSpPr>
        <p:sp>
          <p:nvSpPr>
            <p:cNvPr id="12" name="Rectangle 11"/>
            <p:cNvSpPr/>
            <p:nvPr/>
          </p:nvSpPr>
          <p:spPr>
            <a:xfrm>
              <a:off x="5105400" y="685800"/>
              <a:ext cx="4038600" cy="6172200"/>
            </a:xfrm>
            <a:prstGeom prst="rect">
              <a:avLst/>
            </a:prstGeom>
            <a:gradFill>
              <a:gsLst>
                <a:gs pos="0">
                  <a:srgbClr val="FFFFFF">
                    <a:alpha val="0"/>
                  </a:srgbClr>
                </a:gs>
                <a:gs pos="50000">
                  <a:srgbClr val="92D050">
                    <a:alpha val="70000"/>
                  </a:srgbClr>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extBox 3"/>
            <p:cNvSpPr txBox="1">
              <a:spLocks noChangeArrowheads="1"/>
            </p:cNvSpPr>
            <p:nvPr/>
          </p:nvSpPr>
          <p:spPr bwMode="auto">
            <a:xfrm>
              <a:off x="5486400" y="1219200"/>
              <a:ext cx="3505200" cy="5693866"/>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r"/>
              <a:r>
                <a:rPr lang="en-US" sz="2800" b="1" dirty="0" smtClean="0">
                  <a:solidFill>
                    <a:schemeClr val="bg1"/>
                  </a:solidFill>
                  <a:latin typeface="Calibri"/>
                </a:rPr>
                <a:t>Lab Test</a:t>
              </a:r>
            </a:p>
            <a:p>
              <a:pPr algn="r"/>
              <a:r>
                <a:rPr lang="en-US" sz="2800" b="1" u="sng" dirty="0" smtClean="0">
                  <a:solidFill>
                    <a:schemeClr val="bg1"/>
                  </a:solidFill>
                  <a:latin typeface="Calibri"/>
                </a:rPr>
                <a:t>Results:</a:t>
              </a:r>
              <a:r>
                <a:rPr lang="en-US" sz="2800" b="1" dirty="0" smtClean="0">
                  <a:solidFill>
                    <a:schemeClr val="bg1"/>
                  </a:solidFill>
                  <a:latin typeface="Calibri"/>
                </a:rPr>
                <a:t> </a:t>
              </a:r>
            </a:p>
            <a:p>
              <a:pPr algn="r"/>
              <a:endParaRPr lang="en-US" sz="2800" dirty="0" smtClean="0">
                <a:solidFill>
                  <a:schemeClr val="bg1"/>
                </a:solidFill>
                <a:latin typeface="Calibri"/>
              </a:endParaRPr>
            </a:p>
            <a:p>
              <a:pPr algn="r"/>
              <a:r>
                <a:rPr lang="en-US" sz="2800" dirty="0" smtClean="0">
                  <a:solidFill>
                    <a:schemeClr val="bg1"/>
                  </a:solidFill>
                  <a:latin typeface="Calibri"/>
                </a:rPr>
                <a:t>Generic</a:t>
              </a:r>
            </a:p>
            <a:p>
              <a:pPr algn="r"/>
              <a:r>
                <a:rPr lang="en-US" sz="2800" dirty="0" smtClean="0">
                  <a:solidFill>
                    <a:schemeClr val="bg1"/>
                  </a:solidFill>
                  <a:latin typeface="Calibri"/>
                </a:rPr>
                <a:t>Escherichia coli</a:t>
              </a:r>
            </a:p>
            <a:p>
              <a:pPr algn="r"/>
              <a:r>
                <a:rPr lang="en-US" sz="2800" dirty="0" smtClean="0">
                  <a:solidFill>
                    <a:schemeClr val="bg1"/>
                  </a:solidFill>
                  <a:latin typeface="Calibri"/>
                </a:rPr>
                <a:t>3,600 per swab  </a:t>
              </a:r>
            </a:p>
            <a:p>
              <a:pPr algn="r"/>
              <a:endParaRPr lang="en-US" sz="2800" dirty="0" smtClean="0">
                <a:solidFill>
                  <a:schemeClr val="bg1"/>
                </a:solidFill>
                <a:latin typeface="Calibri"/>
              </a:endParaRPr>
            </a:p>
            <a:p>
              <a:pPr algn="r"/>
              <a:endParaRPr lang="en-US" sz="2800" dirty="0">
                <a:solidFill>
                  <a:schemeClr val="bg1"/>
                </a:solidFill>
                <a:latin typeface="Calibri"/>
              </a:endParaRPr>
            </a:p>
            <a:p>
              <a:pPr algn="r"/>
              <a:endParaRPr lang="en-US" sz="2800" dirty="0" smtClean="0">
                <a:solidFill>
                  <a:schemeClr val="bg1"/>
                </a:solidFill>
                <a:latin typeface="Calibri"/>
              </a:endParaRPr>
            </a:p>
            <a:p>
              <a:pPr algn="r"/>
              <a:endParaRPr lang="en-US" sz="2800" dirty="0">
                <a:solidFill>
                  <a:schemeClr val="bg1"/>
                </a:solidFill>
                <a:latin typeface="Calibri"/>
              </a:endParaRPr>
            </a:p>
            <a:p>
              <a:pPr algn="r"/>
              <a:endParaRPr lang="en-US" sz="2800" dirty="0" smtClean="0">
                <a:solidFill>
                  <a:schemeClr val="bg1"/>
                </a:solidFill>
                <a:latin typeface="Calibri"/>
              </a:endParaRPr>
            </a:p>
            <a:p>
              <a:pPr algn="r"/>
              <a:endParaRPr lang="en-US" sz="2800" b="1" dirty="0">
                <a:solidFill>
                  <a:prstClr val="black"/>
                </a:solidFill>
              </a:endParaRPr>
            </a:p>
            <a:p>
              <a:r>
                <a:rPr lang="en-US" sz="2800" b="1" dirty="0" smtClean="0">
                  <a:solidFill>
                    <a:prstClr val="black"/>
                  </a:solidFill>
                </a:rPr>
                <a:t> </a:t>
              </a:r>
            </a:p>
          </p:txBody>
        </p:sp>
      </p:grpSp>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5" name="Group 4"/>
          <p:cNvGrpSpPr/>
          <p:nvPr/>
        </p:nvGrpSpPr>
        <p:grpSpPr>
          <a:xfrm>
            <a:off x="1600200" y="0"/>
            <a:ext cx="7467600" cy="685800"/>
            <a:chOff x="1600200" y="0"/>
            <a:chExt cx="7467600" cy="685800"/>
          </a:xfrm>
        </p:grpSpPr>
        <p:sp>
          <p:nvSpPr>
            <p:cNvPr id="6"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Aerosol</a:t>
              </a:r>
            </a:p>
          </p:txBody>
        </p:sp>
        <p:sp>
          <p:nvSpPr>
            <p:cNvPr id="7" name="Rectangle 6"/>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31825168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WOSSA\Desktop\WOSSA\WOSSA Admin\Grants\SHIP\Photos\IMG_49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688" r="12917" b="5756"/>
          <a:stretch/>
        </p:blipFill>
        <p:spPr bwMode="auto">
          <a:xfrm>
            <a:off x="0" y="304800"/>
            <a:ext cx="9144000" cy="6553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5" name="Group 4"/>
          <p:cNvGrpSpPr/>
          <p:nvPr/>
        </p:nvGrpSpPr>
        <p:grpSpPr>
          <a:xfrm>
            <a:off x="1600200" y="0"/>
            <a:ext cx="7467600" cy="685800"/>
            <a:chOff x="1600200" y="0"/>
            <a:chExt cx="7467600" cy="685800"/>
          </a:xfrm>
        </p:grpSpPr>
        <p:sp>
          <p:nvSpPr>
            <p:cNvPr id="6"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Aerosol</a:t>
              </a:r>
            </a:p>
          </p:txBody>
        </p:sp>
        <p:sp>
          <p:nvSpPr>
            <p:cNvPr id="7" name="Rectangle 6"/>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2768279939"/>
      </p:ext>
    </p:extLst>
  </p:cSld>
  <p:clrMapOvr>
    <a:masterClrMapping/>
  </p:clrMapOvr>
  <p:transition spd="med"/>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WOSSA\Desktop\WOSSA\WOSSA Admin\Grants\SHIP\Photos\IMG_49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222"/>
            <a:ext cx="9144000" cy="682977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52400" y="725925"/>
            <a:ext cx="8991600" cy="9551253"/>
            <a:chOff x="152400" y="725925"/>
            <a:chExt cx="8991600" cy="9551253"/>
          </a:xfrm>
        </p:grpSpPr>
        <p:grpSp>
          <p:nvGrpSpPr>
            <p:cNvPr id="10" name="Group 9"/>
            <p:cNvGrpSpPr/>
            <p:nvPr/>
          </p:nvGrpSpPr>
          <p:grpSpPr>
            <a:xfrm>
              <a:off x="152400" y="725925"/>
              <a:ext cx="4419600" cy="9551253"/>
              <a:chOff x="4724400" y="685800"/>
              <a:chExt cx="4419600" cy="9551253"/>
            </a:xfrm>
          </p:grpSpPr>
          <p:sp>
            <p:nvSpPr>
              <p:cNvPr id="11" name="Rectangle 10"/>
              <p:cNvSpPr/>
              <p:nvPr/>
            </p:nvSpPr>
            <p:spPr>
              <a:xfrm>
                <a:off x="5105400" y="685800"/>
                <a:ext cx="4038600" cy="6172200"/>
              </a:xfrm>
              <a:prstGeom prst="rect">
                <a:avLst/>
              </a:prstGeom>
              <a:gradFill>
                <a:gsLst>
                  <a:gs pos="0">
                    <a:srgbClr val="FFFFFF">
                      <a:alpha val="0"/>
                    </a:srgbClr>
                  </a:gs>
                  <a:gs pos="50000">
                    <a:srgbClr val="92D050">
                      <a:alpha val="70000"/>
                    </a:srgbClr>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3"/>
              <p:cNvSpPr txBox="1">
                <a:spLocks noChangeArrowheads="1"/>
              </p:cNvSpPr>
              <p:nvPr/>
            </p:nvSpPr>
            <p:spPr bwMode="auto">
              <a:xfrm>
                <a:off x="4724400" y="1219200"/>
                <a:ext cx="4267200" cy="9017853"/>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r"/>
                <a:r>
                  <a:rPr lang="en-US" sz="2800" b="1" u="sng" dirty="0" smtClean="0">
                    <a:solidFill>
                      <a:schemeClr val="bg1"/>
                    </a:solidFill>
                    <a:latin typeface="Calibri"/>
                  </a:rPr>
                  <a:t>Exposure:</a:t>
                </a:r>
                <a:r>
                  <a:rPr lang="en-US" sz="2800" b="1" dirty="0" smtClean="0">
                    <a:solidFill>
                      <a:schemeClr val="bg1"/>
                    </a:solidFill>
                    <a:latin typeface="Calibri"/>
                  </a:rPr>
                  <a:t> </a:t>
                </a:r>
              </a:p>
              <a:p>
                <a:pPr algn="r"/>
                <a:r>
                  <a:rPr lang="en-US" sz="2800" dirty="0" smtClean="0">
                    <a:solidFill>
                      <a:schemeClr val="bg1"/>
                    </a:solidFill>
                    <a:latin typeface="Calibri"/>
                  </a:rPr>
                  <a:t>Splash </a:t>
                </a:r>
              </a:p>
              <a:p>
                <a:pPr algn="r"/>
                <a:r>
                  <a:rPr lang="en-US" sz="2800" dirty="0" smtClean="0">
                    <a:solidFill>
                      <a:schemeClr val="bg1"/>
                    </a:solidFill>
                    <a:latin typeface="Calibri"/>
                  </a:rPr>
                  <a:t>Aerosol’s</a:t>
                </a:r>
              </a:p>
              <a:p>
                <a:pPr algn="r"/>
                <a:r>
                  <a:rPr lang="en-US" sz="2800" dirty="0" smtClean="0">
                    <a:solidFill>
                      <a:schemeClr val="bg1"/>
                    </a:solidFill>
                    <a:latin typeface="Calibri"/>
                  </a:rPr>
                  <a:t>Line of Fire</a:t>
                </a:r>
              </a:p>
              <a:p>
                <a:pPr algn="r"/>
                <a:endParaRPr lang="en-US" dirty="0">
                  <a:solidFill>
                    <a:schemeClr val="bg1"/>
                  </a:solidFill>
                  <a:latin typeface="Calibri"/>
                </a:endParaRPr>
              </a:p>
              <a:p>
                <a:pPr algn="r"/>
                <a:r>
                  <a:rPr lang="en-US" sz="2800" b="1" u="sng" dirty="0" smtClean="0">
                    <a:solidFill>
                      <a:schemeClr val="bg1"/>
                    </a:solidFill>
                    <a:latin typeface="Calibri"/>
                  </a:rPr>
                  <a:t>Lab Results:</a:t>
                </a:r>
              </a:p>
              <a:p>
                <a:pPr algn="r"/>
                <a:endParaRPr lang="en-US" b="1" u="sng" dirty="0">
                  <a:solidFill>
                    <a:schemeClr val="bg1"/>
                  </a:solidFill>
                  <a:latin typeface="Calibri"/>
                </a:endParaRPr>
              </a:p>
              <a:p>
                <a:pPr algn="r"/>
                <a:r>
                  <a:rPr lang="en-US" sz="2800" dirty="0" smtClean="0">
                    <a:solidFill>
                      <a:schemeClr val="bg1"/>
                    </a:solidFill>
                    <a:latin typeface="Calibri"/>
                  </a:rPr>
                  <a:t>Enteric Gram Negative Rods</a:t>
                </a:r>
              </a:p>
              <a:p>
                <a:pPr algn="r"/>
                <a:r>
                  <a:rPr lang="en-US" sz="2800" dirty="0" smtClean="0">
                    <a:solidFill>
                      <a:schemeClr val="bg1"/>
                    </a:solidFill>
                    <a:latin typeface="Calibri"/>
                  </a:rPr>
                  <a:t>Gram Positive Cocobacillus</a:t>
                </a:r>
              </a:p>
              <a:p>
                <a:pPr algn="r"/>
                <a:r>
                  <a:rPr lang="en-US" sz="2800" dirty="0" smtClean="0">
                    <a:solidFill>
                      <a:schemeClr val="bg1"/>
                    </a:solidFill>
                    <a:latin typeface="Calibri"/>
                  </a:rPr>
                  <a:t>Fungus</a:t>
                </a:r>
              </a:p>
              <a:p>
                <a:pPr algn="r"/>
                <a:r>
                  <a:rPr lang="en-US" sz="2800" dirty="0" smtClean="0">
                    <a:solidFill>
                      <a:schemeClr val="bg1"/>
                    </a:solidFill>
                    <a:latin typeface="Calibri"/>
                  </a:rPr>
                  <a:t>Gram Positive Rods</a:t>
                </a:r>
              </a:p>
              <a:p>
                <a:pPr algn="r"/>
                <a:r>
                  <a:rPr lang="en-US" sz="2800" dirty="0" smtClean="0">
                    <a:solidFill>
                      <a:schemeClr val="bg1"/>
                    </a:solidFill>
                    <a:latin typeface="Calibri"/>
                  </a:rPr>
                  <a:t>Bacillus</a:t>
                </a:r>
              </a:p>
              <a:p>
                <a:pPr algn="r"/>
                <a:endParaRPr lang="en-US" sz="2800" b="1" u="sng" dirty="0">
                  <a:solidFill>
                    <a:schemeClr val="bg1"/>
                  </a:solidFill>
                  <a:latin typeface="Calibri"/>
                </a:endParaRPr>
              </a:p>
              <a:p>
                <a:pPr algn="r"/>
                <a:endParaRPr lang="en-US" sz="2800" b="1" u="sng" dirty="0" smtClean="0">
                  <a:solidFill>
                    <a:schemeClr val="bg1"/>
                  </a:solidFill>
                  <a:latin typeface="Calibri"/>
                </a:endParaRPr>
              </a:p>
              <a:p>
                <a:pPr algn="r"/>
                <a:r>
                  <a:rPr lang="en-US" sz="2800" dirty="0" smtClean="0">
                    <a:solidFill>
                      <a:schemeClr val="bg1"/>
                    </a:solidFill>
                    <a:latin typeface="Calibri"/>
                  </a:rPr>
                  <a:t> </a:t>
                </a:r>
              </a:p>
              <a:p>
                <a:pPr algn="r"/>
                <a:endParaRPr lang="en-US" sz="2800" dirty="0">
                  <a:solidFill>
                    <a:schemeClr val="bg1"/>
                  </a:solidFill>
                  <a:latin typeface="Calibri"/>
                </a:endParaRPr>
              </a:p>
              <a:p>
                <a:pPr algn="r"/>
                <a:endParaRPr lang="en-US" sz="2800" dirty="0" smtClean="0">
                  <a:solidFill>
                    <a:schemeClr val="bg1"/>
                  </a:solidFill>
                  <a:latin typeface="Calibri"/>
                </a:endParaRPr>
              </a:p>
              <a:p>
                <a:pPr algn="r"/>
                <a:endParaRPr lang="en-US" sz="2800" dirty="0">
                  <a:solidFill>
                    <a:schemeClr val="bg1"/>
                  </a:solidFill>
                  <a:latin typeface="Calibri"/>
                </a:endParaRPr>
              </a:p>
              <a:p>
                <a:pPr algn="r"/>
                <a:endParaRPr lang="en-US" sz="2800" dirty="0" smtClean="0">
                  <a:solidFill>
                    <a:schemeClr val="bg1"/>
                  </a:solidFill>
                  <a:latin typeface="Calibri"/>
                </a:endParaRPr>
              </a:p>
              <a:p>
                <a:pPr algn="r"/>
                <a:endParaRPr lang="en-US" sz="2800" b="1" dirty="0">
                  <a:solidFill>
                    <a:prstClr val="black"/>
                  </a:solidFill>
                </a:endParaRPr>
              </a:p>
              <a:p>
                <a:r>
                  <a:rPr lang="en-US" sz="2800" b="1" dirty="0" smtClean="0">
                    <a:solidFill>
                      <a:prstClr val="black"/>
                    </a:solidFill>
                  </a:rPr>
                  <a:t> </a:t>
                </a:r>
              </a:p>
            </p:txBody>
          </p:sp>
        </p:grpSp>
        <p:pic>
          <p:nvPicPr>
            <p:cNvPr id="3075" name="Picture 3" descr="C:\Users\WOSSA\Desktop\WOSSA\WOSSA Admin\Grants\SHIP\Photos\IMG_4918.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72000" y="776935"/>
              <a:ext cx="4572000" cy="612119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5" name="Group 4"/>
          <p:cNvGrpSpPr/>
          <p:nvPr/>
        </p:nvGrpSpPr>
        <p:grpSpPr>
          <a:xfrm>
            <a:off x="1600200" y="0"/>
            <a:ext cx="7467600" cy="685800"/>
            <a:chOff x="1600200" y="0"/>
            <a:chExt cx="7467600" cy="685800"/>
          </a:xfrm>
        </p:grpSpPr>
        <p:sp>
          <p:nvSpPr>
            <p:cNvPr id="6"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Aerosol</a:t>
              </a:r>
            </a:p>
          </p:txBody>
        </p:sp>
        <p:sp>
          <p:nvSpPr>
            <p:cNvPr id="7" name="Rectangle 6"/>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3829198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54109"/>
          <a:stretch/>
        </p:blipFill>
        <p:spPr>
          <a:xfrm>
            <a:off x="0" y="838200"/>
            <a:ext cx="4604202" cy="6019800"/>
          </a:xfrm>
          <a:prstGeom prst="rect">
            <a:avLst/>
          </a:prstGeom>
        </p:spPr>
      </p:pic>
      <p:pic>
        <p:nvPicPr>
          <p:cNvPr id="1026" name="Picture 2" descr="C:\Users\WOSSA\Desktop\WOSSA\WOSSA Admin\Grants\SHIP\Photos\IMG_504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4666"/>
          <a:stretch/>
        </p:blipFill>
        <p:spPr bwMode="auto">
          <a:xfrm>
            <a:off x="4572000" y="686514"/>
            <a:ext cx="4572000" cy="617148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flipH="1">
            <a:off x="4572000" y="152400"/>
            <a:ext cx="6626" cy="7010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33400" y="725925"/>
            <a:ext cx="4038600" cy="6172200"/>
          </a:xfrm>
          <a:prstGeom prst="rect">
            <a:avLst/>
          </a:prstGeom>
          <a:gradFill>
            <a:gsLst>
              <a:gs pos="0">
                <a:srgbClr val="FFFFFF">
                  <a:alpha val="0"/>
                </a:srgbClr>
              </a:gs>
              <a:gs pos="50000">
                <a:srgbClr val="92D050">
                  <a:alpha val="70000"/>
                </a:srgbClr>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 name="Picture 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5" name="Group 4"/>
          <p:cNvGrpSpPr/>
          <p:nvPr/>
        </p:nvGrpSpPr>
        <p:grpSpPr>
          <a:xfrm>
            <a:off x="1600200" y="0"/>
            <a:ext cx="7467600" cy="685800"/>
            <a:chOff x="1600200" y="0"/>
            <a:chExt cx="7467600" cy="685800"/>
          </a:xfrm>
        </p:grpSpPr>
        <p:sp>
          <p:nvSpPr>
            <p:cNvPr id="6"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Aerosol</a:t>
              </a:r>
            </a:p>
          </p:txBody>
        </p:sp>
        <p:sp>
          <p:nvSpPr>
            <p:cNvPr id="7" name="Rectangle 6"/>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2" name="TextBox 3"/>
          <p:cNvSpPr txBox="1">
            <a:spLocks noChangeArrowheads="1"/>
          </p:cNvSpPr>
          <p:nvPr/>
        </p:nvSpPr>
        <p:spPr bwMode="auto">
          <a:xfrm>
            <a:off x="152400" y="1259325"/>
            <a:ext cx="4267200" cy="8894743"/>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r"/>
            <a:r>
              <a:rPr lang="en-US" sz="2800" b="1" u="sng" dirty="0" smtClean="0">
                <a:solidFill>
                  <a:schemeClr val="bg1"/>
                </a:solidFill>
                <a:latin typeface="Calibri"/>
              </a:rPr>
              <a:t>Exposure:</a:t>
            </a:r>
            <a:r>
              <a:rPr lang="en-US" sz="2800" b="1" dirty="0" smtClean="0">
                <a:solidFill>
                  <a:schemeClr val="bg1"/>
                </a:solidFill>
                <a:latin typeface="Calibri"/>
              </a:rPr>
              <a:t> </a:t>
            </a:r>
          </a:p>
          <a:p>
            <a:pPr algn="r"/>
            <a:r>
              <a:rPr lang="en-US" sz="2800" dirty="0" smtClean="0">
                <a:solidFill>
                  <a:schemeClr val="bg1"/>
                </a:solidFill>
                <a:latin typeface="Calibri"/>
              </a:rPr>
              <a:t>Splash </a:t>
            </a:r>
          </a:p>
          <a:p>
            <a:pPr algn="r"/>
            <a:r>
              <a:rPr lang="en-US" sz="2800" dirty="0" smtClean="0">
                <a:solidFill>
                  <a:schemeClr val="bg1"/>
                </a:solidFill>
                <a:latin typeface="Calibri"/>
              </a:rPr>
              <a:t>Aerosol’s</a:t>
            </a:r>
          </a:p>
          <a:p>
            <a:pPr algn="r"/>
            <a:r>
              <a:rPr lang="en-US" sz="2800" dirty="0" smtClean="0">
                <a:solidFill>
                  <a:schemeClr val="bg1"/>
                </a:solidFill>
                <a:latin typeface="Calibri"/>
              </a:rPr>
              <a:t>Line of Fire</a:t>
            </a:r>
          </a:p>
          <a:p>
            <a:pPr algn="r"/>
            <a:endParaRPr lang="en-US" dirty="0">
              <a:solidFill>
                <a:schemeClr val="bg1"/>
              </a:solidFill>
              <a:latin typeface="Calibri"/>
            </a:endParaRPr>
          </a:p>
          <a:p>
            <a:pPr algn="r"/>
            <a:r>
              <a:rPr lang="en-US" sz="2800" b="1" u="sng" dirty="0" smtClean="0">
                <a:solidFill>
                  <a:schemeClr val="bg1"/>
                </a:solidFill>
                <a:latin typeface="Calibri"/>
              </a:rPr>
              <a:t>Lab Results:</a:t>
            </a:r>
          </a:p>
          <a:p>
            <a:pPr algn="r"/>
            <a:endParaRPr lang="en-US" b="1" u="sng" dirty="0">
              <a:solidFill>
                <a:schemeClr val="bg1"/>
              </a:solidFill>
              <a:latin typeface="Calibri"/>
            </a:endParaRPr>
          </a:p>
          <a:p>
            <a:pPr algn="r"/>
            <a:r>
              <a:rPr lang="en-US" sz="2800" dirty="0" smtClean="0">
                <a:solidFill>
                  <a:schemeClr val="bg1"/>
                </a:solidFill>
                <a:latin typeface="Calibri"/>
              </a:rPr>
              <a:t>&gt; 100 Colony Forming Units Mixed Bacterial Flora</a:t>
            </a:r>
          </a:p>
          <a:p>
            <a:pPr algn="r"/>
            <a:r>
              <a:rPr lang="en-US" sz="2800" dirty="0" smtClean="0">
                <a:solidFill>
                  <a:schemeClr val="bg1"/>
                </a:solidFill>
                <a:latin typeface="Calibri"/>
              </a:rPr>
              <a:t>Bacillus</a:t>
            </a:r>
          </a:p>
          <a:p>
            <a:pPr algn="r"/>
            <a:r>
              <a:rPr lang="en-US" sz="2800" dirty="0" smtClean="0">
                <a:solidFill>
                  <a:schemeClr val="bg1"/>
                </a:solidFill>
                <a:latin typeface="Calibri"/>
              </a:rPr>
              <a:t>Streptococcus</a:t>
            </a:r>
          </a:p>
          <a:p>
            <a:pPr algn="r"/>
            <a:r>
              <a:rPr lang="en-US" sz="2800" dirty="0" smtClean="0">
                <a:solidFill>
                  <a:schemeClr val="bg1"/>
                </a:solidFill>
                <a:latin typeface="Calibri"/>
              </a:rPr>
              <a:t>Gram Negative Rods</a:t>
            </a:r>
          </a:p>
          <a:p>
            <a:pPr algn="r"/>
            <a:endParaRPr lang="en-US" sz="2800" b="1" u="sng" dirty="0">
              <a:solidFill>
                <a:schemeClr val="bg1"/>
              </a:solidFill>
              <a:latin typeface="Calibri"/>
            </a:endParaRPr>
          </a:p>
          <a:p>
            <a:pPr algn="r"/>
            <a:endParaRPr lang="en-US" sz="2800" b="1" u="sng" dirty="0" smtClean="0">
              <a:solidFill>
                <a:schemeClr val="bg1"/>
              </a:solidFill>
              <a:latin typeface="Calibri"/>
            </a:endParaRPr>
          </a:p>
          <a:p>
            <a:pPr algn="r"/>
            <a:r>
              <a:rPr lang="en-US" sz="2800" dirty="0" smtClean="0">
                <a:solidFill>
                  <a:schemeClr val="bg1"/>
                </a:solidFill>
                <a:latin typeface="Calibri"/>
              </a:rPr>
              <a:t> </a:t>
            </a:r>
          </a:p>
          <a:p>
            <a:pPr algn="r"/>
            <a:endParaRPr lang="en-US" sz="2800" dirty="0">
              <a:solidFill>
                <a:schemeClr val="bg1"/>
              </a:solidFill>
              <a:latin typeface="Calibri"/>
            </a:endParaRPr>
          </a:p>
          <a:p>
            <a:pPr algn="r"/>
            <a:endParaRPr lang="en-US" sz="2800" dirty="0" smtClean="0">
              <a:solidFill>
                <a:schemeClr val="bg1"/>
              </a:solidFill>
              <a:latin typeface="Calibri"/>
            </a:endParaRPr>
          </a:p>
          <a:p>
            <a:pPr algn="r"/>
            <a:endParaRPr lang="en-US" sz="2800" dirty="0">
              <a:solidFill>
                <a:schemeClr val="bg1"/>
              </a:solidFill>
              <a:latin typeface="Calibri"/>
            </a:endParaRPr>
          </a:p>
          <a:p>
            <a:pPr algn="r"/>
            <a:endParaRPr lang="en-US" sz="2800" dirty="0" smtClean="0">
              <a:solidFill>
                <a:schemeClr val="bg1"/>
              </a:solidFill>
              <a:latin typeface="Calibri"/>
            </a:endParaRPr>
          </a:p>
          <a:p>
            <a:pPr algn="r"/>
            <a:endParaRPr lang="en-US" sz="2800" b="1" dirty="0">
              <a:solidFill>
                <a:prstClr val="black"/>
              </a:solidFill>
            </a:endParaRPr>
          </a:p>
          <a:p>
            <a:r>
              <a:rPr lang="en-US" sz="2800" b="1" dirty="0" smtClean="0">
                <a:solidFill>
                  <a:prstClr val="black"/>
                </a:solidFill>
              </a:rPr>
              <a:t> </a:t>
            </a:r>
          </a:p>
        </p:txBody>
      </p:sp>
    </p:spTree>
    <p:extLst>
      <p:ext uri="{BB962C8B-B14F-4D97-AF65-F5344CB8AC3E}">
        <p14:creationId xmlns:p14="http://schemas.microsoft.com/office/powerpoint/2010/main" val="30633496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xit" presetSubtype="0" fill="hold"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Lst>
  </p:timing>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90" name="Picture 2" descr="G:\Grant Photos\SAM_055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3733800" y="3048000"/>
            <a:ext cx="990600" cy="228600"/>
          </a:xfrm>
          <a:prstGeom prst="rect">
            <a:avLst/>
          </a:prstGeom>
          <a:gradFill flip="none" rotWithShape="1">
            <a:gsLst>
              <a:gs pos="0">
                <a:schemeClr val="tx1">
                  <a:lumMod val="50000"/>
                  <a:lumOff val="5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5" name="Group 4"/>
          <p:cNvGrpSpPr/>
          <p:nvPr/>
        </p:nvGrpSpPr>
        <p:grpSpPr>
          <a:xfrm>
            <a:off x="1600200" y="0"/>
            <a:ext cx="7467600" cy="685800"/>
            <a:chOff x="1600200" y="0"/>
            <a:chExt cx="7467600" cy="685800"/>
          </a:xfrm>
        </p:grpSpPr>
        <p:sp>
          <p:nvSpPr>
            <p:cNvPr id="6"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Direct / Indirect Contact</a:t>
              </a:r>
            </a:p>
          </p:txBody>
        </p:sp>
        <p:sp>
          <p:nvSpPr>
            <p:cNvPr id="7" name="Rectangle 6"/>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cSld>
  <p:clrMapOvr>
    <a:masterClrMapping/>
  </p:clrMapOvr>
  <p:transition spd="med"/>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4" name="Picture 2" descr="G:\Grant Photos\SAM_054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4" name="Group 3"/>
          <p:cNvGrpSpPr/>
          <p:nvPr/>
        </p:nvGrpSpPr>
        <p:grpSpPr>
          <a:xfrm>
            <a:off x="1600200" y="0"/>
            <a:ext cx="7467600" cy="685800"/>
            <a:chOff x="1600200" y="0"/>
            <a:chExt cx="7467600" cy="685800"/>
          </a:xfrm>
        </p:grpSpPr>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Direct / Indirect Contact</a:t>
              </a:r>
            </a:p>
          </p:txBody>
        </p:sp>
        <p:sp>
          <p:nvSpPr>
            <p:cNvPr id="6" name="Rectangle 5"/>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cSld>
  <p:clrMapOvr>
    <a:masterClrMapping/>
  </p:clrMapOvr>
  <p:transition spd="med"/>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2" name="Picture 2" descr="G:\Grant Photos\SAM_058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4" name="Group 3"/>
          <p:cNvGrpSpPr/>
          <p:nvPr/>
        </p:nvGrpSpPr>
        <p:grpSpPr>
          <a:xfrm>
            <a:off x="1600200" y="0"/>
            <a:ext cx="7467600" cy="685800"/>
            <a:chOff x="1600200" y="0"/>
            <a:chExt cx="7467600" cy="685800"/>
          </a:xfrm>
        </p:grpSpPr>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Direct / Indirect Contact</a:t>
              </a:r>
            </a:p>
          </p:txBody>
        </p:sp>
        <p:sp>
          <p:nvSpPr>
            <p:cNvPr id="6" name="Rectangle 5"/>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cSld>
  <p:clrMapOvr>
    <a:masterClrMapping/>
  </p:clrMapOvr>
  <p:transition spd="med"/>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3"/>
          <a:srcRect l="21773" t="13541" r="21303"/>
          <a:stretch/>
        </p:blipFill>
        <p:spPr>
          <a:xfrm>
            <a:off x="975360" y="381000"/>
            <a:ext cx="7406640" cy="5943600"/>
          </a:xfrm>
          <a:prstGeom prst="rect">
            <a:avLst/>
          </a:prstGeom>
        </p:spPr>
      </p:pic>
      <p:pic>
        <p:nvPicPr>
          <p:cNvPr id="4" name="Picture 2" descr="G:\Grant Photos\SAM_0587.JPG"/>
          <p:cNvPicPr>
            <a:picLocks noChangeAspect="1" noChangeArrowheads="1"/>
          </p:cNvPicPr>
          <p:nvPr/>
        </p:nvPicPr>
        <p:blipFill>
          <a:blip r:embed="rId4" cstate="print"/>
          <a:srcRect/>
          <a:stretch>
            <a:fillRect/>
          </a:stretch>
        </p:blipFill>
        <p:spPr bwMode="auto">
          <a:xfrm>
            <a:off x="1562100" y="2371725"/>
            <a:ext cx="5981700" cy="4486275"/>
          </a:xfrm>
          <a:prstGeom prst="rect">
            <a:avLst/>
          </a:prstGeom>
          <a:noFill/>
          <a:ln w="9525">
            <a:noFill/>
            <a:miter lim="800000"/>
            <a:headEnd/>
            <a:tailEnd/>
          </a:ln>
        </p:spPr>
      </p:pic>
    </p:spTree>
    <p:extLst>
      <p:ext uri="{BB962C8B-B14F-4D97-AF65-F5344CB8AC3E}">
        <p14:creationId xmlns:p14="http://schemas.microsoft.com/office/powerpoint/2010/main" val="995394910"/>
      </p:ext>
    </p:extLst>
  </p:cSld>
  <p:clrMapOvr>
    <a:masterClrMapping/>
  </p:clrMapOvr>
  <p:transition spd="med"/>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Picture 2" descr="G:\Grant Photos\SAM_057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4" name="Group 3"/>
          <p:cNvGrpSpPr/>
          <p:nvPr/>
        </p:nvGrpSpPr>
        <p:grpSpPr>
          <a:xfrm>
            <a:off x="1600200" y="0"/>
            <a:ext cx="7467600" cy="685800"/>
            <a:chOff x="1600200" y="0"/>
            <a:chExt cx="7467600" cy="685800"/>
          </a:xfrm>
        </p:grpSpPr>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Direct / Indirect Contact</a:t>
              </a:r>
            </a:p>
          </p:txBody>
        </p:sp>
        <p:sp>
          <p:nvSpPr>
            <p:cNvPr id="6" name="Rectangle 5"/>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cSld>
  <p:clrMapOvr>
    <a:masterClrMapping/>
  </p:clrMapOvr>
  <p:transition spd="med"/>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706" name="Picture 2" descr="G:\Grant Photos\SAM_0580.JPG"/>
          <p:cNvPicPr>
            <a:picLocks noChangeAspect="1" noChangeArrowheads="1"/>
          </p:cNvPicPr>
          <p:nvPr/>
        </p:nvPicPr>
        <p:blipFill rotWithShape="1">
          <a:blip r:embed="rId3" cstate="print"/>
          <a:srcRect t="10165" b="36534"/>
          <a:stretch/>
        </p:blipFill>
        <p:spPr bwMode="auto">
          <a:xfrm>
            <a:off x="0" y="359469"/>
            <a:ext cx="9144000" cy="6498531"/>
          </a:xfrm>
          <a:prstGeom prst="rect">
            <a:avLst/>
          </a:prstGeom>
          <a:noFill/>
          <a:ln w="9525">
            <a:noFill/>
            <a:miter lim="800000"/>
            <a:headEnd/>
            <a:tailEnd/>
          </a:ln>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5" name="Group 4"/>
          <p:cNvGrpSpPr/>
          <p:nvPr/>
        </p:nvGrpSpPr>
        <p:grpSpPr>
          <a:xfrm>
            <a:off x="1600200" y="0"/>
            <a:ext cx="7467600" cy="685800"/>
            <a:chOff x="1600200" y="0"/>
            <a:chExt cx="7467600" cy="685800"/>
          </a:xfrm>
        </p:grpSpPr>
        <p:sp>
          <p:nvSpPr>
            <p:cNvPr id="6"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Direct / Indirect Contact</a:t>
              </a:r>
            </a:p>
          </p:txBody>
        </p:sp>
        <p:sp>
          <p:nvSpPr>
            <p:cNvPr id="7" name="Rectangle 6"/>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905000" y="2286000"/>
            <a:ext cx="7239000" cy="198120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23" name="Rectangle 3"/>
          <p:cNvSpPr>
            <a:spLocks noGrp="1" noChangeArrowheads="1"/>
          </p:cNvSpPr>
          <p:nvPr>
            <p:ph type="subTitle" idx="1"/>
          </p:nvPr>
        </p:nvSpPr>
        <p:spPr>
          <a:xfrm>
            <a:off x="2590800" y="3200400"/>
            <a:ext cx="6400800" cy="1219200"/>
          </a:xfrm>
          <a:effectLst>
            <a:outerShdw blurRad="50800" dist="38100" dir="2700000" algn="tl" rotWithShape="0">
              <a:schemeClr val="bg1">
                <a:lumMod val="50000"/>
                <a:alpha val="40000"/>
              </a:schemeClr>
            </a:outerShdw>
          </a:effectLst>
        </p:spPr>
        <p:txBody>
          <a:bodyPr>
            <a:normAutofit/>
          </a:bodyPr>
          <a:lstStyle/>
          <a:p>
            <a:pPr marR="0" algn="r"/>
            <a:r>
              <a:rPr lang="en-US" sz="2700" dirty="0" smtClean="0">
                <a:solidFill>
                  <a:schemeClr val="bg1"/>
                </a:solidFill>
              </a:rPr>
              <a:t>General Management Principles of </a:t>
            </a:r>
          </a:p>
          <a:p>
            <a:pPr marR="0" algn="r"/>
            <a:r>
              <a:rPr lang="en-US" sz="2700" dirty="0" smtClean="0">
                <a:solidFill>
                  <a:schemeClr val="bg1"/>
                </a:solidFill>
              </a:rPr>
              <a:t>Safety</a:t>
            </a:r>
            <a:r>
              <a:rPr lang="en-US" sz="2700" dirty="0">
                <a:solidFill>
                  <a:schemeClr val="bg1"/>
                </a:solidFill>
              </a:rPr>
              <a:t> </a:t>
            </a:r>
            <a:r>
              <a:rPr lang="en-US" sz="2700" dirty="0" smtClean="0">
                <a:solidFill>
                  <a:schemeClr val="bg1"/>
                </a:solidFill>
              </a:rPr>
              <a:t>in the OSS Industry</a:t>
            </a:r>
          </a:p>
        </p:txBody>
      </p:sp>
      <p:sp>
        <p:nvSpPr>
          <p:cNvPr id="3074" name="Rectangle 2"/>
          <p:cNvSpPr>
            <a:spLocks noGrp="1" noChangeArrowheads="1"/>
          </p:cNvSpPr>
          <p:nvPr>
            <p:ph type="ctrTitle"/>
          </p:nvPr>
        </p:nvSpPr>
        <p:spPr>
          <a:xfrm>
            <a:off x="1981200" y="2286000"/>
            <a:ext cx="7772400" cy="1066800"/>
          </a:xfrm>
          <a:effectLst>
            <a:outerShdw blurRad="50800" dist="38100" dir="2700000" algn="tl" rotWithShape="0">
              <a:schemeClr val="bg1">
                <a:alpha val="40000"/>
              </a:schemeClr>
            </a:outerShdw>
          </a:effectLst>
        </p:spPr>
        <p:txBody>
          <a:bodyPr/>
          <a:lstStyle/>
          <a:p>
            <a:pPr fontAlgn="auto">
              <a:spcAft>
                <a:spcPts val="0"/>
              </a:spcAft>
              <a:defRPr/>
            </a:pPr>
            <a:r>
              <a:rPr lang="en-US" sz="4000" dirty="0" smtClean="0"/>
              <a:t>Where Do We Go from Here?  </a:t>
            </a:r>
          </a:p>
        </p:txBody>
      </p:sp>
      <p:pic>
        <p:nvPicPr>
          <p:cNvPr id="5124" name="Picture 7" descr="C:\Users\Owner\AppData\Local\Microsoft\Windows\Temporary Internet Files\Content.IE5\BVRKAAHC\Graphic for Grantees color.jpg"/>
          <p:cNvPicPr>
            <a:picLocks noChangeAspect="1" noChangeArrowheads="1"/>
          </p:cNvPicPr>
          <p:nvPr/>
        </p:nvPicPr>
        <p:blipFill>
          <a:blip r:embed="rId3" cstate="print"/>
          <a:srcRect/>
          <a:stretch>
            <a:fillRect/>
          </a:stretch>
        </p:blipFill>
        <p:spPr bwMode="auto">
          <a:xfrm>
            <a:off x="152400" y="6019800"/>
            <a:ext cx="2286000" cy="712788"/>
          </a:xfrm>
          <a:prstGeom prst="rect">
            <a:avLst/>
          </a:prstGeom>
          <a:noFill/>
          <a:ln w="9525">
            <a:noFill/>
            <a:miter lim="800000"/>
            <a:headEnd/>
            <a:tailEnd/>
          </a:ln>
        </p:spPr>
      </p:pic>
      <p:sp>
        <p:nvSpPr>
          <p:cNvPr id="6" name="Rectangle 2"/>
          <p:cNvSpPr txBox="1">
            <a:spLocks noChangeArrowheads="1"/>
          </p:cNvSpPr>
          <p:nvPr/>
        </p:nvSpPr>
        <p:spPr>
          <a:xfrm>
            <a:off x="1676400" y="-76200"/>
            <a:ext cx="73914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000" b="1" dirty="0" smtClean="0">
                <a:solidFill>
                  <a:prstClr val="white"/>
                </a:solidFill>
                <a:latin typeface="Arial" panose="020B0604020202020204" pitchFamily="34" charset="0"/>
                <a:cs typeface="Arial" panose="020B0604020202020204" pitchFamily="34" charset="0"/>
              </a:rPr>
              <a:t>Washington On-Site Sewage Association</a:t>
            </a:r>
          </a:p>
        </p:txBody>
      </p:sp>
      <p:sp>
        <p:nvSpPr>
          <p:cNvPr id="19" name="Rectangle 2"/>
          <p:cNvSpPr txBox="1">
            <a:spLocks noChangeArrowheads="1"/>
          </p:cNvSpPr>
          <p:nvPr/>
        </p:nvSpPr>
        <p:spPr>
          <a:xfrm>
            <a:off x="5638800" y="228600"/>
            <a:ext cx="338607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1400" b="1" i="1" dirty="0" smtClean="0">
                <a:solidFill>
                  <a:prstClr val="white"/>
                </a:solidFill>
                <a:latin typeface="Arial" panose="020B0604020202020204" pitchFamily="34" charset="0"/>
                <a:cs typeface="Arial" panose="020B0604020202020204" pitchFamily="34" charset="0"/>
              </a:rPr>
              <a:t>“Voice of the Industry”</a:t>
            </a:r>
          </a:p>
        </p:txBody>
      </p:sp>
    </p:spTree>
    <p:extLst>
      <p:ext uri="{BB962C8B-B14F-4D97-AF65-F5344CB8AC3E}">
        <p14:creationId xmlns:p14="http://schemas.microsoft.com/office/powerpoint/2010/main" val="2943233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Picture 1"/>
          <p:cNvPicPr>
            <a:picLocks noChangeAspect="1"/>
          </p:cNvPicPr>
          <p:nvPr/>
        </p:nvPicPr>
        <p:blipFill rotWithShape="1">
          <a:blip r:embed="rId3"/>
          <a:srcRect l="22189" r="21799" b="-1053"/>
          <a:stretch/>
        </p:blipFill>
        <p:spPr>
          <a:xfrm>
            <a:off x="1341120" y="6991"/>
            <a:ext cx="6217920" cy="6241409"/>
          </a:xfrm>
          <a:prstGeom prst="rect">
            <a:avLst/>
          </a:prstGeom>
        </p:spPr>
      </p:pic>
      <p:pic>
        <p:nvPicPr>
          <p:cNvPr id="4" name="Picture 2" descr="G:\Grant Photos\SAM_0575.JPG"/>
          <p:cNvPicPr>
            <a:picLocks noChangeAspect="1" noChangeArrowheads="1"/>
          </p:cNvPicPr>
          <p:nvPr/>
        </p:nvPicPr>
        <p:blipFill>
          <a:blip r:embed="rId4" cstate="print"/>
          <a:srcRect/>
          <a:stretch>
            <a:fillRect/>
          </a:stretch>
        </p:blipFill>
        <p:spPr bwMode="auto">
          <a:xfrm>
            <a:off x="1600200" y="2457450"/>
            <a:ext cx="5867400" cy="4400550"/>
          </a:xfrm>
          <a:prstGeom prst="rect">
            <a:avLst/>
          </a:prstGeom>
          <a:noFill/>
          <a:ln w="9525">
            <a:noFill/>
            <a:miter lim="800000"/>
            <a:headEnd/>
            <a:tailEnd/>
          </a:ln>
        </p:spPr>
      </p:pic>
    </p:spTree>
    <p:extLst>
      <p:ext uri="{BB962C8B-B14F-4D97-AF65-F5344CB8AC3E}">
        <p14:creationId xmlns:p14="http://schemas.microsoft.com/office/powerpoint/2010/main" val="1275398889"/>
      </p:ext>
    </p:extLst>
  </p:cSld>
  <p:clrMapOvr>
    <a:masterClrMapping/>
  </p:clrMapOvr>
  <p:transition spd="med"/>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7" name="Straight Connector 6"/>
          <p:cNvCxnSpPr/>
          <p:nvPr/>
        </p:nvCxnSpPr>
        <p:spPr>
          <a:xfrm flipH="1">
            <a:off x="4565374" y="0"/>
            <a:ext cx="6626" cy="7010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5362" name="Picture 2" descr="C:\Users\WOSSA\Desktop\WOSSA\WOSSA Admin\Grants\SHIP\Photos\IMG_48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111"/>
            <a:ext cx="9144000" cy="68297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6" name="Group 5"/>
          <p:cNvGrpSpPr/>
          <p:nvPr/>
        </p:nvGrpSpPr>
        <p:grpSpPr>
          <a:xfrm>
            <a:off x="1600200" y="0"/>
            <a:ext cx="7467600" cy="685800"/>
            <a:chOff x="1600200" y="0"/>
            <a:chExt cx="7467600" cy="685800"/>
          </a:xfrm>
        </p:grpSpPr>
        <p:sp>
          <p:nvSpPr>
            <p:cNvPr id="8"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Direct / Indirect Contact</a:t>
              </a:r>
            </a:p>
          </p:txBody>
        </p:sp>
        <p:sp>
          <p:nvSpPr>
            <p:cNvPr id="9" name="Rectangle 8"/>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1044118366"/>
      </p:ext>
    </p:extLst>
  </p:cSld>
  <p:clrMapOvr>
    <a:masterClrMapping/>
  </p:clrMapOvr>
  <p:transition spd="med"/>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7" name="Straight Connector 6"/>
          <p:cNvCxnSpPr/>
          <p:nvPr/>
        </p:nvCxnSpPr>
        <p:spPr>
          <a:xfrm flipH="1">
            <a:off x="4565374" y="0"/>
            <a:ext cx="6626" cy="7010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6386" name="Picture 2" descr="C:\Users\WOSSA\Desktop\WOSSA\WOSSA Admin\Grants\SHIP\Photos\IMG_489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548"/>
          <a:stretch/>
        </p:blipFill>
        <p:spPr bwMode="auto">
          <a:xfrm>
            <a:off x="-6626" y="680317"/>
            <a:ext cx="9144000" cy="61776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Tree>
    <p:extLst>
      <p:ext uri="{BB962C8B-B14F-4D97-AF65-F5344CB8AC3E}">
        <p14:creationId xmlns:p14="http://schemas.microsoft.com/office/powerpoint/2010/main" val="1312534951"/>
      </p:ext>
    </p:extLst>
  </p:cSld>
  <p:clrMapOvr>
    <a:masterClrMapping/>
  </p:clrMapOvr>
  <p:transition spd="med"/>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4339" name="Picture 3" descr="C:\Users\WOSSA\Desktop\WOSSA\WOSSA Admin\Grants\SHIP\Photos\IMG_48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736810"/>
            <a:ext cx="4572000" cy="612119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Users\WOSSA\Desktop\WOSSA\WOSSA Admin\Grants\SHIP\Photos\IMG_48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36810"/>
            <a:ext cx="4572000" cy="61211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H="1">
            <a:off x="4565374" y="0"/>
            <a:ext cx="6626" cy="7010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9" name="Group 8"/>
          <p:cNvGrpSpPr/>
          <p:nvPr/>
        </p:nvGrpSpPr>
        <p:grpSpPr>
          <a:xfrm>
            <a:off x="1600200" y="0"/>
            <a:ext cx="7467600" cy="685800"/>
            <a:chOff x="1600200" y="0"/>
            <a:chExt cx="7467600" cy="685800"/>
          </a:xfrm>
        </p:grpSpPr>
        <p:sp>
          <p:nvSpPr>
            <p:cNvPr id="10"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Direct / Indirect Contact</a:t>
              </a:r>
            </a:p>
          </p:txBody>
        </p:sp>
        <p:sp>
          <p:nvSpPr>
            <p:cNvPr id="11" name="Rectangle 10"/>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1459902568"/>
      </p:ext>
    </p:extLst>
  </p:cSld>
  <p:clrMapOvr>
    <a:masterClrMapping/>
  </p:clrMapOvr>
  <p:transition spd="med"/>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218" name="Picture 2" descr="C:\Users\WOSSA\Desktop\WOSSA\WOSSA Admin\Grants\SHIP\Photos\IMG_50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17" y="728102"/>
            <a:ext cx="4572000" cy="612119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WOSSA\Desktop\WOSSA\WOSSA Admin\Grants\SHIP\Photos\IMG_50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736810"/>
            <a:ext cx="4572000" cy="612119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533400" y="725925"/>
            <a:ext cx="4038600" cy="8874145"/>
            <a:chOff x="5105400" y="685800"/>
            <a:chExt cx="4038600" cy="8874145"/>
          </a:xfrm>
        </p:grpSpPr>
        <p:sp>
          <p:nvSpPr>
            <p:cNvPr id="14" name="Rectangle 13"/>
            <p:cNvSpPr/>
            <p:nvPr/>
          </p:nvSpPr>
          <p:spPr>
            <a:xfrm>
              <a:off x="5105400" y="685800"/>
              <a:ext cx="4038600" cy="6172200"/>
            </a:xfrm>
            <a:prstGeom prst="rect">
              <a:avLst/>
            </a:prstGeom>
            <a:gradFill>
              <a:gsLst>
                <a:gs pos="0">
                  <a:srgbClr val="FFFFFF">
                    <a:alpha val="0"/>
                  </a:srgbClr>
                </a:gs>
                <a:gs pos="50000">
                  <a:srgbClr val="92D050">
                    <a:alpha val="70000"/>
                  </a:srgbClr>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extBox 3"/>
            <p:cNvSpPr txBox="1">
              <a:spLocks noChangeArrowheads="1"/>
            </p:cNvSpPr>
            <p:nvPr/>
          </p:nvSpPr>
          <p:spPr bwMode="auto">
            <a:xfrm>
              <a:off x="5105400" y="1219200"/>
              <a:ext cx="3886200" cy="8340745"/>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r"/>
              <a:r>
                <a:rPr lang="en-US" sz="2800" b="1" dirty="0" smtClean="0">
                  <a:solidFill>
                    <a:schemeClr val="bg1"/>
                  </a:solidFill>
                  <a:latin typeface="Calibri"/>
                </a:rPr>
                <a:t>Lab Test</a:t>
              </a:r>
            </a:p>
            <a:p>
              <a:pPr algn="r"/>
              <a:r>
                <a:rPr lang="en-US" sz="2800" b="1" u="sng" dirty="0" smtClean="0">
                  <a:solidFill>
                    <a:schemeClr val="bg1"/>
                  </a:solidFill>
                  <a:latin typeface="Calibri"/>
                </a:rPr>
                <a:t>Results:</a:t>
              </a:r>
              <a:r>
                <a:rPr lang="en-US" sz="2800" b="1" dirty="0" smtClean="0">
                  <a:solidFill>
                    <a:schemeClr val="bg1"/>
                  </a:solidFill>
                  <a:latin typeface="Calibri"/>
                </a:rPr>
                <a:t> </a:t>
              </a:r>
            </a:p>
            <a:p>
              <a:pPr algn="r"/>
              <a:endParaRPr lang="en-US" dirty="0" smtClean="0">
                <a:solidFill>
                  <a:schemeClr val="bg1"/>
                </a:solidFill>
                <a:latin typeface="Calibri"/>
              </a:endParaRPr>
            </a:p>
            <a:p>
              <a:pPr algn="r"/>
              <a:r>
                <a:rPr lang="en-US" sz="2800" dirty="0" smtClean="0">
                  <a:solidFill>
                    <a:schemeClr val="bg1"/>
                  </a:solidFill>
                  <a:latin typeface="Calibri"/>
                </a:rPr>
                <a:t>At Tank - 100 Colony Forming Units Mixed Flora, Bacillus,</a:t>
              </a:r>
            </a:p>
            <a:p>
              <a:pPr algn="r"/>
              <a:r>
                <a:rPr lang="en-US" sz="2800" dirty="0" smtClean="0">
                  <a:solidFill>
                    <a:schemeClr val="bg1"/>
                  </a:solidFill>
                  <a:latin typeface="Calibri"/>
                </a:rPr>
                <a:t>Gram Negative Rods</a:t>
              </a:r>
            </a:p>
            <a:p>
              <a:pPr algn="r"/>
              <a:endParaRPr lang="en-US" dirty="0">
                <a:solidFill>
                  <a:schemeClr val="bg1"/>
                </a:solidFill>
                <a:latin typeface="Calibri"/>
              </a:endParaRPr>
            </a:p>
            <a:p>
              <a:pPr algn="r"/>
              <a:r>
                <a:rPr lang="en-US" sz="2800" dirty="0" smtClean="0">
                  <a:solidFill>
                    <a:schemeClr val="bg1"/>
                  </a:solidFill>
                  <a:latin typeface="Calibri"/>
                </a:rPr>
                <a:t>At Truck Vent – 10 Colony Forming Units</a:t>
              </a:r>
            </a:p>
            <a:p>
              <a:pPr algn="r"/>
              <a:endParaRPr lang="en-US" dirty="0" smtClean="0">
                <a:solidFill>
                  <a:schemeClr val="bg1"/>
                </a:solidFill>
                <a:latin typeface="Calibri"/>
              </a:endParaRPr>
            </a:p>
            <a:p>
              <a:pPr algn="r"/>
              <a:r>
                <a:rPr lang="en-US" sz="2800" dirty="0" smtClean="0">
                  <a:solidFill>
                    <a:schemeClr val="bg1"/>
                  </a:solidFill>
                  <a:latin typeface="Calibri"/>
                </a:rPr>
                <a:t>At 60’  - No Growth </a:t>
              </a:r>
            </a:p>
            <a:p>
              <a:pPr algn="r"/>
              <a:r>
                <a:rPr lang="en-US" sz="2800" dirty="0" smtClean="0">
                  <a:solidFill>
                    <a:schemeClr val="bg1"/>
                  </a:solidFill>
                  <a:latin typeface="Calibri"/>
                </a:rPr>
                <a:t>In 4 days</a:t>
              </a:r>
              <a:endParaRPr lang="en-US" sz="2800" dirty="0">
                <a:solidFill>
                  <a:schemeClr val="bg1"/>
                </a:solidFill>
                <a:latin typeface="Calibri"/>
              </a:endParaRPr>
            </a:p>
            <a:p>
              <a:pPr algn="r"/>
              <a:r>
                <a:rPr lang="en-US" sz="2800" dirty="0" smtClean="0">
                  <a:solidFill>
                    <a:schemeClr val="bg1"/>
                  </a:solidFill>
                  <a:latin typeface="Calibri"/>
                </a:rPr>
                <a:t> </a:t>
              </a:r>
            </a:p>
            <a:p>
              <a:pPr algn="r"/>
              <a:endParaRPr lang="en-US" sz="2800" dirty="0">
                <a:solidFill>
                  <a:schemeClr val="bg1"/>
                </a:solidFill>
                <a:latin typeface="Calibri"/>
              </a:endParaRPr>
            </a:p>
            <a:p>
              <a:pPr algn="r"/>
              <a:endParaRPr lang="en-US" sz="2800" dirty="0" smtClean="0">
                <a:solidFill>
                  <a:schemeClr val="bg1"/>
                </a:solidFill>
                <a:latin typeface="Calibri"/>
              </a:endParaRPr>
            </a:p>
            <a:p>
              <a:pPr algn="r"/>
              <a:endParaRPr lang="en-US" sz="2800" dirty="0">
                <a:solidFill>
                  <a:schemeClr val="bg1"/>
                </a:solidFill>
                <a:latin typeface="Calibri"/>
              </a:endParaRPr>
            </a:p>
            <a:p>
              <a:pPr algn="r"/>
              <a:endParaRPr lang="en-US" sz="2800" dirty="0" smtClean="0">
                <a:solidFill>
                  <a:schemeClr val="bg1"/>
                </a:solidFill>
                <a:latin typeface="Calibri"/>
              </a:endParaRPr>
            </a:p>
            <a:p>
              <a:pPr algn="r"/>
              <a:endParaRPr lang="en-US" sz="2800" b="1" dirty="0">
                <a:solidFill>
                  <a:prstClr val="black"/>
                </a:solidFill>
              </a:endParaRPr>
            </a:p>
            <a:p>
              <a:r>
                <a:rPr lang="en-US" sz="2800" b="1" dirty="0" smtClean="0">
                  <a:solidFill>
                    <a:prstClr val="black"/>
                  </a:solidFill>
                </a:rPr>
                <a:t> </a:t>
              </a:r>
            </a:p>
          </p:txBody>
        </p:sp>
      </p:grpSp>
      <p:cxnSp>
        <p:nvCxnSpPr>
          <p:cNvPr id="7" name="Straight Connector 6"/>
          <p:cNvCxnSpPr/>
          <p:nvPr/>
        </p:nvCxnSpPr>
        <p:spPr>
          <a:xfrm flipH="1">
            <a:off x="4565374" y="0"/>
            <a:ext cx="6626" cy="7010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8" name="Group 7"/>
          <p:cNvGrpSpPr/>
          <p:nvPr/>
        </p:nvGrpSpPr>
        <p:grpSpPr>
          <a:xfrm>
            <a:off x="1600200" y="0"/>
            <a:ext cx="7467600" cy="685800"/>
            <a:chOff x="1600200" y="0"/>
            <a:chExt cx="7467600" cy="685800"/>
          </a:xfrm>
        </p:grpSpPr>
        <p:sp>
          <p:nvSpPr>
            <p:cNvPr id="9"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a:t>
              </a:r>
            </a:p>
          </p:txBody>
        </p:sp>
        <p:sp>
          <p:nvSpPr>
            <p:cNvPr id="10" name="Rectangle 9"/>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23297860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242" name="Picture 2" descr="C:\Users\WOSSA\Desktop\WOSSA\WOSSA Admin\Grants\SHIP\Photos\IMG_504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459"/>
          <a:stretch/>
        </p:blipFill>
        <p:spPr bwMode="auto">
          <a:xfrm>
            <a:off x="0" y="533319"/>
            <a:ext cx="9144000" cy="632032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33400" y="725925"/>
            <a:ext cx="8609753" cy="8997255"/>
            <a:chOff x="533400" y="725925"/>
            <a:chExt cx="8609753" cy="8997255"/>
          </a:xfrm>
        </p:grpSpPr>
        <p:pic>
          <p:nvPicPr>
            <p:cNvPr id="10243" name="Picture 3" descr="C:\Users\WOSSA\Desktop\WOSSA\WOSSA Admin\Grants\SHIP\Photos\IMG_503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153" y="745519"/>
              <a:ext cx="4572000" cy="61211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33400" y="725925"/>
              <a:ext cx="4038600" cy="8997255"/>
              <a:chOff x="5105400" y="685800"/>
              <a:chExt cx="4038600" cy="8997255"/>
            </a:xfrm>
          </p:grpSpPr>
          <p:sp>
            <p:nvSpPr>
              <p:cNvPr id="10" name="Rectangle 9"/>
              <p:cNvSpPr/>
              <p:nvPr/>
            </p:nvSpPr>
            <p:spPr>
              <a:xfrm>
                <a:off x="5105400" y="685800"/>
                <a:ext cx="4038600" cy="6172200"/>
              </a:xfrm>
              <a:prstGeom prst="rect">
                <a:avLst/>
              </a:prstGeom>
              <a:gradFill>
                <a:gsLst>
                  <a:gs pos="0">
                    <a:srgbClr val="FFFFFF">
                      <a:alpha val="0"/>
                    </a:srgbClr>
                  </a:gs>
                  <a:gs pos="50000">
                    <a:srgbClr val="92D050">
                      <a:alpha val="70000"/>
                    </a:srgbClr>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extBox 3"/>
              <p:cNvSpPr txBox="1">
                <a:spLocks noChangeArrowheads="1"/>
              </p:cNvSpPr>
              <p:nvPr/>
            </p:nvSpPr>
            <p:spPr bwMode="auto">
              <a:xfrm>
                <a:off x="5486400" y="1219200"/>
                <a:ext cx="3505200" cy="8463855"/>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r"/>
                <a:r>
                  <a:rPr lang="en-US" sz="2800" b="1" u="sng" dirty="0" smtClean="0">
                    <a:solidFill>
                      <a:schemeClr val="bg1"/>
                    </a:solidFill>
                    <a:latin typeface="Calibri"/>
                  </a:rPr>
                  <a:t>Exposure:</a:t>
                </a:r>
                <a:r>
                  <a:rPr lang="en-US" sz="2800" b="1" dirty="0" smtClean="0">
                    <a:solidFill>
                      <a:schemeClr val="bg1"/>
                    </a:solidFill>
                    <a:latin typeface="Calibri"/>
                  </a:rPr>
                  <a:t> </a:t>
                </a:r>
              </a:p>
              <a:p>
                <a:pPr algn="r"/>
                <a:r>
                  <a:rPr lang="en-US" sz="2800" dirty="0" smtClean="0">
                    <a:solidFill>
                      <a:schemeClr val="bg1"/>
                    </a:solidFill>
                    <a:latin typeface="Calibri"/>
                  </a:rPr>
                  <a:t>Splash </a:t>
                </a:r>
              </a:p>
              <a:p>
                <a:pPr algn="r"/>
                <a:r>
                  <a:rPr lang="en-US" sz="2800" dirty="0" smtClean="0">
                    <a:solidFill>
                      <a:schemeClr val="bg1"/>
                    </a:solidFill>
                    <a:latin typeface="Calibri"/>
                  </a:rPr>
                  <a:t>Aerosol’s</a:t>
                </a:r>
              </a:p>
              <a:p>
                <a:pPr algn="r"/>
                <a:r>
                  <a:rPr lang="en-US" sz="2800" dirty="0" smtClean="0">
                    <a:solidFill>
                      <a:schemeClr val="bg1"/>
                    </a:solidFill>
                    <a:latin typeface="Calibri"/>
                  </a:rPr>
                  <a:t>Line of Fire</a:t>
                </a:r>
              </a:p>
              <a:p>
                <a:pPr algn="r"/>
                <a:endParaRPr lang="en-US" dirty="0">
                  <a:solidFill>
                    <a:schemeClr val="bg1"/>
                  </a:solidFill>
                  <a:latin typeface="Calibri"/>
                </a:endParaRPr>
              </a:p>
              <a:p>
                <a:pPr algn="r"/>
                <a:r>
                  <a:rPr lang="en-US" sz="2800" b="1" u="sng" dirty="0" smtClean="0">
                    <a:solidFill>
                      <a:schemeClr val="bg1"/>
                    </a:solidFill>
                    <a:latin typeface="Calibri"/>
                  </a:rPr>
                  <a:t>PPE Used:</a:t>
                </a:r>
              </a:p>
              <a:p>
                <a:pPr algn="r"/>
                <a:r>
                  <a:rPr lang="en-US" sz="2800" dirty="0" smtClean="0">
                    <a:solidFill>
                      <a:schemeClr val="bg1"/>
                    </a:solidFill>
                    <a:latin typeface="Calibri"/>
                  </a:rPr>
                  <a:t> Double Gloves</a:t>
                </a:r>
              </a:p>
              <a:p>
                <a:pPr algn="r"/>
                <a:r>
                  <a:rPr lang="en-US" sz="2800" dirty="0" smtClean="0">
                    <a:solidFill>
                      <a:schemeClr val="bg1"/>
                    </a:solidFill>
                    <a:latin typeface="Calibri"/>
                  </a:rPr>
                  <a:t>Waterproof Boots</a:t>
                </a:r>
              </a:p>
              <a:p>
                <a:pPr algn="r"/>
                <a:r>
                  <a:rPr lang="en-US" sz="2800" dirty="0" smtClean="0">
                    <a:solidFill>
                      <a:schemeClr val="bg1"/>
                    </a:solidFill>
                    <a:latin typeface="Calibri"/>
                  </a:rPr>
                  <a:t>Glasses</a:t>
                </a:r>
              </a:p>
              <a:p>
                <a:pPr algn="r"/>
                <a:r>
                  <a:rPr lang="en-US" sz="2800" dirty="0">
                    <a:solidFill>
                      <a:schemeClr val="bg1"/>
                    </a:solidFill>
                    <a:latin typeface="Calibri"/>
                  </a:rPr>
                  <a:t>N-95 Mask</a:t>
                </a:r>
              </a:p>
              <a:p>
                <a:pPr algn="r"/>
                <a:endParaRPr lang="en-US" dirty="0">
                  <a:solidFill>
                    <a:schemeClr val="bg1"/>
                  </a:solidFill>
                  <a:latin typeface="Calibri"/>
                </a:endParaRPr>
              </a:p>
              <a:p>
                <a:pPr algn="r"/>
                <a:r>
                  <a:rPr lang="en-US" sz="2800" b="1" u="sng" dirty="0" smtClean="0">
                    <a:solidFill>
                      <a:schemeClr val="bg1"/>
                    </a:solidFill>
                    <a:latin typeface="Calibri"/>
                  </a:rPr>
                  <a:t>Additional PPE:</a:t>
                </a:r>
              </a:p>
              <a:p>
                <a:pPr algn="r"/>
                <a:r>
                  <a:rPr lang="en-US" sz="2800" dirty="0" smtClean="0">
                    <a:solidFill>
                      <a:schemeClr val="bg1"/>
                    </a:solidFill>
                    <a:latin typeface="Calibri"/>
                  </a:rPr>
                  <a:t>Coveralls</a:t>
                </a:r>
              </a:p>
              <a:p>
                <a:pPr algn="r"/>
                <a:endParaRPr lang="en-US" sz="2800" dirty="0" smtClean="0">
                  <a:solidFill>
                    <a:schemeClr val="bg1"/>
                  </a:solidFill>
                  <a:latin typeface="Calibri"/>
                </a:endParaRPr>
              </a:p>
              <a:p>
                <a:pPr algn="r"/>
                <a:endParaRPr lang="en-US" sz="2800" dirty="0">
                  <a:solidFill>
                    <a:schemeClr val="bg1"/>
                  </a:solidFill>
                  <a:latin typeface="Calibri"/>
                </a:endParaRPr>
              </a:p>
              <a:p>
                <a:pPr algn="r"/>
                <a:endParaRPr lang="en-US" sz="2800" dirty="0" smtClean="0">
                  <a:solidFill>
                    <a:schemeClr val="bg1"/>
                  </a:solidFill>
                  <a:latin typeface="Calibri"/>
                </a:endParaRPr>
              </a:p>
              <a:p>
                <a:pPr algn="r"/>
                <a:endParaRPr lang="en-US" sz="2800" dirty="0">
                  <a:solidFill>
                    <a:schemeClr val="bg1"/>
                  </a:solidFill>
                  <a:latin typeface="Calibri"/>
                </a:endParaRPr>
              </a:p>
              <a:p>
                <a:pPr algn="r"/>
                <a:endParaRPr lang="en-US" sz="2800" dirty="0" smtClean="0">
                  <a:solidFill>
                    <a:schemeClr val="bg1"/>
                  </a:solidFill>
                  <a:latin typeface="Calibri"/>
                </a:endParaRPr>
              </a:p>
              <a:p>
                <a:pPr algn="r"/>
                <a:endParaRPr lang="en-US" sz="2800" b="1" dirty="0">
                  <a:solidFill>
                    <a:prstClr val="black"/>
                  </a:solidFill>
                </a:endParaRPr>
              </a:p>
              <a:p>
                <a:r>
                  <a:rPr lang="en-US" sz="2800" b="1" dirty="0" smtClean="0">
                    <a:solidFill>
                      <a:prstClr val="black"/>
                    </a:solidFill>
                  </a:rPr>
                  <a:t> </a:t>
                </a:r>
              </a:p>
            </p:txBody>
          </p:sp>
        </p:grpSp>
      </p:grpSp>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13" name="Group 12"/>
          <p:cNvGrpSpPr/>
          <p:nvPr/>
        </p:nvGrpSpPr>
        <p:grpSpPr>
          <a:xfrm>
            <a:off x="1600200" y="0"/>
            <a:ext cx="7467600" cy="685800"/>
            <a:chOff x="1600200" y="0"/>
            <a:chExt cx="7467600" cy="685800"/>
          </a:xfrm>
        </p:grpSpPr>
        <p:sp>
          <p:nvSpPr>
            <p:cNvPr id="14"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a:t>
              </a:r>
            </a:p>
          </p:txBody>
        </p:sp>
        <p:sp>
          <p:nvSpPr>
            <p:cNvPr id="15" name="Rectangle 14"/>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23012404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8" name="Picture 2" descr="G:\Grant Photos\SAM_0564.JPG"/>
          <p:cNvPicPr>
            <a:picLocks noChangeAspect="1" noChangeArrowheads="1"/>
          </p:cNvPicPr>
          <p:nvPr/>
        </p:nvPicPr>
        <p:blipFill rotWithShape="1">
          <a:blip r:embed="rId3" cstate="print"/>
          <a:srcRect l="32000" r="24000" b="21777"/>
          <a:stretch/>
        </p:blipFill>
        <p:spPr bwMode="auto">
          <a:xfrm>
            <a:off x="4572000" y="762000"/>
            <a:ext cx="4572000" cy="6096000"/>
          </a:xfrm>
          <a:prstGeom prst="rect">
            <a:avLst/>
          </a:prstGeom>
          <a:noFill/>
          <a:ln w="9525">
            <a:noFill/>
            <a:miter lim="800000"/>
            <a:headEnd/>
            <a:tailEnd/>
          </a:ln>
        </p:spPr>
      </p:pic>
      <p:pic>
        <p:nvPicPr>
          <p:cNvPr id="4" name="Picture 2" descr="C:\Users\WOSSA\Desktop\WOSSA\WOSSA Admin\Grants\SHIP\Photos\SAM_038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619" r="25381"/>
          <a:stretch/>
        </p:blipFill>
        <p:spPr bwMode="auto">
          <a:xfrm>
            <a:off x="0" y="514531"/>
            <a:ext cx="4572000" cy="6350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H="1">
            <a:off x="4565374" y="0"/>
            <a:ext cx="6626" cy="7010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6" name="Group 5"/>
          <p:cNvGrpSpPr/>
          <p:nvPr/>
        </p:nvGrpSpPr>
        <p:grpSpPr>
          <a:xfrm>
            <a:off x="1600200" y="0"/>
            <a:ext cx="7467600" cy="685800"/>
            <a:chOff x="1600200" y="0"/>
            <a:chExt cx="7467600" cy="685800"/>
          </a:xfrm>
        </p:grpSpPr>
        <p:sp>
          <p:nvSpPr>
            <p:cNvPr id="7"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Protecting the Public</a:t>
              </a:r>
            </a:p>
          </p:txBody>
        </p:sp>
        <p:sp>
          <p:nvSpPr>
            <p:cNvPr id="8" name="Rectangle 7"/>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4124082073"/>
      </p:ext>
    </p:extLst>
  </p:cSld>
  <p:clrMapOvr>
    <a:masterClrMapping/>
  </p:clrMapOvr>
  <p:transition spd="med"/>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descr="C:\Users\WOSSA\Desktop\WOSSA\WOSSA Admin\Grants\SHIP\Photos\IMG_489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165"/>
          <a:stretch/>
        </p:blipFill>
        <p:spPr bwMode="auto">
          <a:xfrm>
            <a:off x="0" y="654191"/>
            <a:ext cx="9144000" cy="62038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5" name="Group 4"/>
          <p:cNvGrpSpPr/>
          <p:nvPr/>
        </p:nvGrpSpPr>
        <p:grpSpPr>
          <a:xfrm>
            <a:off x="1600200" y="0"/>
            <a:ext cx="7467600" cy="685800"/>
            <a:chOff x="1600200" y="0"/>
            <a:chExt cx="7467600" cy="685800"/>
          </a:xfrm>
        </p:grpSpPr>
        <p:sp>
          <p:nvSpPr>
            <p:cNvPr id="6"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Protecting the Public</a:t>
              </a:r>
            </a:p>
          </p:txBody>
        </p:sp>
        <p:sp>
          <p:nvSpPr>
            <p:cNvPr id="7" name="Rectangle 6"/>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1175494908"/>
      </p:ext>
    </p:extLst>
  </p:cSld>
  <p:clrMapOvr>
    <a:masterClrMapping/>
  </p:clrMapOvr>
  <p:transition spd="med"/>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4" name="Picture 2" descr="G:\Grant Photos\SAM_052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4" name="Group 3"/>
          <p:cNvGrpSpPr/>
          <p:nvPr/>
        </p:nvGrpSpPr>
        <p:grpSpPr>
          <a:xfrm>
            <a:off x="1600200" y="0"/>
            <a:ext cx="7467600" cy="685800"/>
            <a:chOff x="1600200" y="0"/>
            <a:chExt cx="7467600" cy="685800"/>
          </a:xfrm>
        </p:grpSpPr>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Protecting the Public</a:t>
              </a:r>
            </a:p>
          </p:txBody>
        </p:sp>
        <p:sp>
          <p:nvSpPr>
            <p:cNvPr id="6" name="Rectangle 5"/>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66144009"/>
      </p:ext>
    </p:extLst>
  </p:cSld>
  <p:clrMapOvr>
    <a:masterClrMapping/>
  </p:clrMapOvr>
  <p:transition spd="med"/>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C:\Users\WOSSA\Desktop\WOSSA\WOSSA Admin\Grants\SHIP\Photos\IMG_515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87"/>
          <a:stretch/>
        </p:blipFill>
        <p:spPr bwMode="auto">
          <a:xfrm>
            <a:off x="0" y="771757"/>
            <a:ext cx="9144000" cy="60862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grpSp>
        <p:nvGrpSpPr>
          <p:cNvPr id="4" name="Group 3"/>
          <p:cNvGrpSpPr/>
          <p:nvPr/>
        </p:nvGrpSpPr>
        <p:grpSpPr>
          <a:xfrm>
            <a:off x="1600200" y="0"/>
            <a:ext cx="7467600" cy="685800"/>
            <a:chOff x="1600200" y="0"/>
            <a:chExt cx="7467600" cy="685800"/>
          </a:xfrm>
        </p:grpSpPr>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smtClean="0">
                  <a:solidFill>
                    <a:sysClr val="window" lastClr="FFFFFF"/>
                  </a:solidFill>
                  <a:latin typeface="Arial" panose="020B0604020202020204" pitchFamily="34" charset="0"/>
                  <a:cs typeface="Arial" panose="020B0604020202020204" pitchFamily="34" charset="0"/>
                </a:rPr>
                <a:t>Best Practice – Protecting the Public</a:t>
              </a:r>
            </a:p>
          </p:txBody>
        </p:sp>
        <p:sp>
          <p:nvSpPr>
            <p:cNvPr id="6" name="Rectangle 5"/>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2788018988"/>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304800" y="1981200"/>
            <a:ext cx="8610600" cy="4648200"/>
          </a:xfrm>
        </p:spPr>
        <p:txBody>
          <a:bodyPr/>
          <a:lstStyle/>
          <a:p>
            <a:pPr marL="572770" indent="-571500">
              <a:spcBef>
                <a:spcPts val="0"/>
              </a:spcBef>
              <a:buClr>
                <a:srgbClr val="92D050"/>
              </a:buClr>
            </a:pPr>
            <a:r>
              <a:rPr lang="en-US" sz="3600" dirty="0" smtClean="0">
                <a:latin typeface="+mj-lt"/>
              </a:rPr>
              <a:t>General Management Principles of Safety</a:t>
            </a:r>
          </a:p>
          <a:p>
            <a:pPr marL="344170" indent="-342900">
              <a:spcBef>
                <a:spcPts val="0"/>
              </a:spcBef>
              <a:buClr>
                <a:srgbClr val="92D050"/>
              </a:buClr>
            </a:pPr>
            <a:endParaRPr lang="en-US" sz="2000" dirty="0" smtClean="0">
              <a:latin typeface="+mj-lt"/>
            </a:endParaRPr>
          </a:p>
          <a:p>
            <a:pPr marL="572770" indent="-571500">
              <a:spcBef>
                <a:spcPts val="0"/>
              </a:spcBef>
              <a:buClr>
                <a:srgbClr val="92D050"/>
              </a:buClr>
            </a:pPr>
            <a:r>
              <a:rPr lang="en-US" sz="3600" dirty="0" smtClean="0">
                <a:latin typeface="+mj-lt"/>
              </a:rPr>
              <a:t>Discuss Safety Management vs Safety Programs</a:t>
            </a:r>
          </a:p>
          <a:p>
            <a:pPr marL="344170" indent="-342900">
              <a:spcBef>
                <a:spcPts val="0"/>
              </a:spcBef>
              <a:buClr>
                <a:srgbClr val="92D050"/>
              </a:buClr>
            </a:pPr>
            <a:endParaRPr lang="en-US" sz="2000" dirty="0" smtClean="0">
              <a:latin typeface="+mj-lt"/>
            </a:endParaRPr>
          </a:p>
          <a:p>
            <a:pPr marL="572770" indent="-571500">
              <a:spcBef>
                <a:spcPts val="0"/>
              </a:spcBef>
              <a:buClr>
                <a:srgbClr val="92D050"/>
              </a:buClr>
            </a:pPr>
            <a:r>
              <a:rPr lang="en-US" sz="3600" dirty="0" smtClean="0">
                <a:latin typeface="+mj-lt"/>
              </a:rPr>
              <a:t>Characterize Accidents and Illness’</a:t>
            </a:r>
          </a:p>
          <a:p>
            <a:pPr marL="344170" indent="-342900">
              <a:spcBef>
                <a:spcPts val="0"/>
              </a:spcBef>
              <a:buClr>
                <a:srgbClr val="92D050"/>
              </a:buClr>
            </a:pPr>
            <a:endParaRPr lang="en-US" sz="2000" dirty="0" smtClean="0">
              <a:latin typeface="+mj-lt"/>
            </a:endParaRPr>
          </a:p>
          <a:p>
            <a:pPr marL="572770" indent="-571500">
              <a:spcBef>
                <a:spcPts val="0"/>
              </a:spcBef>
              <a:buClr>
                <a:srgbClr val="92D050"/>
              </a:buClr>
            </a:pPr>
            <a:r>
              <a:rPr lang="en-US" sz="3600" dirty="0" smtClean="0">
                <a:latin typeface="+mj-lt"/>
              </a:rPr>
              <a:t>Management Tools for Risk in Your Workplace</a:t>
            </a:r>
          </a:p>
          <a:p>
            <a:pPr>
              <a:buFont typeface="Wingdings" pitchFamily="2" charset="2"/>
              <a:buNone/>
            </a:pPr>
            <a:endParaRPr lang="en-US" sz="2800" dirty="0" smtClean="0"/>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ysClr val="window" lastClr="FFFFFF"/>
                </a:solidFill>
                <a:latin typeface="Arial" panose="020B0604020202020204" pitchFamily="34" charset="0"/>
                <a:cs typeface="Arial" panose="020B0604020202020204" pitchFamily="34" charset="0"/>
              </a:rPr>
              <a:t>What we are going to talk about today</a:t>
            </a:r>
            <a:endParaRPr kumimoji="0" lang="en-US" sz="2800" b="1" i="0" u="none" strike="noStrike" kern="1200" cap="none" spc="0" normalizeH="0" baseline="0" noProof="0" dirty="0" smtClean="0">
              <a:ln>
                <a:noFill/>
              </a:ln>
              <a:solidFill>
                <a:sysClr val="window" lastClr="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905000" y="2286000"/>
            <a:ext cx="7239000" cy="198120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23" name="Rectangle 3"/>
          <p:cNvSpPr>
            <a:spLocks noGrp="1" noChangeArrowheads="1"/>
          </p:cNvSpPr>
          <p:nvPr>
            <p:ph type="subTitle" idx="1"/>
          </p:nvPr>
        </p:nvSpPr>
        <p:spPr>
          <a:xfrm>
            <a:off x="2590800" y="3200400"/>
            <a:ext cx="6400800" cy="1219200"/>
          </a:xfrm>
          <a:effectLst>
            <a:outerShdw blurRad="50800" dist="38100" dir="2700000" algn="tl" rotWithShape="0">
              <a:schemeClr val="bg1">
                <a:lumMod val="50000"/>
                <a:alpha val="40000"/>
              </a:schemeClr>
            </a:outerShdw>
          </a:effectLst>
        </p:spPr>
        <p:txBody>
          <a:bodyPr>
            <a:normAutofit/>
          </a:bodyPr>
          <a:lstStyle/>
          <a:p>
            <a:pPr marR="0" algn="r"/>
            <a:r>
              <a:rPr lang="en-US" sz="2700" dirty="0" smtClean="0">
                <a:solidFill>
                  <a:schemeClr val="bg1"/>
                </a:solidFill>
              </a:rPr>
              <a:t>Pathogen Exposures to Workers in </a:t>
            </a:r>
          </a:p>
          <a:p>
            <a:pPr marR="0" algn="r"/>
            <a:r>
              <a:rPr lang="en-US" sz="2700" dirty="0" smtClean="0">
                <a:solidFill>
                  <a:schemeClr val="bg1"/>
                </a:solidFill>
              </a:rPr>
              <a:t>The OSS Industry</a:t>
            </a:r>
          </a:p>
        </p:txBody>
      </p:sp>
      <p:sp>
        <p:nvSpPr>
          <p:cNvPr id="3074" name="Rectangle 2"/>
          <p:cNvSpPr>
            <a:spLocks noGrp="1" noChangeArrowheads="1"/>
          </p:cNvSpPr>
          <p:nvPr>
            <p:ph type="ctrTitle"/>
          </p:nvPr>
        </p:nvSpPr>
        <p:spPr>
          <a:xfrm>
            <a:off x="1219200" y="2286000"/>
            <a:ext cx="7772400" cy="1066800"/>
          </a:xfrm>
          <a:effectLst>
            <a:outerShdw blurRad="50800" dist="38100" dir="2700000" algn="tl" rotWithShape="0">
              <a:schemeClr val="bg1">
                <a:alpha val="40000"/>
              </a:schemeClr>
            </a:outerShdw>
          </a:effectLst>
        </p:spPr>
        <p:txBody>
          <a:bodyPr/>
          <a:lstStyle/>
          <a:p>
            <a:pPr algn="r" fontAlgn="auto">
              <a:spcAft>
                <a:spcPts val="0"/>
              </a:spcAft>
              <a:defRPr/>
            </a:pPr>
            <a:r>
              <a:rPr lang="en-US" sz="4000" dirty="0" smtClean="0"/>
              <a:t>Summary  </a:t>
            </a:r>
          </a:p>
        </p:txBody>
      </p:sp>
      <p:pic>
        <p:nvPicPr>
          <p:cNvPr id="5124" name="Picture 7" descr="C:\Users\Owner\AppData\Local\Microsoft\Windows\Temporary Internet Files\Content.IE5\BVRKAAHC\Graphic for Grantees color.jpg"/>
          <p:cNvPicPr>
            <a:picLocks noChangeAspect="1" noChangeArrowheads="1"/>
          </p:cNvPicPr>
          <p:nvPr/>
        </p:nvPicPr>
        <p:blipFill>
          <a:blip r:embed="rId3" cstate="print"/>
          <a:srcRect/>
          <a:stretch>
            <a:fillRect/>
          </a:stretch>
        </p:blipFill>
        <p:spPr bwMode="auto">
          <a:xfrm>
            <a:off x="152400" y="6019800"/>
            <a:ext cx="2286000" cy="712788"/>
          </a:xfrm>
          <a:prstGeom prst="rect">
            <a:avLst/>
          </a:prstGeom>
          <a:noFill/>
          <a:ln w="9525">
            <a:noFill/>
            <a:miter lim="800000"/>
            <a:headEnd/>
            <a:tailEnd/>
          </a:ln>
        </p:spPr>
      </p:pic>
      <p:sp>
        <p:nvSpPr>
          <p:cNvPr id="6" name="Rectangle 2"/>
          <p:cNvSpPr txBox="1">
            <a:spLocks noChangeArrowheads="1"/>
          </p:cNvSpPr>
          <p:nvPr/>
        </p:nvSpPr>
        <p:spPr>
          <a:xfrm>
            <a:off x="1676400" y="-76200"/>
            <a:ext cx="73914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000" b="1" dirty="0" smtClean="0">
                <a:solidFill>
                  <a:prstClr val="white"/>
                </a:solidFill>
                <a:latin typeface="Arial" panose="020B0604020202020204" pitchFamily="34" charset="0"/>
                <a:cs typeface="Arial" panose="020B0604020202020204" pitchFamily="34" charset="0"/>
              </a:rPr>
              <a:t>Washington On-Site Sewage Association</a:t>
            </a:r>
          </a:p>
        </p:txBody>
      </p:sp>
      <p:sp>
        <p:nvSpPr>
          <p:cNvPr id="19" name="Rectangle 2"/>
          <p:cNvSpPr txBox="1">
            <a:spLocks noChangeArrowheads="1"/>
          </p:cNvSpPr>
          <p:nvPr/>
        </p:nvSpPr>
        <p:spPr>
          <a:xfrm>
            <a:off x="5638800" y="228600"/>
            <a:ext cx="338607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1400" b="1" i="1" dirty="0" smtClean="0">
                <a:solidFill>
                  <a:prstClr val="white"/>
                </a:solidFill>
                <a:latin typeface="Arial" panose="020B0604020202020204" pitchFamily="34" charset="0"/>
                <a:cs typeface="Arial" panose="020B0604020202020204" pitchFamily="34" charset="0"/>
              </a:rPr>
              <a:t>“Voice of the Industry”</a:t>
            </a:r>
          </a:p>
        </p:txBody>
      </p:sp>
    </p:spTree>
    <p:extLst>
      <p:ext uri="{BB962C8B-B14F-4D97-AF65-F5344CB8AC3E}">
        <p14:creationId xmlns:p14="http://schemas.microsoft.com/office/powerpoint/2010/main" val="1297641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74" name="Picture 2" descr="G:\Grant Photos\SAM_0647.JPG"/>
          <p:cNvPicPr>
            <a:picLocks noChangeAspect="1" noChangeArrowheads="1"/>
          </p:cNvPicPr>
          <p:nvPr/>
        </p:nvPicPr>
        <p:blipFill rotWithShape="1">
          <a:blip r:embed="rId3" cstate="print"/>
          <a:srcRect l="25166" r="21833"/>
          <a:stretch/>
        </p:blipFill>
        <p:spPr bwMode="auto">
          <a:xfrm>
            <a:off x="0" y="388189"/>
            <a:ext cx="4572000" cy="6469811"/>
          </a:xfrm>
          <a:prstGeom prst="rect">
            <a:avLst/>
          </a:prstGeom>
          <a:noFill/>
          <a:ln w="9525">
            <a:noFill/>
            <a:miter lim="800000"/>
            <a:headEnd/>
            <a:tailEnd/>
          </a:ln>
        </p:spPr>
      </p:pic>
      <p:pic>
        <p:nvPicPr>
          <p:cNvPr id="7170" name="Picture 2" descr="C:\Users\WOSSA\Desktop\WOSSA\WOSSA Admin\Grants\SHIP\Photos\IMG_237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01" r="30166"/>
          <a:stretch/>
        </p:blipFill>
        <p:spPr bwMode="auto">
          <a:xfrm>
            <a:off x="4587240" y="849398"/>
            <a:ext cx="4572000" cy="600860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H="1">
            <a:off x="4565374" y="0"/>
            <a:ext cx="6626" cy="7010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
        <p:nvSpPr>
          <p:cNvPr id="6"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Basic Hygiene Practices for On-Site Workers</a:t>
            </a:r>
          </a:p>
        </p:txBody>
      </p:sp>
      <p:sp>
        <p:nvSpPr>
          <p:cNvPr id="7" name="Rectangle 6"/>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cSld>
  <p:clrMapOvr>
    <a:masterClrMapping/>
  </p:clrMapOvr>
  <p:transition spd="med"/>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TextBox 30"/>
          <p:cNvSpPr txBox="1"/>
          <p:nvPr/>
        </p:nvSpPr>
        <p:spPr>
          <a:xfrm>
            <a:off x="228600" y="1676400"/>
            <a:ext cx="8686800" cy="830997"/>
          </a:xfrm>
          <a:prstGeom prst="rect">
            <a:avLst/>
          </a:prstGeom>
          <a:noFill/>
        </p:spPr>
        <p:txBody>
          <a:bodyPr wrap="square" rtlCol="0">
            <a:spAutoFit/>
          </a:bodyPr>
          <a:lstStyle/>
          <a:p>
            <a:endParaRPr lang="en-US" sz="2400" dirty="0" smtClean="0"/>
          </a:p>
          <a:p>
            <a:endParaRPr lang="en-US" sz="2400" dirty="0"/>
          </a:p>
        </p:txBody>
      </p:sp>
      <p:sp>
        <p:nvSpPr>
          <p:cNvPr id="2" name="Rectangle 1"/>
          <p:cNvSpPr/>
          <p:nvPr/>
        </p:nvSpPr>
        <p:spPr>
          <a:xfrm>
            <a:off x="228600" y="2117628"/>
            <a:ext cx="8686800" cy="4524315"/>
          </a:xfrm>
          <a:prstGeom prst="rect">
            <a:avLst/>
          </a:prstGeom>
        </p:spPr>
        <p:txBody>
          <a:bodyPr wrap="square">
            <a:spAutoFit/>
          </a:bodyPr>
          <a:lstStyle/>
          <a:p>
            <a:pPr marL="342900" indent="-342900">
              <a:buFont typeface="Arial" panose="020B0604020202020204" pitchFamily="34" charset="0"/>
              <a:buChar char="•"/>
              <a:tabLst>
                <a:tab pos="457200" algn="l"/>
              </a:tabLst>
            </a:pPr>
            <a:r>
              <a:rPr lang="en-US" sz="2400" dirty="0" smtClean="0">
                <a:solidFill>
                  <a:srgbClr val="000000"/>
                </a:solidFill>
                <a:latin typeface="+mj-lt"/>
              </a:rPr>
              <a:t>Wash </a:t>
            </a:r>
            <a:r>
              <a:rPr lang="en-US" sz="2400" dirty="0">
                <a:solidFill>
                  <a:srgbClr val="000000"/>
                </a:solidFill>
                <a:latin typeface="+mj-lt"/>
              </a:rPr>
              <a:t>hands with soap and water immediately after handling human waste or sewage.</a:t>
            </a:r>
          </a:p>
          <a:p>
            <a:pPr marL="342900" indent="-342900">
              <a:buFont typeface="Arial" panose="020B0604020202020204" pitchFamily="34" charset="0"/>
              <a:buChar char="•"/>
              <a:tabLst>
                <a:tab pos="457200" algn="l"/>
              </a:tabLst>
            </a:pPr>
            <a:r>
              <a:rPr lang="en-US" sz="2400" dirty="0">
                <a:solidFill>
                  <a:srgbClr val="000000"/>
                </a:solidFill>
                <a:latin typeface="+mj-lt"/>
              </a:rPr>
              <a:t>Avoid touching face, mouth, eyes, nose, or open sores and cuts while handling human waste or sewage.</a:t>
            </a:r>
          </a:p>
          <a:p>
            <a:pPr marL="342900" indent="-342900">
              <a:buFont typeface="Arial" panose="020B0604020202020204" pitchFamily="34" charset="0"/>
              <a:buChar char="•"/>
              <a:tabLst>
                <a:tab pos="457200" algn="l"/>
              </a:tabLst>
            </a:pPr>
            <a:r>
              <a:rPr lang="en-US" sz="2400" dirty="0">
                <a:solidFill>
                  <a:srgbClr val="000000"/>
                </a:solidFill>
                <a:latin typeface="+mj-lt"/>
              </a:rPr>
              <a:t>After handling human waste or sewage, wash your hands with soap and water </a:t>
            </a:r>
            <a:r>
              <a:rPr lang="en-US" sz="2400" i="1" dirty="0">
                <a:solidFill>
                  <a:srgbClr val="000000"/>
                </a:solidFill>
                <a:latin typeface="+mj-lt"/>
              </a:rPr>
              <a:t>before </a:t>
            </a:r>
            <a:r>
              <a:rPr lang="en-US" sz="2400" dirty="0">
                <a:solidFill>
                  <a:srgbClr val="000000"/>
                </a:solidFill>
                <a:latin typeface="+mj-lt"/>
              </a:rPr>
              <a:t>eating or drinking.</a:t>
            </a:r>
          </a:p>
          <a:p>
            <a:pPr marL="342900" indent="-342900">
              <a:buFont typeface="Arial" panose="020B0604020202020204" pitchFamily="34" charset="0"/>
              <a:buChar char="•"/>
              <a:tabLst>
                <a:tab pos="457200" algn="l"/>
              </a:tabLst>
            </a:pPr>
            <a:r>
              <a:rPr lang="en-US" sz="2400" dirty="0" smtClean="0">
                <a:solidFill>
                  <a:srgbClr val="000000"/>
                </a:solidFill>
                <a:latin typeface="+mj-lt"/>
              </a:rPr>
              <a:t>Before </a:t>
            </a:r>
            <a:r>
              <a:rPr lang="en-US" sz="2400" dirty="0">
                <a:solidFill>
                  <a:srgbClr val="000000"/>
                </a:solidFill>
                <a:latin typeface="+mj-lt"/>
              </a:rPr>
              <a:t>eating, remove soiled work clothes and eat away from human waste and sewage-handling activities.</a:t>
            </a:r>
          </a:p>
          <a:p>
            <a:pPr marL="342900" indent="-342900">
              <a:buFont typeface="Arial" panose="020B0604020202020204" pitchFamily="34" charset="0"/>
              <a:buChar char="•"/>
              <a:tabLst>
                <a:tab pos="457200" algn="l"/>
              </a:tabLst>
            </a:pPr>
            <a:r>
              <a:rPr lang="en-US" sz="2400" dirty="0">
                <a:solidFill>
                  <a:srgbClr val="000000"/>
                </a:solidFill>
                <a:latin typeface="+mj-lt"/>
              </a:rPr>
              <a:t>Do </a:t>
            </a:r>
            <a:r>
              <a:rPr lang="en-US" sz="2400" b="1" u="sng" dirty="0">
                <a:solidFill>
                  <a:srgbClr val="000000"/>
                </a:solidFill>
                <a:latin typeface="+mj-lt"/>
              </a:rPr>
              <a:t>not</a:t>
            </a:r>
            <a:r>
              <a:rPr lang="en-US" sz="2400" dirty="0">
                <a:solidFill>
                  <a:srgbClr val="000000"/>
                </a:solidFill>
                <a:latin typeface="+mj-lt"/>
              </a:rPr>
              <a:t> smoke or chew tobacco or gum while handling human waste or sewage</a:t>
            </a:r>
            <a:r>
              <a:rPr lang="en-US" sz="2400" dirty="0" smtClean="0">
                <a:solidFill>
                  <a:srgbClr val="000000"/>
                </a:solidFill>
                <a:latin typeface="+mj-lt"/>
              </a:rPr>
              <a:t>.</a:t>
            </a:r>
          </a:p>
          <a:p>
            <a:pPr marL="342900" indent="-342900">
              <a:buFont typeface="Arial" panose="020B0604020202020204" pitchFamily="34" charset="0"/>
              <a:buChar char="•"/>
              <a:tabLst>
                <a:tab pos="457200" algn="l"/>
              </a:tabLst>
            </a:pPr>
            <a:r>
              <a:rPr lang="en-US" sz="2400" dirty="0" smtClean="0">
                <a:solidFill>
                  <a:srgbClr val="000000"/>
                </a:solidFill>
                <a:latin typeface="+mj-lt"/>
              </a:rPr>
              <a:t>Carry at least a gallon of fresh water in the truck for emergency eye wash.</a:t>
            </a:r>
            <a:r>
              <a:rPr lang="en-US" sz="1400" dirty="0">
                <a:solidFill>
                  <a:srgbClr val="000000"/>
                </a:solidFill>
                <a:latin typeface="Verdana" panose="020B0604030504040204" pitchFamily="34" charset="0"/>
              </a:rPr>
              <a:t> </a:t>
            </a:r>
            <a:endParaRPr lang="en-US" sz="1400" dirty="0">
              <a:solidFill>
                <a:srgbClr val="000000"/>
              </a:solidFill>
              <a:effectLst/>
              <a:latin typeface="Verdana" panose="020B0604030504040204" pitchFamily="34" charset="0"/>
            </a:endParaRPr>
          </a:p>
        </p:txBody>
      </p:sp>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Basic Hygiene Practices for On-Site Workers</a:t>
            </a:r>
          </a:p>
        </p:txBody>
      </p:sp>
    </p:spTree>
    <p:extLst>
      <p:ext uri="{BB962C8B-B14F-4D97-AF65-F5344CB8AC3E}">
        <p14:creationId xmlns:p14="http://schemas.microsoft.com/office/powerpoint/2010/main" val="2593842170"/>
      </p:ext>
    </p:extLst>
  </p:cSld>
  <p:clrMapOvr>
    <a:masterClrMapping/>
  </p:clrMapOvr>
  <p:transition spd="med"/>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76200" y="2181285"/>
            <a:ext cx="8915400" cy="4524315"/>
          </a:xfrm>
          <a:prstGeom prst="rect">
            <a:avLst/>
          </a:prstGeom>
        </p:spPr>
        <p:txBody>
          <a:bodyPr wrap="square">
            <a:spAutoFit/>
          </a:bodyPr>
          <a:lstStyle/>
          <a:p>
            <a:pPr marL="470916" indent="-342900">
              <a:buFont typeface="Arial" panose="020B0604020202020204" pitchFamily="34" charset="0"/>
              <a:buChar char="•"/>
              <a:tabLst>
                <a:tab pos="457200" algn="l"/>
              </a:tabLst>
            </a:pPr>
            <a:r>
              <a:rPr lang="en-US" sz="2400" dirty="0" smtClean="0">
                <a:solidFill>
                  <a:srgbClr val="000000"/>
                </a:solidFill>
                <a:latin typeface="+mj-lt"/>
              </a:rPr>
              <a:t>Keep </a:t>
            </a:r>
            <a:r>
              <a:rPr lang="en-US" sz="2400" dirty="0">
                <a:solidFill>
                  <a:srgbClr val="000000"/>
                </a:solidFill>
                <a:latin typeface="+mj-lt"/>
              </a:rPr>
              <a:t>open sores, cuts, and wounds covered with clean, dry bandages.</a:t>
            </a:r>
          </a:p>
          <a:p>
            <a:pPr marL="470916" indent="-342900">
              <a:buFont typeface="Arial" panose="020B0604020202020204" pitchFamily="34" charset="0"/>
              <a:buChar char="•"/>
              <a:tabLst>
                <a:tab pos="457200" algn="l"/>
              </a:tabLst>
            </a:pPr>
            <a:r>
              <a:rPr lang="en-US" sz="2400" dirty="0">
                <a:solidFill>
                  <a:srgbClr val="000000"/>
                </a:solidFill>
                <a:latin typeface="+mj-lt"/>
              </a:rPr>
              <a:t>Gently flush eyes with safe water if human waste or sewage contacts eyes.</a:t>
            </a:r>
          </a:p>
          <a:p>
            <a:pPr marL="470916" indent="-342900">
              <a:buFont typeface="Arial" panose="020B0604020202020204" pitchFamily="34" charset="0"/>
              <a:buChar char="•"/>
              <a:tabLst>
                <a:tab pos="457200" algn="l"/>
              </a:tabLst>
            </a:pPr>
            <a:r>
              <a:rPr lang="en-US" sz="2400" dirty="0">
                <a:solidFill>
                  <a:srgbClr val="000000"/>
                </a:solidFill>
                <a:latin typeface="+mj-lt"/>
              </a:rPr>
              <a:t>Use Exam/Medical gloves to prevent cuts and contact with human waste or sewage.</a:t>
            </a:r>
          </a:p>
          <a:p>
            <a:pPr marL="470916" indent="-342900">
              <a:buFont typeface="Arial" panose="020B0604020202020204" pitchFamily="34" charset="0"/>
              <a:buChar char="•"/>
              <a:tabLst>
                <a:tab pos="457200" algn="l"/>
              </a:tabLst>
            </a:pPr>
            <a:r>
              <a:rPr lang="en-US" sz="2400" dirty="0">
                <a:solidFill>
                  <a:srgbClr val="000000"/>
                </a:solidFill>
                <a:latin typeface="+mj-lt"/>
              </a:rPr>
              <a:t>Wear rubber boots at the worksite and during transport of human waste or sewage.</a:t>
            </a:r>
          </a:p>
          <a:p>
            <a:pPr marL="470916" indent="-342900">
              <a:buFont typeface="Arial" panose="020B0604020202020204" pitchFamily="34" charset="0"/>
              <a:buChar char="•"/>
              <a:tabLst>
                <a:tab pos="457200" algn="l"/>
              </a:tabLst>
            </a:pPr>
            <a:r>
              <a:rPr lang="en-US" sz="2400" dirty="0">
                <a:solidFill>
                  <a:srgbClr val="000000"/>
                </a:solidFill>
                <a:latin typeface="+mj-lt"/>
              </a:rPr>
              <a:t>Remove rubber boots and work clothes before leaving worksite.</a:t>
            </a:r>
          </a:p>
          <a:p>
            <a:pPr marL="470916" indent="-342900">
              <a:buFont typeface="Arial" panose="020B0604020202020204" pitchFamily="34" charset="0"/>
              <a:buChar char="•"/>
              <a:tabLst>
                <a:tab pos="457200" algn="l"/>
              </a:tabLst>
            </a:pPr>
            <a:r>
              <a:rPr lang="en-US" sz="2400" dirty="0">
                <a:solidFill>
                  <a:srgbClr val="000000"/>
                </a:solidFill>
                <a:latin typeface="+mj-lt"/>
              </a:rPr>
              <a:t>Clean contaminated work clothing daily with 0.05% chlorine solution (1 part household bleach to 100 parts water).</a:t>
            </a:r>
          </a:p>
          <a:p>
            <a:r>
              <a:rPr lang="en-US" sz="2400" dirty="0">
                <a:solidFill>
                  <a:srgbClr val="000000"/>
                </a:solidFill>
                <a:latin typeface="+mj-lt"/>
              </a:rPr>
              <a:t> </a:t>
            </a:r>
            <a:endParaRPr lang="en-US" sz="2400" dirty="0">
              <a:solidFill>
                <a:srgbClr val="000000"/>
              </a:solidFill>
              <a:effectLst/>
              <a:latin typeface="+mj-lt"/>
            </a:endParaRPr>
          </a:p>
        </p:txBody>
      </p:sp>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Basic Hygiene Practices for On-Site Workers</a:t>
            </a:r>
          </a:p>
        </p:txBody>
      </p:sp>
    </p:spTree>
    <p:extLst>
      <p:ext uri="{BB962C8B-B14F-4D97-AF65-F5344CB8AC3E}">
        <p14:creationId xmlns:p14="http://schemas.microsoft.com/office/powerpoint/2010/main" val="3234751913"/>
      </p:ext>
    </p:extLst>
  </p:cSld>
  <p:clrMapOvr>
    <a:masterClrMapping/>
  </p:clrMapOvr>
  <p:transition spd="med"/>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TextBox 30"/>
          <p:cNvSpPr txBox="1"/>
          <p:nvPr/>
        </p:nvSpPr>
        <p:spPr>
          <a:xfrm>
            <a:off x="304800" y="1858863"/>
            <a:ext cx="8686800" cy="4770537"/>
          </a:xfrm>
          <a:prstGeom prst="rect">
            <a:avLst/>
          </a:prstGeom>
          <a:noFill/>
        </p:spPr>
        <p:txBody>
          <a:bodyPr wrap="square" rtlCol="0">
            <a:spAutoFit/>
          </a:bodyPr>
          <a:lstStyle/>
          <a:p>
            <a:r>
              <a:rPr lang="en-US" sz="2800" dirty="0" smtClean="0">
                <a:latin typeface="+mj-lt"/>
              </a:rPr>
              <a:t>1.) Stop touching your face!</a:t>
            </a:r>
          </a:p>
          <a:p>
            <a:endParaRPr lang="en-US" dirty="0" smtClean="0">
              <a:latin typeface="+mj-lt"/>
            </a:endParaRPr>
          </a:p>
          <a:p>
            <a:pPr marL="457200" indent="-457200"/>
            <a:r>
              <a:rPr lang="en-US" sz="2800" dirty="0" smtClean="0">
                <a:latin typeface="+mj-lt"/>
              </a:rPr>
              <a:t>2.) Double up on your gloves = </a:t>
            </a:r>
            <a:r>
              <a:rPr lang="en-US" sz="2800" u="sng" dirty="0" smtClean="0">
                <a:latin typeface="+mj-lt"/>
              </a:rPr>
              <a:t>Exam grade </a:t>
            </a:r>
            <a:r>
              <a:rPr lang="en-US" sz="2800" dirty="0" smtClean="0">
                <a:latin typeface="+mj-lt"/>
              </a:rPr>
              <a:t>Nitril w/ Outer Glove</a:t>
            </a:r>
          </a:p>
          <a:p>
            <a:endParaRPr lang="en-US" dirty="0" smtClean="0">
              <a:latin typeface="+mj-lt"/>
            </a:endParaRPr>
          </a:p>
          <a:p>
            <a:pPr marL="457200" indent="-457200"/>
            <a:r>
              <a:rPr lang="en-US" sz="2800" dirty="0" smtClean="0">
                <a:latin typeface="+mj-lt"/>
              </a:rPr>
              <a:t>3.) Wear proper eye protection to protect from Splashback and Aerosols</a:t>
            </a:r>
          </a:p>
          <a:p>
            <a:endParaRPr lang="en-US" dirty="0" smtClean="0">
              <a:latin typeface="+mj-lt"/>
            </a:endParaRPr>
          </a:p>
          <a:p>
            <a:r>
              <a:rPr lang="en-US" sz="2800" dirty="0" smtClean="0">
                <a:latin typeface="+mj-lt"/>
              </a:rPr>
              <a:t>4.) Use N-95 rated mask for tasks that create Aerosols</a:t>
            </a:r>
          </a:p>
          <a:p>
            <a:endParaRPr lang="en-US" dirty="0" smtClean="0">
              <a:latin typeface="+mj-lt"/>
            </a:endParaRPr>
          </a:p>
          <a:p>
            <a:pPr marL="457200" indent="-457200"/>
            <a:r>
              <a:rPr lang="en-US" sz="2800" dirty="0" smtClean="0">
                <a:latin typeface="+mj-lt"/>
              </a:rPr>
              <a:t>5.) Make sure your disinfectant % of alcohol is at least 67% or higher</a:t>
            </a:r>
            <a:endParaRPr lang="en-US" sz="2800" dirty="0">
              <a:latin typeface="+mj-lt"/>
            </a:endParaRPr>
          </a:p>
        </p:txBody>
      </p:sp>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a:t>
            </a:r>
            <a:r>
              <a:rPr lang="en-US" sz="2800" b="1" dirty="0" smtClean="0">
                <a:solidFill>
                  <a:schemeClr val="bg1"/>
                </a:solidFill>
              </a:rPr>
              <a:t>How to Immediately Reduce Your Exposure</a:t>
            </a:r>
            <a:endParaRPr lang="en-US" sz="2800" b="1" dirty="0">
              <a:solidFill>
                <a:schemeClr val="bg1"/>
              </a:solidFill>
            </a:endParaRPr>
          </a:p>
        </p:txBody>
      </p:sp>
    </p:spTree>
  </p:cSld>
  <p:clrMapOvr>
    <a:masterClrMapping/>
  </p:clrMapOvr>
  <p:transition spd="med"/>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in tank - note gloves.jpg"/>
          <p:cNvPicPr>
            <a:picLocks noChangeAspect="1"/>
          </p:cNvPicPr>
          <p:nvPr/>
        </p:nvPicPr>
        <p:blipFill>
          <a:blip r:embed="rId3" cstate="print"/>
          <a:stretch>
            <a:fillRect/>
          </a:stretch>
        </p:blipFill>
        <p:spPr>
          <a:xfrm>
            <a:off x="0" y="381000"/>
            <a:ext cx="9144000" cy="6477000"/>
          </a:xfrm>
          <a:prstGeom prst="rect">
            <a:avLst/>
          </a:prstGeom>
        </p:spPr>
      </p:pic>
      <p:sp>
        <p:nvSpPr>
          <p:cNvPr id="94211" name="Text Box 3"/>
          <p:cNvSpPr txBox="1">
            <a:spLocks noChangeArrowheads="1"/>
          </p:cNvSpPr>
          <p:nvPr/>
        </p:nvSpPr>
        <p:spPr bwMode="auto">
          <a:xfrm>
            <a:off x="381000" y="4690408"/>
            <a:ext cx="8153400" cy="1938992"/>
          </a:xfrm>
          <a:prstGeom prst="rect">
            <a:avLst/>
          </a:prstGeom>
          <a:noFill/>
          <a:ln w="9525">
            <a:noFill/>
            <a:miter lim="800000"/>
            <a:headEnd/>
            <a:tailEnd/>
          </a:ln>
          <a:effectLst>
            <a:outerShdw blurRad="50800" dist="76200" dir="5400000" algn="ctr" rotWithShape="0">
              <a:schemeClr val="tx1"/>
            </a:outerShdw>
          </a:effectLst>
        </p:spPr>
        <p:txBody>
          <a:bodyPr wrap="square">
            <a:spAutoFit/>
          </a:bodyPr>
          <a:lstStyle/>
          <a:p>
            <a:pPr algn="ctr" eaLnBrk="0" hangingPunct="0"/>
            <a:r>
              <a:rPr lang="en-US" sz="3600" dirty="0">
                <a:solidFill>
                  <a:schemeClr val="bg1"/>
                </a:solidFill>
                <a:latin typeface="Arial" charset="0"/>
              </a:rPr>
              <a:t>In order to get a job done, Safety has to be part of the </a:t>
            </a:r>
            <a:r>
              <a:rPr lang="en-US" sz="3600" dirty="0" smtClean="0">
                <a:solidFill>
                  <a:schemeClr val="bg1"/>
                </a:solidFill>
                <a:latin typeface="Arial" charset="0"/>
              </a:rPr>
              <a:t>plan</a:t>
            </a:r>
          </a:p>
          <a:p>
            <a:pPr algn="ctr" eaLnBrk="0" hangingPunct="0"/>
            <a:r>
              <a:rPr lang="en-US" sz="4800" dirty="0" smtClean="0">
                <a:solidFill>
                  <a:schemeClr val="bg1"/>
                </a:solidFill>
                <a:latin typeface="Arial" charset="0"/>
              </a:rPr>
              <a:t>Don’t be this guy!</a:t>
            </a:r>
            <a:endParaRPr lang="en-US" sz="4800" dirty="0">
              <a:solidFill>
                <a:schemeClr val="bg1"/>
              </a:solidFill>
              <a:latin typeface="Arial" charset="0"/>
            </a:endParaRPr>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Tree>
  </p:cSld>
  <p:clrMapOvr>
    <a:masterClrMapping/>
  </p:clrMapOvr>
  <p:transition spd="med"/>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a:xfrm>
            <a:off x="-1981200" y="2057400"/>
            <a:ext cx="7851648" cy="1828800"/>
          </a:xfrm>
        </p:spPr>
        <p:txBody>
          <a:bodyPr/>
          <a:lstStyle/>
          <a:p>
            <a:pPr fontAlgn="auto">
              <a:spcAft>
                <a:spcPts val="0"/>
              </a:spcAft>
              <a:defRPr/>
            </a:pPr>
            <a:r>
              <a:rPr lang="en-US" dirty="0" smtClean="0"/>
              <a:t>Questions?</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
        <p:nvSpPr>
          <p:cNvPr id="5" name="Rectangle 4"/>
          <p:cNvSpPr/>
          <p:nvPr/>
        </p:nvSpPr>
        <p:spPr>
          <a:xfrm>
            <a:off x="1905000" y="2286000"/>
            <a:ext cx="7239000" cy="1981200"/>
          </a:xfrm>
          <a:prstGeom prst="rect">
            <a:avLst/>
          </a:prstGeom>
          <a:gradFill>
            <a:gsLst>
              <a:gs pos="0">
                <a:schemeClr val="tx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descr="C:\Users\Owner\AppData\Local\Microsoft\Windows\Temporary Internet Files\Content.IE5\BVRKAAHC\Graphic for Grantees color.jpg"/>
          <p:cNvPicPr>
            <a:picLocks noChangeAspect="1" noChangeArrowheads="1"/>
          </p:cNvPicPr>
          <p:nvPr/>
        </p:nvPicPr>
        <p:blipFill>
          <a:blip r:embed="rId5" cstate="print"/>
          <a:srcRect/>
          <a:stretch>
            <a:fillRect/>
          </a:stretch>
        </p:blipFill>
        <p:spPr bwMode="auto">
          <a:xfrm>
            <a:off x="152400" y="6019800"/>
            <a:ext cx="2286000" cy="712788"/>
          </a:xfrm>
          <a:prstGeom prst="rect">
            <a:avLst/>
          </a:prstGeom>
          <a:noFill/>
          <a:ln w="9525">
            <a:noFill/>
            <a:miter lim="800000"/>
            <a:headEnd/>
            <a:tailEnd/>
          </a:ln>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267200"/>
            <a:ext cx="2133600" cy="1600200"/>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r="15122"/>
          <a:stretch/>
        </p:blipFill>
        <p:spPr>
          <a:xfrm>
            <a:off x="7336844" y="4270554"/>
            <a:ext cx="1807156" cy="1596846"/>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7299" y="4267200"/>
            <a:ext cx="2129128" cy="1596846"/>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33750" y="4263846"/>
            <a:ext cx="2133600" cy="160020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33600" y="4270554"/>
            <a:ext cx="1200150" cy="1600200"/>
          </a:xfrm>
          <a:prstGeom prst="rect">
            <a:avLst/>
          </a:prstGeom>
        </p:spPr>
      </p:pic>
      <p:cxnSp>
        <p:nvCxnSpPr>
          <p:cNvPr id="14" name="Straight Connector 13"/>
          <p:cNvCxnSpPr/>
          <p:nvPr/>
        </p:nvCxnSpPr>
        <p:spPr>
          <a:xfrm>
            <a:off x="0" y="4267200"/>
            <a:ext cx="91440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867400"/>
            <a:ext cx="9144000" cy="0"/>
          </a:xfrm>
          <a:prstGeom prst="line">
            <a:avLst/>
          </a:prstGeom>
          <a:ln w="635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Rectangle 2"/>
          <p:cNvSpPr txBox="1">
            <a:spLocks noChangeArrowheads="1"/>
          </p:cNvSpPr>
          <p:nvPr/>
        </p:nvSpPr>
        <p:spPr>
          <a:xfrm>
            <a:off x="1143000" y="2286000"/>
            <a:ext cx="7772400" cy="1066800"/>
          </a:xfrm>
          <a:prstGeom prst="rect">
            <a:avLst/>
          </a:prstGeom>
          <a:effectLst>
            <a:outerShdw blurRad="50800" dist="38100" dir="2700000" algn="tl" rotWithShape="0">
              <a:sysClr val="window" lastClr="FFFFFF">
                <a:alpha val="40000"/>
              </a:sysClr>
            </a:out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ysClr val="windowText" lastClr="000000"/>
                </a:solidFill>
                <a:effectLst/>
                <a:uLnTx/>
                <a:uFillTx/>
                <a:latin typeface="Calibri"/>
              </a:rPr>
              <a:t>Questions?</a:t>
            </a: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5105400" y="4876800"/>
            <a:ext cx="4038600" cy="198120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195" name="Rectangle 3"/>
          <p:cNvSpPr>
            <a:spLocks noGrp="1" noChangeArrowheads="1"/>
          </p:cNvSpPr>
          <p:nvPr>
            <p:ph idx="1"/>
          </p:nvPr>
        </p:nvSpPr>
        <p:spPr>
          <a:xfrm>
            <a:off x="304800" y="2057400"/>
            <a:ext cx="8839200" cy="3352800"/>
          </a:xfrm>
        </p:spPr>
        <p:txBody>
          <a:bodyPr/>
          <a:lstStyle/>
          <a:p>
            <a:pPr>
              <a:spcBef>
                <a:spcPts val="0"/>
              </a:spcBef>
              <a:buClr>
                <a:srgbClr val="92D050"/>
              </a:buClr>
            </a:pPr>
            <a:r>
              <a:rPr lang="en-US" sz="3600" dirty="0" smtClean="0">
                <a:latin typeface="+mj-lt"/>
              </a:rPr>
              <a:t>  Pathogen Exposures in Wastewater</a:t>
            </a:r>
          </a:p>
          <a:p>
            <a:pPr>
              <a:spcBef>
                <a:spcPts val="0"/>
              </a:spcBef>
              <a:buClr>
                <a:srgbClr val="92D050"/>
              </a:buClr>
            </a:pPr>
            <a:endParaRPr lang="en-US" sz="2000" dirty="0" smtClean="0">
              <a:latin typeface="+mj-lt"/>
            </a:endParaRPr>
          </a:p>
          <a:p>
            <a:pPr>
              <a:spcBef>
                <a:spcPts val="0"/>
              </a:spcBef>
              <a:buClr>
                <a:srgbClr val="92D050"/>
              </a:buClr>
            </a:pPr>
            <a:r>
              <a:rPr lang="en-US" sz="3600" dirty="0" smtClean="0">
                <a:latin typeface="+mj-lt"/>
              </a:rPr>
              <a:t>  Work activities with Greatest Exposure</a:t>
            </a:r>
          </a:p>
          <a:p>
            <a:pPr>
              <a:spcBef>
                <a:spcPts val="0"/>
              </a:spcBef>
              <a:buClr>
                <a:srgbClr val="92D050"/>
              </a:buClr>
            </a:pPr>
            <a:endParaRPr lang="en-US" sz="2000" dirty="0" smtClean="0">
              <a:latin typeface="+mj-lt"/>
            </a:endParaRPr>
          </a:p>
          <a:p>
            <a:pPr>
              <a:spcBef>
                <a:spcPts val="0"/>
              </a:spcBef>
              <a:buClr>
                <a:srgbClr val="92D050"/>
              </a:buClr>
            </a:pPr>
            <a:r>
              <a:rPr lang="en-US" sz="3600" dirty="0" smtClean="0">
                <a:latin typeface="+mj-lt"/>
              </a:rPr>
              <a:t>  The Best Things You Can do to Protect          Yourself</a:t>
            </a:r>
          </a:p>
          <a:p>
            <a:pPr>
              <a:buFont typeface="Wingdings" pitchFamily="2" charset="2"/>
              <a:buChar char="v"/>
            </a:pPr>
            <a:endParaRPr lang="en-US" sz="3600" dirty="0" smtClean="0">
              <a:latin typeface="+mj-lt"/>
            </a:endParaRPr>
          </a:p>
          <a:p>
            <a:pPr>
              <a:buFont typeface="Wingdings" pitchFamily="2" charset="2"/>
              <a:buNone/>
            </a:pPr>
            <a:endParaRPr lang="en-US" sz="3600" dirty="0" smtClean="0">
              <a:latin typeface="+mj-lt"/>
            </a:endParaRP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ysClr val="window" lastClr="FFFFFF"/>
                </a:solidFill>
                <a:latin typeface="Arial" panose="020B0604020202020204" pitchFamily="34" charset="0"/>
                <a:cs typeface="Arial" panose="020B0604020202020204" pitchFamily="34" charset="0"/>
              </a:rPr>
              <a:t>What we are going to talk about today</a:t>
            </a:r>
            <a:endParaRPr kumimoji="0" lang="en-US" sz="2800" b="1" i="0" u="none" strike="noStrike" kern="1200" cap="none" spc="0" normalizeH="0" baseline="0" noProof="0" dirty="0" smtClean="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2400" y="4876800"/>
            <a:ext cx="2641600" cy="1981200"/>
          </a:xfrm>
          <a:prstGeom prst="rect">
            <a:avLst/>
          </a:prstGeom>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8" name="Picture 7" descr="C:\Users\Owner\AppData\Local\Microsoft\Windows\Temporary Internet Files\Content.IE5\BVRKAAHC\Graphic for Grantees color.jpg"/>
          <p:cNvPicPr>
            <a:picLocks noChangeAspect="1" noChangeArrowheads="1"/>
          </p:cNvPicPr>
          <p:nvPr/>
        </p:nvPicPr>
        <p:blipFill rotWithShape="1">
          <a:blip r:embed="rId3" cstate="print"/>
          <a:srcRect l="1" r="520"/>
          <a:stretch/>
        </p:blipFill>
        <p:spPr bwMode="auto">
          <a:xfrm>
            <a:off x="2895601" y="2308192"/>
            <a:ext cx="6248400" cy="1959008"/>
          </a:xfrm>
          <a:prstGeom prst="rect">
            <a:avLst/>
          </a:prstGeom>
          <a:noFill/>
          <a:ln w="9525">
            <a:noFill/>
            <a:miter lim="800000"/>
            <a:headEnd/>
            <a:tailEnd/>
          </a:ln>
        </p:spPr>
      </p:pic>
      <p:sp>
        <p:nvSpPr>
          <p:cNvPr id="6146" name="Rectangle 2"/>
          <p:cNvSpPr>
            <a:spLocks noGrp="1" noChangeArrowheads="1"/>
          </p:cNvSpPr>
          <p:nvPr>
            <p:ph type="title"/>
          </p:nvPr>
        </p:nvSpPr>
        <p:spPr>
          <a:xfrm>
            <a:off x="4038600" y="0"/>
            <a:ext cx="5029200" cy="609600"/>
          </a:xfrm>
        </p:spPr>
        <p:txBody>
          <a:bodyPr>
            <a:normAutofit/>
          </a:bodyPr>
          <a:lstStyle/>
          <a:p>
            <a:pPr algn="r"/>
            <a:r>
              <a:rPr lang="en-US" sz="2800" b="1" dirty="0" smtClean="0">
                <a:solidFill>
                  <a:schemeClr val="bg1"/>
                </a:solidFill>
                <a:latin typeface="Arial" panose="020B0604020202020204" pitchFamily="34" charset="0"/>
                <a:cs typeface="Arial" panose="020B0604020202020204" pitchFamily="34" charset="0"/>
              </a:rPr>
              <a:t>Program Recognition</a:t>
            </a:r>
          </a:p>
        </p:txBody>
      </p:sp>
      <p:sp>
        <p:nvSpPr>
          <p:cNvPr id="6147" name="Rectangle 3"/>
          <p:cNvSpPr>
            <a:spLocks noGrp="1" noChangeArrowheads="1"/>
          </p:cNvSpPr>
          <p:nvPr>
            <p:ph idx="1"/>
          </p:nvPr>
        </p:nvSpPr>
        <p:spPr>
          <a:xfrm>
            <a:off x="381000" y="3886200"/>
            <a:ext cx="8458200" cy="4648200"/>
          </a:xfrm>
          <a:effectLst>
            <a:outerShdw blurRad="50800" dist="25400" dir="5400000" algn="ctr" rotWithShape="0">
              <a:schemeClr val="bg1">
                <a:lumMod val="50000"/>
              </a:schemeClr>
            </a:outerShdw>
          </a:effectLst>
        </p:spPr>
        <p:txBody>
          <a:bodyPr/>
          <a:lstStyle/>
          <a:p>
            <a:pPr>
              <a:buFont typeface="Wingdings" pitchFamily="2" charset="2"/>
              <a:buNone/>
            </a:pPr>
            <a:endParaRPr lang="en-US" sz="2800" dirty="0" smtClean="0"/>
          </a:p>
          <a:p>
            <a:pPr marL="0" algn="just">
              <a:buFont typeface="Wingdings" pitchFamily="2" charset="2"/>
              <a:buNone/>
            </a:pPr>
            <a:r>
              <a:rPr lang="en-US" sz="2700" i="1" dirty="0" smtClean="0"/>
              <a:t>Funding and support for this project has been provided by the State of Washington, Department of Labor &amp; Industries, Safety &amp; Health Investment Projects</a:t>
            </a:r>
            <a:endParaRPr lang="en-US" sz="2700" dirty="0" smtClean="0"/>
          </a:p>
        </p:txBody>
      </p:sp>
      <p:cxnSp>
        <p:nvCxnSpPr>
          <p:cNvPr id="6" name="Straight Connector 5"/>
          <p:cNvCxnSpPr/>
          <p:nvPr/>
        </p:nvCxnSpPr>
        <p:spPr>
          <a:xfrm>
            <a:off x="0" y="4267200"/>
            <a:ext cx="9144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5867400"/>
            <a:ext cx="9144000" cy="0"/>
          </a:xfrm>
          <a:prstGeom prst="line">
            <a:avLst/>
          </a:prstGeom>
          <a:ln w="63500">
            <a:solidFill>
              <a:schemeClr val="tx1"/>
            </a:solidFill>
          </a:ln>
          <a:effectLst>
            <a:outerShdw blurRad="50800" dist="50800" dir="5400000" algn="ctr" rotWithShape="0">
              <a:schemeClr val="bg1">
                <a:lumMod val="65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447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 name="Rectangle 5"/>
          <p:cNvSpPr/>
          <p:nvPr/>
        </p:nvSpPr>
        <p:spPr>
          <a:xfrm>
            <a:off x="5105400" y="4876800"/>
            <a:ext cx="4038600" cy="198120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9603" name="Rectangle 3"/>
          <p:cNvSpPr>
            <a:spLocks noGrp="1" noChangeArrowheads="1"/>
          </p:cNvSpPr>
          <p:nvPr>
            <p:ph idx="1"/>
          </p:nvPr>
        </p:nvSpPr>
        <p:spPr>
          <a:xfrm>
            <a:off x="228600" y="1600200"/>
            <a:ext cx="8686800" cy="4953000"/>
          </a:xfrm>
        </p:spPr>
        <p:txBody>
          <a:bodyPr/>
          <a:lstStyle/>
          <a:p>
            <a:pPr marL="514350" indent="-514350">
              <a:buFont typeface="+mj-lt"/>
              <a:buAutoNum type="arabicPeriod"/>
            </a:pPr>
            <a:endParaRPr lang="en-US" dirty="0" smtClean="0"/>
          </a:p>
          <a:p>
            <a:pPr marL="514350" indent="-514350">
              <a:buClr>
                <a:srgbClr val="92D050"/>
              </a:buClr>
              <a:buFont typeface="+mj-lt"/>
              <a:buAutoNum type="arabicPeriod"/>
            </a:pPr>
            <a:r>
              <a:rPr lang="en-US" sz="2800" dirty="0" smtClean="0">
                <a:latin typeface="+mj-lt"/>
              </a:rPr>
              <a:t>Power Point presentation</a:t>
            </a:r>
          </a:p>
          <a:p>
            <a:pPr marL="514350" indent="-514350">
              <a:buClr>
                <a:srgbClr val="92D050"/>
              </a:buClr>
              <a:buFont typeface="+mj-lt"/>
              <a:buAutoNum type="arabicPeriod"/>
            </a:pPr>
            <a:r>
              <a:rPr lang="en-US" sz="2800" dirty="0" smtClean="0">
                <a:latin typeface="+mj-lt"/>
              </a:rPr>
              <a:t>WISHA Occupational Blood Borne Pathogen Summary</a:t>
            </a:r>
          </a:p>
          <a:p>
            <a:pPr marL="514350" indent="-514350">
              <a:buClr>
                <a:srgbClr val="92D050"/>
              </a:buClr>
              <a:buFont typeface="+mj-lt"/>
              <a:buAutoNum type="arabicPeriod"/>
            </a:pPr>
            <a:r>
              <a:rPr lang="en-US" sz="2800" dirty="0" smtClean="0">
                <a:latin typeface="+mj-lt"/>
              </a:rPr>
              <a:t>Personal Protective Equipment (PPE) Guide</a:t>
            </a:r>
          </a:p>
          <a:p>
            <a:pPr marL="514350" indent="-514350">
              <a:buClr>
                <a:srgbClr val="92D050"/>
              </a:buClr>
              <a:buFont typeface="+mj-lt"/>
              <a:buAutoNum type="arabicPeriod"/>
            </a:pPr>
            <a:r>
              <a:rPr lang="en-US" sz="2800" dirty="0" smtClean="0">
                <a:latin typeface="+mj-lt"/>
              </a:rPr>
              <a:t>Eye and Face Protection</a:t>
            </a:r>
          </a:p>
          <a:p>
            <a:pPr marL="514350" indent="-514350">
              <a:buClr>
                <a:srgbClr val="92D050"/>
              </a:buClr>
              <a:buFont typeface="+mj-lt"/>
              <a:buAutoNum type="arabicPeriod"/>
            </a:pPr>
            <a:r>
              <a:rPr lang="en-US" sz="2800" dirty="0" smtClean="0">
                <a:latin typeface="+mj-lt"/>
              </a:rPr>
              <a:t>Hand and Arm Protection</a:t>
            </a:r>
          </a:p>
          <a:p>
            <a:pPr marL="514350" indent="-514350">
              <a:buClr>
                <a:srgbClr val="92D050"/>
              </a:buClr>
              <a:buFont typeface="+mj-lt"/>
              <a:buAutoNum type="arabicPeriod"/>
            </a:pPr>
            <a:r>
              <a:rPr lang="en-US" sz="2800" dirty="0" smtClean="0">
                <a:latin typeface="+mj-lt"/>
              </a:rPr>
              <a:t>Foot and Leg Protection</a:t>
            </a:r>
          </a:p>
          <a:p>
            <a:pPr marL="514350" indent="-514350">
              <a:buClr>
                <a:srgbClr val="92D050"/>
              </a:buClr>
              <a:buFont typeface="+mj-lt"/>
              <a:buAutoNum type="arabicPeriod"/>
            </a:pPr>
            <a:r>
              <a:rPr lang="en-US" sz="2800" dirty="0" smtClean="0">
                <a:latin typeface="+mj-lt"/>
              </a:rPr>
              <a:t>Torso and Body Protection</a:t>
            </a:r>
          </a:p>
          <a:p>
            <a:pPr marL="514350" indent="-514350">
              <a:buClr>
                <a:srgbClr val="92D050"/>
              </a:buClr>
              <a:buFont typeface="+mj-lt"/>
              <a:buAutoNum type="arabicPeriod"/>
            </a:pPr>
            <a:r>
              <a:rPr lang="en-US" sz="2800" dirty="0" smtClean="0">
                <a:latin typeface="+mj-lt"/>
              </a:rPr>
              <a:t>Job Safety &amp; Hazard Assessment tools</a:t>
            </a:r>
          </a:p>
          <a:p>
            <a:pPr marL="514350" indent="-514350">
              <a:buFont typeface="+mj-lt"/>
              <a:buAutoNum type="arabicPeriod"/>
            </a:pPr>
            <a:endParaRPr lang="en-US" dirty="0" smtClean="0"/>
          </a:p>
          <a:p>
            <a:pPr marL="514350" indent="-514350">
              <a:buFont typeface="+mj-lt"/>
              <a:buAutoNum type="arabicPeriod"/>
            </a:pPr>
            <a:endParaRPr lang="en-US" dirty="0" smtClean="0"/>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ysClr val="window" lastClr="FFFFFF"/>
                </a:solidFill>
                <a:latin typeface="Arial" panose="020B0604020202020204" pitchFamily="34" charset="0"/>
                <a:cs typeface="Arial" panose="020B0604020202020204" pitchFamily="34" charset="0"/>
              </a:rPr>
              <a:t>Overview of Course Handout &amp; Materials</a:t>
            </a:r>
            <a:endParaRPr kumimoji="0" lang="en-US" sz="2800" b="1" i="0" u="none" strike="noStrike" kern="1200" cap="none" spc="0" normalizeH="0" baseline="0" noProof="0" dirty="0" smtClean="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1029" name="Picture 5" descr="http://www.sliderocket.com/_media/blog_handout.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79"/>
          <a:stretch/>
        </p:blipFill>
        <p:spPr bwMode="auto">
          <a:xfrm>
            <a:off x="6477000" y="4876800"/>
            <a:ext cx="2667000" cy="198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03" name="Rectangle 3"/>
          <p:cNvSpPr>
            <a:spLocks noGrp="1" noChangeArrowheads="1"/>
          </p:cNvSpPr>
          <p:nvPr>
            <p:ph idx="1"/>
          </p:nvPr>
        </p:nvSpPr>
        <p:spPr>
          <a:xfrm>
            <a:off x="304800" y="1371600"/>
            <a:ext cx="8458200" cy="4419600"/>
          </a:xfrm>
        </p:spPr>
        <p:txBody>
          <a:bodyPr/>
          <a:lstStyle/>
          <a:p>
            <a:pPr marL="0" indent="0" algn="r">
              <a:spcBef>
                <a:spcPts val="0"/>
              </a:spcBef>
              <a:buNone/>
            </a:pPr>
            <a:r>
              <a:rPr lang="en-US" sz="3600" dirty="0" smtClean="0">
                <a:latin typeface="+mj-lt"/>
              </a:rPr>
              <a:t>“Our Goal is to give you information </a:t>
            </a:r>
          </a:p>
          <a:p>
            <a:pPr marL="0" indent="0" algn="r">
              <a:spcBef>
                <a:spcPts val="0"/>
              </a:spcBef>
              <a:buNone/>
            </a:pPr>
            <a:r>
              <a:rPr lang="en-US" sz="3600" dirty="0" smtClean="0">
                <a:latin typeface="+mj-lt"/>
              </a:rPr>
              <a:t>that helps you stay healthy and protect others while you’re working…”</a:t>
            </a:r>
          </a:p>
          <a:p>
            <a:pPr marL="0" indent="0">
              <a:spcBef>
                <a:spcPts val="0"/>
              </a:spcBef>
              <a:buNone/>
            </a:pPr>
            <a:endParaRPr lang="en-US" sz="2000" dirty="0" smtClean="0">
              <a:latin typeface="+mj-lt"/>
            </a:endParaRPr>
          </a:p>
          <a:p>
            <a:pPr marL="0" indent="0">
              <a:spcBef>
                <a:spcPts val="0"/>
              </a:spcBef>
              <a:buNone/>
            </a:pPr>
            <a:r>
              <a:rPr lang="en-US" sz="2800" dirty="0" smtClean="0">
                <a:latin typeface="+mj-lt"/>
              </a:rPr>
              <a:t>Question: What is the difference between….</a:t>
            </a:r>
          </a:p>
          <a:p>
            <a:pPr marL="0" indent="0">
              <a:spcBef>
                <a:spcPts val="0"/>
              </a:spcBef>
              <a:buNone/>
            </a:pPr>
            <a:endParaRPr lang="en-US" sz="2000" dirty="0" smtClean="0">
              <a:latin typeface="+mj-lt"/>
            </a:endParaRPr>
          </a:p>
          <a:p>
            <a:pPr algn="ctr">
              <a:spcBef>
                <a:spcPts val="0"/>
              </a:spcBef>
              <a:buClr>
                <a:schemeClr val="tx1"/>
              </a:buClr>
              <a:buFontTx/>
              <a:buNone/>
            </a:pPr>
            <a:r>
              <a:rPr lang="en-US" sz="2800" dirty="0" smtClean="0">
                <a:latin typeface="+mj-lt"/>
              </a:rPr>
              <a:t> “Managing safety” </a:t>
            </a:r>
          </a:p>
          <a:p>
            <a:pPr algn="ctr">
              <a:spcBef>
                <a:spcPts val="0"/>
              </a:spcBef>
              <a:buClr>
                <a:schemeClr val="tx1"/>
              </a:buClr>
              <a:buFontTx/>
              <a:buNone/>
            </a:pPr>
            <a:r>
              <a:rPr lang="en-US" sz="2800" dirty="0" smtClean="0">
                <a:solidFill>
                  <a:srgbClr val="FF0000"/>
                </a:solidFill>
                <a:latin typeface="+mj-lt"/>
              </a:rPr>
              <a:t>Owner Level….It has to do with a  developing a safe</a:t>
            </a:r>
          </a:p>
          <a:p>
            <a:pPr algn="ctr">
              <a:spcBef>
                <a:spcPts val="0"/>
              </a:spcBef>
              <a:buClr>
                <a:schemeClr val="tx1"/>
              </a:buClr>
              <a:buFontTx/>
              <a:buNone/>
            </a:pPr>
            <a:r>
              <a:rPr lang="en-US" sz="2800" dirty="0" smtClean="0">
                <a:solidFill>
                  <a:srgbClr val="FF0000"/>
                </a:solidFill>
                <a:latin typeface="+mj-lt"/>
              </a:rPr>
              <a:t>“Company Culture”</a:t>
            </a:r>
          </a:p>
          <a:p>
            <a:pPr algn="ctr">
              <a:spcBef>
                <a:spcPts val="0"/>
              </a:spcBef>
              <a:buClr>
                <a:schemeClr val="tx1"/>
              </a:buClr>
              <a:buFontTx/>
              <a:buNone/>
            </a:pPr>
            <a:endParaRPr lang="en-US" sz="2000" dirty="0" smtClean="0">
              <a:latin typeface="+mj-lt"/>
            </a:endParaRPr>
          </a:p>
          <a:p>
            <a:pPr algn="ctr">
              <a:spcBef>
                <a:spcPts val="0"/>
              </a:spcBef>
              <a:buClr>
                <a:schemeClr val="tx1"/>
              </a:buClr>
              <a:buFontTx/>
              <a:buNone/>
            </a:pPr>
            <a:r>
              <a:rPr lang="en-US" sz="2800" dirty="0" smtClean="0">
                <a:latin typeface="+mj-lt"/>
              </a:rPr>
              <a:t> “Working safely”</a:t>
            </a:r>
          </a:p>
          <a:p>
            <a:pPr algn="ctr">
              <a:spcBef>
                <a:spcPts val="0"/>
              </a:spcBef>
              <a:buClr>
                <a:schemeClr val="tx1"/>
              </a:buClr>
              <a:buFontTx/>
              <a:buNone/>
            </a:pPr>
            <a:r>
              <a:rPr lang="en-US" sz="2800" dirty="0" smtClean="0">
                <a:solidFill>
                  <a:srgbClr val="FF0000"/>
                </a:solidFill>
                <a:latin typeface="+mj-lt"/>
              </a:rPr>
              <a:t>Personal Level…. Your  decisions in Practice </a:t>
            </a: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ysClr val="window" lastClr="FFFFFF"/>
                </a:solidFill>
                <a:latin typeface="Arial" panose="020B0604020202020204" pitchFamily="34" charset="0"/>
                <a:cs typeface="Arial" panose="020B0604020202020204" pitchFamily="34" charset="0"/>
              </a:rPr>
              <a:t>Why Should You Care?</a:t>
            </a:r>
            <a:endParaRPr kumimoji="0" lang="en-US" sz="2800" b="1" i="0" u="none" strike="noStrike" kern="1200" cap="none" spc="0" normalizeH="0" baseline="0" noProof="0" dirty="0" smtClean="0">
              <a:ln>
                <a:noFill/>
              </a:ln>
              <a:solidFill>
                <a:sysClr val="window" lastClr="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5105400" y="4876800"/>
            <a:ext cx="4038600" cy="198120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267" name="Rectangle 3"/>
          <p:cNvSpPr>
            <a:spLocks noGrp="1" noChangeArrowheads="1"/>
          </p:cNvSpPr>
          <p:nvPr>
            <p:ph idx="1"/>
          </p:nvPr>
        </p:nvSpPr>
        <p:spPr>
          <a:xfrm>
            <a:off x="457200" y="1295400"/>
            <a:ext cx="8229600" cy="5257800"/>
          </a:xfrm>
        </p:spPr>
        <p:txBody>
          <a:bodyPr/>
          <a:lstStyle/>
          <a:p>
            <a:pPr>
              <a:buNone/>
            </a:pPr>
            <a:endParaRPr lang="en-US" sz="3600" dirty="0" smtClean="0"/>
          </a:p>
          <a:p>
            <a:pPr marL="0" indent="0">
              <a:buClr>
                <a:srgbClr val="92D050"/>
              </a:buClr>
              <a:buNone/>
            </a:pPr>
            <a:r>
              <a:rPr lang="en-US" sz="3600" dirty="0" smtClean="0"/>
              <a:t> </a:t>
            </a:r>
            <a:r>
              <a:rPr lang="en-US" sz="3600" dirty="0" smtClean="0">
                <a:latin typeface="+mj-lt"/>
              </a:rPr>
              <a:t>Terms Used by the On-Site Industry:</a:t>
            </a:r>
          </a:p>
          <a:p>
            <a:pPr marL="0" indent="0">
              <a:buClr>
                <a:srgbClr val="92D050"/>
              </a:buClr>
              <a:buNone/>
            </a:pPr>
            <a:endParaRPr lang="en-US" sz="2000" dirty="0" smtClean="0">
              <a:latin typeface="+mj-lt"/>
            </a:endParaRPr>
          </a:p>
          <a:p>
            <a:pPr>
              <a:buClr>
                <a:srgbClr val="92D050"/>
              </a:buClr>
            </a:pPr>
            <a:r>
              <a:rPr lang="en-US" sz="3600" dirty="0">
                <a:latin typeface="+mj-lt"/>
              </a:rPr>
              <a:t>Baptism by Sewage  (drenched</a:t>
            </a:r>
            <a:r>
              <a:rPr lang="en-US" sz="3600" dirty="0" smtClean="0">
                <a:latin typeface="+mj-lt"/>
              </a:rPr>
              <a:t>)</a:t>
            </a:r>
          </a:p>
          <a:p>
            <a:pPr>
              <a:buClr>
                <a:srgbClr val="92D050"/>
              </a:buClr>
            </a:pPr>
            <a:endParaRPr lang="en-US" sz="2000" dirty="0">
              <a:latin typeface="+mj-lt"/>
            </a:endParaRPr>
          </a:p>
          <a:p>
            <a:pPr>
              <a:buClr>
                <a:srgbClr val="92D050"/>
              </a:buClr>
            </a:pPr>
            <a:r>
              <a:rPr lang="en-US" sz="3600" dirty="0" smtClean="0">
                <a:latin typeface="+mj-lt"/>
              </a:rPr>
              <a:t>Swim Jobs</a:t>
            </a:r>
          </a:p>
          <a:p>
            <a:pPr>
              <a:buClr>
                <a:srgbClr val="92D050"/>
              </a:buClr>
            </a:pPr>
            <a:endParaRPr lang="en-US" sz="2000" dirty="0" smtClean="0">
              <a:latin typeface="+mj-lt"/>
            </a:endParaRPr>
          </a:p>
          <a:p>
            <a:pPr>
              <a:buClr>
                <a:srgbClr val="92D050"/>
              </a:buClr>
            </a:pPr>
            <a:r>
              <a:rPr lang="en-US" sz="3600" dirty="0" smtClean="0">
                <a:latin typeface="+mj-lt"/>
              </a:rPr>
              <a:t> Digester/Poop Flu</a:t>
            </a:r>
          </a:p>
          <a:p>
            <a:pPr marL="0" indent="0">
              <a:buClr>
                <a:srgbClr val="92D050"/>
              </a:buClr>
              <a:buNone/>
            </a:pPr>
            <a:endParaRPr lang="en-US" sz="3600" dirty="0" smtClean="0">
              <a:latin typeface="+mj-lt"/>
            </a:endParaRPr>
          </a:p>
          <a:p>
            <a:pPr>
              <a:buNone/>
            </a:pPr>
            <a:endParaRPr lang="en-US" sz="3600" dirty="0" smtClean="0">
              <a:latin typeface="+mj-lt"/>
            </a:endParaRPr>
          </a:p>
          <a:p>
            <a:pPr>
              <a:buNone/>
            </a:pPr>
            <a:endParaRPr lang="en-US" sz="3600" dirty="0" smtClean="0"/>
          </a:p>
          <a:p>
            <a:pPr>
              <a:buNone/>
            </a:pPr>
            <a:endParaRPr lang="en-US" sz="3600" dirty="0" smtClean="0">
              <a:solidFill>
                <a:srgbClr val="24F31F"/>
              </a:solidFill>
            </a:endParaRPr>
          </a:p>
          <a:p>
            <a:endParaRPr lang="en-US" sz="3600" dirty="0" smtClean="0">
              <a:solidFill>
                <a:srgbClr val="24F31F"/>
              </a:solidFill>
            </a:endParaRP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ysClr val="window" lastClr="FFFFFF"/>
                </a:solidFill>
                <a:latin typeface="Arial" panose="020B0604020202020204" pitchFamily="34" charset="0"/>
                <a:cs typeface="Arial" panose="020B0604020202020204" pitchFamily="34" charset="0"/>
              </a:rPr>
              <a:t>Learning the “Lingo”</a:t>
            </a:r>
            <a:endParaRPr kumimoji="0" lang="en-US" sz="2800" b="1" i="0" u="none" strike="noStrike" kern="1200" cap="none" spc="0" normalizeH="0" baseline="0" noProof="0" dirty="0" smtClean="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4098" name="Picture 2" descr="http://i.telegraph.co.uk/multimedia/archive/01213/flu_1213228c.jpg"/>
          <p:cNvPicPr>
            <a:picLocks noChangeAspect="1" noChangeArrowheads="1"/>
          </p:cNvPicPr>
          <p:nvPr/>
        </p:nvPicPr>
        <p:blipFill rotWithShape="1">
          <a:blip r:embed="rId3">
            <a:extLst>
              <a:ext uri="{28A0092B-C50C-407E-A947-70E740481C1C}">
                <a14:useLocalDpi xmlns:a14="http://schemas.microsoft.com/office/drawing/2010/main" val="0"/>
              </a:ext>
            </a:extLst>
          </a:blip>
          <a:srcRect l="10904" r="7706"/>
          <a:stretch/>
        </p:blipFill>
        <p:spPr bwMode="auto">
          <a:xfrm>
            <a:off x="6568438" y="4876800"/>
            <a:ext cx="2575561" cy="198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457200" y="1752600"/>
            <a:ext cx="8153400" cy="5257800"/>
          </a:xfrm>
        </p:spPr>
        <p:txBody>
          <a:bodyPr/>
          <a:lstStyle/>
          <a:p>
            <a:pPr>
              <a:spcBef>
                <a:spcPts val="0"/>
              </a:spcBef>
              <a:buNone/>
            </a:pPr>
            <a:r>
              <a:rPr lang="en-US" sz="3600" dirty="0" smtClean="0">
                <a:latin typeface="+mj-lt"/>
              </a:rPr>
              <a:t>Terms Used by Healthcare Providers:</a:t>
            </a:r>
          </a:p>
          <a:p>
            <a:pPr>
              <a:spcBef>
                <a:spcPts val="0"/>
              </a:spcBef>
              <a:buNone/>
            </a:pPr>
            <a:endParaRPr lang="en-US" sz="2000" dirty="0">
              <a:latin typeface="+mj-lt"/>
            </a:endParaRPr>
          </a:p>
          <a:p>
            <a:pPr>
              <a:spcBef>
                <a:spcPts val="0"/>
              </a:spcBef>
              <a:buClr>
                <a:srgbClr val="92D050"/>
              </a:buClr>
            </a:pPr>
            <a:r>
              <a:rPr lang="en-US" sz="3600" dirty="0" smtClean="0">
                <a:latin typeface="+mj-lt"/>
              </a:rPr>
              <a:t>MDROs (Multi-Drug </a:t>
            </a:r>
            <a:r>
              <a:rPr lang="en-US" sz="3600" dirty="0">
                <a:latin typeface="+mj-lt"/>
              </a:rPr>
              <a:t>R</a:t>
            </a:r>
            <a:r>
              <a:rPr lang="en-US" sz="3600" dirty="0" smtClean="0">
                <a:latin typeface="+mj-lt"/>
              </a:rPr>
              <a:t>esistant Organisms)</a:t>
            </a:r>
          </a:p>
          <a:p>
            <a:pPr>
              <a:spcBef>
                <a:spcPts val="0"/>
              </a:spcBef>
              <a:buClr>
                <a:srgbClr val="92D050"/>
              </a:buClr>
            </a:pPr>
            <a:endParaRPr lang="en-US" sz="2000" dirty="0" smtClean="0">
              <a:latin typeface="+mj-lt"/>
            </a:endParaRPr>
          </a:p>
          <a:p>
            <a:pPr>
              <a:spcBef>
                <a:spcPts val="0"/>
              </a:spcBef>
              <a:buClr>
                <a:srgbClr val="92D050"/>
              </a:buClr>
            </a:pPr>
            <a:r>
              <a:rPr lang="en-US" sz="3600" dirty="0" smtClean="0">
                <a:latin typeface="+mj-lt"/>
              </a:rPr>
              <a:t>Transmission Vectors</a:t>
            </a:r>
          </a:p>
          <a:p>
            <a:pPr>
              <a:spcBef>
                <a:spcPts val="0"/>
              </a:spcBef>
              <a:buClr>
                <a:srgbClr val="92D050"/>
              </a:buClr>
            </a:pPr>
            <a:endParaRPr lang="en-US" sz="2000" dirty="0" smtClean="0">
              <a:latin typeface="+mj-lt"/>
            </a:endParaRPr>
          </a:p>
          <a:p>
            <a:pPr>
              <a:spcBef>
                <a:spcPts val="0"/>
              </a:spcBef>
              <a:buClr>
                <a:srgbClr val="92D050"/>
              </a:buClr>
            </a:pPr>
            <a:r>
              <a:rPr lang="en-US" sz="3600" dirty="0" smtClean="0">
                <a:latin typeface="+mj-lt"/>
              </a:rPr>
              <a:t>Direct and Indirect contact </a:t>
            </a:r>
          </a:p>
          <a:p>
            <a:pPr>
              <a:spcBef>
                <a:spcPts val="0"/>
              </a:spcBef>
              <a:buClr>
                <a:srgbClr val="92D050"/>
              </a:buClr>
            </a:pPr>
            <a:endParaRPr lang="en-US" sz="2000" dirty="0" smtClean="0">
              <a:latin typeface="+mj-lt"/>
            </a:endParaRPr>
          </a:p>
          <a:p>
            <a:pPr>
              <a:spcBef>
                <a:spcPts val="0"/>
              </a:spcBef>
              <a:buClr>
                <a:srgbClr val="92D050"/>
              </a:buClr>
            </a:pPr>
            <a:r>
              <a:rPr lang="en-US" sz="3600" dirty="0" smtClean="0">
                <a:latin typeface="+mj-lt"/>
              </a:rPr>
              <a:t>Infective Dose</a:t>
            </a:r>
          </a:p>
          <a:p>
            <a:pPr>
              <a:spcBef>
                <a:spcPts val="0"/>
              </a:spcBef>
              <a:buClr>
                <a:srgbClr val="92D050"/>
              </a:buClr>
            </a:pPr>
            <a:endParaRPr lang="en-US" sz="2000" dirty="0" smtClean="0">
              <a:latin typeface="+mj-lt"/>
            </a:endParaRPr>
          </a:p>
          <a:p>
            <a:pPr>
              <a:spcBef>
                <a:spcPts val="0"/>
              </a:spcBef>
              <a:buClr>
                <a:srgbClr val="92D050"/>
              </a:buClr>
            </a:pPr>
            <a:r>
              <a:rPr lang="en-US" sz="3600" dirty="0" smtClean="0">
                <a:latin typeface="+mj-lt"/>
              </a:rPr>
              <a:t>OPIM’s </a:t>
            </a:r>
            <a:r>
              <a:rPr lang="en-US" sz="2800" dirty="0" smtClean="0">
                <a:latin typeface="+mj-lt"/>
              </a:rPr>
              <a:t>(Other Potentially Infectious Material)</a:t>
            </a:r>
          </a:p>
          <a:p>
            <a:pPr>
              <a:buNone/>
            </a:pPr>
            <a:endParaRPr lang="en-US" sz="3600" dirty="0" smtClean="0">
              <a:solidFill>
                <a:srgbClr val="24F31F"/>
              </a:solidFill>
            </a:endParaRPr>
          </a:p>
          <a:p>
            <a:endParaRPr lang="en-US" sz="3600" dirty="0" smtClean="0">
              <a:solidFill>
                <a:srgbClr val="24F31F"/>
              </a:solidFill>
            </a:endParaRP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ysClr val="window" lastClr="FFFFFF"/>
                </a:solidFill>
                <a:latin typeface="Arial" panose="020B0604020202020204" pitchFamily="34" charset="0"/>
                <a:cs typeface="Arial" panose="020B0604020202020204" pitchFamily="34" charset="0"/>
              </a:rPr>
              <a:t>Learning the “Lingo”</a:t>
            </a:r>
            <a:endParaRPr kumimoji="0" lang="en-US" sz="2800" b="1" i="0" u="none" strike="noStrike" kern="1200" cap="none" spc="0" normalizeH="0" baseline="0" noProof="0" dirty="0" smtClean="0">
              <a:ln>
                <a:noFill/>
              </a:ln>
              <a:solidFill>
                <a:sysClr val="window" lastClr="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5105400" y="4876800"/>
            <a:ext cx="4038600" cy="198120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19" descr="SafetyHealth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1892" y="5334000"/>
            <a:ext cx="3739371"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57200" y="1981200"/>
            <a:ext cx="8686800" cy="3352800"/>
          </a:xfrm>
        </p:spPr>
        <p:txBody>
          <a:bodyPr/>
          <a:lstStyle/>
          <a:p>
            <a:pPr>
              <a:spcBef>
                <a:spcPts val="0"/>
              </a:spcBef>
              <a:buNone/>
            </a:pPr>
            <a:r>
              <a:rPr lang="en-US" sz="3600" dirty="0" smtClean="0">
                <a:latin typeface="+mj-lt"/>
              </a:rPr>
              <a:t>Terms Used by Labor and Industries:</a:t>
            </a:r>
          </a:p>
          <a:p>
            <a:pPr>
              <a:spcBef>
                <a:spcPts val="0"/>
              </a:spcBef>
              <a:buNone/>
            </a:pPr>
            <a:endParaRPr lang="en-US" sz="2000" dirty="0" smtClean="0">
              <a:latin typeface="+mj-lt"/>
            </a:endParaRPr>
          </a:p>
          <a:p>
            <a:pPr>
              <a:spcBef>
                <a:spcPts val="0"/>
              </a:spcBef>
              <a:buClr>
                <a:srgbClr val="92D050"/>
              </a:buClr>
            </a:pPr>
            <a:r>
              <a:rPr lang="en-US" sz="3600" dirty="0" smtClean="0">
                <a:latin typeface="+mj-lt"/>
              </a:rPr>
              <a:t>Job Safety Analysis (JSA)</a:t>
            </a:r>
          </a:p>
          <a:p>
            <a:pPr>
              <a:spcBef>
                <a:spcPts val="0"/>
              </a:spcBef>
              <a:buClr>
                <a:srgbClr val="92D050"/>
              </a:buClr>
            </a:pPr>
            <a:endParaRPr lang="en-US" sz="2000" dirty="0" smtClean="0">
              <a:latin typeface="+mj-lt"/>
            </a:endParaRPr>
          </a:p>
          <a:p>
            <a:pPr>
              <a:spcBef>
                <a:spcPts val="0"/>
              </a:spcBef>
              <a:buClr>
                <a:srgbClr val="92D050"/>
              </a:buClr>
            </a:pPr>
            <a:r>
              <a:rPr lang="en-US" sz="3600" dirty="0" smtClean="0">
                <a:latin typeface="+mj-lt"/>
              </a:rPr>
              <a:t>Personal Protective Equipment (PPE)</a:t>
            </a:r>
          </a:p>
          <a:p>
            <a:pPr>
              <a:spcBef>
                <a:spcPts val="0"/>
              </a:spcBef>
              <a:buClr>
                <a:srgbClr val="92D050"/>
              </a:buClr>
            </a:pPr>
            <a:endParaRPr lang="en-US" sz="2000" dirty="0" smtClean="0">
              <a:latin typeface="+mj-lt"/>
            </a:endParaRPr>
          </a:p>
          <a:p>
            <a:pPr>
              <a:spcBef>
                <a:spcPts val="0"/>
              </a:spcBef>
              <a:buClr>
                <a:srgbClr val="92D050"/>
              </a:buClr>
            </a:pPr>
            <a:r>
              <a:rPr lang="en-US" sz="3600" dirty="0" smtClean="0">
                <a:latin typeface="+mj-lt"/>
              </a:rPr>
              <a:t>Confined Space Entry (CSE)</a:t>
            </a:r>
          </a:p>
          <a:p>
            <a:endParaRPr lang="en-US" sz="3600" dirty="0" smtClean="0">
              <a:solidFill>
                <a:srgbClr val="24F31F"/>
              </a:solidFill>
            </a:endParaRPr>
          </a:p>
          <a:p>
            <a:endParaRPr lang="en-US" sz="3600" dirty="0" smtClean="0">
              <a:solidFill>
                <a:srgbClr val="24F31F"/>
              </a:solidFill>
            </a:endParaRP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ysClr val="window" lastClr="FFFFFF"/>
                </a:solidFill>
                <a:latin typeface="Arial" panose="020B0604020202020204" pitchFamily="34" charset="0"/>
                <a:cs typeface="Arial" panose="020B0604020202020204" pitchFamily="34" charset="0"/>
              </a:rPr>
              <a:t>Learning the “Lingo”</a:t>
            </a:r>
            <a:endParaRPr kumimoji="0" lang="en-US" sz="2800" b="1" i="0" u="none" strike="noStrike" kern="1200" cap="none" spc="0" normalizeH="0" baseline="0" noProof="0" dirty="0" smtClean="0">
              <a:ln>
                <a:noFill/>
              </a:ln>
              <a:solidFill>
                <a:sysClr val="window" lastClr="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1666" name="Picture 2" descr="http://a.abcnews.com/images/Health/GTY_surgery_glove_nt_131231_16x9_992.jpg">
            <a:hlinkClick r:id="rId3"/>
          </p:cNvPr>
          <p:cNvPicPr>
            <a:picLocks noChangeAspect="1" noChangeArrowheads="1"/>
          </p:cNvPicPr>
          <p:nvPr/>
        </p:nvPicPr>
        <p:blipFill rotWithShape="1">
          <a:blip r:embed="rId4" cstate="print"/>
          <a:srcRect l="15666"/>
          <a:stretch/>
        </p:blipFill>
        <p:spPr bwMode="auto">
          <a:xfrm>
            <a:off x="0" y="838201"/>
            <a:ext cx="9144000" cy="6019799"/>
          </a:xfrm>
          <a:prstGeom prst="rect">
            <a:avLst/>
          </a:prstGeom>
          <a:noFill/>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ysClr val="window" lastClr="FFFFFF"/>
                </a:solidFill>
                <a:latin typeface="Arial" panose="020B0604020202020204" pitchFamily="34" charset="0"/>
                <a:cs typeface="Arial" panose="020B0604020202020204" pitchFamily="34" charset="0"/>
              </a:rPr>
              <a:t>How </a:t>
            </a:r>
            <a:r>
              <a:rPr lang="en-US" sz="2800" b="1" dirty="0" smtClean="0">
                <a:solidFill>
                  <a:sysClr val="window" lastClr="FFFFFF"/>
                </a:solidFill>
                <a:latin typeface="Arial" panose="020B0604020202020204" pitchFamily="34" charset="0"/>
                <a:cs typeface="Arial" panose="020B0604020202020204" pitchFamily="34" charset="0"/>
              </a:rPr>
              <a:t>do we compare </a:t>
            </a:r>
            <a:r>
              <a:rPr lang="en-US" sz="2800" b="1" dirty="0">
                <a:solidFill>
                  <a:sysClr val="window" lastClr="FFFFFF"/>
                </a:solidFill>
                <a:latin typeface="Arial" panose="020B0604020202020204" pitchFamily="34" charset="0"/>
                <a:cs typeface="Arial" panose="020B0604020202020204" pitchFamily="34" charset="0"/>
              </a:rPr>
              <a:t>to other </a:t>
            </a:r>
            <a:r>
              <a:rPr lang="en-US" sz="2800" b="1" dirty="0" smtClean="0">
                <a:solidFill>
                  <a:sysClr val="window" lastClr="FFFFFF"/>
                </a:solidFill>
                <a:latin typeface="Arial" panose="020B0604020202020204" pitchFamily="34" charset="0"/>
                <a:cs typeface="Arial" panose="020B0604020202020204" pitchFamily="34" charset="0"/>
              </a:rPr>
              <a:t>work </a:t>
            </a:r>
            <a:r>
              <a:rPr lang="en-US" sz="2800" b="1" dirty="0">
                <a:solidFill>
                  <a:sysClr val="window" lastClr="FFFFFF"/>
                </a:solidFill>
                <a:latin typeface="Arial" panose="020B0604020202020204" pitchFamily="34" charset="0"/>
                <a:cs typeface="Arial" panose="020B0604020202020204" pitchFamily="34" charset="0"/>
              </a:rPr>
              <a:t>settings?</a:t>
            </a:r>
            <a:endParaRPr kumimoji="0" lang="en-US" sz="2800" b="1" i="0" u="none" strike="noStrike" kern="1200" cap="none" spc="0" normalizeH="0" baseline="0" noProof="0" dirty="0" smtClean="0">
              <a:ln>
                <a:noFill/>
              </a:ln>
              <a:solidFill>
                <a:sysClr val="window" lastClr="FFFFFF"/>
              </a:solidFill>
              <a:effectLst/>
              <a:uLnTx/>
              <a:uFillTx/>
              <a:latin typeface="Arial" panose="020B0604020202020204" pitchFamily="34" charset="0"/>
              <a:cs typeface="Arial" panose="020B0604020202020204" pitchFamily="34" charset="0"/>
            </a:endParaRPr>
          </a:p>
        </p:txBody>
      </p:sp>
      <p:sp>
        <p:nvSpPr>
          <p:cNvPr id="3" name="Rectangle 2"/>
          <p:cNvSpPr/>
          <p:nvPr/>
        </p:nvSpPr>
        <p:spPr>
          <a:xfrm>
            <a:off x="7010400" y="609600"/>
            <a:ext cx="205740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2430733"/>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57200" y="1905000"/>
            <a:ext cx="8001000" cy="4708981"/>
          </a:xfrm>
          <a:prstGeom prst="rect">
            <a:avLst/>
          </a:prstGeom>
        </p:spPr>
        <p:txBody>
          <a:bodyPr wrap="square">
            <a:spAutoFit/>
          </a:bodyPr>
          <a:lstStyle/>
          <a:p>
            <a:endParaRPr lang="en-US" dirty="0" smtClean="0"/>
          </a:p>
          <a:p>
            <a:r>
              <a:rPr lang="en-US" sz="2800" dirty="0" smtClean="0">
                <a:latin typeface="+mj-lt"/>
              </a:rPr>
              <a:t>In 2007  A Guideline for Isolation Precautions: Preventing Transmission of Infectious Agents in Healthcare Settings was published by the CDC</a:t>
            </a:r>
          </a:p>
          <a:p>
            <a:endParaRPr lang="en-US" sz="2800" dirty="0" smtClean="0">
              <a:latin typeface="+mj-lt"/>
            </a:endParaRPr>
          </a:p>
          <a:p>
            <a:r>
              <a:rPr lang="en-US" sz="2800" dirty="0" smtClean="0">
                <a:latin typeface="+mj-lt"/>
              </a:rPr>
              <a:t>It addressed “Best Practice” techniques applied to the Health Care Industry and WOSSA has reviewed parallels to the benefit for wastewater workers in the On-Site Industry …</a:t>
            </a:r>
          </a:p>
          <a:p>
            <a:endParaRPr lang="en-US" sz="2800" b="1" dirty="0" smtClean="0"/>
          </a:p>
          <a:p>
            <a:endParaRPr lang="en-US" sz="2800" b="1" dirty="0" smtClean="0"/>
          </a:p>
        </p:txBody>
      </p:sp>
      <p:sp>
        <p:nvSpPr>
          <p:cNvPr id="5"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UNIVERSAL PRECAUTIONS</a:t>
            </a:r>
            <a:endParaRPr kumimoji="0" lang="en-US" sz="2800" b="1"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3611434"/>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81000" y="1905000"/>
            <a:ext cx="8610600" cy="4462760"/>
          </a:xfrm>
          <a:prstGeom prst="rect">
            <a:avLst/>
          </a:prstGeom>
        </p:spPr>
        <p:txBody>
          <a:bodyPr wrap="square">
            <a:spAutoFit/>
          </a:bodyPr>
          <a:lstStyle/>
          <a:p>
            <a:r>
              <a:rPr lang="en-US" sz="3600" dirty="0" smtClean="0">
                <a:latin typeface="+mj-lt"/>
              </a:rPr>
              <a:t>Some of the similarities for both industries :</a:t>
            </a:r>
          </a:p>
          <a:p>
            <a:endParaRPr lang="en-US" b="1" dirty="0" smtClean="0">
              <a:latin typeface="+mj-lt"/>
            </a:endParaRPr>
          </a:p>
          <a:p>
            <a:pPr marL="457200" indent="-457200">
              <a:buClr>
                <a:srgbClr val="92D050"/>
              </a:buClr>
              <a:buFont typeface="Arial" panose="020B0604020202020204" pitchFamily="34" charset="0"/>
              <a:buChar char="•"/>
            </a:pPr>
            <a:r>
              <a:rPr lang="en-US" sz="2800" dirty="0" smtClean="0">
                <a:latin typeface="+mj-lt"/>
              </a:rPr>
              <a:t>Sources of Infectious Agents</a:t>
            </a:r>
          </a:p>
          <a:p>
            <a:pPr marL="457200" indent="-457200">
              <a:buClr>
                <a:srgbClr val="92D050"/>
              </a:buClr>
              <a:buFont typeface="Arial" panose="020B0604020202020204" pitchFamily="34" charset="0"/>
              <a:buChar char="•"/>
            </a:pPr>
            <a:endParaRPr lang="en-US" dirty="0" smtClean="0">
              <a:latin typeface="+mj-lt"/>
            </a:endParaRPr>
          </a:p>
          <a:p>
            <a:pPr marL="457200" indent="-457200">
              <a:buClr>
                <a:srgbClr val="92D050"/>
              </a:buClr>
              <a:buFont typeface="Arial" panose="020B0604020202020204" pitchFamily="34" charset="0"/>
              <a:buChar char="•"/>
            </a:pPr>
            <a:r>
              <a:rPr lang="en-US" sz="2800" dirty="0" smtClean="0">
                <a:latin typeface="+mj-lt"/>
              </a:rPr>
              <a:t>Bio-aerosols and airborne transmission of Infectious agents</a:t>
            </a:r>
          </a:p>
          <a:p>
            <a:pPr marL="457200" indent="-457200">
              <a:buClr>
                <a:srgbClr val="92D050"/>
              </a:buClr>
              <a:buFont typeface="Arial" panose="020B0604020202020204" pitchFamily="34" charset="0"/>
              <a:buChar char="•"/>
            </a:pPr>
            <a:endParaRPr lang="en-US" dirty="0" smtClean="0">
              <a:latin typeface="+mj-lt"/>
            </a:endParaRPr>
          </a:p>
          <a:p>
            <a:pPr marL="457200" indent="-457200">
              <a:buClr>
                <a:srgbClr val="92D050"/>
              </a:buClr>
              <a:buFont typeface="Arial" panose="020B0604020202020204" pitchFamily="34" charset="0"/>
              <a:buChar char="•"/>
            </a:pPr>
            <a:r>
              <a:rPr lang="en-US" sz="2800" dirty="0" smtClean="0">
                <a:latin typeface="+mj-lt"/>
              </a:rPr>
              <a:t>Transmission vectors: </a:t>
            </a:r>
          </a:p>
          <a:p>
            <a:pPr lvl="1">
              <a:buClr>
                <a:srgbClr val="92D050"/>
              </a:buClr>
            </a:pPr>
            <a:r>
              <a:rPr lang="en-US" sz="2800" dirty="0" smtClean="0">
                <a:latin typeface="+mj-lt"/>
              </a:rPr>
              <a:t>	Direct/Indirect/Aerosol/Droplet</a:t>
            </a:r>
          </a:p>
          <a:p>
            <a:pPr lvl="1">
              <a:buClr>
                <a:srgbClr val="92D050"/>
              </a:buClr>
            </a:pPr>
            <a:endParaRPr lang="en-US" dirty="0" smtClean="0">
              <a:latin typeface="+mj-lt"/>
            </a:endParaRPr>
          </a:p>
          <a:p>
            <a:pPr marL="457200" indent="-457200">
              <a:buClr>
                <a:srgbClr val="92D050"/>
              </a:buClr>
              <a:buFont typeface="Arial" panose="020B0604020202020204" pitchFamily="34" charset="0"/>
              <a:buChar char="•"/>
            </a:pPr>
            <a:r>
              <a:rPr lang="en-US" sz="2800" dirty="0" smtClean="0">
                <a:latin typeface="+mj-lt"/>
              </a:rPr>
              <a:t>Mobility exposures to others via clothing</a:t>
            </a:r>
          </a:p>
        </p:txBody>
      </p:sp>
      <p:sp>
        <p:nvSpPr>
          <p:cNvPr id="5"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UNIVERSAL PRECAUTIONS</a:t>
            </a:r>
            <a:endParaRPr kumimoji="0" lang="en-US" sz="2800" b="1"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161676"/>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5105400" y="4876800"/>
            <a:ext cx="4038600" cy="198120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267" name="Rectangle 3"/>
          <p:cNvSpPr>
            <a:spLocks noGrp="1" noChangeArrowheads="1"/>
          </p:cNvSpPr>
          <p:nvPr>
            <p:ph idx="1"/>
          </p:nvPr>
        </p:nvSpPr>
        <p:spPr>
          <a:xfrm>
            <a:off x="381000" y="1752600"/>
            <a:ext cx="8610600" cy="4114800"/>
          </a:xfrm>
        </p:spPr>
        <p:txBody>
          <a:bodyPr/>
          <a:lstStyle/>
          <a:p>
            <a:pPr>
              <a:buNone/>
            </a:pPr>
            <a:endParaRPr lang="en-US" sz="1400" dirty="0" smtClean="0"/>
          </a:p>
          <a:p>
            <a:pPr marL="0">
              <a:spcBef>
                <a:spcPts val="0"/>
              </a:spcBef>
              <a:buNone/>
            </a:pPr>
            <a:r>
              <a:rPr lang="en-US" sz="3600" dirty="0" smtClean="0">
                <a:latin typeface="+mj-lt"/>
              </a:rPr>
              <a:t>Chapter – 296-823 Occupational Exposures for Blood borne Pathogens …</a:t>
            </a:r>
            <a:r>
              <a:rPr lang="en-US" sz="3600" i="1" dirty="0" smtClean="0">
                <a:latin typeface="+mj-lt"/>
              </a:rPr>
              <a:t>or OPIM’s</a:t>
            </a:r>
            <a:endParaRPr lang="en-US" sz="3600" dirty="0" smtClean="0">
              <a:latin typeface="+mj-lt"/>
            </a:endParaRPr>
          </a:p>
          <a:p>
            <a:pPr>
              <a:spcBef>
                <a:spcPts val="0"/>
              </a:spcBef>
              <a:buNone/>
            </a:pPr>
            <a:endParaRPr lang="en-US" sz="2000" dirty="0" smtClean="0">
              <a:latin typeface="+mj-lt"/>
            </a:endParaRPr>
          </a:p>
          <a:p>
            <a:pPr>
              <a:spcBef>
                <a:spcPts val="0"/>
              </a:spcBef>
              <a:buClr>
                <a:srgbClr val="92D050"/>
              </a:buClr>
            </a:pPr>
            <a:r>
              <a:rPr lang="en-US" sz="3600" dirty="0" smtClean="0">
                <a:latin typeface="+mj-lt"/>
              </a:rPr>
              <a:t> Occupational Exposures</a:t>
            </a:r>
          </a:p>
          <a:p>
            <a:pPr>
              <a:spcBef>
                <a:spcPts val="0"/>
              </a:spcBef>
              <a:buClr>
                <a:srgbClr val="92D050"/>
              </a:buClr>
            </a:pPr>
            <a:endParaRPr lang="en-US" sz="2000" dirty="0" smtClean="0">
              <a:latin typeface="+mj-lt"/>
            </a:endParaRPr>
          </a:p>
          <a:p>
            <a:pPr>
              <a:spcBef>
                <a:spcPts val="0"/>
              </a:spcBef>
              <a:buClr>
                <a:srgbClr val="92D050"/>
              </a:buClr>
            </a:pPr>
            <a:r>
              <a:rPr lang="en-US" sz="3600" dirty="0" smtClean="0">
                <a:latin typeface="+mj-lt"/>
              </a:rPr>
              <a:t> Exposure Incident</a:t>
            </a:r>
          </a:p>
          <a:p>
            <a:pPr>
              <a:spcBef>
                <a:spcPts val="0"/>
              </a:spcBef>
              <a:buClr>
                <a:srgbClr val="92D050"/>
              </a:buClr>
            </a:pPr>
            <a:endParaRPr lang="en-US" sz="2000" dirty="0" smtClean="0">
              <a:latin typeface="+mj-lt"/>
            </a:endParaRPr>
          </a:p>
          <a:p>
            <a:pPr>
              <a:spcBef>
                <a:spcPts val="0"/>
              </a:spcBef>
              <a:buClr>
                <a:srgbClr val="92D050"/>
              </a:buClr>
            </a:pPr>
            <a:r>
              <a:rPr lang="en-US" sz="3600" dirty="0" smtClean="0">
                <a:latin typeface="+mj-lt"/>
              </a:rPr>
              <a:t> Parenteral Contact</a:t>
            </a:r>
          </a:p>
          <a:p>
            <a:pPr>
              <a:buNone/>
            </a:pPr>
            <a:endParaRPr lang="en-US" sz="3600" dirty="0" smtClean="0"/>
          </a:p>
          <a:p>
            <a:pPr>
              <a:buNone/>
            </a:pPr>
            <a:endParaRPr lang="en-US" sz="3600" dirty="0" smtClean="0"/>
          </a:p>
          <a:p>
            <a:pPr>
              <a:buNone/>
            </a:pPr>
            <a:endParaRPr lang="en-US" sz="3600" dirty="0" smtClean="0"/>
          </a:p>
          <a:p>
            <a:pPr>
              <a:buNone/>
            </a:pPr>
            <a:endParaRPr lang="en-US" sz="3600" dirty="0" smtClean="0"/>
          </a:p>
          <a:p>
            <a:pPr>
              <a:buNone/>
            </a:pPr>
            <a:endParaRPr lang="en-US" sz="3600" dirty="0" smtClean="0">
              <a:solidFill>
                <a:srgbClr val="24F31F"/>
              </a:solidFill>
            </a:endParaRPr>
          </a:p>
          <a:p>
            <a:endParaRPr lang="en-US" sz="3600" dirty="0" smtClean="0">
              <a:solidFill>
                <a:srgbClr val="24F31F"/>
              </a:solidFill>
            </a:endParaRP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WISHA – Rules of the road</a:t>
            </a:r>
            <a:endParaRPr kumimoji="0" lang="en-US" sz="2800" b="1"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pic>
        <p:nvPicPr>
          <p:cNvPr id="6146" name="Picture 2" descr="circular diagram showing mixed exposures: biological, mechanical, physical, chemical"/>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51880" y1="57600" x2="51880" y2="57600"/>
                        <a14:foregroundMark x1="56015" y1="42800" x2="56015" y2="42800"/>
                        <a14:foregroundMark x1="48496" y1="54000" x2="48496" y2="54000"/>
                        <a14:foregroundMark x1="50752" y1="48800" x2="50752" y2="48800"/>
                        <a14:foregroundMark x1="86090" y1="20000" x2="86090" y2="20000"/>
                        <a14:foregroundMark x1="68797" y1="6400" x2="68797" y2="6400"/>
                        <a14:foregroundMark x1="31203" y1="5600" x2="31203" y2="5600"/>
                        <a14:foregroundMark x1="51128" y1="54800" x2="51128" y2="54800"/>
                        <a14:foregroundMark x1="49248" y1="50800" x2="49248" y2="50800"/>
                        <a14:foregroundMark x1="48872" y1="46400" x2="48872" y2="46400"/>
                        <a14:foregroundMark x1="3759" y1="38000" x2="3759" y2="38000"/>
                        <a14:foregroundMark x1="3008" y1="50000" x2="3008" y2="50000"/>
                        <a14:foregroundMark x1="5639" y1="66000" x2="5639" y2="66000"/>
                        <a14:foregroundMark x1="9774" y1="74800" x2="9774" y2="74800"/>
                        <a14:foregroundMark x1="54135" y1="46000" x2="54135" y2="46000"/>
                        <a14:foregroundMark x1="14286" y1="80800" x2="14286" y2="80800"/>
                        <a14:foregroundMark x1="72180" y1="91200" x2="72180" y2="91200"/>
                        <a14:foregroundMark x1="65414" y1="94000" x2="65414" y2="94000"/>
                        <a14:foregroundMark x1="25564" y1="90000" x2="25564" y2="90000"/>
                        <a14:foregroundMark x1="45489" y1="46800" x2="45489" y2="46800"/>
                        <a14:foregroundMark x1="56015" y1="96000" x2="56015"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5486400" y="3429000"/>
            <a:ext cx="3596640" cy="3380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533400" y="1752600"/>
            <a:ext cx="8382000" cy="2743200"/>
          </a:xfrm>
        </p:spPr>
        <p:txBody>
          <a:bodyPr/>
          <a:lstStyle/>
          <a:p>
            <a:pPr>
              <a:buNone/>
            </a:pPr>
            <a:endParaRPr lang="en-US" sz="1400" dirty="0" smtClean="0"/>
          </a:p>
          <a:p>
            <a:pPr marL="0">
              <a:buNone/>
            </a:pPr>
            <a:r>
              <a:rPr lang="en-US" sz="3600" dirty="0" smtClean="0">
                <a:latin typeface="+mj-lt"/>
              </a:rPr>
              <a:t>“</a:t>
            </a:r>
            <a:r>
              <a:rPr lang="en-US" sz="3600" i="1" dirty="0" smtClean="0">
                <a:latin typeface="+mj-lt"/>
              </a:rPr>
              <a:t>This chapter applies to you if you have employees with occupational exposure to blood or OPIM, even if no actual exposure incidents have occurred”</a:t>
            </a:r>
            <a:endParaRPr lang="en-US" sz="3600" dirty="0" smtClean="0">
              <a:latin typeface="+mj-lt"/>
            </a:endParaRPr>
          </a:p>
          <a:p>
            <a:pPr>
              <a:buNone/>
            </a:pPr>
            <a:endParaRPr lang="en-US" sz="3600" dirty="0" smtClean="0"/>
          </a:p>
          <a:p>
            <a:pPr>
              <a:buNone/>
            </a:pPr>
            <a:endParaRPr lang="en-US" sz="3600" dirty="0" smtClean="0"/>
          </a:p>
          <a:p>
            <a:pPr>
              <a:buNone/>
            </a:pPr>
            <a:endParaRPr lang="en-US" sz="3600" dirty="0" smtClean="0"/>
          </a:p>
          <a:p>
            <a:pPr>
              <a:buNone/>
            </a:pPr>
            <a:endParaRPr lang="en-US" sz="3600" dirty="0" smtClean="0"/>
          </a:p>
          <a:p>
            <a:pPr>
              <a:buNone/>
            </a:pPr>
            <a:endParaRPr lang="en-US" sz="3600" dirty="0" smtClean="0">
              <a:solidFill>
                <a:srgbClr val="24F31F"/>
              </a:solidFill>
            </a:endParaRPr>
          </a:p>
          <a:p>
            <a:endParaRPr lang="en-US" sz="3600" dirty="0" smtClean="0">
              <a:solidFill>
                <a:srgbClr val="24F31F"/>
              </a:solidFill>
            </a:endParaRPr>
          </a:p>
        </p:txBody>
      </p:sp>
      <p:sp>
        <p:nvSpPr>
          <p:cNvPr id="6" name="Rectangle 5"/>
          <p:cNvSpPr/>
          <p:nvPr/>
        </p:nvSpPr>
        <p:spPr>
          <a:xfrm>
            <a:off x="5105400" y="4876800"/>
            <a:ext cx="4038600" cy="198120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242" name="Picture 2" descr="http://blog.nola.com/times-picayune/2007/08/large_sewer2.JPG"/>
          <p:cNvPicPr>
            <a:picLocks noChangeAspect="1" noChangeArrowheads="1"/>
          </p:cNvPicPr>
          <p:nvPr/>
        </p:nvPicPr>
        <p:blipFill rotWithShape="1">
          <a:blip r:embed="rId3">
            <a:extLst>
              <a:ext uri="{28A0092B-C50C-407E-A947-70E740481C1C}">
                <a14:useLocalDpi xmlns:a14="http://schemas.microsoft.com/office/drawing/2010/main" val="0"/>
              </a:ext>
            </a:extLst>
          </a:blip>
          <a:srcRect r="12896"/>
          <a:stretch/>
        </p:blipFill>
        <p:spPr bwMode="auto">
          <a:xfrm>
            <a:off x="6496913" y="4878977"/>
            <a:ext cx="2647087" cy="197902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WISHA – Rules of the road</a:t>
            </a:r>
            <a:endParaRPr kumimoji="0" lang="en-US" sz="2800" b="1"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9" name="Picture 7" descr="C:\Users\WOSSA\Desktop\WOSSA\WOSSA Admin\Assistance\Conference\WOSSA Logo - Stickers.jp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5360" y="1737360"/>
            <a:ext cx="2682240" cy="2682240"/>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4038600" y="0"/>
            <a:ext cx="5029200" cy="609600"/>
          </a:xfrm>
        </p:spPr>
        <p:txBody>
          <a:bodyPr>
            <a:normAutofit/>
          </a:bodyPr>
          <a:lstStyle/>
          <a:p>
            <a:pPr algn="r"/>
            <a:r>
              <a:rPr lang="en-US" sz="2800" b="1" dirty="0" smtClean="0">
                <a:solidFill>
                  <a:schemeClr val="bg1"/>
                </a:solidFill>
                <a:latin typeface="Arial" panose="020B0604020202020204" pitchFamily="34" charset="0"/>
                <a:cs typeface="Arial" panose="020B0604020202020204" pitchFamily="34" charset="0"/>
              </a:rPr>
              <a:t>Program Recognition</a:t>
            </a:r>
          </a:p>
        </p:txBody>
      </p:sp>
      <p:sp>
        <p:nvSpPr>
          <p:cNvPr id="6147" name="Rectangle 3"/>
          <p:cNvSpPr>
            <a:spLocks noGrp="1" noChangeArrowheads="1"/>
          </p:cNvSpPr>
          <p:nvPr>
            <p:ph idx="1"/>
          </p:nvPr>
        </p:nvSpPr>
        <p:spPr>
          <a:xfrm>
            <a:off x="304800" y="3886200"/>
            <a:ext cx="8458200" cy="4648200"/>
          </a:xfrm>
          <a:effectLst>
            <a:outerShdw blurRad="50800" dist="25400" dir="5400000" algn="ctr" rotWithShape="0">
              <a:schemeClr val="bg1">
                <a:lumMod val="50000"/>
              </a:schemeClr>
            </a:outerShdw>
          </a:effectLst>
        </p:spPr>
        <p:txBody>
          <a:bodyPr/>
          <a:lstStyle/>
          <a:p>
            <a:pPr>
              <a:buFont typeface="Wingdings" pitchFamily="2" charset="2"/>
              <a:buNone/>
            </a:pPr>
            <a:endParaRPr lang="en-US" sz="2800" dirty="0" smtClean="0"/>
          </a:p>
          <a:p>
            <a:pPr marL="0" algn="just">
              <a:buFont typeface="Wingdings" pitchFamily="2" charset="2"/>
              <a:buNone/>
            </a:pPr>
            <a:r>
              <a:rPr lang="en-US" sz="2700" i="1" dirty="0" smtClean="0"/>
              <a:t>This </a:t>
            </a:r>
            <a:r>
              <a:rPr lang="en-US" sz="2700" i="1" dirty="0"/>
              <a:t>t</a:t>
            </a:r>
            <a:r>
              <a:rPr lang="en-US" sz="2700" i="1" dirty="0" smtClean="0"/>
              <a:t>raining curriculum was prepared by WOSSA in collaboration with the Dept. of Labor and Industries SHIP Grant Staff. WOSSA would like to thank all who were involved in the research, writing and review of this curriculum. </a:t>
            </a:r>
            <a:endParaRPr lang="en-US" sz="2700" dirty="0" smtClean="0"/>
          </a:p>
        </p:txBody>
      </p:sp>
      <p:pic>
        <p:nvPicPr>
          <p:cNvPr id="8194" name="Picture 2" descr="Laboratories Northwest NW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143000"/>
            <a:ext cx="4114800" cy="85502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vetmed.wsu.edu/bcu/help/WSU_SIGNATURE_4_COLOR_12_INCH.g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003" b="25446"/>
          <a:stretch/>
        </p:blipFill>
        <p:spPr bwMode="auto">
          <a:xfrm>
            <a:off x="4495800" y="2133600"/>
            <a:ext cx="4549288" cy="13136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02442" y="3419766"/>
            <a:ext cx="3222358" cy="92333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700" b="1" kern="0" dirty="0" smtClean="0">
                <a:solidFill>
                  <a:prstClr val="black"/>
                </a:solidFill>
                <a:latin typeface="Calibri"/>
              </a:rPr>
              <a:t>Water Management Laboratories, Inc.</a:t>
            </a:r>
            <a:endParaRPr kumimoji="0" lang="en-US" sz="2700" b="1" i="0" u="none" strike="noStrike" kern="0" cap="none" spc="0" normalizeH="0" baseline="0" noProof="0" dirty="0" smtClean="0">
              <a:ln>
                <a:noFill/>
              </a:ln>
              <a:solidFill>
                <a:sysClr val="windowText" lastClr="000000"/>
              </a:solidFill>
              <a:effectLst/>
              <a:uLnTx/>
              <a:uFillTx/>
            </a:endParaRPr>
          </a:p>
        </p:txBody>
      </p:sp>
      <p:sp>
        <p:nvSpPr>
          <p:cNvPr id="12" name="Rectangle 11"/>
          <p:cNvSpPr/>
          <p:nvPr/>
        </p:nvSpPr>
        <p:spPr>
          <a:xfrm>
            <a:off x="387727" y="2057400"/>
            <a:ext cx="4031873" cy="2123658"/>
          </a:xfrm>
          <a:prstGeom prst="rect">
            <a:avLst/>
          </a:prstGeom>
          <a:effectLst>
            <a:outerShdw blurRad="50800" dist="38100" dir="2700000" algn="tl" rotWithShape="0">
              <a:prstClr val="black">
                <a:alpha val="40000"/>
              </a:prst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smtClean="0">
                <a:solidFill>
                  <a:prstClr val="black"/>
                </a:solidFill>
                <a:latin typeface="Calibri"/>
              </a:rPr>
              <a:t>WOSSA Board Members</a:t>
            </a:r>
          </a:p>
          <a:p>
            <a:pPr marL="0" marR="0" lvl="0" indent="0" defTabSz="914400" eaLnBrk="1" fontAlgn="auto" latinLnBrk="0" hangingPunct="1">
              <a:lnSpc>
                <a:spcPct val="100000"/>
              </a:lnSpc>
              <a:spcBef>
                <a:spcPts val="0"/>
              </a:spcBef>
              <a:spcAft>
                <a:spcPts val="0"/>
              </a:spcAft>
              <a:buClrTx/>
              <a:buSzTx/>
              <a:buFontTx/>
              <a:buNone/>
              <a:tabLst/>
              <a:defRPr/>
            </a:pPr>
            <a:endParaRPr lang="en-US" sz="1800" b="1" kern="0" dirty="0" smtClean="0">
              <a:solidFill>
                <a:prstClr val="black"/>
              </a:solidFill>
              <a:latin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latin typeface="Calibri"/>
              </a:rPr>
              <a:t>WOSSA Association Members</a:t>
            </a:r>
          </a:p>
          <a:p>
            <a:pPr marL="0" marR="0" lvl="0" indent="0" defTabSz="914400" eaLnBrk="1" fontAlgn="auto" latinLnBrk="0" hangingPunct="1">
              <a:lnSpc>
                <a:spcPct val="100000"/>
              </a:lnSpc>
              <a:spcBef>
                <a:spcPts val="0"/>
              </a:spcBef>
              <a:spcAft>
                <a:spcPts val="0"/>
              </a:spcAft>
              <a:buClrTx/>
              <a:buSzTx/>
              <a:buFontTx/>
              <a:buNone/>
              <a:tabLst/>
              <a:defRPr/>
            </a:pPr>
            <a:endParaRPr lang="en-US" sz="1800" b="1" kern="0" dirty="0" smtClean="0">
              <a:solidFill>
                <a:prstClr val="black"/>
              </a:solidFill>
              <a:latin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smtClean="0">
                <a:solidFill>
                  <a:prstClr val="black"/>
                </a:solidFill>
                <a:latin typeface="Calibri"/>
              </a:rPr>
              <a:t>On-Site Industry Professionals</a:t>
            </a:r>
          </a:p>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a:solidFill>
                  <a:prstClr val="black"/>
                </a:solidFill>
                <a:latin typeface="Calibri"/>
              </a:rPr>
              <a:t>a</a:t>
            </a:r>
            <a:r>
              <a:rPr kumimoji="0" lang="en-US" sz="2400" b="1" i="0" u="none" strike="noStrike" kern="0" cap="none" spc="0" normalizeH="0" baseline="0" noProof="0" dirty="0" smtClean="0">
                <a:ln>
                  <a:noFill/>
                </a:ln>
                <a:solidFill>
                  <a:prstClr val="black"/>
                </a:solidFill>
                <a:effectLst/>
                <a:uLnTx/>
                <a:uFillTx/>
                <a:latin typeface="Calibri"/>
              </a:rPr>
              <a:t>nd Service Providers</a:t>
            </a:r>
            <a:endParaRPr kumimoji="0" lang="en-US" sz="2400" b="1"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1317046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152400" y="1600200"/>
            <a:ext cx="8763000" cy="5257800"/>
          </a:xfrm>
        </p:spPr>
        <p:txBody>
          <a:bodyPr/>
          <a:lstStyle/>
          <a:p>
            <a:pPr>
              <a:buNone/>
            </a:pPr>
            <a:endParaRPr lang="en-US" sz="1400" dirty="0" smtClean="0"/>
          </a:p>
          <a:p>
            <a:pPr marL="0" algn="r">
              <a:buNone/>
            </a:pPr>
            <a:r>
              <a:rPr lang="en-US" sz="3600" dirty="0" smtClean="0">
                <a:latin typeface="+mj-lt"/>
              </a:rPr>
              <a:t>Chapter – 296-823 Occupational Exposures for Blood borne Pathogens and Definitions</a:t>
            </a:r>
          </a:p>
          <a:p>
            <a:pPr marL="0">
              <a:buNone/>
            </a:pPr>
            <a:endParaRPr lang="en-US" sz="2000" dirty="0" smtClean="0">
              <a:latin typeface="+mj-lt"/>
            </a:endParaRPr>
          </a:p>
          <a:p>
            <a:pPr>
              <a:buClr>
                <a:srgbClr val="92D050"/>
              </a:buClr>
            </a:pPr>
            <a:r>
              <a:rPr lang="en-US" sz="3600" dirty="0" smtClean="0">
                <a:latin typeface="+mj-lt"/>
              </a:rPr>
              <a:t>Occupational exposures means “reasonably” anticipated skin, eye, mucous membrane, or parenteral contact with blood </a:t>
            </a:r>
            <a:r>
              <a:rPr lang="en-US" sz="3600" i="1" dirty="0" smtClean="0">
                <a:latin typeface="+mj-lt"/>
              </a:rPr>
              <a:t>or OPIM</a:t>
            </a:r>
            <a:r>
              <a:rPr lang="en-US" sz="3600" dirty="0" smtClean="0">
                <a:latin typeface="+mj-lt"/>
              </a:rPr>
              <a:t> that  may result from the performance of an employee’s duties</a:t>
            </a:r>
          </a:p>
          <a:p>
            <a:pPr>
              <a:buNone/>
            </a:pPr>
            <a:endParaRPr lang="en-US" sz="3600" dirty="0" smtClean="0"/>
          </a:p>
          <a:p>
            <a:pPr>
              <a:buNone/>
            </a:pPr>
            <a:endParaRPr lang="en-US" sz="3600" dirty="0" smtClean="0"/>
          </a:p>
          <a:p>
            <a:pPr>
              <a:buNone/>
            </a:pPr>
            <a:endParaRPr lang="en-US" sz="3600" dirty="0" smtClean="0"/>
          </a:p>
          <a:p>
            <a:pPr>
              <a:buNone/>
            </a:pPr>
            <a:endParaRPr lang="en-US" sz="3600" dirty="0" smtClean="0"/>
          </a:p>
          <a:p>
            <a:pPr>
              <a:buNone/>
            </a:pPr>
            <a:endParaRPr lang="en-US" sz="3600" dirty="0" smtClean="0">
              <a:solidFill>
                <a:srgbClr val="24F31F"/>
              </a:solidFill>
            </a:endParaRPr>
          </a:p>
          <a:p>
            <a:endParaRPr lang="en-US" sz="3600" dirty="0" smtClean="0">
              <a:solidFill>
                <a:srgbClr val="24F31F"/>
              </a:solidFill>
            </a:endParaRPr>
          </a:p>
        </p:txBody>
      </p:sp>
      <p:sp>
        <p:nvSpPr>
          <p:cNvPr id="6"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WISHA – Rules of the road</a:t>
            </a:r>
            <a:endParaRPr kumimoji="0" lang="en-US" sz="2800" b="1"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228600" y="1676400"/>
            <a:ext cx="8610600" cy="5257800"/>
          </a:xfrm>
        </p:spPr>
        <p:txBody>
          <a:bodyPr/>
          <a:lstStyle/>
          <a:p>
            <a:pPr>
              <a:buNone/>
            </a:pPr>
            <a:endParaRPr lang="en-US" sz="1400" dirty="0" smtClean="0"/>
          </a:p>
          <a:p>
            <a:pPr marL="0">
              <a:buNone/>
            </a:pPr>
            <a:r>
              <a:rPr lang="en-US" sz="3600" dirty="0" smtClean="0">
                <a:latin typeface="+mj-lt"/>
              </a:rPr>
              <a:t>Chapter – 296-823 Occupational Exposures for Blood borne Pathogens and Definitions</a:t>
            </a:r>
          </a:p>
          <a:p>
            <a:pPr>
              <a:buNone/>
            </a:pPr>
            <a:endParaRPr lang="en-US" sz="1200" dirty="0" smtClean="0">
              <a:latin typeface="+mj-lt"/>
            </a:endParaRPr>
          </a:p>
          <a:p>
            <a:pPr>
              <a:buClr>
                <a:srgbClr val="92D050"/>
              </a:buClr>
            </a:pPr>
            <a:r>
              <a:rPr lang="en-US" sz="3600" dirty="0" smtClean="0">
                <a:latin typeface="+mj-lt"/>
              </a:rPr>
              <a:t> “Other Potentially Infectious Material”</a:t>
            </a:r>
          </a:p>
          <a:p>
            <a:pPr lvl="1">
              <a:buClr>
                <a:srgbClr val="92D050"/>
              </a:buClr>
            </a:pPr>
            <a:r>
              <a:rPr lang="en-US" sz="3400" dirty="0" smtClean="0">
                <a:latin typeface="+mj-lt"/>
              </a:rPr>
              <a:t> </a:t>
            </a:r>
            <a:r>
              <a:rPr lang="en-US" sz="3200" dirty="0" smtClean="0">
                <a:latin typeface="+mj-lt"/>
              </a:rPr>
              <a:t>Human body fluids: Semen,……. any fluid visibly contaminated with blood, </a:t>
            </a:r>
            <a:r>
              <a:rPr lang="en-US" sz="3200" i="1" dirty="0" smtClean="0">
                <a:latin typeface="+mj-lt"/>
              </a:rPr>
              <a:t>and </a:t>
            </a:r>
            <a:r>
              <a:rPr lang="en-US" sz="3200" i="1" u="sng" dirty="0" smtClean="0">
                <a:latin typeface="+mj-lt"/>
              </a:rPr>
              <a:t>all</a:t>
            </a:r>
            <a:r>
              <a:rPr lang="en-US" sz="3200" i="1" dirty="0" smtClean="0">
                <a:latin typeface="+mj-lt"/>
              </a:rPr>
              <a:t> body fluids in situations where it is difficult or impossible to differentiate between body fluids</a:t>
            </a:r>
            <a:endParaRPr lang="en-US" sz="3200" dirty="0" smtClean="0">
              <a:latin typeface="+mj-lt"/>
            </a:endParaRPr>
          </a:p>
          <a:p>
            <a:pPr>
              <a:buClr>
                <a:srgbClr val="92D050"/>
              </a:buClr>
              <a:buNone/>
            </a:pPr>
            <a:endParaRPr lang="en-US" sz="3600" dirty="0" smtClean="0"/>
          </a:p>
          <a:p>
            <a:pPr>
              <a:buNone/>
            </a:pPr>
            <a:endParaRPr lang="en-US" sz="3600" dirty="0" smtClean="0"/>
          </a:p>
          <a:p>
            <a:pPr>
              <a:buNone/>
            </a:pPr>
            <a:endParaRPr lang="en-US" sz="3600" dirty="0" smtClean="0"/>
          </a:p>
          <a:p>
            <a:pPr>
              <a:buNone/>
            </a:pPr>
            <a:endParaRPr lang="en-US" sz="3600" dirty="0" smtClean="0"/>
          </a:p>
          <a:p>
            <a:pPr>
              <a:buNone/>
            </a:pPr>
            <a:endParaRPr lang="en-US" sz="3600" dirty="0" smtClean="0">
              <a:solidFill>
                <a:srgbClr val="24F31F"/>
              </a:solidFill>
            </a:endParaRPr>
          </a:p>
          <a:p>
            <a:endParaRPr lang="en-US" sz="3600" dirty="0" smtClean="0">
              <a:solidFill>
                <a:srgbClr val="24F31F"/>
              </a:solidFill>
            </a:endParaRPr>
          </a:p>
        </p:txBody>
      </p:sp>
      <p:sp>
        <p:nvSpPr>
          <p:cNvPr id="6"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WISHA – Rules of the road</a:t>
            </a:r>
            <a:endParaRPr kumimoji="0" lang="en-US" sz="2800" b="1"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228600" y="1600200"/>
            <a:ext cx="8763000" cy="5105400"/>
          </a:xfrm>
        </p:spPr>
        <p:txBody>
          <a:bodyPr/>
          <a:lstStyle/>
          <a:p>
            <a:pPr>
              <a:buNone/>
            </a:pPr>
            <a:endParaRPr lang="en-US" sz="1400" dirty="0" smtClean="0"/>
          </a:p>
          <a:p>
            <a:pPr>
              <a:buClr>
                <a:srgbClr val="92D050"/>
              </a:buClr>
            </a:pPr>
            <a:r>
              <a:rPr lang="en-US" sz="2800" dirty="0" smtClean="0">
                <a:latin typeface="+mj-lt"/>
              </a:rPr>
              <a:t>Sewage in eyes – Both with “pink eye” needing to go to the Emergency Room</a:t>
            </a:r>
          </a:p>
          <a:p>
            <a:pPr>
              <a:buClr>
                <a:srgbClr val="92D050"/>
              </a:buClr>
            </a:pPr>
            <a:r>
              <a:rPr lang="en-US" sz="2800" dirty="0" smtClean="0">
                <a:latin typeface="+mj-lt"/>
              </a:rPr>
              <a:t>2 LNI Claims for “Pink Eye” over $4,000 in paid claims – follow on infections with Sty's</a:t>
            </a:r>
          </a:p>
          <a:p>
            <a:pPr>
              <a:buClr>
                <a:srgbClr val="92D050"/>
              </a:buClr>
            </a:pPr>
            <a:r>
              <a:rPr lang="en-US" sz="2800" dirty="0" smtClean="0">
                <a:latin typeface="+mj-lt"/>
              </a:rPr>
              <a:t>MRSA infection in nose from Aerosols working in OSS with a one week hospital stay</a:t>
            </a:r>
          </a:p>
          <a:p>
            <a:pPr>
              <a:buClr>
                <a:srgbClr val="92D050"/>
              </a:buClr>
            </a:pPr>
            <a:r>
              <a:rPr lang="en-US" sz="2800" dirty="0" smtClean="0">
                <a:latin typeface="+mj-lt"/>
              </a:rPr>
              <a:t>Giardia from an open wound exposed to sewage </a:t>
            </a:r>
          </a:p>
          <a:p>
            <a:pPr>
              <a:buClr>
                <a:srgbClr val="92D050"/>
              </a:buClr>
            </a:pPr>
            <a:r>
              <a:rPr lang="en-US" sz="2800" dirty="0" smtClean="0">
                <a:latin typeface="+mj-lt"/>
              </a:rPr>
              <a:t>Case of E-Coli &amp; Hepatitis</a:t>
            </a:r>
          </a:p>
          <a:p>
            <a:pPr>
              <a:buClr>
                <a:srgbClr val="92D050"/>
              </a:buClr>
            </a:pPr>
            <a:endParaRPr lang="en-US" sz="1600" dirty="0">
              <a:latin typeface="+mj-lt"/>
            </a:endParaRPr>
          </a:p>
          <a:p>
            <a:pPr>
              <a:buClr>
                <a:srgbClr val="92D050"/>
              </a:buClr>
            </a:pPr>
            <a:r>
              <a:rPr lang="en-US" sz="2800" dirty="0" smtClean="0">
                <a:latin typeface="+mj-lt"/>
              </a:rPr>
              <a:t>Employees’ less than 6 months on the job…</a:t>
            </a:r>
          </a:p>
          <a:p>
            <a:pPr>
              <a:buNone/>
            </a:pPr>
            <a:endParaRPr lang="en-US" sz="3600" dirty="0" smtClean="0"/>
          </a:p>
          <a:p>
            <a:pPr>
              <a:buNone/>
            </a:pPr>
            <a:endParaRPr lang="en-US" sz="3600" dirty="0" smtClean="0"/>
          </a:p>
          <a:p>
            <a:pPr>
              <a:buNone/>
            </a:pPr>
            <a:endParaRPr lang="en-US" sz="3600" dirty="0" smtClean="0"/>
          </a:p>
          <a:p>
            <a:pPr>
              <a:buNone/>
            </a:pPr>
            <a:endParaRPr lang="en-US" sz="3600" dirty="0" smtClean="0">
              <a:solidFill>
                <a:srgbClr val="24F31F"/>
              </a:solidFill>
            </a:endParaRPr>
          </a:p>
          <a:p>
            <a:endParaRPr lang="en-US" sz="3600" dirty="0" smtClean="0">
              <a:solidFill>
                <a:srgbClr val="24F31F"/>
              </a:solidFill>
            </a:endParaRP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Real life </a:t>
            </a:r>
            <a:r>
              <a:rPr lang="en-US" sz="2800" b="1" dirty="0" smtClean="0">
                <a:solidFill>
                  <a:schemeClr val="bg1"/>
                </a:solidFill>
              </a:rPr>
              <a:t>On-Site examples from Washington</a:t>
            </a:r>
            <a:endParaRPr kumimoji="0" lang="en-US" sz="2800" b="1"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4361158"/>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304800" y="1600200"/>
            <a:ext cx="8686800" cy="5257800"/>
          </a:xfrm>
        </p:spPr>
        <p:txBody>
          <a:bodyPr/>
          <a:lstStyle/>
          <a:p>
            <a:pPr>
              <a:buNone/>
            </a:pPr>
            <a:endParaRPr lang="en-US" sz="1400" dirty="0" smtClean="0"/>
          </a:p>
          <a:p>
            <a:pPr marL="0">
              <a:buNone/>
            </a:pPr>
            <a:r>
              <a:rPr lang="en-US" sz="3600" dirty="0" smtClean="0">
                <a:latin typeface="+mj-lt"/>
              </a:rPr>
              <a:t>Chapter – 296-823 Occupational Exposures for Blood borne Pathogens and Definitions</a:t>
            </a:r>
          </a:p>
          <a:p>
            <a:pPr>
              <a:buNone/>
            </a:pPr>
            <a:endParaRPr lang="en-US" sz="1200" dirty="0" smtClean="0">
              <a:latin typeface="+mj-lt"/>
            </a:endParaRPr>
          </a:p>
          <a:p>
            <a:pPr>
              <a:buClr>
                <a:srgbClr val="92D050"/>
              </a:buClr>
            </a:pPr>
            <a:r>
              <a:rPr lang="en-US" sz="2800" dirty="0" smtClean="0">
                <a:latin typeface="+mj-lt"/>
              </a:rPr>
              <a:t>Exposure incident means a specific eye, mouth or other mucus membrane or non-intact skin or parenteral contact with blood or “</a:t>
            </a:r>
            <a:r>
              <a:rPr lang="en-US" sz="2800" i="1" dirty="0" smtClean="0">
                <a:latin typeface="+mj-lt"/>
              </a:rPr>
              <a:t>OPIM” </a:t>
            </a:r>
            <a:r>
              <a:rPr lang="en-US" sz="2800" dirty="0" smtClean="0">
                <a:latin typeface="+mj-lt"/>
              </a:rPr>
              <a:t>that results from the performance of an employee’s duties. </a:t>
            </a:r>
          </a:p>
          <a:p>
            <a:pPr>
              <a:buClr>
                <a:srgbClr val="92D050"/>
              </a:buClr>
            </a:pPr>
            <a:endParaRPr lang="en-US" sz="2000" dirty="0" smtClean="0">
              <a:latin typeface="+mj-lt"/>
            </a:endParaRPr>
          </a:p>
          <a:p>
            <a:pPr>
              <a:buClr>
                <a:srgbClr val="92D050"/>
              </a:buClr>
            </a:pPr>
            <a:r>
              <a:rPr lang="en-US" sz="2800" dirty="0" smtClean="0">
                <a:latin typeface="+mj-lt"/>
              </a:rPr>
              <a:t>Examples of non-intact skin include skin with dermatitis, hangnails, cuts, abrasions, chafing or acne</a:t>
            </a:r>
          </a:p>
          <a:p>
            <a:pPr>
              <a:buNone/>
            </a:pPr>
            <a:endParaRPr lang="en-US" sz="3600" dirty="0" smtClean="0"/>
          </a:p>
          <a:p>
            <a:pPr>
              <a:buNone/>
            </a:pPr>
            <a:endParaRPr lang="en-US" sz="3600" dirty="0" smtClean="0"/>
          </a:p>
          <a:p>
            <a:pPr>
              <a:buNone/>
            </a:pPr>
            <a:endParaRPr lang="en-US" sz="3600" dirty="0" smtClean="0"/>
          </a:p>
          <a:p>
            <a:pPr>
              <a:buNone/>
            </a:pPr>
            <a:endParaRPr lang="en-US" sz="3600" dirty="0" smtClean="0"/>
          </a:p>
          <a:p>
            <a:pPr>
              <a:buNone/>
            </a:pPr>
            <a:endParaRPr lang="en-US" sz="3600" dirty="0" smtClean="0">
              <a:solidFill>
                <a:srgbClr val="24F31F"/>
              </a:solidFill>
            </a:endParaRPr>
          </a:p>
          <a:p>
            <a:endParaRPr lang="en-US" sz="3600" dirty="0" smtClean="0">
              <a:solidFill>
                <a:srgbClr val="24F31F"/>
              </a:solidFill>
            </a:endParaRP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WISHA – Rules of the road</a:t>
            </a:r>
            <a:endParaRPr kumimoji="0" lang="en-US" sz="2800" b="1"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381000" y="1676400"/>
            <a:ext cx="8686800" cy="3124200"/>
          </a:xfrm>
        </p:spPr>
        <p:txBody>
          <a:bodyPr/>
          <a:lstStyle/>
          <a:p>
            <a:pPr>
              <a:buNone/>
            </a:pPr>
            <a:endParaRPr lang="en-US" sz="1400" dirty="0" smtClean="0"/>
          </a:p>
          <a:p>
            <a:pPr marL="0">
              <a:buNone/>
            </a:pPr>
            <a:r>
              <a:rPr lang="en-US" sz="3600" dirty="0" smtClean="0">
                <a:latin typeface="+mj-lt"/>
              </a:rPr>
              <a:t>Chapter – 296-823 Occupational Exposures for Blood borne Pathogens and Definitions</a:t>
            </a:r>
          </a:p>
          <a:p>
            <a:pPr>
              <a:buNone/>
            </a:pPr>
            <a:endParaRPr lang="en-US" sz="1200" dirty="0" smtClean="0">
              <a:latin typeface="+mj-lt"/>
            </a:endParaRPr>
          </a:p>
          <a:p>
            <a:pPr>
              <a:buClr>
                <a:srgbClr val="92D050"/>
              </a:buClr>
            </a:pPr>
            <a:r>
              <a:rPr lang="en-US" sz="2800" dirty="0" smtClean="0">
                <a:latin typeface="+mj-lt"/>
              </a:rPr>
              <a:t>Parenteral contact occurs when mucous membranes, or skin is pierced by needle sticks, human bites, cuts or abrasions</a:t>
            </a:r>
          </a:p>
          <a:p>
            <a:pPr>
              <a:buNone/>
            </a:pPr>
            <a:endParaRPr lang="en-US" sz="3600" dirty="0" smtClean="0"/>
          </a:p>
          <a:p>
            <a:pPr>
              <a:buNone/>
            </a:pPr>
            <a:endParaRPr lang="en-US" sz="3600" dirty="0" smtClean="0"/>
          </a:p>
          <a:p>
            <a:pPr>
              <a:buNone/>
            </a:pPr>
            <a:endParaRPr lang="en-US" sz="3600" dirty="0" smtClean="0"/>
          </a:p>
          <a:p>
            <a:pPr>
              <a:buNone/>
            </a:pPr>
            <a:endParaRPr lang="en-US" sz="3600" dirty="0" smtClean="0">
              <a:solidFill>
                <a:srgbClr val="24F31F"/>
              </a:solidFill>
            </a:endParaRPr>
          </a:p>
          <a:p>
            <a:endParaRPr lang="en-US" sz="3600" dirty="0" smtClean="0">
              <a:solidFill>
                <a:srgbClr val="24F31F"/>
              </a:solidFill>
            </a:endParaRP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WISHA – Rules of the road</a:t>
            </a:r>
            <a:endParaRPr kumimoji="0" lang="en-US" sz="2800" b="1"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5105400" y="4876800"/>
            <a:ext cx="4038600" cy="198120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 name="Picture 2" descr="mrsa rash stands for methicillin resistant staphylococcus aureus mrsa ..."/>
          <p:cNvPicPr>
            <a:picLocks noChangeAspect="1" noChangeArrowheads="1"/>
          </p:cNvPicPr>
          <p:nvPr/>
        </p:nvPicPr>
        <p:blipFill rotWithShape="1">
          <a:blip r:embed="rId3">
            <a:extLst>
              <a:ext uri="{28A0092B-C50C-407E-A947-70E740481C1C}">
                <a14:useLocalDpi xmlns:a14="http://schemas.microsoft.com/office/drawing/2010/main" val="0"/>
              </a:ext>
            </a:extLst>
          </a:blip>
          <a:srcRect l="9580"/>
          <a:stretch/>
        </p:blipFill>
        <p:spPr bwMode="auto">
          <a:xfrm>
            <a:off x="6453051" y="4876800"/>
            <a:ext cx="2690948" cy="198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304800" y="1752600"/>
            <a:ext cx="8686800" cy="3810000"/>
          </a:xfrm>
        </p:spPr>
        <p:txBody>
          <a:bodyPr/>
          <a:lstStyle/>
          <a:p>
            <a:pPr>
              <a:buNone/>
            </a:pPr>
            <a:endParaRPr lang="en-US" sz="1400" dirty="0" smtClean="0"/>
          </a:p>
          <a:p>
            <a:pPr>
              <a:spcBef>
                <a:spcPts val="0"/>
              </a:spcBef>
              <a:buNone/>
            </a:pPr>
            <a:r>
              <a:rPr lang="en-US" sz="3600" dirty="0" smtClean="0">
                <a:latin typeface="+mj-lt"/>
              </a:rPr>
              <a:t>Chapter –296-823-100 – Occupations</a:t>
            </a:r>
          </a:p>
          <a:p>
            <a:pPr>
              <a:spcBef>
                <a:spcPts val="0"/>
              </a:spcBef>
              <a:buNone/>
            </a:pPr>
            <a:endParaRPr lang="en-US" sz="2000" dirty="0" smtClean="0">
              <a:latin typeface="+mj-lt"/>
            </a:endParaRPr>
          </a:p>
          <a:p>
            <a:pPr>
              <a:spcBef>
                <a:spcPts val="0"/>
              </a:spcBef>
              <a:buClr>
                <a:srgbClr val="92D050"/>
              </a:buClr>
            </a:pPr>
            <a:r>
              <a:rPr lang="en-US" sz="2800" dirty="0" smtClean="0">
                <a:latin typeface="+mj-lt"/>
              </a:rPr>
              <a:t>Doctors/PA’s, Nurses, Dental Hygienists (and others)</a:t>
            </a:r>
          </a:p>
          <a:p>
            <a:pPr>
              <a:spcBef>
                <a:spcPts val="0"/>
              </a:spcBef>
              <a:buClr>
                <a:srgbClr val="92D050"/>
              </a:buClr>
            </a:pPr>
            <a:r>
              <a:rPr lang="en-US" sz="2800" dirty="0" smtClean="0">
                <a:latin typeface="+mj-lt"/>
              </a:rPr>
              <a:t>Housekeepers in Hospitals</a:t>
            </a:r>
          </a:p>
          <a:p>
            <a:pPr>
              <a:spcBef>
                <a:spcPts val="0"/>
              </a:spcBef>
              <a:buClr>
                <a:srgbClr val="92D050"/>
              </a:buClr>
            </a:pPr>
            <a:r>
              <a:rPr lang="en-US" sz="2800" dirty="0" smtClean="0">
                <a:latin typeface="+mj-lt"/>
              </a:rPr>
              <a:t>Nuclear medical technologists</a:t>
            </a:r>
          </a:p>
          <a:p>
            <a:pPr>
              <a:spcBef>
                <a:spcPts val="0"/>
              </a:spcBef>
              <a:buClr>
                <a:srgbClr val="92D050"/>
              </a:buClr>
            </a:pPr>
            <a:r>
              <a:rPr lang="en-US" sz="2800" dirty="0" smtClean="0">
                <a:latin typeface="+mj-lt"/>
              </a:rPr>
              <a:t>Fire fighters and workers in laundries that service them</a:t>
            </a:r>
          </a:p>
          <a:p>
            <a:pPr>
              <a:spcBef>
                <a:spcPts val="0"/>
              </a:spcBef>
              <a:buClr>
                <a:srgbClr val="92D050"/>
              </a:buClr>
            </a:pPr>
            <a:endParaRPr lang="en-US" sz="2000" dirty="0" smtClean="0">
              <a:latin typeface="+mj-lt"/>
            </a:endParaRPr>
          </a:p>
          <a:p>
            <a:pPr>
              <a:spcBef>
                <a:spcPts val="0"/>
              </a:spcBef>
              <a:buClr>
                <a:srgbClr val="92D050"/>
              </a:buClr>
            </a:pPr>
            <a:r>
              <a:rPr lang="en-US" sz="2800" i="1" dirty="0" smtClean="0">
                <a:latin typeface="+mj-lt"/>
              </a:rPr>
              <a:t>Employees that handle or pick up </a:t>
            </a:r>
            <a:r>
              <a:rPr lang="en-US" sz="2800" i="1" u="sng" dirty="0" smtClean="0">
                <a:latin typeface="+mj-lt"/>
              </a:rPr>
              <a:t>regulated</a:t>
            </a:r>
            <a:r>
              <a:rPr lang="en-US" sz="2800" i="1" dirty="0" smtClean="0">
                <a:latin typeface="+mj-lt"/>
              </a:rPr>
              <a:t> waste</a:t>
            </a:r>
          </a:p>
          <a:p>
            <a:pPr>
              <a:buNone/>
            </a:pPr>
            <a:endParaRPr lang="en-US" sz="3600" dirty="0" smtClean="0">
              <a:latin typeface="+mj-lt"/>
            </a:endParaRPr>
          </a:p>
          <a:p>
            <a:pPr>
              <a:buNone/>
            </a:pPr>
            <a:endParaRPr lang="en-US" sz="3600" dirty="0" smtClean="0">
              <a:latin typeface="+mj-lt"/>
            </a:endParaRPr>
          </a:p>
          <a:p>
            <a:pPr>
              <a:buNone/>
            </a:pPr>
            <a:endParaRPr lang="en-US" sz="3600" dirty="0" smtClean="0">
              <a:solidFill>
                <a:srgbClr val="24F31F"/>
              </a:solidFill>
            </a:endParaRPr>
          </a:p>
          <a:p>
            <a:endParaRPr lang="en-US" sz="3600" dirty="0" smtClean="0">
              <a:solidFill>
                <a:srgbClr val="24F31F"/>
              </a:solidFill>
            </a:endParaRP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WISHA – Rules of the road</a:t>
            </a:r>
            <a:endParaRPr kumimoji="0" lang="en-US" sz="2800" b="1"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304800" y="1752600"/>
            <a:ext cx="8534400" cy="4267200"/>
          </a:xfrm>
        </p:spPr>
        <p:txBody>
          <a:bodyPr/>
          <a:lstStyle/>
          <a:p>
            <a:pPr>
              <a:buNone/>
            </a:pPr>
            <a:endParaRPr lang="en-US" sz="1400" dirty="0" smtClean="0"/>
          </a:p>
          <a:p>
            <a:pPr>
              <a:spcBef>
                <a:spcPts val="0"/>
              </a:spcBef>
              <a:buNone/>
            </a:pPr>
            <a:r>
              <a:rPr lang="en-US" sz="3600" dirty="0" smtClean="0">
                <a:latin typeface="+mj-lt"/>
              </a:rPr>
              <a:t>Chapter –296-823-100 – Occupations</a:t>
            </a:r>
          </a:p>
          <a:p>
            <a:pPr>
              <a:spcBef>
                <a:spcPts val="0"/>
              </a:spcBef>
              <a:buNone/>
            </a:pPr>
            <a:endParaRPr lang="en-US" sz="2000" dirty="0" smtClean="0">
              <a:latin typeface="+mj-lt"/>
            </a:endParaRPr>
          </a:p>
          <a:p>
            <a:pPr>
              <a:spcBef>
                <a:spcPts val="0"/>
              </a:spcBef>
              <a:buClr>
                <a:srgbClr val="92D050"/>
              </a:buClr>
            </a:pPr>
            <a:r>
              <a:rPr lang="en-US" sz="2800" dirty="0" smtClean="0">
                <a:latin typeface="+mj-lt"/>
              </a:rPr>
              <a:t> Definitions : Regulated waste is any of the following:</a:t>
            </a:r>
          </a:p>
          <a:p>
            <a:pPr>
              <a:spcBef>
                <a:spcPts val="0"/>
              </a:spcBef>
              <a:buClr>
                <a:srgbClr val="92D050"/>
              </a:buClr>
            </a:pPr>
            <a:endParaRPr lang="en-US" sz="2000" dirty="0" smtClean="0">
              <a:latin typeface="+mj-lt"/>
            </a:endParaRPr>
          </a:p>
          <a:p>
            <a:pPr lvl="1">
              <a:spcBef>
                <a:spcPts val="0"/>
              </a:spcBef>
              <a:buClr>
                <a:srgbClr val="92D050"/>
              </a:buClr>
            </a:pPr>
            <a:r>
              <a:rPr lang="en-US" sz="2800" dirty="0" smtClean="0">
                <a:latin typeface="+mj-lt"/>
              </a:rPr>
              <a:t>Liquid or semi-liquid blood </a:t>
            </a:r>
            <a:r>
              <a:rPr lang="en-US" sz="2800" b="1" i="1" dirty="0" smtClean="0">
                <a:latin typeface="+mj-lt"/>
              </a:rPr>
              <a:t>or other potentially infectious material (OPIM)</a:t>
            </a:r>
          </a:p>
          <a:p>
            <a:pPr lvl="1">
              <a:spcBef>
                <a:spcPts val="0"/>
              </a:spcBef>
              <a:buClr>
                <a:srgbClr val="92D050"/>
              </a:buClr>
            </a:pPr>
            <a:endParaRPr lang="en-US" sz="2000" b="1" i="1" dirty="0" smtClean="0">
              <a:latin typeface="+mj-lt"/>
            </a:endParaRPr>
          </a:p>
          <a:p>
            <a:pPr lvl="1">
              <a:spcBef>
                <a:spcPts val="0"/>
              </a:spcBef>
              <a:buClr>
                <a:srgbClr val="92D050"/>
              </a:buClr>
            </a:pPr>
            <a:r>
              <a:rPr lang="en-US" sz="2800" b="1" i="1" dirty="0" smtClean="0">
                <a:latin typeface="+mj-lt"/>
              </a:rPr>
              <a:t>Items that are caked with OPIM and are capable of releasing these materials during handling</a:t>
            </a:r>
          </a:p>
          <a:p>
            <a:pPr lvl="1">
              <a:spcBef>
                <a:spcPts val="0"/>
              </a:spcBef>
              <a:buClr>
                <a:srgbClr val="92D050"/>
              </a:buClr>
            </a:pPr>
            <a:endParaRPr lang="en-US" sz="2000" b="1" i="1" dirty="0" smtClean="0">
              <a:latin typeface="+mj-lt"/>
            </a:endParaRPr>
          </a:p>
          <a:p>
            <a:pPr lvl="1">
              <a:spcBef>
                <a:spcPts val="0"/>
              </a:spcBef>
              <a:buClr>
                <a:srgbClr val="92D050"/>
              </a:buClr>
            </a:pPr>
            <a:r>
              <a:rPr lang="en-US" sz="2800" b="1" i="1" dirty="0" smtClean="0">
                <a:latin typeface="+mj-lt"/>
              </a:rPr>
              <a:t>Pathological and microbial wastes containing OPIM</a:t>
            </a:r>
            <a:endParaRPr lang="en-US" sz="2800" dirty="0" smtClean="0">
              <a:latin typeface="+mj-lt"/>
            </a:endParaRPr>
          </a:p>
          <a:p>
            <a:pPr>
              <a:buNone/>
            </a:pPr>
            <a:endParaRPr lang="en-US" sz="3600" dirty="0" smtClean="0"/>
          </a:p>
          <a:p>
            <a:pPr>
              <a:buNone/>
            </a:pPr>
            <a:endParaRPr lang="en-US" sz="3600" dirty="0" smtClean="0">
              <a:solidFill>
                <a:srgbClr val="24F31F"/>
              </a:solidFill>
            </a:endParaRPr>
          </a:p>
          <a:p>
            <a:endParaRPr lang="en-US" sz="3600" dirty="0" smtClean="0">
              <a:solidFill>
                <a:srgbClr val="24F31F"/>
              </a:solidFill>
            </a:endParaRP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WISHA – Rules of the road</a:t>
            </a:r>
            <a:endParaRPr kumimoji="0" lang="en-US" sz="2800" b="1"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457200" y="1752600"/>
            <a:ext cx="6248400" cy="5257800"/>
          </a:xfrm>
        </p:spPr>
        <p:txBody>
          <a:bodyPr/>
          <a:lstStyle/>
          <a:p>
            <a:pPr>
              <a:buNone/>
            </a:pPr>
            <a:endParaRPr lang="en-US" sz="1400" dirty="0" smtClean="0"/>
          </a:p>
          <a:p>
            <a:pPr>
              <a:buClr>
                <a:srgbClr val="92D050"/>
              </a:buClr>
            </a:pPr>
            <a:r>
              <a:rPr lang="en-US" sz="2800" dirty="0" smtClean="0">
                <a:latin typeface="+mj-lt"/>
              </a:rPr>
              <a:t>Residential systems</a:t>
            </a:r>
          </a:p>
          <a:p>
            <a:pPr>
              <a:buClr>
                <a:srgbClr val="92D050"/>
              </a:buClr>
            </a:pPr>
            <a:endParaRPr lang="en-US" sz="2000" dirty="0" smtClean="0">
              <a:latin typeface="+mj-lt"/>
            </a:endParaRPr>
          </a:p>
          <a:p>
            <a:pPr>
              <a:buClr>
                <a:srgbClr val="92D050"/>
              </a:buClr>
            </a:pPr>
            <a:r>
              <a:rPr lang="en-US" sz="2800" dirty="0" smtClean="0">
                <a:latin typeface="+mj-lt"/>
              </a:rPr>
              <a:t> Commercial/Schools</a:t>
            </a:r>
          </a:p>
          <a:p>
            <a:pPr>
              <a:buClr>
                <a:srgbClr val="92D050"/>
              </a:buClr>
            </a:pPr>
            <a:endParaRPr lang="en-US" sz="2000" dirty="0" smtClean="0">
              <a:latin typeface="+mj-lt"/>
            </a:endParaRPr>
          </a:p>
          <a:p>
            <a:pPr>
              <a:buClr>
                <a:srgbClr val="92D050"/>
              </a:buClr>
            </a:pPr>
            <a:r>
              <a:rPr lang="en-US" sz="2800" dirty="0" smtClean="0">
                <a:latin typeface="+mj-lt"/>
              </a:rPr>
              <a:t> Community systems</a:t>
            </a:r>
          </a:p>
          <a:p>
            <a:pPr>
              <a:buClr>
                <a:srgbClr val="92D050"/>
              </a:buClr>
            </a:pPr>
            <a:endParaRPr lang="en-US" sz="2000" dirty="0" smtClean="0">
              <a:latin typeface="+mj-lt"/>
            </a:endParaRPr>
          </a:p>
          <a:p>
            <a:pPr>
              <a:buClr>
                <a:srgbClr val="92D050"/>
              </a:buClr>
            </a:pPr>
            <a:r>
              <a:rPr lang="en-US" sz="2800" dirty="0" smtClean="0">
                <a:latin typeface="+mj-lt"/>
              </a:rPr>
              <a:t> Sewer jobs</a:t>
            </a:r>
          </a:p>
          <a:p>
            <a:pPr>
              <a:buClr>
                <a:srgbClr val="92D050"/>
              </a:buClr>
            </a:pPr>
            <a:endParaRPr lang="en-US" sz="2000" dirty="0" smtClean="0">
              <a:latin typeface="+mj-lt"/>
            </a:endParaRPr>
          </a:p>
          <a:p>
            <a:pPr>
              <a:buClr>
                <a:srgbClr val="92D050"/>
              </a:buClr>
            </a:pPr>
            <a:r>
              <a:rPr lang="en-US" sz="2800" dirty="0" smtClean="0">
                <a:latin typeface="+mj-lt"/>
              </a:rPr>
              <a:t> Digesters</a:t>
            </a:r>
          </a:p>
          <a:p>
            <a:endParaRPr lang="en-US" sz="3600" dirty="0" smtClean="0"/>
          </a:p>
          <a:p>
            <a:endParaRPr lang="en-US" sz="3600" dirty="0" smtClean="0"/>
          </a:p>
          <a:p>
            <a:endParaRPr lang="en-US" sz="3600" dirty="0" smtClean="0"/>
          </a:p>
          <a:p>
            <a:endParaRPr lang="en-US" sz="3600" dirty="0" smtClean="0"/>
          </a:p>
          <a:p>
            <a:pPr>
              <a:buNone/>
            </a:pPr>
            <a:endParaRPr lang="en-US" sz="3600" dirty="0" smtClean="0"/>
          </a:p>
          <a:p>
            <a:pPr>
              <a:buNone/>
            </a:pPr>
            <a:endParaRPr lang="en-US" sz="3600" dirty="0" smtClean="0"/>
          </a:p>
          <a:p>
            <a:pPr>
              <a:buNone/>
            </a:pPr>
            <a:endParaRPr lang="en-US" sz="3600" dirty="0" smtClean="0">
              <a:solidFill>
                <a:srgbClr val="24F31F"/>
              </a:solidFill>
            </a:endParaRPr>
          </a:p>
          <a:p>
            <a:endParaRPr lang="en-US" sz="3600" dirty="0" smtClean="0">
              <a:solidFill>
                <a:srgbClr val="24F31F"/>
              </a:solidFill>
            </a:endParaRP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Where we Work…..</a:t>
            </a:r>
            <a:endParaRPr kumimoji="0" lang="en-US" sz="2800" b="1"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5105400" y="4876800"/>
            <a:ext cx="4038600" cy="198120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386" name="Picture 2" descr="http://www.aqsenvironmentalsolutions.ie/files/9813/3820/2907/Digester_Clean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01" y="4876800"/>
            <a:ext cx="2641599" cy="1981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7401"/>
          <a:stretch/>
        </p:blipFill>
        <p:spPr>
          <a:xfrm>
            <a:off x="6502401" y="2939143"/>
            <a:ext cx="2641599" cy="1965648"/>
          </a:xfrm>
          <a:prstGeom prst="rect">
            <a:avLst/>
          </a:prstGeom>
        </p:spPr>
      </p:pic>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0" y="1371600"/>
            <a:ext cx="8991600" cy="5257800"/>
          </a:xfrm>
        </p:spPr>
        <p:txBody>
          <a:bodyPr/>
          <a:lstStyle/>
          <a:p>
            <a:pPr>
              <a:buNone/>
            </a:pPr>
            <a:endParaRPr lang="en-US" sz="1400" dirty="0" smtClean="0"/>
          </a:p>
          <a:p>
            <a:pPr algn="ctr">
              <a:buNone/>
            </a:pPr>
            <a:r>
              <a:rPr lang="en-US" sz="3600" dirty="0" smtClean="0">
                <a:latin typeface="+mj-lt"/>
              </a:rPr>
              <a:t>You JUST Don’t KNOW!!!</a:t>
            </a:r>
          </a:p>
          <a:p>
            <a:pPr algn="ctr">
              <a:buNone/>
            </a:pPr>
            <a:r>
              <a:rPr lang="en-US" sz="3600" dirty="0" smtClean="0">
                <a:latin typeface="+mj-lt"/>
              </a:rPr>
              <a:t>BUT………</a:t>
            </a:r>
          </a:p>
          <a:p>
            <a:pPr algn="ctr">
              <a:buNone/>
            </a:pPr>
            <a:endParaRPr lang="en-US" sz="2000" dirty="0" smtClean="0">
              <a:latin typeface="+mj-lt"/>
            </a:endParaRPr>
          </a:p>
          <a:p>
            <a:pPr algn="ctr">
              <a:buNone/>
            </a:pPr>
            <a:r>
              <a:rPr lang="en-US" sz="2800" dirty="0" smtClean="0">
                <a:latin typeface="+mj-lt"/>
              </a:rPr>
              <a:t>Public beaches are closed when E.Coli levels hit </a:t>
            </a:r>
          </a:p>
          <a:p>
            <a:pPr algn="ctr">
              <a:buNone/>
            </a:pPr>
            <a:r>
              <a:rPr lang="en-US" sz="3600" b="1" dirty="0" smtClean="0">
                <a:solidFill>
                  <a:srgbClr val="FF0000"/>
                </a:solidFill>
                <a:latin typeface="+mj-lt"/>
              </a:rPr>
              <a:t>&gt; </a:t>
            </a:r>
            <a:r>
              <a:rPr lang="en-US" sz="3600" b="1" u="sng" dirty="0" smtClean="0">
                <a:solidFill>
                  <a:srgbClr val="FF0000"/>
                </a:solidFill>
                <a:latin typeface="+mj-lt"/>
              </a:rPr>
              <a:t>126</a:t>
            </a:r>
            <a:r>
              <a:rPr lang="en-US" sz="3600" b="1" dirty="0" smtClean="0">
                <a:solidFill>
                  <a:srgbClr val="FF0000"/>
                </a:solidFill>
                <a:latin typeface="+mj-lt"/>
              </a:rPr>
              <a:t> /100 ml</a:t>
            </a:r>
          </a:p>
          <a:p>
            <a:pPr algn="ctr">
              <a:buNone/>
            </a:pPr>
            <a:endParaRPr lang="en-US" sz="2800" dirty="0" smtClean="0">
              <a:latin typeface="+mj-lt"/>
            </a:endParaRPr>
          </a:p>
          <a:p>
            <a:pPr algn="ctr">
              <a:buNone/>
            </a:pPr>
            <a:r>
              <a:rPr lang="en-US" sz="2800" dirty="0" smtClean="0">
                <a:latin typeface="+mj-lt"/>
              </a:rPr>
              <a:t>Raw Sewage in our field sample studies were commonly </a:t>
            </a:r>
          </a:p>
          <a:p>
            <a:pPr algn="ctr">
              <a:buNone/>
            </a:pPr>
            <a:r>
              <a:rPr lang="en-US" sz="3600" b="1" dirty="0" smtClean="0">
                <a:solidFill>
                  <a:srgbClr val="FF0000"/>
                </a:solidFill>
                <a:latin typeface="+mj-lt"/>
              </a:rPr>
              <a:t>&gt; </a:t>
            </a:r>
            <a:r>
              <a:rPr lang="en-US" sz="3600" b="1" u="sng" dirty="0" smtClean="0">
                <a:solidFill>
                  <a:srgbClr val="FF0000"/>
                </a:solidFill>
                <a:latin typeface="+mj-lt"/>
              </a:rPr>
              <a:t>160,000</a:t>
            </a:r>
            <a:r>
              <a:rPr lang="en-US" sz="3600" b="1" dirty="0" smtClean="0">
                <a:solidFill>
                  <a:srgbClr val="FF0000"/>
                </a:solidFill>
                <a:latin typeface="+mj-lt"/>
              </a:rPr>
              <a:t> /100 ml</a:t>
            </a:r>
          </a:p>
          <a:p>
            <a:pPr>
              <a:buNone/>
            </a:pPr>
            <a:endParaRPr lang="en-US" sz="3600" dirty="0" smtClean="0"/>
          </a:p>
          <a:p>
            <a:endParaRPr lang="en-US" sz="3600" dirty="0" smtClean="0"/>
          </a:p>
          <a:p>
            <a:pPr>
              <a:buNone/>
            </a:pPr>
            <a:endParaRPr lang="en-US" sz="3600" dirty="0" smtClean="0"/>
          </a:p>
          <a:p>
            <a:pPr>
              <a:buNone/>
            </a:pPr>
            <a:endParaRPr lang="en-US" sz="3600" dirty="0" smtClean="0"/>
          </a:p>
          <a:p>
            <a:pPr>
              <a:buNone/>
            </a:pPr>
            <a:endParaRPr lang="en-US" sz="3600" dirty="0" smtClean="0">
              <a:solidFill>
                <a:srgbClr val="24F31F"/>
              </a:solidFill>
            </a:endParaRPr>
          </a:p>
          <a:p>
            <a:endParaRPr lang="en-US" sz="3600" dirty="0" smtClean="0">
              <a:solidFill>
                <a:srgbClr val="24F31F"/>
              </a:solidFill>
            </a:endParaRP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smtClean="0">
                <a:solidFill>
                  <a:schemeClr val="bg1"/>
                </a:solidFill>
              </a:rPr>
              <a:t>What are you working in ?</a:t>
            </a:r>
            <a:endParaRPr kumimoji="0" lang="en-US" sz="2800" b="1"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304800" y="1600200"/>
            <a:ext cx="8458200" cy="5257800"/>
          </a:xfrm>
        </p:spPr>
        <p:txBody>
          <a:bodyPr/>
          <a:lstStyle/>
          <a:p>
            <a:pPr>
              <a:buNone/>
            </a:pPr>
            <a:endParaRPr lang="en-US" sz="1400" dirty="0" smtClean="0"/>
          </a:p>
          <a:p>
            <a:pPr>
              <a:buClr>
                <a:srgbClr val="92D050"/>
              </a:buClr>
            </a:pPr>
            <a:r>
              <a:rPr lang="en-US" sz="3600" dirty="0" smtClean="0"/>
              <a:t> </a:t>
            </a:r>
            <a:r>
              <a:rPr lang="en-US" sz="3600" dirty="0" smtClean="0">
                <a:latin typeface="+mj-lt"/>
              </a:rPr>
              <a:t>State Board of Health</a:t>
            </a:r>
          </a:p>
          <a:p>
            <a:pPr>
              <a:buClr>
                <a:srgbClr val="92D050"/>
              </a:buClr>
            </a:pPr>
            <a:endParaRPr lang="en-US" sz="1200" dirty="0" smtClean="0">
              <a:latin typeface="+mj-lt"/>
            </a:endParaRPr>
          </a:p>
          <a:p>
            <a:pPr>
              <a:buClr>
                <a:srgbClr val="92D050"/>
              </a:buClr>
            </a:pPr>
            <a:r>
              <a:rPr lang="en-US" sz="3600" dirty="0" smtClean="0">
                <a:latin typeface="+mj-lt"/>
              </a:rPr>
              <a:t> Local Health Jurisdictions</a:t>
            </a:r>
          </a:p>
          <a:p>
            <a:pPr>
              <a:buClr>
                <a:srgbClr val="92D050"/>
              </a:buClr>
            </a:pPr>
            <a:endParaRPr lang="en-US" sz="1200" dirty="0" smtClean="0">
              <a:latin typeface="+mj-lt"/>
            </a:endParaRPr>
          </a:p>
          <a:p>
            <a:pPr>
              <a:buClr>
                <a:srgbClr val="92D050"/>
              </a:buClr>
            </a:pPr>
            <a:r>
              <a:rPr lang="en-US" sz="3600" dirty="0" smtClean="0">
                <a:latin typeface="+mj-lt"/>
              </a:rPr>
              <a:t>What is their mission?</a:t>
            </a:r>
          </a:p>
          <a:p>
            <a:pPr lvl="1">
              <a:buClr>
                <a:srgbClr val="92D050"/>
              </a:buClr>
            </a:pPr>
            <a:r>
              <a:rPr lang="en-US" sz="2800" dirty="0" smtClean="0">
                <a:latin typeface="+mj-lt"/>
              </a:rPr>
              <a:t>Evaluate and manage risks to the environment and </a:t>
            </a:r>
            <a:r>
              <a:rPr lang="en-US" sz="2800" u="sng" dirty="0" smtClean="0">
                <a:latin typeface="+mj-lt"/>
              </a:rPr>
              <a:t>public health </a:t>
            </a:r>
            <a:r>
              <a:rPr lang="en-US" sz="2800" dirty="0" smtClean="0">
                <a:latin typeface="+mj-lt"/>
              </a:rPr>
              <a:t>from OSS.  In areas where increased risks are identified, LHJs determine the appropriate management action</a:t>
            </a:r>
          </a:p>
          <a:p>
            <a:endParaRPr lang="en-US" sz="3600" dirty="0" smtClean="0"/>
          </a:p>
          <a:p>
            <a:endParaRPr lang="en-US" sz="3600" dirty="0" smtClean="0"/>
          </a:p>
          <a:p>
            <a:endParaRPr lang="en-US" sz="3600" dirty="0" smtClean="0"/>
          </a:p>
          <a:p>
            <a:pPr>
              <a:buNone/>
            </a:pPr>
            <a:endParaRPr lang="en-US" sz="3600" dirty="0" smtClean="0"/>
          </a:p>
          <a:p>
            <a:pPr>
              <a:buNone/>
            </a:pPr>
            <a:endParaRPr lang="en-US" sz="3600" dirty="0" smtClean="0"/>
          </a:p>
          <a:p>
            <a:pPr>
              <a:buNone/>
            </a:pPr>
            <a:endParaRPr lang="en-US" sz="3600" dirty="0" smtClean="0">
              <a:solidFill>
                <a:srgbClr val="24F31F"/>
              </a:solidFill>
            </a:endParaRPr>
          </a:p>
          <a:p>
            <a:endParaRPr lang="en-US" sz="3600" dirty="0" smtClean="0">
              <a:solidFill>
                <a:srgbClr val="24F31F"/>
              </a:solidFill>
            </a:endParaRP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Who Manages us?</a:t>
            </a:r>
            <a:endParaRPr kumimoji="0" lang="en-US" sz="2800" b="1"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685800" y="1828800"/>
            <a:ext cx="8001000" cy="4648200"/>
          </a:xfrm>
        </p:spPr>
        <p:txBody>
          <a:bodyPr/>
          <a:lstStyle/>
          <a:p>
            <a:pPr>
              <a:spcBef>
                <a:spcPts val="0"/>
              </a:spcBef>
              <a:buClr>
                <a:srgbClr val="92D050"/>
              </a:buClr>
            </a:pPr>
            <a:r>
              <a:rPr lang="en-US" sz="2800" dirty="0" smtClean="0">
                <a:latin typeface="+mj-lt"/>
              </a:rPr>
              <a:t>To study pathogen exposures to workers in the    On-Site Industry</a:t>
            </a:r>
          </a:p>
          <a:p>
            <a:pPr>
              <a:spcBef>
                <a:spcPts val="0"/>
              </a:spcBef>
              <a:buClr>
                <a:srgbClr val="92D050"/>
              </a:buClr>
            </a:pPr>
            <a:endParaRPr lang="en-US" sz="2000" dirty="0" smtClean="0">
              <a:latin typeface="+mj-lt"/>
            </a:endParaRPr>
          </a:p>
          <a:p>
            <a:pPr>
              <a:spcBef>
                <a:spcPts val="0"/>
              </a:spcBef>
              <a:buClr>
                <a:srgbClr val="92D050"/>
              </a:buClr>
            </a:pPr>
            <a:r>
              <a:rPr lang="en-US" sz="2800" dirty="0" smtClean="0">
                <a:latin typeface="+mj-lt"/>
              </a:rPr>
              <a:t>Numerous studies have been done on wastewater workers in “Treatment Plant” situations but never in the field work that we do.</a:t>
            </a:r>
          </a:p>
          <a:p>
            <a:pPr>
              <a:spcBef>
                <a:spcPts val="0"/>
              </a:spcBef>
              <a:buClr>
                <a:srgbClr val="92D050"/>
              </a:buClr>
            </a:pPr>
            <a:endParaRPr lang="en-US" sz="2000" dirty="0" smtClean="0">
              <a:latin typeface="+mj-lt"/>
            </a:endParaRPr>
          </a:p>
          <a:p>
            <a:pPr>
              <a:spcBef>
                <a:spcPts val="0"/>
              </a:spcBef>
              <a:buClr>
                <a:srgbClr val="92D050"/>
              </a:buClr>
            </a:pPr>
            <a:r>
              <a:rPr lang="en-US" sz="2800" dirty="0" smtClean="0">
                <a:latin typeface="+mj-lt"/>
              </a:rPr>
              <a:t>An extensive literature review was completed in the first phase</a:t>
            </a:r>
          </a:p>
          <a:p>
            <a:pPr>
              <a:spcBef>
                <a:spcPts val="0"/>
              </a:spcBef>
              <a:buClr>
                <a:srgbClr val="92D050"/>
              </a:buClr>
            </a:pPr>
            <a:endParaRPr lang="en-US" sz="2000" dirty="0" smtClean="0">
              <a:latin typeface="+mj-lt"/>
            </a:endParaRPr>
          </a:p>
          <a:p>
            <a:pPr>
              <a:spcBef>
                <a:spcPts val="0"/>
              </a:spcBef>
              <a:buClr>
                <a:srgbClr val="92D050"/>
              </a:buClr>
            </a:pPr>
            <a:r>
              <a:rPr lang="en-US" sz="2800" dirty="0" smtClean="0">
                <a:latin typeface="+mj-lt"/>
              </a:rPr>
              <a:t>Field observations and workplace sampling were conducted in the next phase</a:t>
            </a:r>
          </a:p>
          <a:p>
            <a:pPr>
              <a:buNone/>
            </a:pPr>
            <a:endParaRPr lang="en-US" sz="2800" dirty="0" smtClean="0"/>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ysClr val="window" lastClr="FFFFFF"/>
                </a:solidFill>
                <a:latin typeface="Arial" panose="020B0604020202020204" pitchFamily="34" charset="0"/>
                <a:cs typeface="Arial" panose="020B0604020202020204" pitchFamily="34" charset="0"/>
              </a:rPr>
              <a:t>Purpose of the Grant and Outcomes</a:t>
            </a:r>
            <a:endParaRPr kumimoji="0" lang="en-US" sz="2800" b="1" i="0" u="none" strike="noStrike" kern="1200" cap="none" spc="0" normalizeH="0" baseline="0" noProof="0" dirty="0" smtClean="0">
              <a:ln>
                <a:noFill/>
              </a:ln>
              <a:solidFill>
                <a:sysClr val="window" lastClr="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9525" name="Group 69"/>
          <p:cNvGraphicFramePr>
            <a:graphicFrameLocks noGrp="1"/>
          </p:cNvGraphicFramePr>
          <p:nvPr>
            <p:extLst>
              <p:ext uri="{D42A27DB-BD31-4B8C-83A1-F6EECF244321}">
                <p14:modId xmlns:p14="http://schemas.microsoft.com/office/powerpoint/2010/main" val="2421930025"/>
              </p:ext>
            </p:extLst>
          </p:nvPr>
        </p:nvGraphicFramePr>
        <p:xfrm>
          <a:off x="304800" y="1549398"/>
          <a:ext cx="8534400" cy="5080002"/>
        </p:xfrm>
        <a:graphic>
          <a:graphicData uri="http://schemas.openxmlformats.org/drawingml/2006/table">
            <a:tbl>
              <a:tblPr/>
              <a:tblGrid>
                <a:gridCol w="2844800"/>
                <a:gridCol w="2844800"/>
                <a:gridCol w="2844800"/>
              </a:tblGrid>
              <a:tr h="7270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smtClean="0">
                          <a:ln>
                            <a:noFill/>
                          </a:ln>
                          <a:solidFill>
                            <a:srgbClr val="003300"/>
                          </a:solidFill>
                          <a:effectLst/>
                          <a:latin typeface="+mj-lt"/>
                        </a:rPr>
                        <a:t>Parameter</a:t>
                      </a:r>
                    </a:p>
                  </a:txBody>
                  <a:tcPr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smtClean="0">
                          <a:ln>
                            <a:noFill/>
                          </a:ln>
                          <a:solidFill>
                            <a:srgbClr val="003300"/>
                          </a:solidFill>
                          <a:effectLst/>
                          <a:latin typeface="+mj-lt"/>
                        </a:rPr>
                        <a:t>Greywater</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smtClean="0">
                          <a:ln>
                            <a:noFill/>
                          </a:ln>
                          <a:solidFill>
                            <a:srgbClr val="003300"/>
                          </a:solidFill>
                          <a:effectLst/>
                          <a:latin typeface="+mj-lt"/>
                        </a:rPr>
                        <a:t>Blackwater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7239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smtClean="0">
                          <a:ln>
                            <a:noFill/>
                          </a:ln>
                          <a:solidFill>
                            <a:srgbClr val="003300"/>
                          </a:solidFill>
                          <a:effectLst/>
                          <a:latin typeface="+mj-lt"/>
                        </a:rPr>
                        <a:t>BOD</a:t>
                      </a:r>
                      <a:r>
                        <a:rPr kumimoji="0" lang="en-US" sz="2800" b="0" i="0" u="none" strike="noStrike" cap="none" normalizeH="0" baseline="-25000" dirty="0" smtClean="0">
                          <a:ln>
                            <a:noFill/>
                          </a:ln>
                          <a:solidFill>
                            <a:srgbClr val="003300"/>
                          </a:solidFill>
                          <a:effectLst/>
                          <a:latin typeface="+mj-lt"/>
                        </a:rPr>
                        <a:t>5</a:t>
                      </a:r>
                      <a:endParaRPr kumimoji="0" lang="en-US" sz="2800" b="0" i="0" u="none" strike="noStrike" cap="none" normalizeH="0" baseline="0" dirty="0" smtClean="0">
                        <a:ln>
                          <a:noFill/>
                        </a:ln>
                        <a:solidFill>
                          <a:srgbClr val="003300"/>
                        </a:solidFill>
                        <a:effectLst/>
                        <a:latin typeface="+mj-lt"/>
                      </a:endParaRPr>
                    </a:p>
                  </a:txBody>
                  <a:tcPr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smtClean="0">
                          <a:ln>
                            <a:noFill/>
                          </a:ln>
                          <a:solidFill>
                            <a:srgbClr val="003300"/>
                          </a:solidFill>
                          <a:effectLst/>
                          <a:latin typeface="+mj-lt"/>
                        </a:rPr>
                        <a:t>63</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smtClean="0">
                          <a:ln>
                            <a:noFill/>
                          </a:ln>
                          <a:solidFill>
                            <a:srgbClr val="003300"/>
                          </a:solidFill>
                          <a:effectLst/>
                          <a:latin typeface="+mj-lt"/>
                        </a:rPr>
                        <a:t>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5488">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smtClean="0">
                          <a:ln>
                            <a:noFill/>
                          </a:ln>
                          <a:solidFill>
                            <a:srgbClr val="003300"/>
                          </a:solidFill>
                          <a:effectLst/>
                          <a:latin typeface="+mj-lt"/>
                        </a:rPr>
                        <a:t>TSS </a:t>
                      </a:r>
                    </a:p>
                  </a:txBody>
                  <a:tcPr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smtClean="0">
                          <a:ln>
                            <a:noFill/>
                          </a:ln>
                          <a:solidFill>
                            <a:srgbClr val="003300"/>
                          </a:solidFill>
                          <a:effectLst/>
                          <a:latin typeface="+mj-lt"/>
                        </a:rPr>
                        <a:t>39</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smtClean="0">
                          <a:ln>
                            <a:noFill/>
                          </a:ln>
                          <a:solidFill>
                            <a:srgbClr val="003300"/>
                          </a:solidFill>
                          <a:effectLst/>
                          <a:latin typeface="+mj-lt"/>
                        </a:rPr>
                        <a:t>61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7075">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smtClean="0">
                          <a:ln>
                            <a:noFill/>
                          </a:ln>
                          <a:solidFill>
                            <a:srgbClr val="003300"/>
                          </a:solidFill>
                          <a:effectLst/>
                          <a:latin typeface="+mj-lt"/>
                        </a:rPr>
                        <a:t>Nitrogen</a:t>
                      </a:r>
                    </a:p>
                  </a:txBody>
                  <a:tcPr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smtClean="0">
                          <a:ln>
                            <a:noFill/>
                          </a:ln>
                          <a:solidFill>
                            <a:srgbClr val="003300"/>
                          </a:solidFill>
                          <a:effectLst/>
                          <a:latin typeface="+mj-lt"/>
                        </a:rPr>
                        <a:t>18</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smtClean="0">
                          <a:ln>
                            <a:noFill/>
                          </a:ln>
                          <a:solidFill>
                            <a:srgbClr val="003300"/>
                          </a:solidFill>
                          <a:effectLst/>
                          <a:latin typeface="+mj-lt"/>
                        </a:rPr>
                        <a:t>82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5488">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smtClean="0">
                          <a:ln>
                            <a:noFill/>
                          </a:ln>
                          <a:solidFill>
                            <a:srgbClr val="003300"/>
                          </a:solidFill>
                          <a:effectLst/>
                          <a:latin typeface="+mj-lt"/>
                        </a:rPr>
                        <a:t>Phosphorus</a:t>
                      </a:r>
                    </a:p>
                  </a:txBody>
                  <a:tcPr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smtClean="0">
                          <a:ln>
                            <a:noFill/>
                          </a:ln>
                          <a:solidFill>
                            <a:srgbClr val="003300"/>
                          </a:solidFill>
                          <a:effectLst/>
                          <a:latin typeface="+mj-lt"/>
                        </a:rPr>
                        <a:t>70</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smtClean="0">
                          <a:ln>
                            <a:noFill/>
                          </a:ln>
                          <a:solidFill>
                            <a:srgbClr val="003300"/>
                          </a:solidFill>
                          <a:effectLst/>
                          <a:latin typeface="+mj-lt"/>
                        </a:rPr>
                        <a:t>30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5488">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smtClean="0">
                          <a:ln>
                            <a:noFill/>
                          </a:ln>
                          <a:solidFill>
                            <a:srgbClr val="003300"/>
                          </a:solidFill>
                          <a:effectLst/>
                          <a:latin typeface="+mj-lt"/>
                        </a:rPr>
                        <a:t>Flow</a:t>
                      </a:r>
                    </a:p>
                  </a:txBody>
                  <a:tcPr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smtClean="0">
                          <a:ln>
                            <a:noFill/>
                          </a:ln>
                          <a:solidFill>
                            <a:srgbClr val="003300"/>
                          </a:solidFill>
                          <a:effectLst/>
                          <a:latin typeface="+mj-lt"/>
                        </a:rPr>
                        <a:t>60</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smtClean="0">
                          <a:ln>
                            <a:noFill/>
                          </a:ln>
                          <a:solidFill>
                            <a:srgbClr val="003300"/>
                          </a:solidFill>
                          <a:effectLst/>
                          <a:latin typeface="+mj-lt"/>
                        </a:rPr>
                        <a:t>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5488">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smtClean="0">
                          <a:ln>
                            <a:noFill/>
                          </a:ln>
                          <a:solidFill>
                            <a:srgbClr val="003300"/>
                          </a:solidFill>
                          <a:effectLst/>
                          <a:latin typeface="+mj-lt"/>
                        </a:rPr>
                        <a:t>FC (#/100 ml)</a:t>
                      </a:r>
                    </a:p>
                  </a:txBody>
                  <a:tcPr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smtClean="0">
                          <a:ln>
                            <a:noFill/>
                          </a:ln>
                          <a:solidFill>
                            <a:srgbClr val="FF0000"/>
                          </a:solidFill>
                          <a:effectLst/>
                          <a:latin typeface="+mj-lt"/>
                        </a:rPr>
                        <a:t>1,000,000</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800" b="0" i="0" u="none" strike="noStrike" cap="none" normalizeH="0" baseline="0" dirty="0" smtClean="0">
                          <a:ln>
                            <a:noFill/>
                          </a:ln>
                          <a:solidFill>
                            <a:srgbClr val="FF0000"/>
                          </a:solidFill>
                          <a:effectLst/>
                          <a:latin typeface="+mj-lt"/>
                        </a:rPr>
                        <a:t>1,000,000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Blackwater vs. Greywater</a:t>
            </a:r>
            <a:endParaRPr kumimoji="0" lang="en-US" sz="2800" b="1"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4744698"/>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304800" y="1752600"/>
            <a:ext cx="8534400" cy="4724400"/>
          </a:xfrm>
        </p:spPr>
        <p:txBody>
          <a:bodyPr/>
          <a:lstStyle/>
          <a:p>
            <a:pPr>
              <a:buNone/>
            </a:pPr>
            <a:endParaRPr lang="en-US" sz="1400" dirty="0" smtClean="0"/>
          </a:p>
          <a:p>
            <a:pPr marL="0" indent="0">
              <a:buNone/>
            </a:pPr>
            <a:r>
              <a:rPr lang="en-US" sz="3600" b="1" dirty="0" smtClean="0">
                <a:latin typeface="+mj-lt"/>
              </a:rPr>
              <a:t>Thornton Creek Bacteria Study</a:t>
            </a:r>
          </a:p>
          <a:p>
            <a:pPr marL="0" indent="0">
              <a:buNone/>
            </a:pPr>
            <a:endParaRPr lang="en-US" sz="2000" b="1" dirty="0" smtClean="0">
              <a:latin typeface="+mj-lt"/>
            </a:endParaRPr>
          </a:p>
          <a:p>
            <a:pPr>
              <a:buClr>
                <a:srgbClr val="92D050"/>
              </a:buClr>
            </a:pPr>
            <a:r>
              <a:rPr lang="en-US" sz="2800" dirty="0" smtClean="0">
                <a:latin typeface="+mj-lt"/>
              </a:rPr>
              <a:t>Public warned to stay out of Thornton Creek due to high bacteria levels; based on an intensive study done by the City of Seattle.</a:t>
            </a:r>
          </a:p>
          <a:p>
            <a:pPr marL="0" indent="0">
              <a:buClr>
                <a:srgbClr val="92D050"/>
              </a:buClr>
              <a:buNone/>
            </a:pPr>
            <a:endParaRPr lang="en-US" sz="2000" dirty="0" smtClean="0">
              <a:latin typeface="+mj-lt"/>
            </a:endParaRPr>
          </a:p>
          <a:p>
            <a:pPr>
              <a:buClr>
                <a:srgbClr val="92D050"/>
              </a:buClr>
            </a:pPr>
            <a:r>
              <a:rPr lang="en-US" sz="2800" b="1" dirty="0" smtClean="0">
                <a:latin typeface="+mj-lt"/>
              </a:rPr>
              <a:t>We recommend avoiding contact with water from the following creeks: John's Creek, Juanita Creek, Ravenna Creek, Idylwood Creek, and Thornton Creek.</a:t>
            </a:r>
          </a:p>
          <a:p>
            <a:endParaRPr lang="en-US" sz="2400" dirty="0" smtClean="0"/>
          </a:p>
          <a:p>
            <a:endParaRPr lang="en-US" sz="2400" dirty="0" smtClean="0"/>
          </a:p>
          <a:p>
            <a:endParaRPr lang="en-US" sz="3600" dirty="0" smtClean="0"/>
          </a:p>
          <a:p>
            <a:pPr>
              <a:buNone/>
            </a:pPr>
            <a:endParaRPr lang="en-US" sz="3600" dirty="0" smtClean="0"/>
          </a:p>
          <a:p>
            <a:pPr>
              <a:buNone/>
            </a:pPr>
            <a:endParaRPr lang="en-US" sz="3600" dirty="0" smtClean="0"/>
          </a:p>
          <a:p>
            <a:pPr>
              <a:buNone/>
            </a:pPr>
            <a:endParaRPr lang="en-US" sz="3600" dirty="0" smtClean="0">
              <a:solidFill>
                <a:srgbClr val="24F31F"/>
              </a:solidFill>
            </a:endParaRPr>
          </a:p>
          <a:p>
            <a:endParaRPr lang="en-US" sz="3600" dirty="0" smtClean="0">
              <a:solidFill>
                <a:srgbClr val="24F31F"/>
              </a:solidFill>
            </a:endParaRP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Who Manages us?</a:t>
            </a:r>
            <a:endParaRPr kumimoji="0" lang="en-US" sz="2800" b="1"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304800" y="1524000"/>
            <a:ext cx="8534400" cy="4648200"/>
          </a:xfrm>
        </p:spPr>
        <p:txBody>
          <a:bodyPr/>
          <a:lstStyle/>
          <a:p>
            <a:pPr algn="r">
              <a:spcBef>
                <a:spcPts val="0"/>
              </a:spcBef>
              <a:buClr>
                <a:srgbClr val="92D050"/>
              </a:buClr>
              <a:buNone/>
            </a:pPr>
            <a:r>
              <a:rPr lang="en-US" sz="3600" dirty="0" smtClean="0">
                <a:latin typeface="+mj-lt"/>
              </a:rPr>
              <a:t>If you’re the </a:t>
            </a:r>
            <a:r>
              <a:rPr lang="en-US" sz="3600" u="sng" dirty="0" smtClean="0">
                <a:latin typeface="+mj-lt"/>
              </a:rPr>
              <a:t>owner</a:t>
            </a:r>
            <a:r>
              <a:rPr lang="en-US" sz="3600" dirty="0" smtClean="0">
                <a:latin typeface="+mj-lt"/>
              </a:rPr>
              <a:t> of the business...</a:t>
            </a:r>
          </a:p>
          <a:p>
            <a:pPr>
              <a:spcBef>
                <a:spcPts val="0"/>
              </a:spcBef>
              <a:buClr>
                <a:srgbClr val="92D050"/>
              </a:buClr>
              <a:buNone/>
            </a:pPr>
            <a:endParaRPr lang="en-US" sz="2000" dirty="0" smtClean="0">
              <a:solidFill>
                <a:srgbClr val="24F31F"/>
              </a:solidFill>
              <a:latin typeface="+mj-lt"/>
            </a:endParaRPr>
          </a:p>
          <a:p>
            <a:pPr>
              <a:spcBef>
                <a:spcPts val="0"/>
              </a:spcBef>
              <a:buClr>
                <a:srgbClr val="92D050"/>
              </a:buClr>
            </a:pPr>
            <a:r>
              <a:rPr lang="en-US" sz="2800" dirty="0" smtClean="0">
                <a:latin typeface="+mj-lt"/>
              </a:rPr>
              <a:t>Create a simple outline of your Accident Prevention Plan (APP)</a:t>
            </a:r>
          </a:p>
          <a:p>
            <a:pPr>
              <a:spcBef>
                <a:spcPts val="0"/>
              </a:spcBef>
              <a:buClr>
                <a:srgbClr val="92D050"/>
              </a:buClr>
            </a:pPr>
            <a:endParaRPr lang="en-US" sz="2000" dirty="0" smtClean="0">
              <a:latin typeface="+mj-lt"/>
            </a:endParaRPr>
          </a:p>
          <a:p>
            <a:pPr>
              <a:spcBef>
                <a:spcPts val="0"/>
              </a:spcBef>
              <a:buClr>
                <a:srgbClr val="92D050"/>
              </a:buClr>
            </a:pPr>
            <a:r>
              <a:rPr lang="en-US" sz="2800" dirty="0" smtClean="0">
                <a:latin typeface="+mj-lt"/>
              </a:rPr>
              <a:t>Use the KISS method when approaching this task…</a:t>
            </a:r>
          </a:p>
          <a:p>
            <a:pPr>
              <a:spcBef>
                <a:spcPts val="0"/>
              </a:spcBef>
              <a:buClr>
                <a:srgbClr val="92D050"/>
              </a:buClr>
            </a:pPr>
            <a:endParaRPr lang="en-US" sz="2000" dirty="0" smtClean="0">
              <a:latin typeface="+mj-lt"/>
            </a:endParaRPr>
          </a:p>
          <a:p>
            <a:pPr>
              <a:spcBef>
                <a:spcPts val="0"/>
              </a:spcBef>
              <a:buClr>
                <a:srgbClr val="92D050"/>
              </a:buClr>
            </a:pPr>
            <a:r>
              <a:rPr lang="en-US" sz="2800" dirty="0">
                <a:latin typeface="+mj-lt"/>
              </a:rPr>
              <a:t>Involve your workers in workplace safety and health awareness and identification</a:t>
            </a:r>
            <a:r>
              <a:rPr lang="en-US" sz="2800" dirty="0" smtClean="0">
                <a:latin typeface="+mj-lt"/>
              </a:rPr>
              <a:t>.</a:t>
            </a:r>
          </a:p>
          <a:p>
            <a:pPr>
              <a:spcBef>
                <a:spcPts val="0"/>
              </a:spcBef>
              <a:buClr>
                <a:srgbClr val="92D050"/>
              </a:buClr>
            </a:pPr>
            <a:endParaRPr lang="en-US" sz="2000" dirty="0">
              <a:latin typeface="+mj-lt"/>
            </a:endParaRPr>
          </a:p>
          <a:p>
            <a:pPr>
              <a:spcBef>
                <a:spcPts val="0"/>
              </a:spcBef>
              <a:buClr>
                <a:srgbClr val="92D050"/>
              </a:buClr>
            </a:pPr>
            <a:r>
              <a:rPr lang="en-US" sz="2800" dirty="0">
                <a:latin typeface="+mj-lt"/>
              </a:rPr>
              <a:t>Give new employees job safety orientation and provide the personal protective equipment they need.</a:t>
            </a:r>
          </a:p>
          <a:p>
            <a:endParaRPr lang="en-US" sz="3600" dirty="0" smtClean="0">
              <a:solidFill>
                <a:srgbClr val="24F31F"/>
              </a:solidFill>
            </a:endParaRPr>
          </a:p>
          <a:p>
            <a:endParaRPr lang="en-US" sz="3600" dirty="0" smtClean="0">
              <a:solidFill>
                <a:srgbClr val="24F31F"/>
              </a:solidFill>
            </a:endParaRP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What should you do First?</a:t>
            </a:r>
            <a:endParaRPr kumimoji="0" lang="en-US" sz="2800" b="1"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1651" name="Rectangle 3"/>
          <p:cNvSpPr>
            <a:spLocks noGrp="1" noChangeArrowheads="1"/>
          </p:cNvSpPr>
          <p:nvPr>
            <p:ph idx="1"/>
          </p:nvPr>
        </p:nvSpPr>
        <p:spPr>
          <a:xfrm>
            <a:off x="152400" y="1828800"/>
            <a:ext cx="8839200" cy="4648200"/>
          </a:xfrm>
        </p:spPr>
        <p:txBody>
          <a:bodyPr/>
          <a:lstStyle/>
          <a:p>
            <a:pPr marL="609600" indent="-609600" algn="r">
              <a:spcBef>
                <a:spcPts val="0"/>
              </a:spcBef>
              <a:buNone/>
            </a:pPr>
            <a:r>
              <a:rPr lang="en-US" sz="3600" dirty="0" smtClean="0">
                <a:latin typeface="+mj-lt"/>
              </a:rPr>
              <a:t>If you’re the employee of the business….</a:t>
            </a:r>
          </a:p>
          <a:p>
            <a:pPr marL="609600" indent="-609600">
              <a:spcBef>
                <a:spcPts val="0"/>
              </a:spcBef>
              <a:buNone/>
            </a:pPr>
            <a:endParaRPr lang="en-US" sz="2000" b="1" dirty="0" smtClean="0">
              <a:latin typeface="+mj-lt"/>
            </a:endParaRPr>
          </a:p>
          <a:p>
            <a:pPr marL="609600" indent="-609600">
              <a:spcBef>
                <a:spcPts val="0"/>
              </a:spcBef>
              <a:buNone/>
            </a:pPr>
            <a:r>
              <a:rPr lang="en-US" sz="2800" b="1" u="sng" dirty="0" smtClean="0">
                <a:solidFill>
                  <a:srgbClr val="FF0000"/>
                </a:solidFill>
                <a:latin typeface="+mj-lt"/>
              </a:rPr>
              <a:t>W</a:t>
            </a:r>
            <a:r>
              <a:rPr lang="en-US" sz="2800" b="1" dirty="0" smtClean="0">
                <a:latin typeface="+mj-lt"/>
              </a:rPr>
              <a:t>illingness … 	</a:t>
            </a:r>
            <a:r>
              <a:rPr lang="en-US" sz="2800" dirty="0" smtClean="0">
                <a:latin typeface="+mj-lt"/>
              </a:rPr>
              <a:t>To take personal responsibility for your 			safety, your family and the 					homeowner!</a:t>
            </a:r>
          </a:p>
          <a:p>
            <a:pPr marL="609600" indent="-609600">
              <a:spcBef>
                <a:spcPts val="0"/>
              </a:spcBef>
              <a:buNone/>
            </a:pPr>
            <a:endParaRPr lang="en-US" sz="2000" b="1" dirty="0" smtClean="0">
              <a:latin typeface="+mj-lt"/>
            </a:endParaRPr>
          </a:p>
          <a:p>
            <a:pPr marL="609600" indent="-609600">
              <a:spcBef>
                <a:spcPts val="0"/>
              </a:spcBef>
              <a:buNone/>
            </a:pPr>
            <a:r>
              <a:rPr lang="en-US" sz="2800" b="1" u="sng" dirty="0" smtClean="0">
                <a:solidFill>
                  <a:srgbClr val="FF0000"/>
                </a:solidFill>
                <a:latin typeface="+mj-lt"/>
              </a:rPr>
              <a:t>A</a:t>
            </a:r>
            <a:r>
              <a:rPr lang="en-US" sz="2800" b="1" dirty="0" smtClean="0">
                <a:latin typeface="+mj-lt"/>
              </a:rPr>
              <a:t>wareness … 	</a:t>
            </a:r>
            <a:r>
              <a:rPr lang="en-US" sz="2800" dirty="0" smtClean="0">
                <a:latin typeface="+mj-lt"/>
              </a:rPr>
              <a:t>To pay attention to the tasks at hand!</a:t>
            </a:r>
          </a:p>
          <a:p>
            <a:pPr marL="609600" indent="-609600">
              <a:spcBef>
                <a:spcPts val="0"/>
              </a:spcBef>
              <a:buNone/>
            </a:pPr>
            <a:endParaRPr lang="en-US" sz="2000" dirty="0" smtClean="0">
              <a:latin typeface="+mj-lt"/>
            </a:endParaRPr>
          </a:p>
          <a:p>
            <a:pPr marL="609600" indent="-609600">
              <a:spcBef>
                <a:spcPts val="0"/>
              </a:spcBef>
              <a:buNone/>
            </a:pPr>
            <a:r>
              <a:rPr lang="en-US" sz="2800" b="1" u="sng" dirty="0" smtClean="0">
                <a:solidFill>
                  <a:srgbClr val="FF0000"/>
                </a:solidFill>
                <a:latin typeface="+mj-lt"/>
              </a:rPr>
              <a:t>C</a:t>
            </a:r>
            <a:r>
              <a:rPr lang="en-US" sz="2800" b="1" dirty="0" smtClean="0">
                <a:latin typeface="+mj-lt"/>
              </a:rPr>
              <a:t>ommon Sense … 	</a:t>
            </a:r>
            <a:r>
              <a:rPr lang="en-US" sz="2800" dirty="0" smtClean="0">
                <a:latin typeface="+mj-lt"/>
              </a:rPr>
              <a:t>If you figure it out ahead of time, its 				usually pretty easy to do it without 				increasing your exposure or getting sick!</a:t>
            </a: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smtClean="0">
                <a:solidFill>
                  <a:schemeClr val="bg1"/>
                </a:solidFill>
              </a:rPr>
              <a:t>The WOSSA </a:t>
            </a:r>
            <a:r>
              <a:rPr lang="en-US" sz="2800" b="1" dirty="0" smtClean="0">
                <a:solidFill>
                  <a:srgbClr val="FF0000"/>
                </a:solidFill>
              </a:rPr>
              <a:t>WAC</a:t>
            </a:r>
            <a:endParaRPr kumimoji="0" lang="en-US" sz="2800" b="1"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533400" y="1371600"/>
            <a:ext cx="7772400" cy="5029200"/>
          </a:xfrm>
        </p:spPr>
        <p:txBody>
          <a:bodyPr/>
          <a:lstStyle/>
          <a:p>
            <a:endParaRPr lang="en-US" sz="3600" dirty="0" smtClean="0">
              <a:solidFill>
                <a:srgbClr val="24F31F"/>
              </a:solidFill>
            </a:endParaRPr>
          </a:p>
          <a:p>
            <a:pPr marL="0" indent="0">
              <a:buClr>
                <a:srgbClr val="92D050"/>
              </a:buClr>
              <a:buNone/>
            </a:pPr>
            <a:r>
              <a:rPr lang="en-US" sz="3600" dirty="0" smtClean="0">
                <a:latin typeface="+mj-lt"/>
              </a:rPr>
              <a:t>Workplace accidents and Illness’</a:t>
            </a:r>
          </a:p>
          <a:p>
            <a:pPr>
              <a:buClr>
                <a:srgbClr val="92D050"/>
              </a:buClr>
            </a:pPr>
            <a:endParaRPr lang="en-US" sz="2000" dirty="0" smtClean="0">
              <a:latin typeface="+mj-lt"/>
            </a:endParaRPr>
          </a:p>
          <a:p>
            <a:pPr lvl="1">
              <a:buClr>
                <a:srgbClr val="92D050"/>
              </a:buClr>
            </a:pPr>
            <a:r>
              <a:rPr lang="en-US" sz="2800" dirty="0" smtClean="0">
                <a:latin typeface="+mj-lt"/>
              </a:rPr>
              <a:t>Your APP plan identifies them to the workplace</a:t>
            </a:r>
          </a:p>
          <a:p>
            <a:pPr lvl="1">
              <a:buClr>
                <a:srgbClr val="92D050"/>
              </a:buClr>
            </a:pPr>
            <a:endParaRPr lang="en-US" sz="2000" dirty="0" smtClean="0">
              <a:latin typeface="+mj-lt"/>
            </a:endParaRPr>
          </a:p>
          <a:p>
            <a:pPr lvl="1">
              <a:buClr>
                <a:srgbClr val="92D050"/>
              </a:buClr>
            </a:pPr>
            <a:r>
              <a:rPr lang="en-US" sz="2800" dirty="0" smtClean="0">
                <a:latin typeface="+mj-lt"/>
              </a:rPr>
              <a:t>Include them in your safety orientation with new employees</a:t>
            </a:r>
          </a:p>
          <a:p>
            <a:pPr lvl="1">
              <a:buClr>
                <a:srgbClr val="92D050"/>
              </a:buClr>
            </a:pPr>
            <a:endParaRPr lang="en-US" sz="2000" dirty="0" smtClean="0">
              <a:latin typeface="+mj-lt"/>
            </a:endParaRPr>
          </a:p>
          <a:p>
            <a:pPr lvl="1">
              <a:buClr>
                <a:srgbClr val="92D050"/>
              </a:buClr>
            </a:pPr>
            <a:r>
              <a:rPr lang="en-US" sz="2800" dirty="0" smtClean="0">
                <a:solidFill>
                  <a:srgbClr val="24F31F"/>
                </a:solidFill>
                <a:latin typeface="+mj-lt"/>
              </a:rPr>
              <a:t> </a:t>
            </a:r>
            <a:r>
              <a:rPr lang="en-US" sz="2800" dirty="0" smtClean="0">
                <a:latin typeface="+mj-lt"/>
              </a:rPr>
              <a:t>Use them in your safety meetings:</a:t>
            </a:r>
          </a:p>
          <a:p>
            <a:pPr lvl="2">
              <a:buClr>
                <a:srgbClr val="92D050"/>
              </a:buClr>
            </a:pPr>
            <a:r>
              <a:rPr lang="en-US" sz="2800" dirty="0" smtClean="0">
                <a:latin typeface="+mj-lt"/>
              </a:rPr>
              <a:t>Tailgate, Weeklies, Managers </a:t>
            </a: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Understanding the Difference?</a:t>
            </a:r>
            <a:endParaRPr kumimoji="0" lang="en-US" sz="2800" b="1"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22915" name="Rectangle 3"/>
          <p:cNvSpPr>
            <a:spLocks noGrp="1" noChangeArrowheads="1"/>
          </p:cNvSpPr>
          <p:nvPr>
            <p:ph idx="1"/>
          </p:nvPr>
        </p:nvSpPr>
        <p:spPr>
          <a:xfrm>
            <a:off x="2362200" y="1143000"/>
            <a:ext cx="6629400" cy="6019800"/>
          </a:xfrm>
        </p:spPr>
        <p:txBody>
          <a:bodyPr/>
          <a:lstStyle/>
          <a:p>
            <a:pPr>
              <a:buClr>
                <a:srgbClr val="92D050"/>
              </a:buClr>
              <a:buFontTx/>
              <a:buNone/>
            </a:pPr>
            <a:r>
              <a:rPr lang="en-US" sz="2800" dirty="0" smtClean="0">
                <a:latin typeface="+mj-lt"/>
              </a:rPr>
              <a:t>1. Rushing</a:t>
            </a:r>
          </a:p>
          <a:p>
            <a:pPr lvl="1">
              <a:buClr>
                <a:srgbClr val="92D050"/>
              </a:buClr>
            </a:pPr>
            <a:r>
              <a:rPr lang="en-US" dirty="0" smtClean="0">
                <a:latin typeface="+mj-lt"/>
              </a:rPr>
              <a:t>Not replacing compromised PPE</a:t>
            </a:r>
          </a:p>
          <a:p>
            <a:pPr lvl="1">
              <a:buClr>
                <a:srgbClr val="92D050"/>
              </a:buClr>
            </a:pPr>
            <a:r>
              <a:rPr lang="en-US" dirty="0" smtClean="0">
                <a:latin typeface="+mj-lt"/>
              </a:rPr>
              <a:t>Eating on the go…</a:t>
            </a:r>
          </a:p>
          <a:p>
            <a:pPr>
              <a:buClr>
                <a:srgbClr val="92D050"/>
              </a:buClr>
              <a:buFontTx/>
              <a:buNone/>
            </a:pPr>
            <a:r>
              <a:rPr lang="en-US" sz="2800" dirty="0" smtClean="0">
                <a:latin typeface="+mj-lt"/>
              </a:rPr>
              <a:t>2. Eyes not on Path </a:t>
            </a:r>
          </a:p>
          <a:p>
            <a:pPr lvl="1">
              <a:buClr>
                <a:srgbClr val="92D050"/>
              </a:buClr>
            </a:pPr>
            <a:r>
              <a:rPr lang="en-US" dirty="0" smtClean="0">
                <a:latin typeface="+mj-lt"/>
              </a:rPr>
              <a:t>Slips, trips and falls</a:t>
            </a:r>
          </a:p>
          <a:p>
            <a:pPr lvl="1">
              <a:buClr>
                <a:srgbClr val="92D050"/>
              </a:buClr>
            </a:pPr>
            <a:r>
              <a:rPr lang="en-US" dirty="0" smtClean="0">
                <a:latin typeface="+mj-lt"/>
              </a:rPr>
              <a:t>Doing too many  things at once</a:t>
            </a:r>
          </a:p>
          <a:p>
            <a:pPr>
              <a:buClr>
                <a:srgbClr val="92D050"/>
              </a:buClr>
              <a:buFontTx/>
              <a:buNone/>
            </a:pPr>
            <a:r>
              <a:rPr lang="en-US" sz="2800" dirty="0" smtClean="0">
                <a:latin typeface="+mj-lt"/>
              </a:rPr>
              <a:t>3. Eyes not on Task</a:t>
            </a:r>
          </a:p>
          <a:p>
            <a:pPr lvl="1">
              <a:buClr>
                <a:srgbClr val="92D050"/>
              </a:buClr>
            </a:pPr>
            <a:r>
              <a:rPr lang="en-US" dirty="0" smtClean="0">
                <a:latin typeface="+mj-lt"/>
              </a:rPr>
              <a:t>Impact injuries in a contaminated environment</a:t>
            </a:r>
          </a:p>
          <a:p>
            <a:pPr lvl="1">
              <a:buClr>
                <a:srgbClr val="92D050"/>
              </a:buClr>
            </a:pPr>
            <a:r>
              <a:rPr lang="en-US" dirty="0" smtClean="0">
                <a:latin typeface="+mj-lt"/>
              </a:rPr>
              <a:t>Pay attention to the task at hand</a:t>
            </a:r>
          </a:p>
          <a:p>
            <a:pPr>
              <a:buClr>
                <a:srgbClr val="92D050"/>
              </a:buClr>
              <a:buFontTx/>
              <a:buNone/>
            </a:pPr>
            <a:r>
              <a:rPr lang="en-US" sz="2800" dirty="0" smtClean="0">
                <a:latin typeface="+mj-lt"/>
              </a:rPr>
              <a:t>4. Line of Fire</a:t>
            </a:r>
          </a:p>
          <a:p>
            <a:pPr lvl="1">
              <a:buClr>
                <a:srgbClr val="92D050"/>
              </a:buClr>
            </a:pPr>
            <a:r>
              <a:rPr lang="en-US" dirty="0" smtClean="0">
                <a:latin typeface="+mj-lt"/>
              </a:rPr>
              <a:t>Exposure to sewage by “splash back” </a:t>
            </a:r>
          </a:p>
          <a:p>
            <a:pPr lvl="1">
              <a:buClr>
                <a:srgbClr val="92D050"/>
              </a:buClr>
            </a:pPr>
            <a:r>
              <a:rPr lang="en-US" dirty="0" smtClean="0">
                <a:latin typeface="+mj-lt"/>
              </a:rPr>
              <a:t>Less obvious is line of fire by “aerosols”</a:t>
            </a: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Why Do Accidents/Illness’ Happen?</a:t>
            </a:r>
            <a:endParaRPr kumimoji="0" lang="en-US" sz="2800" b="1"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14068"/>
            <a:ext cx="9144000" cy="6858000"/>
          </a:xfrm>
          <a:prstGeom prst="rect">
            <a:avLst/>
          </a:prstGeom>
        </p:spPr>
      </p:pic>
      <p:sp>
        <p:nvSpPr>
          <p:cNvPr id="7"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Remind Everyone…….Everyday!</a:t>
            </a:r>
            <a:endParaRPr kumimoji="0" lang="en-US" sz="2800" b="1"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
        <p:nvSpPr>
          <p:cNvPr id="6"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Why Do Accidents/Illness’ Happen?</a:t>
            </a:r>
            <a:endParaRPr lang="en-US" sz="2800" b="1"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7182063"/>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22915" name="Rectangle 3"/>
          <p:cNvSpPr>
            <a:spLocks noGrp="1" noChangeArrowheads="1"/>
          </p:cNvSpPr>
          <p:nvPr>
            <p:ph idx="1"/>
          </p:nvPr>
        </p:nvSpPr>
        <p:spPr>
          <a:xfrm>
            <a:off x="533400" y="1447800"/>
            <a:ext cx="7772400" cy="5334000"/>
          </a:xfrm>
        </p:spPr>
        <p:txBody>
          <a:bodyPr/>
          <a:lstStyle/>
          <a:p>
            <a:pPr>
              <a:buFontTx/>
              <a:buNone/>
            </a:pPr>
            <a:endParaRPr lang="en-US" sz="2800" dirty="0" smtClean="0"/>
          </a:p>
          <a:p>
            <a:pPr>
              <a:buClr>
                <a:srgbClr val="92D050"/>
              </a:buClr>
              <a:buFontTx/>
              <a:buNone/>
            </a:pPr>
            <a:r>
              <a:rPr lang="en-US" sz="2800" dirty="0" smtClean="0">
                <a:latin typeface="+mj-lt"/>
              </a:rPr>
              <a:t>1. Unaware of exposures</a:t>
            </a:r>
          </a:p>
          <a:p>
            <a:pPr lvl="1">
              <a:buClr>
                <a:srgbClr val="92D050"/>
              </a:buClr>
            </a:pPr>
            <a:r>
              <a:rPr lang="en-US" dirty="0" smtClean="0">
                <a:latin typeface="+mj-lt"/>
              </a:rPr>
              <a:t>Not replacing compromised PPE</a:t>
            </a:r>
          </a:p>
          <a:p>
            <a:pPr lvl="1">
              <a:buClr>
                <a:srgbClr val="92D050"/>
              </a:buClr>
            </a:pPr>
            <a:r>
              <a:rPr lang="en-US" dirty="0" smtClean="0">
                <a:latin typeface="+mj-lt"/>
              </a:rPr>
              <a:t>Eating on the go…</a:t>
            </a:r>
          </a:p>
          <a:p>
            <a:pPr lvl="1">
              <a:buClr>
                <a:srgbClr val="92D050"/>
              </a:buClr>
            </a:pPr>
            <a:endParaRPr lang="en-US" sz="2000" dirty="0" smtClean="0">
              <a:latin typeface="+mj-lt"/>
            </a:endParaRPr>
          </a:p>
          <a:p>
            <a:pPr>
              <a:buClr>
                <a:srgbClr val="92D050"/>
              </a:buClr>
              <a:buFontTx/>
              <a:buNone/>
            </a:pPr>
            <a:r>
              <a:rPr lang="en-US" sz="2800" dirty="0" smtClean="0">
                <a:latin typeface="+mj-lt"/>
              </a:rPr>
              <a:t>2. Positive reinforcement for negative behaviors</a:t>
            </a:r>
          </a:p>
          <a:p>
            <a:pPr>
              <a:buClr>
                <a:srgbClr val="92D050"/>
              </a:buClr>
              <a:buFontTx/>
              <a:buNone/>
            </a:pPr>
            <a:endParaRPr lang="en-US" sz="2000" dirty="0" smtClean="0">
              <a:latin typeface="+mj-lt"/>
            </a:endParaRPr>
          </a:p>
          <a:p>
            <a:pPr>
              <a:buClr>
                <a:srgbClr val="92D050"/>
              </a:buClr>
              <a:buFontTx/>
              <a:buNone/>
            </a:pPr>
            <a:r>
              <a:rPr lang="en-US" sz="2800" dirty="0" smtClean="0">
                <a:latin typeface="+mj-lt"/>
              </a:rPr>
              <a:t>3.  Line of Fire</a:t>
            </a:r>
          </a:p>
          <a:p>
            <a:pPr lvl="1">
              <a:buClr>
                <a:srgbClr val="92D050"/>
              </a:buClr>
            </a:pPr>
            <a:r>
              <a:rPr lang="en-US" dirty="0" smtClean="0">
                <a:latin typeface="+mj-lt"/>
              </a:rPr>
              <a:t>Exposure to sewage by “splash back” </a:t>
            </a:r>
          </a:p>
          <a:p>
            <a:pPr lvl="1">
              <a:buClr>
                <a:srgbClr val="92D050"/>
              </a:buClr>
            </a:pPr>
            <a:r>
              <a:rPr lang="en-US" dirty="0" smtClean="0">
                <a:latin typeface="+mj-lt"/>
              </a:rPr>
              <a:t>Less obvious is line of fire by “aerosols”</a:t>
            </a: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How Does Illness OTJ Happen?</a:t>
            </a:r>
            <a:endParaRPr kumimoji="0" lang="en-US" sz="2800" b="1"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4412078"/>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13770" name="Group 74"/>
          <p:cNvGraphicFramePr>
            <a:graphicFrameLocks noGrp="1"/>
          </p:cNvGraphicFramePr>
          <p:nvPr>
            <p:ph type="tbl" idx="1"/>
            <p:extLst>
              <p:ext uri="{D42A27DB-BD31-4B8C-83A1-F6EECF244321}">
                <p14:modId xmlns:p14="http://schemas.microsoft.com/office/powerpoint/2010/main" val="254784019"/>
              </p:ext>
            </p:extLst>
          </p:nvPr>
        </p:nvGraphicFramePr>
        <p:xfrm>
          <a:off x="152400" y="0"/>
          <a:ext cx="8839200" cy="6945949"/>
        </p:xfrm>
        <a:graphic>
          <a:graphicData uri="http://schemas.openxmlformats.org/drawingml/2006/table">
            <a:tbl>
              <a:tblPr/>
              <a:tblGrid>
                <a:gridCol w="3705225"/>
                <a:gridCol w="1331913"/>
                <a:gridCol w="1927225"/>
                <a:gridCol w="1874837"/>
              </a:tblGrid>
              <a:tr h="477838">
                <a:tc gridSpan="4">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mj-lt"/>
                      </a:endParaRPr>
                    </a:p>
                  </a:txBody>
                  <a:tcPr anchor="b"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477838">
                <a:tc gridSpan="4">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mj-lt"/>
                      </a:endParaRPr>
                    </a:p>
                  </a:txBody>
                  <a:tcPr anchor="b"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601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anchor="b" horzOverflow="overflow">
                    <a:lnL>
                      <a:noFill/>
                    </a:lnL>
                    <a:lnR cap="flat">
                      <a:noFill/>
                    </a:lnR>
                    <a:lnT>
                      <a:noFill/>
                    </a:lnT>
                    <a:lnB>
                      <a:noFill/>
                    </a:lnB>
                    <a:lnTlToBr>
                      <a:noFill/>
                    </a:lnTlToBr>
                    <a:lnBlToTr>
                      <a:noFill/>
                    </a:lnBlToTr>
                    <a:noFill/>
                  </a:tcPr>
                </a:tc>
              </a:tr>
              <a:tr h="28257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Claim Received Year</a:t>
                      </a:r>
                      <a:endParaRPr kumimoji="0" lang="en-US" sz="1400" b="1"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2001</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45878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Accident Type</a:t>
                      </a:r>
                      <a:endParaRPr kumimoji="0" lang="en-US" sz="1400" b="1" i="0" u="none" strike="noStrike" cap="none" normalizeH="0" baseline="0" dirty="0" smtClean="0">
                        <a:ln>
                          <a:noFill/>
                        </a:ln>
                        <a:solidFill>
                          <a:schemeClr val="tx1"/>
                        </a:solidFill>
                        <a:effectLst/>
                        <a:latin typeface="+mj-lt"/>
                      </a:endParaRPr>
                    </a:p>
                  </a:txBody>
                  <a:tcPr anchor="b"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Number of Claims</a:t>
                      </a: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Incurred Costs Total</a:t>
                      </a: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Incurred Costs Average</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3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mj-lt"/>
                      </a:endParaRPr>
                    </a:p>
                  </a:txBody>
                  <a:tcPr anchor="b"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mj-lt"/>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mj-lt"/>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mj-lt"/>
                      </a:endParaRPr>
                    </a:p>
                  </a:txBody>
                  <a:tcPr anchor="b"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28257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BODILY REACTION</a:t>
                      </a:r>
                      <a:endParaRPr kumimoji="0" lang="en-US" sz="1400" b="1"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9,273</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cs typeface="Arial" charset="0"/>
                        </a:rPr>
                        <a:t> $      103,997,796 </a:t>
                      </a: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11,215 </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28257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28098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CONTACT ELEC/TEMP/TOXIC BODY</a:t>
                      </a:r>
                      <a:endParaRPr kumimoji="0" lang="en-US" sz="1400" b="1"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6,634</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18,925,539 </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2,853 </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28257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28416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FALLS</a:t>
                      </a:r>
                      <a:endParaRPr kumimoji="0" lang="en-US" sz="1400" b="1"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18,691</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226,221,360 </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12,103 </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28257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28257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HIGHWAY MOTOR VEHICLE</a:t>
                      </a:r>
                      <a:endParaRPr kumimoji="0" lang="en-US" sz="1400" b="1"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2,743</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45,945,370 </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16,750 </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28257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28257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OVEREXERTION</a:t>
                      </a:r>
                      <a:endParaRPr kumimoji="0" lang="en-US" sz="1400" b="1"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35,993</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405,958,497 </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11,279 </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28257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28257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STRUCK BY OR AGAINST</a:t>
                      </a:r>
                      <a:endParaRPr kumimoji="0" lang="en-US" sz="1400" b="1"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49,183</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165,825,332 </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3,372 </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28257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Times New Roman" pitchFamily="18" charset="0"/>
                      </a:endParaRPr>
                    </a:p>
                  </a:txBody>
                  <a:tcPr anchor="b" horzOverflow="overflow">
                    <a:lnL cap="flat">
                      <a:noFill/>
                    </a:lnL>
                    <a:lnR>
                      <a:noFill/>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Times New Roman" pitchFamily="18" charset="0"/>
                      </a:endParaRPr>
                    </a:p>
                  </a:txBody>
                  <a:tcPr anchor="b" horzOverflow="overflow">
                    <a:lnL>
                      <a:noFill/>
                    </a:lnL>
                    <a:lnR>
                      <a:noFill/>
                    </a:lnR>
                    <a:lnT>
                      <a:noFill/>
                    </a:lnT>
                    <a:lnB cap="flat">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Times New Roman" pitchFamily="18" charset="0"/>
                      </a:endParaRPr>
                    </a:p>
                  </a:txBody>
                  <a:tcPr anchor="b" horzOverflow="overflow">
                    <a:lnL>
                      <a:noFill/>
                    </a:lnL>
                    <a:lnR>
                      <a:noFill/>
                    </a:lnR>
                    <a:lnT>
                      <a:noFill/>
                    </a:lnT>
                    <a:lnB cap="flat">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Times New Roman" pitchFamily="18" charset="0"/>
                      </a:endParaRPr>
                    </a:p>
                  </a:txBody>
                  <a:tcPr anchor="b" horzOverflow="overflow">
                    <a:lnL>
                      <a:noFill/>
                    </a:lnL>
                    <a:lnR cap="flat">
                      <a:noFill/>
                    </a:lnR>
                    <a:lnT>
                      <a:noFill/>
                    </a:lnT>
                    <a:lnB cap="flat">
                      <a:noFill/>
                    </a:lnB>
                    <a:lnTlToBr>
                      <a:noFill/>
                    </a:lnTlToBr>
                    <a:lnBlToTr>
                      <a:noFill/>
                    </a:lnBlToTr>
                    <a:noFill/>
                  </a:tcPr>
                </a:tc>
              </a:tr>
            </a:tbl>
          </a:graphicData>
        </a:graphic>
      </p:graphicFrame>
      <p:sp>
        <p:nvSpPr>
          <p:cNvPr id="3"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CLAIM COUNTS AND COSTS BY ACCIDENT TYPE</a:t>
            </a:r>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14722" name="Group 2"/>
          <p:cNvGraphicFramePr>
            <a:graphicFrameLocks noGrp="1"/>
          </p:cNvGraphicFramePr>
          <p:nvPr>
            <p:ph type="tbl" idx="1"/>
            <p:extLst>
              <p:ext uri="{D42A27DB-BD31-4B8C-83A1-F6EECF244321}">
                <p14:modId xmlns:p14="http://schemas.microsoft.com/office/powerpoint/2010/main" val="276838111"/>
              </p:ext>
            </p:extLst>
          </p:nvPr>
        </p:nvGraphicFramePr>
        <p:xfrm>
          <a:off x="228600" y="304800"/>
          <a:ext cx="8915400" cy="6008689"/>
        </p:xfrm>
        <a:graphic>
          <a:graphicData uri="http://schemas.openxmlformats.org/drawingml/2006/table">
            <a:tbl>
              <a:tblPr/>
              <a:tblGrid>
                <a:gridCol w="3606800"/>
                <a:gridCol w="1355725"/>
                <a:gridCol w="1976438"/>
                <a:gridCol w="1976437"/>
              </a:tblGrid>
              <a:tr h="409575">
                <a:tc gridSpan="4">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mj-lt"/>
                      </a:endParaRPr>
                    </a:p>
                  </a:txBody>
                  <a:tcPr anchor="b"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409575">
                <a:tc gridSpan="4">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mj-lt"/>
                      </a:endParaRPr>
                    </a:p>
                  </a:txBody>
                  <a:tcPr anchor="b"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873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41116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Claim Received Year</a:t>
                      </a:r>
                      <a:endParaRPr kumimoji="0" lang="en-US" sz="1400" b="1"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2005</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92392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Injury Source</a:t>
                      </a:r>
                      <a:endParaRPr kumimoji="0" lang="en-US" sz="1400" b="1" i="0" u="none" strike="noStrike" cap="none" normalizeH="0" baseline="0" dirty="0" smtClean="0">
                        <a:ln>
                          <a:noFill/>
                        </a:ln>
                        <a:solidFill>
                          <a:schemeClr val="tx1"/>
                        </a:solidFill>
                        <a:effectLst/>
                        <a:latin typeface="+mj-lt"/>
                      </a:endParaRPr>
                    </a:p>
                  </a:txBody>
                  <a:tcPr anchor="b"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Number of Claims</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Incurred Costs Total</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Incurred Costs Average</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2750">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INFECTIOUS AGNT</a:t>
                      </a:r>
                      <a:endParaRPr kumimoji="0" lang="en-US" sz="1400" b="1" i="0" u="none" strike="noStrike" cap="none" normalizeH="0" baseline="0" dirty="0" smtClean="0">
                        <a:ln>
                          <a:noFill/>
                        </a:ln>
                        <a:solidFill>
                          <a:schemeClr val="tx1"/>
                        </a:solidFill>
                        <a:effectLst/>
                        <a:latin typeface="+mj-lt"/>
                      </a:endParaRPr>
                    </a:p>
                  </a:txBody>
                  <a:tcPr anchor="b"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686</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1,238,887 </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1,806 </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412750">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41116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LIVE ANIMALS</a:t>
                      </a:r>
                      <a:endParaRPr kumimoji="0" lang="en-US" sz="1400" b="1"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1,506</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3,324,104 </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2,207 </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412750">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412750">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STAIRS/STEPS</a:t>
                      </a:r>
                      <a:endParaRPr kumimoji="0" lang="en-US" sz="1400" b="1"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1,515</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8,462,197 </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5,586 </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41116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412750">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TANKS/BINS                      </a:t>
                      </a:r>
                      <a:endParaRPr kumimoji="0" lang="en-US" sz="1400" b="1"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570</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cap="flat">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3,659,209 </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a:noFill/>
                    </a:lnR>
                    <a:lnT>
                      <a:noFill/>
                    </a:lnT>
                    <a:lnB cap="flat">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6,420 </a:t>
                      </a:r>
                      <a:endParaRPr kumimoji="0" lang="en-US" sz="1400" b="1"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cap="flat">
                      <a:noFill/>
                    </a:lnB>
                    <a:lnTlToBr>
                      <a:noFill/>
                    </a:lnTlToBr>
                    <a:lnBlToTr>
                      <a:noFill/>
                    </a:lnBlToTr>
                    <a:noFill/>
                  </a:tcPr>
                </a:tc>
              </a:tr>
            </a:tbl>
          </a:graphicData>
        </a:graphic>
      </p:graphicFrame>
      <p:sp>
        <p:nvSpPr>
          <p:cNvPr id="9"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CLAIM COUNTS AND COSTS </a:t>
            </a:r>
            <a:r>
              <a:rPr lang="en-US" sz="2800" b="1" dirty="0" smtClean="0">
                <a:solidFill>
                  <a:schemeClr val="bg1"/>
                </a:solidFill>
              </a:rPr>
              <a:t>Z16 INJURY SOURCE</a:t>
            </a:r>
            <a:endParaRPr lang="en-US" sz="2800" b="1" dirty="0">
              <a:solidFill>
                <a:schemeClr val="bg1"/>
              </a:solidFill>
            </a:endParaRPr>
          </a:p>
        </p:txBody>
      </p:sp>
      <p:sp>
        <p:nvSpPr>
          <p:cNvPr id="10" name="Line 64"/>
          <p:cNvSpPr>
            <a:spLocks noChangeShapeType="1"/>
          </p:cNvSpPr>
          <p:nvPr/>
        </p:nvSpPr>
        <p:spPr bwMode="auto">
          <a:xfrm>
            <a:off x="2438400" y="3733800"/>
            <a:ext cx="1371600" cy="0"/>
          </a:xfrm>
          <a:prstGeom prst="line">
            <a:avLst/>
          </a:prstGeom>
          <a:noFill/>
          <a:ln w="9525">
            <a:solidFill>
              <a:schemeClr val="tx1"/>
            </a:solidFill>
            <a:round/>
            <a:headEnd/>
            <a:tailEnd type="triangle" w="med" len="med"/>
          </a:ln>
        </p:spPr>
        <p:txBody>
          <a:bodyPr wrap="none"/>
          <a:lstStyle/>
          <a:p>
            <a:endParaRPr lang="en-US" dirty="0"/>
          </a:p>
        </p:txBody>
      </p:sp>
      <p:sp>
        <p:nvSpPr>
          <p:cNvPr id="11" name="Line 64"/>
          <p:cNvSpPr>
            <a:spLocks noChangeShapeType="1"/>
          </p:cNvSpPr>
          <p:nvPr/>
        </p:nvSpPr>
        <p:spPr bwMode="auto">
          <a:xfrm>
            <a:off x="2438400" y="4495800"/>
            <a:ext cx="1371600" cy="0"/>
          </a:xfrm>
          <a:prstGeom prst="line">
            <a:avLst/>
          </a:prstGeom>
          <a:noFill/>
          <a:ln w="9525">
            <a:solidFill>
              <a:schemeClr val="tx1"/>
            </a:solidFill>
            <a:round/>
            <a:headEnd/>
            <a:tailEnd type="triangle" w="med" len="med"/>
          </a:ln>
        </p:spPr>
        <p:txBody>
          <a:bodyPr wrap="none"/>
          <a:lstStyle/>
          <a:p>
            <a:endParaRPr lang="en-US" dirty="0"/>
          </a:p>
        </p:txBody>
      </p:sp>
      <p:sp>
        <p:nvSpPr>
          <p:cNvPr id="12" name="Line 64"/>
          <p:cNvSpPr>
            <a:spLocks noChangeShapeType="1"/>
          </p:cNvSpPr>
          <p:nvPr/>
        </p:nvSpPr>
        <p:spPr bwMode="auto">
          <a:xfrm>
            <a:off x="2438400" y="5334000"/>
            <a:ext cx="1371600" cy="0"/>
          </a:xfrm>
          <a:prstGeom prst="line">
            <a:avLst/>
          </a:prstGeom>
          <a:noFill/>
          <a:ln w="9525">
            <a:solidFill>
              <a:schemeClr val="tx1"/>
            </a:solidFill>
            <a:round/>
            <a:headEnd/>
            <a:tailEnd type="triangle" w="med" len="med"/>
          </a:ln>
        </p:spPr>
        <p:txBody>
          <a:bodyPr wrap="none"/>
          <a:lstStyle/>
          <a:p>
            <a:endParaRPr lang="en-US" dirty="0"/>
          </a:p>
        </p:txBody>
      </p:sp>
      <p:sp>
        <p:nvSpPr>
          <p:cNvPr id="13" name="Line 64"/>
          <p:cNvSpPr>
            <a:spLocks noChangeShapeType="1"/>
          </p:cNvSpPr>
          <p:nvPr/>
        </p:nvSpPr>
        <p:spPr bwMode="auto">
          <a:xfrm>
            <a:off x="2438400" y="6172200"/>
            <a:ext cx="1371600" cy="0"/>
          </a:xfrm>
          <a:prstGeom prst="line">
            <a:avLst/>
          </a:prstGeom>
          <a:noFill/>
          <a:ln w="9525">
            <a:solidFill>
              <a:schemeClr val="tx1"/>
            </a:solidFill>
            <a:round/>
            <a:headEnd/>
            <a:tailEnd type="triangle" w="med" len="med"/>
          </a:ln>
        </p:spPr>
        <p:txBody>
          <a:bodyPr wrap="none"/>
          <a:lstStyle/>
          <a:p>
            <a:endParaRPr lang="en-US" dirty="0"/>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609600" y="1828800"/>
            <a:ext cx="8001000" cy="4648200"/>
          </a:xfrm>
        </p:spPr>
        <p:txBody>
          <a:bodyPr/>
          <a:lstStyle/>
          <a:p>
            <a:pPr>
              <a:spcBef>
                <a:spcPts val="0"/>
              </a:spcBef>
              <a:buClr>
                <a:srgbClr val="92D050"/>
              </a:buClr>
            </a:pPr>
            <a:r>
              <a:rPr lang="en-US" sz="2800" dirty="0" smtClean="0">
                <a:latin typeface="+mj-lt"/>
              </a:rPr>
              <a:t>Quantify the actual exposures to workers on the OSS industry.</a:t>
            </a:r>
          </a:p>
          <a:p>
            <a:pPr>
              <a:spcBef>
                <a:spcPts val="0"/>
              </a:spcBef>
              <a:buClr>
                <a:srgbClr val="92D050"/>
              </a:buClr>
            </a:pPr>
            <a:endParaRPr lang="en-US" sz="2000" dirty="0" smtClean="0">
              <a:latin typeface="+mj-lt"/>
            </a:endParaRPr>
          </a:p>
          <a:p>
            <a:pPr>
              <a:spcBef>
                <a:spcPts val="0"/>
              </a:spcBef>
              <a:buClr>
                <a:srgbClr val="92D050"/>
              </a:buClr>
            </a:pPr>
            <a:r>
              <a:rPr lang="en-US" sz="2800" dirty="0" smtClean="0">
                <a:latin typeface="+mj-lt"/>
              </a:rPr>
              <a:t>Identify current risk mitigation with commonly used tools and PPE (Personal Protective Equipment).</a:t>
            </a:r>
          </a:p>
          <a:p>
            <a:pPr>
              <a:spcBef>
                <a:spcPts val="0"/>
              </a:spcBef>
              <a:buClr>
                <a:srgbClr val="92D050"/>
              </a:buClr>
            </a:pPr>
            <a:endParaRPr lang="en-US" sz="2000" dirty="0" smtClean="0">
              <a:latin typeface="+mj-lt"/>
            </a:endParaRPr>
          </a:p>
          <a:p>
            <a:pPr>
              <a:spcBef>
                <a:spcPts val="0"/>
              </a:spcBef>
              <a:buClr>
                <a:srgbClr val="92D050"/>
              </a:buClr>
            </a:pPr>
            <a:r>
              <a:rPr lang="en-US" sz="2800" dirty="0" smtClean="0">
                <a:latin typeface="+mj-lt"/>
              </a:rPr>
              <a:t>Raise awareness to the exposures through education and training</a:t>
            </a:r>
          </a:p>
          <a:p>
            <a:pPr>
              <a:spcBef>
                <a:spcPts val="0"/>
              </a:spcBef>
              <a:buClr>
                <a:srgbClr val="92D050"/>
              </a:buClr>
            </a:pPr>
            <a:endParaRPr lang="en-US" sz="2000" dirty="0" smtClean="0">
              <a:latin typeface="+mj-lt"/>
            </a:endParaRPr>
          </a:p>
          <a:p>
            <a:pPr>
              <a:spcBef>
                <a:spcPts val="0"/>
              </a:spcBef>
              <a:buClr>
                <a:srgbClr val="92D050"/>
              </a:buClr>
            </a:pPr>
            <a:r>
              <a:rPr lang="en-US" sz="2800" dirty="0" smtClean="0">
                <a:latin typeface="+mj-lt"/>
              </a:rPr>
              <a:t>Provide useful tools and recommendations to identify and manage pathogen exposures in the workplace.</a:t>
            </a: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ysClr val="window" lastClr="FFFFFF"/>
                </a:solidFill>
                <a:latin typeface="Arial" panose="020B0604020202020204" pitchFamily="34" charset="0"/>
                <a:cs typeface="Arial" panose="020B0604020202020204" pitchFamily="34" charset="0"/>
              </a:rPr>
              <a:t>Purpose of the Grant and Outcomes</a:t>
            </a:r>
            <a:endParaRPr kumimoji="0" lang="en-US" sz="2800" b="1" i="0" u="none" strike="noStrike" kern="1200" cap="none" spc="0" normalizeH="0" baseline="0" noProof="0" dirty="0" smtClean="0">
              <a:ln>
                <a:noFill/>
              </a:ln>
              <a:solidFill>
                <a:sysClr val="window" lastClr="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15746" name="Group 2"/>
          <p:cNvGraphicFramePr>
            <a:graphicFrameLocks noGrp="1"/>
          </p:cNvGraphicFramePr>
          <p:nvPr>
            <p:ph type="tbl" idx="1"/>
            <p:extLst>
              <p:ext uri="{D42A27DB-BD31-4B8C-83A1-F6EECF244321}">
                <p14:modId xmlns:p14="http://schemas.microsoft.com/office/powerpoint/2010/main" val="125422409"/>
              </p:ext>
            </p:extLst>
          </p:nvPr>
        </p:nvGraphicFramePr>
        <p:xfrm>
          <a:off x="228600" y="228600"/>
          <a:ext cx="8686800" cy="6265867"/>
        </p:xfrm>
        <a:graphic>
          <a:graphicData uri="http://schemas.openxmlformats.org/drawingml/2006/table">
            <a:tbl>
              <a:tblPr/>
              <a:tblGrid>
                <a:gridCol w="3513138"/>
                <a:gridCol w="1320800"/>
                <a:gridCol w="1928812"/>
                <a:gridCol w="1924050"/>
              </a:tblGrid>
              <a:tr h="349250">
                <a:tc gridSpan="4">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mj-lt"/>
                      </a:endParaRPr>
                    </a:p>
                  </a:txBody>
                  <a:tcPr anchor="b"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349250">
                <a:tc gridSpan="4">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mj-lt"/>
                      </a:endParaRPr>
                    </a:p>
                  </a:txBody>
                  <a:tcPr anchor="b"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7429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35083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Claim Received Year</a:t>
                      </a:r>
                      <a:endParaRPr kumimoji="0" lang="en-US" sz="1400" b="0"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2005</a:t>
                      </a: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744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j-lt"/>
                      </a:endParaRPr>
                    </a:p>
                  </a:txBody>
                  <a:tcPr anchor="b"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Number</a:t>
                      </a: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Aggregate Amt</a:t>
                      </a: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Avg per Claim</a:t>
                      </a: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35083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LADDERS UNS</a:t>
                      </a:r>
                      <a:endParaRPr kumimoji="0" lang="en-US" sz="1400" b="0"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312</a:t>
                      </a: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1,610,948 </a:t>
                      </a: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5,163 </a:t>
                      </a: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35242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35083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PRESSURE LINES</a:t>
                      </a:r>
                      <a:endParaRPr kumimoji="0" lang="en-US" sz="1400" b="0"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353</a:t>
                      </a: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2,291,970 </a:t>
                      </a: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6,493 </a:t>
                      </a: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35083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35242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NONPOWER KNIFE</a:t>
                      </a:r>
                      <a:endParaRPr kumimoji="0" lang="en-US" sz="1400" b="0"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4,420</a:t>
                      </a: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3,778,130 </a:t>
                      </a: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855 </a:t>
                      </a: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35083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35083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NONPWR TOOL</a:t>
                      </a:r>
                      <a:endParaRPr kumimoji="0" lang="en-US" sz="1400" b="0"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1,937</a:t>
                      </a: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8,568,883 </a:t>
                      </a: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4,424 </a:t>
                      </a: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35083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35242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SHOVEL/SPADE</a:t>
                      </a:r>
                      <a:endParaRPr kumimoji="0" lang="en-US" sz="1400" b="0" i="0" u="none" strike="noStrike" cap="none" normalizeH="0" baseline="0" dirty="0" smtClean="0">
                        <a:ln>
                          <a:noFill/>
                        </a:ln>
                        <a:solidFill>
                          <a:schemeClr val="tx1"/>
                        </a:solidFill>
                        <a:effectLst/>
                        <a:latin typeface="+mj-lt"/>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352</a:t>
                      </a: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2,061,306 </a:t>
                      </a: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 $            5,856 </a:t>
                      </a:r>
                      <a:endParaRPr kumimoji="0" lang="en-US" sz="1400" b="0" i="0" u="none" strike="noStrike" cap="none" normalizeH="0" baseline="0" dirty="0" smtClean="0">
                        <a:ln>
                          <a:noFill/>
                        </a:ln>
                        <a:solidFill>
                          <a:schemeClr val="tx1"/>
                        </a:solidFill>
                        <a:effectLst/>
                        <a:latin typeface="+mj-lt"/>
                      </a:endParaRPr>
                    </a:p>
                  </a:txBody>
                  <a:tcPr anchor="b" horzOverflow="overflow">
                    <a:lnL>
                      <a:noFill/>
                    </a:lnL>
                    <a:lnR cap="flat">
                      <a:noFill/>
                    </a:lnR>
                    <a:lnT>
                      <a:noFill/>
                    </a:lnT>
                    <a:lnB>
                      <a:noFill/>
                    </a:lnB>
                    <a:lnTlToBr>
                      <a:noFill/>
                    </a:lnTlToBr>
                    <a:lnBlToTr>
                      <a:noFill/>
                    </a:lnBlToTr>
                    <a:noFill/>
                  </a:tcPr>
                </a:tc>
              </a:tr>
              <a:tr h="35083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Times New Roman" pitchFamily="18" charset="0"/>
                      </a:endParaRPr>
                    </a:p>
                  </a:txBody>
                  <a:tcPr anchor="b" horzOverflow="overflow">
                    <a:lnL cap="flat">
                      <a:noFill/>
                    </a:lnL>
                    <a:lnR>
                      <a:noFill/>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Times New Roman" pitchFamily="18" charset="0"/>
                      </a:endParaRPr>
                    </a:p>
                  </a:txBody>
                  <a:tcPr anchor="b" horzOverflow="overflow">
                    <a:lnL>
                      <a:noFill/>
                    </a:lnL>
                    <a:lnR>
                      <a:noFill/>
                    </a:lnR>
                    <a:lnT>
                      <a:noFill/>
                    </a:lnT>
                    <a:lnB cap="flat">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Times New Roman" pitchFamily="18" charset="0"/>
                      </a:endParaRPr>
                    </a:p>
                  </a:txBody>
                  <a:tcPr anchor="b" horzOverflow="overflow">
                    <a:lnL>
                      <a:noFill/>
                    </a:lnL>
                    <a:lnR>
                      <a:noFill/>
                    </a:lnR>
                    <a:lnT>
                      <a:noFill/>
                    </a:lnT>
                    <a:lnB cap="flat">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Times New Roman" pitchFamily="18" charset="0"/>
                      </a:endParaRPr>
                    </a:p>
                  </a:txBody>
                  <a:tcPr anchor="b" horzOverflow="overflow">
                    <a:lnL>
                      <a:noFill/>
                    </a:lnL>
                    <a:lnR cap="flat">
                      <a:noFill/>
                    </a:lnR>
                    <a:lnT>
                      <a:noFill/>
                    </a:lnT>
                    <a:lnB cap="flat">
                      <a:noFill/>
                    </a:lnB>
                    <a:lnTlToBr>
                      <a:noFill/>
                    </a:lnTlToBr>
                    <a:lnBlToTr>
                      <a:noFill/>
                    </a:lnBlToTr>
                    <a:noFill/>
                  </a:tcPr>
                </a:tc>
              </a:tr>
            </a:tbl>
          </a:graphicData>
        </a:graphic>
      </p:graphicFrame>
      <p:sp>
        <p:nvSpPr>
          <p:cNvPr id="415808" name="Line 64"/>
          <p:cNvSpPr>
            <a:spLocks noChangeShapeType="1"/>
          </p:cNvSpPr>
          <p:nvPr/>
        </p:nvSpPr>
        <p:spPr bwMode="auto">
          <a:xfrm>
            <a:off x="2438400" y="3200400"/>
            <a:ext cx="1371600" cy="0"/>
          </a:xfrm>
          <a:prstGeom prst="line">
            <a:avLst/>
          </a:prstGeom>
          <a:noFill/>
          <a:ln w="9525">
            <a:solidFill>
              <a:schemeClr val="tx1"/>
            </a:solidFill>
            <a:round/>
            <a:headEnd/>
            <a:tailEnd type="triangle" w="med" len="med"/>
          </a:ln>
        </p:spPr>
        <p:txBody>
          <a:bodyPr wrap="none"/>
          <a:lstStyle/>
          <a:p>
            <a:endParaRPr lang="en-US" dirty="0"/>
          </a:p>
        </p:txBody>
      </p:sp>
      <p:sp>
        <p:nvSpPr>
          <p:cNvPr id="415809" name="Line 65"/>
          <p:cNvSpPr>
            <a:spLocks noChangeShapeType="1"/>
          </p:cNvSpPr>
          <p:nvPr/>
        </p:nvSpPr>
        <p:spPr bwMode="auto">
          <a:xfrm>
            <a:off x="2438400" y="4572000"/>
            <a:ext cx="1371600" cy="0"/>
          </a:xfrm>
          <a:prstGeom prst="line">
            <a:avLst/>
          </a:prstGeom>
          <a:noFill/>
          <a:ln w="9525">
            <a:solidFill>
              <a:schemeClr val="tx1"/>
            </a:solidFill>
            <a:round/>
            <a:headEnd/>
            <a:tailEnd type="triangle" w="med" len="med"/>
          </a:ln>
        </p:spPr>
        <p:txBody>
          <a:bodyPr wrap="none"/>
          <a:lstStyle/>
          <a:p>
            <a:endParaRPr lang="en-US" dirty="0"/>
          </a:p>
        </p:txBody>
      </p:sp>
      <p:sp>
        <p:nvSpPr>
          <p:cNvPr id="415810" name="Line 66"/>
          <p:cNvSpPr>
            <a:spLocks noChangeShapeType="1"/>
          </p:cNvSpPr>
          <p:nvPr/>
        </p:nvSpPr>
        <p:spPr bwMode="auto">
          <a:xfrm>
            <a:off x="2438400" y="5334000"/>
            <a:ext cx="1371600" cy="0"/>
          </a:xfrm>
          <a:prstGeom prst="line">
            <a:avLst/>
          </a:prstGeom>
          <a:noFill/>
          <a:ln w="9525">
            <a:solidFill>
              <a:schemeClr val="tx1"/>
            </a:solidFill>
            <a:round/>
            <a:headEnd/>
            <a:tailEnd type="triangle" w="med" len="med"/>
          </a:ln>
        </p:spPr>
        <p:txBody>
          <a:bodyPr wrap="none"/>
          <a:lstStyle/>
          <a:p>
            <a:endParaRPr lang="en-US" dirty="0"/>
          </a:p>
        </p:txBody>
      </p:sp>
      <p:sp>
        <p:nvSpPr>
          <p:cNvPr id="415811" name="Line 67"/>
          <p:cNvSpPr>
            <a:spLocks noChangeShapeType="1"/>
          </p:cNvSpPr>
          <p:nvPr/>
        </p:nvSpPr>
        <p:spPr bwMode="auto">
          <a:xfrm>
            <a:off x="2438400" y="6019800"/>
            <a:ext cx="1371600" cy="0"/>
          </a:xfrm>
          <a:prstGeom prst="line">
            <a:avLst/>
          </a:prstGeom>
          <a:noFill/>
          <a:ln w="9525">
            <a:solidFill>
              <a:schemeClr val="tx1"/>
            </a:solidFill>
            <a:round/>
            <a:headEnd/>
            <a:tailEnd type="triangle" w="med" len="med"/>
          </a:ln>
        </p:spPr>
        <p:txBody>
          <a:bodyPr wrap="none"/>
          <a:lstStyle/>
          <a:p>
            <a:endParaRPr lang="en-US" dirty="0"/>
          </a:p>
        </p:txBody>
      </p:sp>
      <p:sp>
        <p:nvSpPr>
          <p:cNvPr id="7"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CLAIM COUNTS AND COSTS </a:t>
            </a:r>
            <a:r>
              <a:rPr lang="en-US" sz="2800" b="1" dirty="0" smtClean="0">
                <a:solidFill>
                  <a:schemeClr val="bg1"/>
                </a:solidFill>
              </a:rPr>
              <a:t>Z16 INJURY SOURCE</a:t>
            </a:r>
            <a:endParaRPr lang="en-US" sz="2800" b="1" dirty="0">
              <a:solidFill>
                <a:schemeClr val="bg1"/>
              </a:solidFill>
            </a:endParaRPr>
          </a:p>
        </p:txBody>
      </p:sp>
      <p:sp>
        <p:nvSpPr>
          <p:cNvPr id="8" name="Line 65"/>
          <p:cNvSpPr>
            <a:spLocks noChangeShapeType="1"/>
          </p:cNvSpPr>
          <p:nvPr/>
        </p:nvSpPr>
        <p:spPr bwMode="auto">
          <a:xfrm>
            <a:off x="2438400" y="3886200"/>
            <a:ext cx="1371600" cy="0"/>
          </a:xfrm>
          <a:prstGeom prst="line">
            <a:avLst/>
          </a:prstGeom>
          <a:noFill/>
          <a:ln w="9525">
            <a:solidFill>
              <a:schemeClr val="tx1"/>
            </a:solidFill>
            <a:round/>
            <a:headEnd/>
            <a:tailEnd type="triangle" w="med" len="med"/>
          </a:ln>
        </p:spPr>
        <p:txBody>
          <a:bodyPr wrap="none"/>
          <a:lstStyle/>
          <a:p>
            <a:endParaRPr lang="en-US" dirty="0"/>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533400" y="1828800"/>
            <a:ext cx="7772400" cy="4648200"/>
          </a:xfrm>
        </p:spPr>
        <p:txBody>
          <a:bodyPr/>
          <a:lstStyle/>
          <a:p>
            <a:pPr marL="0" indent="0">
              <a:buClr>
                <a:srgbClr val="92D050"/>
              </a:buClr>
              <a:buNone/>
            </a:pPr>
            <a:r>
              <a:rPr lang="en-US" sz="3600" dirty="0" smtClean="0">
                <a:latin typeface="+mj-lt"/>
              </a:rPr>
              <a:t>What do you think this means?</a:t>
            </a:r>
          </a:p>
          <a:p>
            <a:pPr>
              <a:buClr>
                <a:srgbClr val="92D050"/>
              </a:buClr>
            </a:pPr>
            <a:endParaRPr lang="en-US" sz="2000" dirty="0" smtClean="0">
              <a:latin typeface="+mj-lt"/>
            </a:endParaRPr>
          </a:p>
          <a:p>
            <a:pPr lvl="1">
              <a:buClr>
                <a:srgbClr val="92D050"/>
              </a:buClr>
            </a:pPr>
            <a:r>
              <a:rPr lang="en-US" sz="2800" dirty="0" smtClean="0">
                <a:latin typeface="+mj-lt"/>
              </a:rPr>
              <a:t>Safety Management breaks down management as a </a:t>
            </a:r>
            <a:r>
              <a:rPr lang="en-US" sz="2800" u="sng" dirty="0" smtClean="0">
                <a:latin typeface="+mj-lt"/>
              </a:rPr>
              <a:t>process</a:t>
            </a:r>
          </a:p>
          <a:p>
            <a:pPr lvl="1">
              <a:buClr>
                <a:srgbClr val="92D050"/>
              </a:buClr>
            </a:pPr>
            <a:endParaRPr lang="en-US" sz="2000" u="sng" dirty="0" smtClean="0">
              <a:latin typeface="+mj-lt"/>
            </a:endParaRPr>
          </a:p>
          <a:p>
            <a:pPr lvl="1">
              <a:buClr>
                <a:srgbClr val="92D050"/>
              </a:buClr>
            </a:pPr>
            <a:r>
              <a:rPr lang="en-US" sz="2800" dirty="0" smtClean="0">
                <a:latin typeface="+mj-lt"/>
              </a:rPr>
              <a:t>Looks at three elements: </a:t>
            </a:r>
          </a:p>
          <a:p>
            <a:pPr lvl="2">
              <a:buClr>
                <a:srgbClr val="92D050"/>
              </a:buClr>
            </a:pPr>
            <a:r>
              <a:rPr lang="en-US" sz="2800" dirty="0" smtClean="0">
                <a:latin typeface="+mj-lt"/>
              </a:rPr>
              <a:t>People</a:t>
            </a:r>
          </a:p>
          <a:p>
            <a:pPr lvl="2">
              <a:buClr>
                <a:srgbClr val="92D050"/>
              </a:buClr>
            </a:pPr>
            <a:r>
              <a:rPr lang="en-US" sz="2800" dirty="0" smtClean="0">
                <a:latin typeface="+mj-lt"/>
              </a:rPr>
              <a:t>Planning</a:t>
            </a:r>
          </a:p>
          <a:p>
            <a:pPr lvl="2">
              <a:buClr>
                <a:srgbClr val="92D050"/>
              </a:buClr>
            </a:pPr>
            <a:r>
              <a:rPr lang="en-US" sz="2800" dirty="0" smtClean="0">
                <a:latin typeface="+mj-lt"/>
              </a:rPr>
              <a:t>Control</a:t>
            </a: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Safety “Management” vs. Safety “Programs”</a:t>
            </a:r>
          </a:p>
        </p:txBody>
      </p:sp>
      <p:sp>
        <p:nvSpPr>
          <p:cNvPr id="6" name="Rectangle 5"/>
          <p:cNvSpPr/>
          <p:nvPr/>
        </p:nvSpPr>
        <p:spPr>
          <a:xfrm>
            <a:off x="5105400" y="4876800"/>
            <a:ext cx="4038600" cy="198120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4578" name="Picture 2" descr="http://web.multco.us/sites/default/files/imagecache/large/images/safetyfirst_xs_17605707.jpg"/>
          <p:cNvPicPr>
            <a:picLocks noChangeAspect="1" noChangeArrowheads="1"/>
          </p:cNvPicPr>
          <p:nvPr/>
        </p:nvPicPr>
        <p:blipFill rotWithShape="1">
          <a:blip r:embed="rId3">
            <a:extLst>
              <a:ext uri="{28A0092B-C50C-407E-A947-70E740481C1C}">
                <a14:useLocalDpi xmlns:a14="http://schemas.microsoft.com/office/drawing/2010/main" val="0"/>
              </a:ext>
            </a:extLst>
          </a:blip>
          <a:srcRect l="3695"/>
          <a:stretch/>
        </p:blipFill>
        <p:spPr bwMode="auto">
          <a:xfrm>
            <a:off x="6466114" y="4876800"/>
            <a:ext cx="2677886" cy="198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533400" y="1981200"/>
            <a:ext cx="7772400" cy="4648200"/>
          </a:xfrm>
        </p:spPr>
        <p:txBody>
          <a:bodyPr/>
          <a:lstStyle/>
          <a:p>
            <a:pPr marL="393700" lvl="1" indent="0">
              <a:spcBef>
                <a:spcPts val="0"/>
              </a:spcBef>
              <a:buNone/>
            </a:pPr>
            <a:r>
              <a:rPr lang="en-US" sz="3600" dirty="0" smtClean="0">
                <a:latin typeface="+mj-lt"/>
              </a:rPr>
              <a:t>This approach puts them in context of ways to create a company “Culture” considering:</a:t>
            </a:r>
          </a:p>
          <a:p>
            <a:pPr lvl="1">
              <a:spcBef>
                <a:spcPts val="0"/>
              </a:spcBef>
              <a:buFontTx/>
              <a:buNone/>
            </a:pPr>
            <a:r>
              <a:rPr lang="en-US" sz="2800" dirty="0" smtClean="0">
                <a:latin typeface="+mj-lt"/>
              </a:rPr>
              <a:t> </a:t>
            </a:r>
          </a:p>
          <a:p>
            <a:pPr lvl="2">
              <a:spcBef>
                <a:spcPts val="0"/>
              </a:spcBef>
              <a:buClr>
                <a:srgbClr val="92D050"/>
              </a:buClr>
              <a:buSzPct val="95000"/>
            </a:pPr>
            <a:r>
              <a:rPr lang="en-US" sz="2800" dirty="0" smtClean="0">
                <a:latin typeface="+mj-lt"/>
              </a:rPr>
              <a:t>Safety Issues</a:t>
            </a:r>
          </a:p>
          <a:p>
            <a:pPr lvl="2">
              <a:spcBef>
                <a:spcPts val="0"/>
              </a:spcBef>
              <a:buClr>
                <a:srgbClr val="92D050"/>
              </a:buClr>
              <a:buSzPct val="95000"/>
            </a:pPr>
            <a:endParaRPr lang="en-US" sz="2000" dirty="0" smtClean="0">
              <a:latin typeface="+mj-lt"/>
            </a:endParaRPr>
          </a:p>
          <a:p>
            <a:pPr lvl="2">
              <a:spcBef>
                <a:spcPts val="0"/>
              </a:spcBef>
              <a:buClr>
                <a:srgbClr val="92D050"/>
              </a:buClr>
              <a:buSzPct val="95000"/>
            </a:pPr>
            <a:r>
              <a:rPr lang="en-US" sz="2800" dirty="0" smtClean="0">
                <a:latin typeface="+mj-lt"/>
              </a:rPr>
              <a:t>Health Issues</a:t>
            </a:r>
          </a:p>
          <a:p>
            <a:pPr lvl="2">
              <a:spcBef>
                <a:spcPts val="0"/>
              </a:spcBef>
              <a:buClr>
                <a:srgbClr val="92D050"/>
              </a:buClr>
              <a:buSzPct val="95000"/>
            </a:pPr>
            <a:endParaRPr lang="en-US" sz="2000" dirty="0" smtClean="0">
              <a:latin typeface="+mj-lt"/>
            </a:endParaRPr>
          </a:p>
          <a:p>
            <a:pPr lvl="2">
              <a:spcBef>
                <a:spcPts val="0"/>
              </a:spcBef>
              <a:buClr>
                <a:srgbClr val="92D050"/>
              </a:buClr>
              <a:buSzPct val="95000"/>
            </a:pPr>
            <a:r>
              <a:rPr lang="en-US" sz="2800" dirty="0" smtClean="0">
                <a:latin typeface="+mj-lt"/>
              </a:rPr>
              <a:t>Environmental Issues</a:t>
            </a: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Safety </a:t>
            </a:r>
            <a:r>
              <a:rPr lang="en-US" sz="2800" b="1" dirty="0" smtClean="0">
                <a:solidFill>
                  <a:schemeClr val="bg1"/>
                </a:solidFill>
              </a:rPr>
              <a:t>Management</a:t>
            </a:r>
            <a:endParaRPr lang="en-US" sz="2800" b="1" dirty="0">
              <a:solidFill>
                <a:schemeClr val="bg1"/>
              </a:solidFill>
            </a:endParaRPr>
          </a:p>
        </p:txBody>
      </p:sp>
      <p:sp>
        <p:nvSpPr>
          <p:cNvPr id="6" name="Rectangle 5"/>
          <p:cNvSpPr/>
          <p:nvPr/>
        </p:nvSpPr>
        <p:spPr>
          <a:xfrm>
            <a:off x="5105400" y="4876800"/>
            <a:ext cx="4038600" cy="198120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3554" name="Picture 2" descr="http://www.bcsafetyconsultants.com/wp-content/uploads/2013/05/silviculture-safety-tailgate-meeting-spac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04" t="7249"/>
          <a:stretch/>
        </p:blipFill>
        <p:spPr bwMode="auto">
          <a:xfrm>
            <a:off x="6505303" y="4876800"/>
            <a:ext cx="2643180" cy="198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381000" y="1905000"/>
            <a:ext cx="8458200" cy="4876800"/>
          </a:xfrm>
        </p:spPr>
        <p:txBody>
          <a:bodyPr/>
          <a:lstStyle/>
          <a:p>
            <a:pPr marL="0" lvl="1">
              <a:spcBef>
                <a:spcPts val="0"/>
              </a:spcBef>
              <a:buFontTx/>
              <a:buNone/>
            </a:pPr>
            <a:r>
              <a:rPr lang="en-US" sz="3600" dirty="0" smtClean="0">
                <a:latin typeface="+mj-lt"/>
              </a:rPr>
              <a:t>If Safety “Management” is the Warehouse,</a:t>
            </a:r>
          </a:p>
          <a:p>
            <a:pPr marL="0" lvl="1">
              <a:spcBef>
                <a:spcPts val="0"/>
              </a:spcBef>
              <a:buFontTx/>
              <a:buNone/>
            </a:pPr>
            <a:r>
              <a:rPr lang="en-US" sz="3600" dirty="0" smtClean="0">
                <a:latin typeface="+mj-lt"/>
              </a:rPr>
              <a:t>Then “Safety Programs” are the Delivery</a:t>
            </a:r>
          </a:p>
          <a:p>
            <a:pPr marL="0" lvl="1">
              <a:spcBef>
                <a:spcPts val="0"/>
              </a:spcBef>
              <a:buFontTx/>
              <a:buNone/>
            </a:pPr>
            <a:r>
              <a:rPr lang="en-US" sz="3600" dirty="0" smtClean="0">
                <a:latin typeface="+mj-lt"/>
              </a:rPr>
              <a:t>Trucks.</a:t>
            </a:r>
          </a:p>
          <a:p>
            <a:pPr marL="0" lvl="1">
              <a:spcBef>
                <a:spcPts val="0"/>
              </a:spcBef>
              <a:buFontTx/>
              <a:buNone/>
            </a:pPr>
            <a:endParaRPr lang="en-US" sz="2000" dirty="0" smtClean="0">
              <a:latin typeface="+mj-lt"/>
            </a:endParaRPr>
          </a:p>
          <a:p>
            <a:pPr marL="0" lvl="1">
              <a:spcBef>
                <a:spcPts val="0"/>
              </a:spcBef>
              <a:buFontTx/>
              <a:buNone/>
            </a:pPr>
            <a:r>
              <a:rPr lang="en-US" sz="2800" dirty="0" smtClean="0">
                <a:latin typeface="+mj-lt"/>
              </a:rPr>
              <a:t>Programs are used to focus workers attention on specific issues…</a:t>
            </a:r>
          </a:p>
          <a:p>
            <a:pPr marL="0" lvl="1">
              <a:spcBef>
                <a:spcPts val="0"/>
              </a:spcBef>
              <a:buFontTx/>
              <a:buNone/>
            </a:pPr>
            <a:endParaRPr lang="en-US" sz="2000" dirty="0" smtClean="0">
              <a:latin typeface="+mj-lt"/>
            </a:endParaRPr>
          </a:p>
          <a:p>
            <a:pPr lvl="1">
              <a:spcBef>
                <a:spcPts val="0"/>
              </a:spcBef>
              <a:buClr>
                <a:srgbClr val="92D050"/>
              </a:buClr>
              <a:buSzPct val="95000"/>
            </a:pPr>
            <a:r>
              <a:rPr lang="en-US" sz="2800" dirty="0" smtClean="0">
                <a:latin typeface="+mj-lt"/>
              </a:rPr>
              <a:t>Establishing the company “safety culture”</a:t>
            </a:r>
          </a:p>
          <a:p>
            <a:pPr lvl="1">
              <a:spcBef>
                <a:spcPts val="0"/>
              </a:spcBef>
              <a:buClr>
                <a:srgbClr val="92D050"/>
              </a:buClr>
              <a:buSzPct val="95000"/>
            </a:pPr>
            <a:r>
              <a:rPr lang="en-US" sz="2800" dirty="0" smtClean="0">
                <a:latin typeface="+mj-lt"/>
              </a:rPr>
              <a:t> Team building / Training</a:t>
            </a:r>
          </a:p>
          <a:p>
            <a:pPr lvl="1">
              <a:spcBef>
                <a:spcPts val="0"/>
              </a:spcBef>
              <a:buClr>
                <a:srgbClr val="92D050"/>
              </a:buClr>
              <a:buSzPct val="95000"/>
            </a:pPr>
            <a:r>
              <a:rPr lang="en-US" sz="2800" dirty="0" smtClean="0">
                <a:latin typeface="+mj-lt"/>
              </a:rPr>
              <a:t> Focus safety issue</a:t>
            </a: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Safety </a:t>
            </a:r>
            <a:r>
              <a:rPr lang="en-US" sz="2800" b="1" dirty="0" smtClean="0">
                <a:solidFill>
                  <a:schemeClr val="bg1"/>
                </a:solidFill>
              </a:rPr>
              <a:t>Management</a:t>
            </a:r>
            <a:endParaRPr lang="en-US" sz="2800" b="1" dirty="0">
              <a:solidFill>
                <a:schemeClr val="bg1"/>
              </a:solidFill>
            </a:endParaRPr>
          </a:p>
        </p:txBody>
      </p:sp>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457200" y="2057400"/>
            <a:ext cx="7772400" cy="4648200"/>
          </a:xfrm>
        </p:spPr>
        <p:txBody>
          <a:bodyPr/>
          <a:lstStyle/>
          <a:p>
            <a:pPr marL="393700" lvl="1" indent="0">
              <a:spcBef>
                <a:spcPts val="0"/>
              </a:spcBef>
              <a:buNone/>
            </a:pPr>
            <a:r>
              <a:rPr lang="en-US" sz="3600" dirty="0" smtClean="0">
                <a:latin typeface="+mj-lt"/>
              </a:rPr>
              <a:t>Describe in your company “Culture” in two words……</a:t>
            </a:r>
          </a:p>
          <a:p>
            <a:pPr lvl="1">
              <a:spcBef>
                <a:spcPts val="0"/>
              </a:spcBef>
              <a:buNone/>
            </a:pPr>
            <a:endParaRPr lang="en-US" sz="2000" dirty="0" smtClean="0">
              <a:latin typeface="+mj-lt"/>
            </a:endParaRPr>
          </a:p>
          <a:p>
            <a:pPr lvl="1">
              <a:spcBef>
                <a:spcPts val="0"/>
              </a:spcBef>
              <a:buClr>
                <a:srgbClr val="92D050"/>
              </a:buClr>
              <a:buSzPct val="95000"/>
            </a:pPr>
            <a:r>
              <a:rPr lang="en-US" sz="2800" dirty="0" smtClean="0">
                <a:latin typeface="+mj-lt"/>
              </a:rPr>
              <a:t>Needs improvement</a:t>
            </a:r>
          </a:p>
          <a:p>
            <a:pPr lvl="1">
              <a:spcBef>
                <a:spcPts val="0"/>
              </a:spcBef>
              <a:buClr>
                <a:srgbClr val="92D050"/>
              </a:buClr>
              <a:buSzPct val="95000"/>
            </a:pPr>
            <a:endParaRPr lang="en-US" sz="2000" dirty="0" smtClean="0">
              <a:latin typeface="+mj-lt"/>
            </a:endParaRPr>
          </a:p>
          <a:p>
            <a:pPr lvl="1">
              <a:spcBef>
                <a:spcPts val="0"/>
              </a:spcBef>
              <a:buClr>
                <a:srgbClr val="92D050"/>
              </a:buClr>
              <a:buSzPct val="95000"/>
            </a:pPr>
            <a:r>
              <a:rPr lang="en-US" sz="2800" dirty="0" smtClean="0">
                <a:latin typeface="+mj-lt"/>
              </a:rPr>
              <a:t> Pretty good</a:t>
            </a:r>
          </a:p>
          <a:p>
            <a:pPr lvl="1">
              <a:spcBef>
                <a:spcPts val="0"/>
              </a:spcBef>
              <a:buClr>
                <a:srgbClr val="92D050"/>
              </a:buClr>
              <a:buSzPct val="95000"/>
            </a:pPr>
            <a:endParaRPr lang="en-US" sz="2000" dirty="0" smtClean="0">
              <a:latin typeface="+mj-lt"/>
            </a:endParaRPr>
          </a:p>
          <a:p>
            <a:pPr lvl="1">
              <a:spcBef>
                <a:spcPts val="0"/>
              </a:spcBef>
              <a:buClr>
                <a:srgbClr val="92D050"/>
              </a:buClr>
              <a:buSzPct val="95000"/>
            </a:pPr>
            <a:r>
              <a:rPr lang="en-US" sz="2800" dirty="0" smtClean="0">
                <a:latin typeface="+mj-lt"/>
              </a:rPr>
              <a:t> Comprehensive </a:t>
            </a:r>
          </a:p>
        </p:txBody>
      </p:sp>
      <p:sp>
        <p:nvSpPr>
          <p:cNvPr id="6"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Safety </a:t>
            </a:r>
            <a:r>
              <a:rPr lang="en-US" sz="2800" b="1" dirty="0" smtClean="0">
                <a:solidFill>
                  <a:schemeClr val="bg1"/>
                </a:solidFill>
              </a:rPr>
              <a:t>Management</a:t>
            </a:r>
            <a:endParaRPr lang="en-US" sz="2800" b="1" dirty="0">
              <a:solidFill>
                <a:schemeClr val="bg1"/>
              </a:solidFill>
            </a:endParaRPr>
          </a:p>
        </p:txBody>
      </p:sp>
      <p:sp>
        <p:nvSpPr>
          <p:cNvPr id="7" name="Rectangle 6"/>
          <p:cNvSpPr/>
          <p:nvPr/>
        </p:nvSpPr>
        <p:spPr>
          <a:xfrm>
            <a:off x="5105400" y="4876800"/>
            <a:ext cx="4038600" cy="198120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1506" name="Picture 2" descr="http://www.bartonmalow.com/sites/default/files/Community-Building_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86" r="15419"/>
          <a:stretch/>
        </p:blipFill>
        <p:spPr bwMode="auto">
          <a:xfrm>
            <a:off x="6479177" y="4885509"/>
            <a:ext cx="2664823" cy="198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228600" y="1447800"/>
            <a:ext cx="8458200" cy="5029200"/>
          </a:xfrm>
        </p:spPr>
        <p:txBody>
          <a:bodyPr rtlCol="0">
            <a:normAutofit/>
          </a:bodyPr>
          <a:lstStyle/>
          <a:p>
            <a:pPr marL="274320" indent="-274320" fontAlgn="auto">
              <a:spcAft>
                <a:spcPts val="0"/>
              </a:spcAft>
              <a:buClr>
                <a:schemeClr val="accent3"/>
              </a:buClr>
              <a:buFont typeface="Arial" pitchFamily="34" charset="0"/>
              <a:buChar char="•"/>
              <a:defRPr/>
            </a:pPr>
            <a:endParaRPr lang="en-US" sz="1200" dirty="0" smtClean="0"/>
          </a:p>
          <a:p>
            <a:pPr marL="274320" indent="-274320" fontAlgn="auto">
              <a:spcAft>
                <a:spcPts val="0"/>
              </a:spcAft>
              <a:buClr>
                <a:schemeClr val="accent3"/>
              </a:buClr>
              <a:buFont typeface="Arial" pitchFamily="34" charset="0"/>
              <a:buChar char="•"/>
              <a:defRPr/>
            </a:pPr>
            <a:endParaRPr lang="en-US" sz="1200" dirty="0" smtClean="0"/>
          </a:p>
          <a:p>
            <a:pPr marL="850392" lvl="1" indent="-457200" fontAlgn="auto">
              <a:spcAft>
                <a:spcPts val="0"/>
              </a:spcAft>
              <a:buClr>
                <a:srgbClr val="92D050"/>
              </a:buClr>
              <a:defRPr/>
            </a:pPr>
            <a:r>
              <a:rPr lang="en-US" sz="2800" b="1" dirty="0" smtClean="0">
                <a:latin typeface="+mj-lt"/>
              </a:rPr>
              <a:t>Administrative Controls: </a:t>
            </a:r>
            <a:r>
              <a:rPr lang="en-US" sz="2800" dirty="0" smtClean="0">
                <a:latin typeface="+mj-lt"/>
              </a:rPr>
              <a:t>Policy, Management Programs, Training, Vaccines</a:t>
            </a:r>
          </a:p>
          <a:p>
            <a:pPr marL="1125029" lvl="2" indent="-457200" fontAlgn="auto">
              <a:spcAft>
                <a:spcPts val="0"/>
              </a:spcAft>
              <a:buClr>
                <a:srgbClr val="92D050"/>
              </a:buClr>
              <a:defRPr/>
            </a:pPr>
            <a:r>
              <a:rPr lang="en-US" sz="2800" dirty="0" smtClean="0">
                <a:latin typeface="+mj-lt"/>
              </a:rPr>
              <a:t>PS:…….Make sure you put these in writing!</a:t>
            </a:r>
          </a:p>
          <a:p>
            <a:pPr marL="1125029" lvl="2" indent="-457200" fontAlgn="auto">
              <a:spcAft>
                <a:spcPts val="0"/>
              </a:spcAft>
              <a:buClr>
                <a:srgbClr val="92D050"/>
              </a:buClr>
              <a:defRPr/>
            </a:pPr>
            <a:endParaRPr lang="en-US" sz="2000" dirty="0" smtClean="0">
              <a:latin typeface="+mj-lt"/>
            </a:endParaRPr>
          </a:p>
          <a:p>
            <a:pPr marL="850392" lvl="1" indent="-457200" fontAlgn="auto">
              <a:spcAft>
                <a:spcPts val="0"/>
              </a:spcAft>
              <a:buClr>
                <a:srgbClr val="92D050"/>
              </a:buClr>
              <a:defRPr/>
            </a:pPr>
            <a:r>
              <a:rPr lang="en-US" sz="2800" b="1" dirty="0" smtClean="0">
                <a:latin typeface="+mj-lt"/>
              </a:rPr>
              <a:t>Elimination/Substitution:</a:t>
            </a:r>
            <a:r>
              <a:rPr lang="en-US" sz="2800" dirty="0" smtClean="0">
                <a:latin typeface="+mj-lt"/>
              </a:rPr>
              <a:t> How can I do the work differently and still get it done?</a:t>
            </a:r>
          </a:p>
          <a:p>
            <a:pPr marL="736092" lvl="1" indent="-342900" fontAlgn="auto">
              <a:spcAft>
                <a:spcPts val="0"/>
              </a:spcAft>
              <a:buClr>
                <a:srgbClr val="92D050"/>
              </a:buClr>
              <a:defRPr/>
            </a:pPr>
            <a:endParaRPr lang="en-US" sz="2000" dirty="0" smtClean="0">
              <a:latin typeface="+mj-lt"/>
            </a:endParaRPr>
          </a:p>
          <a:p>
            <a:pPr marL="850392" lvl="1" indent="-457200" fontAlgn="auto">
              <a:spcAft>
                <a:spcPts val="0"/>
              </a:spcAft>
              <a:buClr>
                <a:srgbClr val="92D050"/>
              </a:buClr>
              <a:defRPr/>
            </a:pPr>
            <a:r>
              <a:rPr lang="en-US" sz="2800" b="1" dirty="0" smtClean="0">
                <a:latin typeface="+mj-lt"/>
              </a:rPr>
              <a:t>Engineering Controls: </a:t>
            </a:r>
            <a:r>
              <a:rPr lang="en-US" sz="2800" dirty="0" smtClean="0">
                <a:latin typeface="+mj-lt"/>
              </a:rPr>
              <a:t>Equipment design, Operational Procedures</a:t>
            </a:r>
          </a:p>
          <a:p>
            <a:pPr marL="640080" lvl="1" indent="-246888" fontAlgn="auto">
              <a:spcAft>
                <a:spcPts val="0"/>
              </a:spcAft>
              <a:buFont typeface="Arial" pitchFamily="34" charset="0"/>
              <a:buChar char="–"/>
              <a:defRPr/>
            </a:pPr>
            <a:endParaRPr lang="en-US" sz="3200" dirty="0" smtClean="0">
              <a:solidFill>
                <a:srgbClr val="24F31F"/>
              </a:solidFill>
            </a:endParaRPr>
          </a:p>
          <a:p>
            <a:pPr marL="274320" indent="-274320" fontAlgn="auto">
              <a:spcAft>
                <a:spcPts val="0"/>
              </a:spcAft>
              <a:buClr>
                <a:schemeClr val="accent3"/>
              </a:buClr>
              <a:buFont typeface="Arial" pitchFamily="34" charset="0"/>
              <a:buChar char="•"/>
              <a:defRPr/>
            </a:pPr>
            <a:endParaRPr lang="en-US" sz="3600" dirty="0" smtClean="0">
              <a:solidFill>
                <a:srgbClr val="24F31F"/>
              </a:solidFill>
            </a:endParaRPr>
          </a:p>
          <a:p>
            <a:pPr marL="274320" indent="-274320" fontAlgn="auto">
              <a:spcAft>
                <a:spcPts val="0"/>
              </a:spcAft>
              <a:buClr>
                <a:schemeClr val="accent3"/>
              </a:buClr>
              <a:buFont typeface="Arial" pitchFamily="34" charset="0"/>
              <a:buChar char="•"/>
              <a:defRPr/>
            </a:pPr>
            <a:endParaRPr lang="en-US" sz="3600" dirty="0" smtClean="0">
              <a:solidFill>
                <a:srgbClr val="24F31F"/>
              </a:solidFill>
            </a:endParaRP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How Does Safety Happen?</a:t>
            </a:r>
          </a:p>
        </p:txBody>
      </p:sp>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533400" y="1752600"/>
            <a:ext cx="7162800" cy="5029200"/>
          </a:xfrm>
        </p:spPr>
        <p:txBody>
          <a:bodyPr rtlCol="0">
            <a:normAutofit/>
          </a:bodyPr>
          <a:lstStyle/>
          <a:p>
            <a:pPr marL="274320" indent="-274320" fontAlgn="auto">
              <a:spcAft>
                <a:spcPts val="0"/>
              </a:spcAft>
              <a:buClr>
                <a:schemeClr val="accent3"/>
              </a:buClr>
              <a:buFont typeface="Arial" pitchFamily="34" charset="0"/>
              <a:buChar char="•"/>
              <a:defRPr/>
            </a:pPr>
            <a:endParaRPr lang="en-US" sz="1200" dirty="0" smtClean="0"/>
          </a:p>
          <a:p>
            <a:pPr marL="274320" indent="-274320" fontAlgn="auto">
              <a:spcAft>
                <a:spcPts val="0"/>
              </a:spcAft>
              <a:buClr>
                <a:srgbClr val="92D050"/>
              </a:buClr>
              <a:defRPr/>
            </a:pPr>
            <a:r>
              <a:rPr lang="en-US" sz="2800" dirty="0">
                <a:latin typeface="+mj-lt"/>
              </a:rPr>
              <a:t>Worker participation in safety planning</a:t>
            </a:r>
          </a:p>
          <a:p>
            <a:pPr marL="0" indent="0" fontAlgn="auto">
              <a:spcAft>
                <a:spcPts val="0"/>
              </a:spcAft>
              <a:buClr>
                <a:srgbClr val="92D050"/>
              </a:buClr>
              <a:buNone/>
              <a:defRPr/>
            </a:pPr>
            <a:endParaRPr lang="en-US" sz="2800" dirty="0" smtClean="0">
              <a:latin typeface="+mj-lt"/>
            </a:endParaRPr>
          </a:p>
          <a:p>
            <a:pPr marL="274320" indent="-274320" fontAlgn="auto">
              <a:spcAft>
                <a:spcPts val="0"/>
              </a:spcAft>
              <a:buClr>
                <a:srgbClr val="92D050"/>
              </a:buClr>
              <a:defRPr/>
            </a:pPr>
            <a:r>
              <a:rPr lang="en-US" sz="2800" dirty="0" smtClean="0">
                <a:latin typeface="+mj-lt"/>
              </a:rPr>
              <a:t>Management walking the talk</a:t>
            </a:r>
          </a:p>
          <a:p>
            <a:pPr marL="0" indent="0" fontAlgn="auto">
              <a:spcAft>
                <a:spcPts val="0"/>
              </a:spcAft>
              <a:buClr>
                <a:srgbClr val="92D050"/>
              </a:buClr>
              <a:buNone/>
              <a:defRPr/>
            </a:pPr>
            <a:endParaRPr lang="en-US" sz="2000" dirty="0" smtClean="0">
              <a:latin typeface="+mj-lt"/>
            </a:endParaRPr>
          </a:p>
          <a:p>
            <a:pPr marL="274320" indent="-274320" fontAlgn="auto">
              <a:spcAft>
                <a:spcPts val="0"/>
              </a:spcAft>
              <a:buClr>
                <a:srgbClr val="92D050"/>
              </a:buClr>
              <a:defRPr/>
            </a:pPr>
            <a:r>
              <a:rPr lang="en-US" sz="2800" dirty="0" smtClean="0">
                <a:latin typeface="+mj-lt"/>
              </a:rPr>
              <a:t>Availability of proper PPE</a:t>
            </a:r>
          </a:p>
          <a:p>
            <a:pPr marL="274320" indent="-274320" fontAlgn="auto">
              <a:spcAft>
                <a:spcPts val="0"/>
              </a:spcAft>
              <a:buClr>
                <a:srgbClr val="92D050"/>
              </a:buClr>
              <a:defRPr/>
            </a:pPr>
            <a:endParaRPr lang="en-US" sz="2000" dirty="0" smtClean="0">
              <a:latin typeface="+mj-lt"/>
            </a:endParaRPr>
          </a:p>
          <a:p>
            <a:pPr marL="274320" indent="-274320" fontAlgn="auto">
              <a:spcAft>
                <a:spcPts val="0"/>
              </a:spcAft>
              <a:buClr>
                <a:srgbClr val="92D050"/>
              </a:buClr>
              <a:defRPr/>
            </a:pPr>
            <a:r>
              <a:rPr lang="en-US" sz="2800" dirty="0" smtClean="0">
                <a:latin typeface="+mj-lt"/>
              </a:rPr>
              <a:t>Influence of workplace groups</a:t>
            </a:r>
          </a:p>
          <a:p>
            <a:pPr marL="274320" indent="-274320" fontAlgn="auto">
              <a:spcAft>
                <a:spcPts val="0"/>
              </a:spcAft>
              <a:buClr>
                <a:srgbClr val="92D050"/>
              </a:buClr>
              <a:defRPr/>
            </a:pPr>
            <a:endParaRPr lang="en-US" sz="2000" dirty="0" smtClean="0">
              <a:latin typeface="+mj-lt"/>
            </a:endParaRPr>
          </a:p>
          <a:p>
            <a:pPr marL="274320" indent="-274320" fontAlgn="auto">
              <a:spcAft>
                <a:spcPts val="0"/>
              </a:spcAft>
              <a:buClr>
                <a:srgbClr val="92D050"/>
              </a:buClr>
              <a:defRPr/>
            </a:pPr>
            <a:r>
              <a:rPr lang="en-US" sz="2800" dirty="0" smtClean="0">
                <a:latin typeface="+mj-lt"/>
              </a:rPr>
              <a:t>New worker orientation</a:t>
            </a:r>
          </a:p>
          <a:p>
            <a:pPr marL="274320" indent="-274320" fontAlgn="auto">
              <a:spcAft>
                <a:spcPts val="0"/>
              </a:spcAft>
              <a:buClr>
                <a:schemeClr val="accent3"/>
              </a:buClr>
              <a:buFont typeface="Arial" pitchFamily="34" charset="0"/>
              <a:buChar char="•"/>
              <a:defRPr/>
            </a:pPr>
            <a:endParaRPr lang="en-US" sz="3600" dirty="0" smtClean="0">
              <a:solidFill>
                <a:srgbClr val="24F31F"/>
              </a:solidFill>
            </a:endParaRP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Making it part of your Culture</a:t>
            </a:r>
          </a:p>
        </p:txBody>
      </p:sp>
      <p:sp>
        <p:nvSpPr>
          <p:cNvPr id="6" name="Rectangle 5"/>
          <p:cNvSpPr/>
          <p:nvPr/>
        </p:nvSpPr>
        <p:spPr>
          <a:xfrm>
            <a:off x="5105400" y="4876800"/>
            <a:ext cx="4038600" cy="198120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 name="Picture 2" descr="http://www.ergonomie.com.au/assets/_resampled/resizedimage423428-Safety-Culture17.2.11.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250874" y="2971801"/>
            <a:ext cx="3684800" cy="37283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152400" y="1828800"/>
            <a:ext cx="8839200" cy="5029200"/>
          </a:xfrm>
        </p:spPr>
        <p:txBody>
          <a:bodyPr rtlCol="0">
            <a:normAutofit/>
          </a:bodyPr>
          <a:lstStyle/>
          <a:p>
            <a:pPr marL="274320" indent="-274320" fontAlgn="auto">
              <a:spcAft>
                <a:spcPts val="0"/>
              </a:spcAft>
              <a:buClr>
                <a:schemeClr val="accent3"/>
              </a:buClr>
              <a:buFont typeface="Arial" pitchFamily="34" charset="0"/>
              <a:buChar char="•"/>
              <a:defRPr/>
            </a:pPr>
            <a:endParaRPr lang="en-US" sz="1200" dirty="0" smtClean="0"/>
          </a:p>
          <a:p>
            <a:pPr marL="0" indent="0" fontAlgn="auto">
              <a:spcBef>
                <a:spcPts val="0"/>
              </a:spcBef>
              <a:spcAft>
                <a:spcPts val="0"/>
              </a:spcAft>
              <a:buClr>
                <a:srgbClr val="92D050"/>
              </a:buClr>
              <a:buNone/>
              <a:defRPr/>
            </a:pPr>
            <a:r>
              <a:rPr lang="en-US" sz="3600" dirty="0" smtClean="0">
                <a:latin typeface="+mj-lt"/>
              </a:rPr>
              <a:t>Compliance to use of appropriate PPE by task (pumping, jetting, cleaning, repairs) was an issue from field observations in this study.</a:t>
            </a:r>
          </a:p>
          <a:p>
            <a:pPr marL="274320" indent="-274320" fontAlgn="auto">
              <a:spcBef>
                <a:spcPts val="0"/>
              </a:spcBef>
              <a:spcAft>
                <a:spcPts val="0"/>
              </a:spcAft>
              <a:buClr>
                <a:srgbClr val="92D050"/>
              </a:buClr>
              <a:buNone/>
              <a:defRPr/>
            </a:pPr>
            <a:endParaRPr lang="en-US" sz="2000" dirty="0" smtClean="0">
              <a:latin typeface="+mj-lt"/>
            </a:endParaRPr>
          </a:p>
          <a:p>
            <a:pPr marL="641033" lvl="1" indent="-274320" fontAlgn="auto">
              <a:spcBef>
                <a:spcPts val="0"/>
              </a:spcBef>
              <a:spcAft>
                <a:spcPts val="0"/>
              </a:spcAft>
              <a:buClr>
                <a:srgbClr val="92D050"/>
              </a:buClr>
              <a:buFont typeface="Arial" pitchFamily="34" charset="0"/>
              <a:buChar char="•"/>
              <a:defRPr/>
            </a:pPr>
            <a:r>
              <a:rPr lang="en-US" sz="2800" dirty="0" smtClean="0">
                <a:latin typeface="+mj-lt"/>
              </a:rPr>
              <a:t>PPE used appropriately 100% the time – Never</a:t>
            </a:r>
          </a:p>
          <a:p>
            <a:pPr marL="641033" lvl="1" indent="-274320" fontAlgn="auto">
              <a:spcBef>
                <a:spcPts val="0"/>
              </a:spcBef>
              <a:spcAft>
                <a:spcPts val="0"/>
              </a:spcAft>
              <a:buClr>
                <a:srgbClr val="92D050"/>
              </a:buClr>
              <a:buNone/>
              <a:defRPr/>
            </a:pPr>
            <a:endParaRPr lang="en-US" sz="2000" dirty="0" smtClean="0">
              <a:latin typeface="+mj-lt"/>
            </a:endParaRPr>
          </a:p>
          <a:p>
            <a:pPr marL="641033" lvl="1" indent="-274320" fontAlgn="auto">
              <a:spcBef>
                <a:spcPts val="0"/>
              </a:spcBef>
              <a:spcAft>
                <a:spcPts val="0"/>
              </a:spcAft>
              <a:buClr>
                <a:srgbClr val="92D050"/>
              </a:buClr>
              <a:buFont typeface="Arial" pitchFamily="34" charset="0"/>
              <a:buChar char="•"/>
              <a:defRPr/>
            </a:pPr>
            <a:r>
              <a:rPr lang="en-US" sz="2800" dirty="0" smtClean="0">
                <a:latin typeface="+mj-lt"/>
              </a:rPr>
              <a:t>Compliance varied by job task…generally the more complicated or longer the job became, appropriate use of PPE declined and exposure increased.</a:t>
            </a:r>
          </a:p>
          <a:p>
            <a:pPr marL="641033" lvl="1" indent="-274320" fontAlgn="auto">
              <a:spcAft>
                <a:spcPts val="0"/>
              </a:spcAft>
              <a:buClr>
                <a:schemeClr val="accent3"/>
              </a:buClr>
              <a:buFont typeface="Arial" pitchFamily="34" charset="0"/>
              <a:buChar char="•"/>
              <a:defRPr/>
            </a:pPr>
            <a:endParaRPr lang="en-US" sz="3400" dirty="0" smtClean="0"/>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Making it part of your Culture</a:t>
            </a:r>
          </a:p>
        </p:txBody>
      </p:sp>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131104-skydivers-john4-510p_photoblog600.jpg"/>
          <p:cNvPicPr>
            <a:picLocks noGrp="1" noChangeAspect="1"/>
          </p:cNvPicPr>
          <p:nvPr>
            <p:ph idx="1"/>
          </p:nvPr>
        </p:nvPicPr>
        <p:blipFill rotWithShape="1">
          <a:blip r:embed="rId3" cstate="print"/>
          <a:srcRect l="9563"/>
          <a:stretch/>
        </p:blipFill>
        <p:spPr>
          <a:xfrm>
            <a:off x="0" y="152400"/>
            <a:ext cx="9144001" cy="6705601"/>
          </a:xfr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You Can’t Anticipate an Accident</a:t>
            </a:r>
          </a:p>
        </p:txBody>
      </p:sp>
      <p:sp>
        <p:nvSpPr>
          <p:cNvPr id="3" name="Rectangle 2"/>
          <p:cNvSpPr/>
          <p:nvPr/>
        </p:nvSpPr>
        <p:spPr>
          <a:xfrm>
            <a:off x="7010400" y="533400"/>
            <a:ext cx="1905000" cy="114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1935163"/>
            <a:ext cx="8458200" cy="4389437"/>
          </a:xfrm>
        </p:spPr>
        <p:txBody>
          <a:bodyPr/>
          <a:lstStyle/>
          <a:p>
            <a:pPr marL="0" indent="0">
              <a:spcBef>
                <a:spcPts val="0"/>
              </a:spcBef>
              <a:buClr>
                <a:srgbClr val="92D050"/>
              </a:buClr>
              <a:buNone/>
            </a:pPr>
            <a:r>
              <a:rPr lang="en-US" sz="3600" dirty="0" smtClean="0">
                <a:latin typeface="+mj-lt"/>
              </a:rPr>
              <a:t>Greatest risk of transmission for workers</a:t>
            </a:r>
          </a:p>
          <a:p>
            <a:pPr>
              <a:spcBef>
                <a:spcPts val="0"/>
              </a:spcBef>
              <a:buClr>
                <a:srgbClr val="92D050"/>
              </a:buClr>
            </a:pPr>
            <a:endParaRPr lang="en-US" sz="2000" dirty="0" smtClean="0">
              <a:latin typeface="+mj-lt"/>
            </a:endParaRPr>
          </a:p>
          <a:p>
            <a:pPr lvl="1">
              <a:spcBef>
                <a:spcPts val="0"/>
              </a:spcBef>
              <a:buClr>
                <a:srgbClr val="92D050"/>
              </a:buClr>
            </a:pPr>
            <a:r>
              <a:rPr lang="en-US" sz="2800" dirty="0" smtClean="0">
                <a:latin typeface="+mj-lt"/>
              </a:rPr>
              <a:t>Close contact to contaminated sewage</a:t>
            </a:r>
          </a:p>
          <a:p>
            <a:pPr lvl="1">
              <a:spcBef>
                <a:spcPts val="0"/>
              </a:spcBef>
              <a:buClr>
                <a:srgbClr val="92D050"/>
              </a:buClr>
            </a:pPr>
            <a:endParaRPr lang="en-US" sz="2000" dirty="0" smtClean="0">
              <a:latin typeface="+mj-lt"/>
            </a:endParaRPr>
          </a:p>
          <a:p>
            <a:pPr lvl="1">
              <a:spcBef>
                <a:spcPts val="0"/>
              </a:spcBef>
              <a:buClr>
                <a:srgbClr val="92D050"/>
              </a:buClr>
            </a:pPr>
            <a:r>
              <a:rPr lang="en-US" sz="2800" dirty="0" smtClean="0">
                <a:latin typeface="+mj-lt"/>
              </a:rPr>
              <a:t> Are not trained to the exposure and mitigation (proper use of PPE)</a:t>
            </a:r>
          </a:p>
          <a:p>
            <a:pPr lvl="1">
              <a:spcBef>
                <a:spcPts val="0"/>
              </a:spcBef>
              <a:buClr>
                <a:srgbClr val="92D050"/>
              </a:buClr>
            </a:pPr>
            <a:endParaRPr lang="en-US" sz="2000" dirty="0" smtClean="0">
              <a:latin typeface="+mj-lt"/>
            </a:endParaRPr>
          </a:p>
          <a:p>
            <a:pPr lvl="1">
              <a:spcBef>
                <a:spcPts val="0"/>
              </a:spcBef>
              <a:buClr>
                <a:srgbClr val="92D050"/>
              </a:buClr>
            </a:pPr>
            <a:r>
              <a:rPr lang="en-US" sz="2800" dirty="0" smtClean="0">
                <a:latin typeface="+mj-lt"/>
              </a:rPr>
              <a:t> Do not consistently use PPE</a:t>
            </a:r>
          </a:p>
          <a:p>
            <a:pPr lvl="1">
              <a:spcBef>
                <a:spcPts val="0"/>
              </a:spcBef>
              <a:buClr>
                <a:srgbClr val="92D050"/>
              </a:buClr>
            </a:pPr>
            <a:endParaRPr lang="en-US" sz="2000" dirty="0" smtClean="0">
              <a:latin typeface="+mj-lt"/>
            </a:endParaRPr>
          </a:p>
          <a:p>
            <a:pPr lvl="1">
              <a:spcBef>
                <a:spcPts val="0"/>
              </a:spcBef>
              <a:buClr>
                <a:srgbClr val="92D050"/>
              </a:buClr>
            </a:pPr>
            <a:r>
              <a:rPr lang="en-US" sz="2800" dirty="0" smtClean="0">
                <a:latin typeface="+mj-lt"/>
              </a:rPr>
              <a:t> That N-95 or higher respirators may offer additional protection in those exposed to aerosols</a:t>
            </a: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But you can anticipate need</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905000" y="2286000"/>
            <a:ext cx="7239000" cy="198120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23" name="Rectangle 3"/>
          <p:cNvSpPr>
            <a:spLocks noGrp="1" noChangeArrowheads="1"/>
          </p:cNvSpPr>
          <p:nvPr>
            <p:ph type="subTitle" idx="1"/>
          </p:nvPr>
        </p:nvSpPr>
        <p:spPr>
          <a:xfrm>
            <a:off x="2590800" y="3276600"/>
            <a:ext cx="6400800" cy="1219200"/>
          </a:xfrm>
          <a:effectLst>
            <a:outerShdw blurRad="50800" dist="38100" dir="2700000" algn="tl" rotWithShape="0">
              <a:schemeClr val="bg1">
                <a:lumMod val="50000"/>
                <a:alpha val="40000"/>
              </a:schemeClr>
            </a:outerShdw>
          </a:effectLst>
        </p:spPr>
        <p:txBody>
          <a:bodyPr>
            <a:normAutofit/>
          </a:bodyPr>
          <a:lstStyle/>
          <a:p>
            <a:pPr marR="0" algn="r"/>
            <a:r>
              <a:rPr lang="en-US" sz="2700" dirty="0" smtClean="0">
                <a:solidFill>
                  <a:schemeClr val="bg1"/>
                </a:solidFill>
              </a:rPr>
              <a:t>to Workers in the OSS Industry with field sampling and Lab Testing</a:t>
            </a:r>
          </a:p>
        </p:txBody>
      </p:sp>
      <p:sp>
        <p:nvSpPr>
          <p:cNvPr id="3074" name="Rectangle 2"/>
          <p:cNvSpPr>
            <a:spLocks noGrp="1" noChangeArrowheads="1"/>
          </p:cNvSpPr>
          <p:nvPr>
            <p:ph type="ctrTitle"/>
          </p:nvPr>
        </p:nvSpPr>
        <p:spPr>
          <a:xfrm>
            <a:off x="2286000" y="2286000"/>
            <a:ext cx="7772400" cy="1066800"/>
          </a:xfrm>
          <a:effectLst>
            <a:outerShdw blurRad="50800" dist="38100" dir="2700000" algn="tl" rotWithShape="0">
              <a:schemeClr val="bg1">
                <a:alpha val="40000"/>
              </a:schemeClr>
            </a:outerShdw>
          </a:effectLst>
        </p:spPr>
        <p:txBody>
          <a:bodyPr/>
          <a:lstStyle/>
          <a:p>
            <a:pPr fontAlgn="auto">
              <a:spcAft>
                <a:spcPts val="0"/>
              </a:spcAft>
              <a:defRPr/>
            </a:pPr>
            <a:r>
              <a:rPr lang="en-US" sz="4000" dirty="0" smtClean="0"/>
              <a:t>Quantifying the Exposures </a:t>
            </a:r>
          </a:p>
        </p:txBody>
      </p:sp>
      <p:pic>
        <p:nvPicPr>
          <p:cNvPr id="5124" name="Picture 7" descr="C:\Users\Owner\AppData\Local\Microsoft\Windows\Temporary Internet Files\Content.IE5\BVRKAAHC\Graphic for Grantees color.jpg"/>
          <p:cNvPicPr>
            <a:picLocks noChangeAspect="1" noChangeArrowheads="1"/>
          </p:cNvPicPr>
          <p:nvPr/>
        </p:nvPicPr>
        <p:blipFill>
          <a:blip r:embed="rId3" cstate="print"/>
          <a:srcRect/>
          <a:stretch>
            <a:fillRect/>
          </a:stretch>
        </p:blipFill>
        <p:spPr bwMode="auto">
          <a:xfrm>
            <a:off x="152400" y="6019800"/>
            <a:ext cx="2286000" cy="712788"/>
          </a:xfrm>
          <a:prstGeom prst="rect">
            <a:avLst/>
          </a:prstGeom>
          <a:noFill/>
          <a:ln w="9525">
            <a:noFill/>
            <a:miter lim="800000"/>
            <a:headEnd/>
            <a:tailEnd/>
          </a:ln>
        </p:spPr>
      </p:pic>
      <p:sp>
        <p:nvSpPr>
          <p:cNvPr id="6" name="Rectangle 2"/>
          <p:cNvSpPr txBox="1">
            <a:spLocks noChangeArrowheads="1"/>
          </p:cNvSpPr>
          <p:nvPr/>
        </p:nvSpPr>
        <p:spPr>
          <a:xfrm>
            <a:off x="1676400" y="-76200"/>
            <a:ext cx="73914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000" b="1" dirty="0" smtClean="0">
                <a:solidFill>
                  <a:prstClr val="white"/>
                </a:solidFill>
                <a:latin typeface="Arial" panose="020B0604020202020204" pitchFamily="34" charset="0"/>
                <a:cs typeface="Arial" panose="020B0604020202020204" pitchFamily="34" charset="0"/>
              </a:rPr>
              <a:t>Washington On-Site Sewage Association</a:t>
            </a:r>
          </a:p>
        </p:txBody>
      </p:sp>
      <p:sp>
        <p:nvSpPr>
          <p:cNvPr id="19" name="Rectangle 2"/>
          <p:cNvSpPr txBox="1">
            <a:spLocks noChangeArrowheads="1"/>
          </p:cNvSpPr>
          <p:nvPr/>
        </p:nvSpPr>
        <p:spPr>
          <a:xfrm>
            <a:off x="5638800" y="228600"/>
            <a:ext cx="338607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1400" b="1" i="1" dirty="0" smtClean="0">
                <a:solidFill>
                  <a:prstClr val="white"/>
                </a:solidFill>
                <a:latin typeface="Arial" panose="020B0604020202020204" pitchFamily="34" charset="0"/>
                <a:cs typeface="Arial" panose="020B0604020202020204" pitchFamily="34" charset="0"/>
              </a:rPr>
              <a:t>“Voice of the Industry”</a:t>
            </a:r>
          </a:p>
        </p:txBody>
      </p:sp>
    </p:spTree>
    <p:extLst>
      <p:ext uri="{BB962C8B-B14F-4D97-AF65-F5344CB8AC3E}">
        <p14:creationId xmlns:p14="http://schemas.microsoft.com/office/powerpoint/2010/main" val="1630735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85800" y="2011363"/>
            <a:ext cx="8229600" cy="4389437"/>
          </a:xfrm>
        </p:spPr>
        <p:txBody>
          <a:bodyPr/>
          <a:lstStyle/>
          <a:p>
            <a:pPr marL="0" indent="0">
              <a:buNone/>
            </a:pPr>
            <a:r>
              <a:rPr lang="en-US" sz="3600" dirty="0" smtClean="0">
                <a:latin typeface="+mj-lt"/>
              </a:rPr>
              <a:t>Tools </a:t>
            </a:r>
            <a:r>
              <a:rPr lang="en-US" sz="3600" dirty="0">
                <a:latin typeface="+mj-lt"/>
              </a:rPr>
              <a:t>to assess </a:t>
            </a:r>
            <a:r>
              <a:rPr lang="en-US" sz="3600" dirty="0" smtClean="0">
                <a:latin typeface="+mj-lt"/>
              </a:rPr>
              <a:t>Risk</a:t>
            </a:r>
          </a:p>
          <a:p>
            <a:endParaRPr lang="en-US" sz="2000" dirty="0" smtClean="0">
              <a:latin typeface="+mj-lt"/>
            </a:endParaRPr>
          </a:p>
          <a:p>
            <a:pPr>
              <a:buClr>
                <a:srgbClr val="92D050"/>
              </a:buClr>
            </a:pPr>
            <a:r>
              <a:rPr lang="en-US" sz="3600" dirty="0" smtClean="0">
                <a:latin typeface="+mj-lt"/>
              </a:rPr>
              <a:t>What is a JSA?</a:t>
            </a:r>
          </a:p>
          <a:p>
            <a:pPr>
              <a:buClr>
                <a:srgbClr val="92D050"/>
              </a:buClr>
            </a:pPr>
            <a:endParaRPr lang="en-US" sz="2000" dirty="0" smtClean="0">
              <a:latin typeface="+mj-lt"/>
            </a:endParaRPr>
          </a:p>
          <a:p>
            <a:pPr>
              <a:buClr>
                <a:srgbClr val="92D050"/>
              </a:buClr>
            </a:pPr>
            <a:r>
              <a:rPr lang="en-US" sz="3600" dirty="0" smtClean="0">
                <a:latin typeface="+mj-lt"/>
              </a:rPr>
              <a:t>Use them to anticipate work place exposures and identify appropriate mitigation for any and all jobs.</a:t>
            </a:r>
          </a:p>
          <a:p>
            <a:pPr>
              <a:buNone/>
            </a:pPr>
            <a:endParaRPr lang="en-US" sz="3600" dirty="0">
              <a:latin typeface="+mj-lt"/>
            </a:endParaRP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But you can anticipate need</a:t>
            </a:r>
          </a:p>
        </p:txBody>
      </p:sp>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3474" name="Picture 2" descr="http://www.calgaryherald.com/cms/binary/9160779.jpg">
            <a:hlinkClick r:id="rId3"/>
          </p:cNvPr>
          <p:cNvPicPr>
            <a:picLocks noChangeAspect="1" noChangeArrowheads="1"/>
          </p:cNvPicPr>
          <p:nvPr/>
        </p:nvPicPr>
        <p:blipFill rotWithShape="1">
          <a:blip r:embed="rId4" cstate="print"/>
          <a:srcRect t="11696" b="3118"/>
          <a:stretch/>
        </p:blipFill>
        <p:spPr bwMode="auto">
          <a:xfrm>
            <a:off x="1272388" y="762000"/>
            <a:ext cx="6652412" cy="6098177"/>
          </a:xfrm>
          <a:prstGeom prst="rect">
            <a:avLst/>
          </a:prstGeom>
          <a:noFill/>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
        <p:nvSpPr>
          <p:cNvPr id="4"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a:solidFill>
                  <a:prstClr val="white"/>
                </a:solidFill>
              </a:rPr>
              <a:t> Applied JSA exercise</a:t>
            </a:r>
          </a:p>
        </p:txBody>
      </p:sp>
      <p:sp>
        <p:nvSpPr>
          <p:cNvPr id="7" name="Rectangle 6"/>
          <p:cNvSpPr/>
          <p:nvPr/>
        </p:nvSpPr>
        <p:spPr>
          <a:xfrm>
            <a:off x="7010400" y="533400"/>
            <a:ext cx="1905000" cy="114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872733298"/>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Picture1.png"/>
          <p:cNvPicPr>
            <a:picLocks noChangeAspect="1"/>
          </p:cNvPicPr>
          <p:nvPr/>
        </p:nvPicPr>
        <p:blipFill>
          <a:blip r:embed="rId3" cstate="print"/>
          <a:srcRect l="7925" t="7778" r="7925" b="51111"/>
          <a:stretch>
            <a:fillRect/>
          </a:stretch>
        </p:blipFill>
        <p:spPr>
          <a:xfrm>
            <a:off x="111211" y="2514600"/>
            <a:ext cx="8880389" cy="3352800"/>
          </a:xfrm>
          <a:prstGeom prst="rect">
            <a:avLst/>
          </a:prstGeom>
        </p:spPr>
      </p:pic>
      <p:sp>
        <p:nvSpPr>
          <p:cNvPr id="4"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a:solidFill>
                  <a:prstClr val="white"/>
                </a:solidFill>
              </a:rPr>
              <a:t> Hazard Assessment Made </a:t>
            </a:r>
            <a:r>
              <a:rPr lang="en-US" sz="2800" b="1" dirty="0" smtClean="0">
                <a:solidFill>
                  <a:prstClr val="white"/>
                </a:solidFill>
              </a:rPr>
              <a:t>Specific ... </a:t>
            </a:r>
            <a:r>
              <a:rPr lang="en-US" sz="2000" b="1" dirty="0" smtClean="0">
                <a:solidFill>
                  <a:prstClr val="white"/>
                </a:solidFill>
              </a:rPr>
              <a:t>Section </a:t>
            </a:r>
            <a:r>
              <a:rPr lang="en-US" sz="2000" b="1" dirty="0">
                <a:solidFill>
                  <a:prstClr val="white"/>
                </a:solidFill>
              </a:rPr>
              <a:t>8</a:t>
            </a:r>
          </a:p>
        </p:txBody>
      </p:sp>
    </p:spTree>
    <p:extLst>
      <p:ext uri="{BB962C8B-B14F-4D97-AF65-F5344CB8AC3E}">
        <p14:creationId xmlns:p14="http://schemas.microsoft.com/office/powerpoint/2010/main" val="47753147"/>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1667" t="4318" r="11667" b="4184"/>
          <a:stretch/>
        </p:blipFill>
        <p:spPr>
          <a:xfrm>
            <a:off x="663904" y="1752600"/>
            <a:ext cx="7870496" cy="4996543"/>
          </a:xfrm>
          <a:prstGeom prst="rect">
            <a:avLst/>
          </a:prstGeom>
        </p:spPr>
      </p:pic>
      <p:sp>
        <p:nvSpPr>
          <p:cNvPr id="4"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a:solidFill>
                  <a:prstClr val="white"/>
                </a:solidFill>
              </a:rPr>
              <a:t> Applied JSA exercise</a:t>
            </a:r>
          </a:p>
        </p:txBody>
      </p:sp>
    </p:spTree>
    <p:extLst>
      <p:ext uri="{BB962C8B-B14F-4D97-AF65-F5344CB8AC3E}">
        <p14:creationId xmlns:p14="http://schemas.microsoft.com/office/powerpoint/2010/main" val="1363408247"/>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dnews-files-2013-02-football-ban-for-kids-debated-in-new-york-130212-600x433a-picture-jpg[1].jpg"/>
          <p:cNvPicPr>
            <a:picLocks noGrp="1" noChangeAspect="1"/>
          </p:cNvPicPr>
          <p:nvPr>
            <p:ph idx="1"/>
          </p:nvPr>
        </p:nvPicPr>
        <p:blipFill>
          <a:blip r:embed="rId3" cstate="print"/>
          <a:stretch>
            <a:fillRect/>
          </a:stretch>
        </p:blipFill>
        <p:spPr>
          <a:xfrm>
            <a:off x="0" y="858981"/>
            <a:ext cx="9144000" cy="5999019"/>
          </a:xfr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a:solidFill>
                  <a:prstClr val="white"/>
                </a:solidFill>
              </a:rPr>
              <a:t> Make sure you have the tools to do the job!</a:t>
            </a:r>
            <a:endParaRPr lang="en-US" sz="2000" b="1" dirty="0">
              <a:solidFill>
                <a:prstClr val="white"/>
              </a:solidFill>
            </a:endParaRPr>
          </a:p>
        </p:txBody>
      </p:sp>
      <p:sp>
        <p:nvSpPr>
          <p:cNvPr id="7" name="Rectangle 6"/>
          <p:cNvSpPr/>
          <p:nvPr/>
        </p:nvSpPr>
        <p:spPr>
          <a:xfrm>
            <a:off x="7010400" y="533400"/>
            <a:ext cx="1905000" cy="114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651479972"/>
      </p:ext>
    </p:extLst>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457200" y="2133600"/>
            <a:ext cx="8610600" cy="5029200"/>
          </a:xfrm>
        </p:spPr>
        <p:txBody>
          <a:bodyPr/>
          <a:lstStyle/>
          <a:p>
            <a:pPr marL="0" indent="0">
              <a:spcBef>
                <a:spcPts val="0"/>
              </a:spcBef>
              <a:buNone/>
            </a:pPr>
            <a:r>
              <a:rPr lang="en-US" sz="3600" dirty="0" smtClean="0">
                <a:latin typeface="+mj-lt"/>
              </a:rPr>
              <a:t>Personal Protective Equipment (PPE)</a:t>
            </a:r>
          </a:p>
          <a:p>
            <a:pPr>
              <a:spcBef>
                <a:spcPts val="0"/>
              </a:spcBef>
            </a:pPr>
            <a:endParaRPr lang="en-US" sz="2000" dirty="0" smtClean="0">
              <a:latin typeface="+mj-lt"/>
            </a:endParaRPr>
          </a:p>
          <a:p>
            <a:pPr lvl="1">
              <a:spcBef>
                <a:spcPts val="0"/>
              </a:spcBef>
              <a:buClr>
                <a:srgbClr val="92D050"/>
              </a:buClr>
            </a:pPr>
            <a:r>
              <a:rPr lang="en-US" sz="2800" dirty="0" smtClean="0">
                <a:latin typeface="+mj-lt"/>
              </a:rPr>
              <a:t>What do I need?</a:t>
            </a:r>
          </a:p>
          <a:p>
            <a:pPr lvl="1">
              <a:spcBef>
                <a:spcPts val="0"/>
              </a:spcBef>
              <a:buClr>
                <a:srgbClr val="92D050"/>
              </a:buClr>
            </a:pPr>
            <a:r>
              <a:rPr lang="en-US" sz="2800" dirty="0" smtClean="0">
                <a:latin typeface="+mj-lt"/>
              </a:rPr>
              <a:t>Is it Available?</a:t>
            </a:r>
          </a:p>
          <a:p>
            <a:pPr lvl="1">
              <a:spcBef>
                <a:spcPts val="0"/>
              </a:spcBef>
              <a:buClr>
                <a:srgbClr val="92D050"/>
              </a:buClr>
            </a:pPr>
            <a:r>
              <a:rPr lang="en-US" sz="2800" dirty="0" smtClean="0">
                <a:latin typeface="+mj-lt"/>
              </a:rPr>
              <a:t>Is it user Friendly? (all work tasks)</a:t>
            </a:r>
          </a:p>
          <a:p>
            <a:pPr lvl="1">
              <a:spcBef>
                <a:spcPts val="0"/>
              </a:spcBef>
              <a:buClr>
                <a:srgbClr val="92D050"/>
              </a:buClr>
            </a:pPr>
            <a:r>
              <a:rPr lang="en-US" sz="2800" dirty="0" smtClean="0">
                <a:latin typeface="+mj-lt"/>
              </a:rPr>
              <a:t> Is it “Fit for Use”?</a:t>
            </a:r>
          </a:p>
          <a:p>
            <a:pPr lvl="1">
              <a:spcBef>
                <a:spcPts val="0"/>
              </a:spcBef>
              <a:buClr>
                <a:srgbClr val="92D050"/>
              </a:buClr>
            </a:pPr>
            <a:endParaRPr lang="en-US" sz="2800" dirty="0">
              <a:latin typeface="+mj-lt"/>
            </a:endParaRPr>
          </a:p>
          <a:p>
            <a:pPr marL="0" lvl="1" indent="0">
              <a:spcBef>
                <a:spcPts val="0"/>
              </a:spcBef>
              <a:buClr>
                <a:srgbClr val="92D050"/>
              </a:buClr>
              <a:buNone/>
            </a:pPr>
            <a:r>
              <a:rPr lang="en-US" sz="3200" dirty="0" smtClean="0">
                <a:latin typeface="+mj-lt"/>
              </a:rPr>
              <a:t>When needed, will I use it 100% of the time?</a:t>
            </a:r>
            <a:endParaRPr lang="en-US" sz="3600" dirty="0" smtClean="0">
              <a:solidFill>
                <a:srgbClr val="24F31F"/>
              </a:solidFill>
              <a:latin typeface="+mj-lt"/>
            </a:endParaRPr>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What does this mean for you?</a:t>
            </a:r>
          </a:p>
        </p:txBody>
      </p:sp>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2133600"/>
            <a:ext cx="8229600" cy="4389437"/>
          </a:xfrm>
        </p:spPr>
        <p:txBody>
          <a:bodyPr/>
          <a:lstStyle/>
          <a:p>
            <a:pPr marL="0">
              <a:buNone/>
            </a:pPr>
            <a:r>
              <a:rPr lang="en-US" sz="3600" dirty="0" smtClean="0">
                <a:latin typeface="+mj-lt"/>
              </a:rPr>
              <a:t>PPE for sewage exposure refers to a variety of different types of barriers used alone or in combination depending on the task.</a:t>
            </a:r>
          </a:p>
          <a:p>
            <a:pPr>
              <a:buNone/>
            </a:pPr>
            <a:endParaRPr lang="en-US" sz="2000" dirty="0" smtClean="0">
              <a:latin typeface="+mj-lt"/>
            </a:endParaRPr>
          </a:p>
          <a:p>
            <a:pPr>
              <a:buClr>
                <a:srgbClr val="92D050"/>
              </a:buClr>
            </a:pPr>
            <a:r>
              <a:rPr lang="en-US" sz="2800" dirty="0" smtClean="0">
                <a:latin typeface="+mj-lt"/>
              </a:rPr>
              <a:t>Barrier protection</a:t>
            </a:r>
          </a:p>
          <a:p>
            <a:pPr>
              <a:buClr>
                <a:srgbClr val="92D050"/>
              </a:buClr>
            </a:pPr>
            <a:r>
              <a:rPr lang="en-US" sz="2800" dirty="0" smtClean="0">
                <a:latin typeface="+mj-lt"/>
              </a:rPr>
              <a:t>Working “Clean to Dirty” techniques</a:t>
            </a:r>
          </a:p>
          <a:p>
            <a:pPr>
              <a:buClr>
                <a:srgbClr val="92D050"/>
              </a:buClr>
            </a:pPr>
            <a:r>
              <a:rPr lang="en-US" sz="2800" dirty="0" smtClean="0">
                <a:latin typeface="+mj-lt"/>
              </a:rPr>
              <a:t>Clean up steps afterwards</a:t>
            </a:r>
          </a:p>
          <a:p>
            <a:pPr>
              <a:buNone/>
            </a:pPr>
            <a:endParaRPr lang="en-US" sz="2800" dirty="0" smtClean="0">
              <a:latin typeface="+mj-lt"/>
            </a:endParaRPr>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smtClean="0">
                <a:solidFill>
                  <a:schemeClr val="bg1"/>
                </a:solidFill>
              </a:rPr>
              <a:t>How Does Safety Happen?</a:t>
            </a:r>
            <a:endParaRPr lang="en-US" sz="2800" b="1" dirty="0">
              <a:solidFill>
                <a:schemeClr val="bg1"/>
              </a:solidFill>
            </a:endParaRPr>
          </a:p>
        </p:txBody>
      </p:sp>
    </p:spTree>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905000" y="2286000"/>
            <a:ext cx="7239000" cy="198120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23" name="Rectangle 3"/>
          <p:cNvSpPr>
            <a:spLocks noGrp="1" noChangeArrowheads="1"/>
          </p:cNvSpPr>
          <p:nvPr>
            <p:ph type="subTitle" idx="1"/>
          </p:nvPr>
        </p:nvSpPr>
        <p:spPr>
          <a:xfrm>
            <a:off x="2590800" y="3200400"/>
            <a:ext cx="6400800" cy="1219200"/>
          </a:xfrm>
          <a:effectLst>
            <a:outerShdw blurRad="50800" dist="38100" dir="2700000" algn="tl" rotWithShape="0">
              <a:schemeClr val="bg1">
                <a:lumMod val="50000"/>
                <a:alpha val="40000"/>
              </a:schemeClr>
            </a:outerShdw>
          </a:effectLst>
        </p:spPr>
        <p:txBody>
          <a:bodyPr>
            <a:normAutofit/>
          </a:bodyPr>
          <a:lstStyle/>
          <a:p>
            <a:pPr marR="0" algn="r"/>
            <a:r>
              <a:rPr lang="en-US" sz="2700" dirty="0" smtClean="0">
                <a:solidFill>
                  <a:schemeClr val="bg1"/>
                </a:solidFill>
              </a:rPr>
              <a:t>Pathogen Exposures to Workers in </a:t>
            </a:r>
          </a:p>
          <a:p>
            <a:pPr marR="0" algn="r"/>
            <a:r>
              <a:rPr lang="en-US" sz="2700" dirty="0" smtClean="0">
                <a:solidFill>
                  <a:schemeClr val="bg1"/>
                </a:solidFill>
              </a:rPr>
              <a:t>The OSS Industry</a:t>
            </a:r>
          </a:p>
        </p:txBody>
      </p:sp>
      <p:sp>
        <p:nvSpPr>
          <p:cNvPr id="3074" name="Rectangle 2"/>
          <p:cNvSpPr>
            <a:spLocks noGrp="1" noChangeArrowheads="1"/>
          </p:cNvSpPr>
          <p:nvPr>
            <p:ph type="ctrTitle"/>
          </p:nvPr>
        </p:nvSpPr>
        <p:spPr>
          <a:xfrm>
            <a:off x="1447800" y="2286000"/>
            <a:ext cx="7772400" cy="1066800"/>
          </a:xfrm>
          <a:effectLst>
            <a:outerShdw blurRad="50800" dist="38100" dir="2700000" algn="tl" rotWithShape="0">
              <a:schemeClr val="bg1">
                <a:alpha val="40000"/>
              </a:schemeClr>
            </a:outerShdw>
          </a:effectLst>
        </p:spPr>
        <p:txBody>
          <a:bodyPr/>
          <a:lstStyle/>
          <a:p>
            <a:pPr fontAlgn="auto">
              <a:spcAft>
                <a:spcPts val="0"/>
              </a:spcAft>
              <a:defRPr/>
            </a:pPr>
            <a:r>
              <a:rPr lang="en-US" sz="4000" dirty="0" smtClean="0"/>
              <a:t>What are the Pathogen Exposures?  </a:t>
            </a:r>
          </a:p>
        </p:txBody>
      </p:sp>
      <p:pic>
        <p:nvPicPr>
          <p:cNvPr id="5124" name="Picture 7" descr="C:\Users\Owner\AppData\Local\Microsoft\Windows\Temporary Internet Files\Content.IE5\BVRKAAHC\Graphic for Grantees color.jpg"/>
          <p:cNvPicPr>
            <a:picLocks noChangeAspect="1" noChangeArrowheads="1"/>
          </p:cNvPicPr>
          <p:nvPr/>
        </p:nvPicPr>
        <p:blipFill>
          <a:blip r:embed="rId3" cstate="print"/>
          <a:srcRect/>
          <a:stretch>
            <a:fillRect/>
          </a:stretch>
        </p:blipFill>
        <p:spPr bwMode="auto">
          <a:xfrm>
            <a:off x="152400" y="6019800"/>
            <a:ext cx="2286000" cy="712788"/>
          </a:xfrm>
          <a:prstGeom prst="rect">
            <a:avLst/>
          </a:prstGeom>
          <a:noFill/>
          <a:ln w="9525">
            <a:noFill/>
            <a:miter lim="800000"/>
            <a:headEnd/>
            <a:tailEnd/>
          </a:ln>
        </p:spPr>
      </p:pic>
      <p:sp>
        <p:nvSpPr>
          <p:cNvPr id="6" name="Rectangle 2"/>
          <p:cNvSpPr txBox="1">
            <a:spLocks noChangeArrowheads="1"/>
          </p:cNvSpPr>
          <p:nvPr/>
        </p:nvSpPr>
        <p:spPr>
          <a:xfrm>
            <a:off x="1676400" y="-76200"/>
            <a:ext cx="73914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000" b="1" dirty="0" smtClean="0">
                <a:solidFill>
                  <a:prstClr val="white"/>
                </a:solidFill>
                <a:latin typeface="Arial" panose="020B0604020202020204" pitchFamily="34" charset="0"/>
                <a:cs typeface="Arial" panose="020B0604020202020204" pitchFamily="34" charset="0"/>
              </a:rPr>
              <a:t>Washington On-Site Sewage Association</a:t>
            </a:r>
          </a:p>
        </p:txBody>
      </p:sp>
      <p:sp>
        <p:nvSpPr>
          <p:cNvPr id="19" name="Rectangle 2"/>
          <p:cNvSpPr txBox="1">
            <a:spLocks noChangeArrowheads="1"/>
          </p:cNvSpPr>
          <p:nvPr/>
        </p:nvSpPr>
        <p:spPr>
          <a:xfrm>
            <a:off x="5638800" y="228600"/>
            <a:ext cx="338607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1400" b="1" i="1" dirty="0" smtClean="0">
                <a:solidFill>
                  <a:prstClr val="white"/>
                </a:solidFill>
                <a:latin typeface="Arial" panose="020B0604020202020204" pitchFamily="34" charset="0"/>
                <a:cs typeface="Arial" panose="020B0604020202020204" pitchFamily="34" charset="0"/>
              </a:rPr>
              <a:t>“Voice of the Industry”</a:t>
            </a:r>
          </a:p>
        </p:txBody>
      </p:sp>
    </p:spTree>
    <p:extLst>
      <p:ext uri="{BB962C8B-B14F-4D97-AF65-F5344CB8AC3E}">
        <p14:creationId xmlns:p14="http://schemas.microsoft.com/office/powerpoint/2010/main" val="4224609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a:buNone/>
            </a:pPr>
            <a:r>
              <a:rPr lang="en-US" sz="3600" dirty="0" smtClean="0">
                <a:latin typeface="+mj-lt"/>
              </a:rPr>
              <a:t>What are the Pathogen exposures?</a:t>
            </a:r>
          </a:p>
          <a:p>
            <a:pPr>
              <a:buNone/>
            </a:pPr>
            <a:endParaRPr lang="en-US" sz="2000" dirty="0" smtClean="0">
              <a:latin typeface="+mj-lt"/>
            </a:endParaRPr>
          </a:p>
          <a:p>
            <a:pPr>
              <a:buClr>
                <a:srgbClr val="92D050"/>
              </a:buClr>
            </a:pPr>
            <a:r>
              <a:rPr lang="en-US" sz="2800" dirty="0" smtClean="0">
                <a:latin typeface="+mj-lt"/>
              </a:rPr>
              <a:t>Are they really different from what your exposed to everyday  at home, with kids, pets….</a:t>
            </a:r>
          </a:p>
          <a:p>
            <a:pPr>
              <a:buClr>
                <a:srgbClr val="92D050"/>
              </a:buClr>
            </a:pPr>
            <a:endParaRPr lang="en-US" sz="2000" dirty="0" smtClean="0">
              <a:latin typeface="+mj-lt"/>
            </a:endParaRPr>
          </a:p>
          <a:p>
            <a:pPr>
              <a:buClr>
                <a:srgbClr val="92D050"/>
              </a:buClr>
            </a:pPr>
            <a:r>
              <a:rPr lang="en-US" sz="2800" dirty="0" smtClean="0">
                <a:latin typeface="+mj-lt"/>
              </a:rPr>
              <a:t> Short answer: Yes……….No………..Maybe</a:t>
            </a:r>
          </a:p>
          <a:p>
            <a:endParaRPr lang="en-US" sz="2000" dirty="0" smtClean="0">
              <a:latin typeface="+mj-lt"/>
            </a:endParaRPr>
          </a:p>
          <a:p>
            <a:pPr marL="0">
              <a:buNone/>
            </a:pPr>
            <a:r>
              <a:rPr lang="en-US" sz="2800" dirty="0" smtClean="0">
                <a:latin typeface="+mj-lt"/>
              </a:rPr>
              <a:t>You just don’t know  what pathogens will present from one job to the next.</a:t>
            </a:r>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p:txBody>
      </p:sp>
      <p:sp>
        <p:nvSpPr>
          <p:cNvPr id="4"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smtClean="0">
                <a:solidFill>
                  <a:schemeClr val="bg1"/>
                </a:solidFill>
              </a:rPr>
              <a:t>How Does Safety Happen?</a:t>
            </a:r>
            <a:endParaRPr lang="en-US" sz="2800" b="1" dirty="0">
              <a:solidFill>
                <a:schemeClr val="bg1"/>
              </a:solidFill>
            </a:endParaRPr>
          </a:p>
        </p:txBody>
      </p:sp>
    </p:spTree>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5394" name="Picture 2" descr="http://69.195.124.66/~joscount/wp-content/uploads/2012/11/keepme11.jpg">
            <a:hlinkClick r:id="rId3"/>
          </p:cNvPr>
          <p:cNvPicPr>
            <a:picLocks noChangeAspect="1" noChangeArrowheads="1"/>
          </p:cNvPicPr>
          <p:nvPr/>
        </p:nvPicPr>
        <p:blipFill>
          <a:blip r:embed="rId4" cstate="print"/>
          <a:srcRect/>
          <a:stretch>
            <a:fillRect/>
          </a:stretch>
        </p:blipFill>
        <p:spPr bwMode="auto">
          <a:xfrm>
            <a:off x="762000" y="1530903"/>
            <a:ext cx="7551854" cy="5250897"/>
          </a:xfrm>
          <a:prstGeom prst="rect">
            <a:avLst/>
          </a:prstGeom>
          <a:noFill/>
        </p:spPr>
      </p:pic>
      <p:pic>
        <p:nvPicPr>
          <p:cNvPr id="3" name="Picture 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609600" y="1905000"/>
            <a:ext cx="8001000" cy="4648200"/>
          </a:xfrm>
        </p:spPr>
        <p:txBody>
          <a:bodyPr/>
          <a:lstStyle/>
          <a:p>
            <a:pPr marL="0" indent="0">
              <a:buClr>
                <a:srgbClr val="92D050"/>
              </a:buClr>
              <a:buNone/>
            </a:pPr>
            <a:r>
              <a:rPr lang="en-US" sz="3600" dirty="0" smtClean="0">
                <a:latin typeface="+mj-lt"/>
              </a:rPr>
              <a:t>Quantify the actual exposures to workers on the OSS industry</a:t>
            </a:r>
          </a:p>
          <a:p>
            <a:pPr marL="182880" indent="-182880">
              <a:buClr>
                <a:srgbClr val="92D050"/>
              </a:buClr>
              <a:buNone/>
            </a:pPr>
            <a:endParaRPr lang="en-US" sz="2000" dirty="0" smtClean="0">
              <a:latin typeface="+mj-lt"/>
            </a:endParaRPr>
          </a:p>
          <a:p>
            <a:pPr>
              <a:buClr>
                <a:srgbClr val="92D050"/>
              </a:buClr>
            </a:pPr>
            <a:r>
              <a:rPr lang="en-US" sz="2800" dirty="0" smtClean="0">
                <a:latin typeface="+mj-lt"/>
              </a:rPr>
              <a:t>Field sampling was done in a variety of workplace settings with several methods. </a:t>
            </a:r>
          </a:p>
          <a:p>
            <a:pPr>
              <a:buClr>
                <a:srgbClr val="92D050"/>
              </a:buClr>
            </a:pPr>
            <a:endParaRPr lang="en-US" sz="2000" dirty="0" smtClean="0">
              <a:latin typeface="+mj-lt"/>
            </a:endParaRPr>
          </a:p>
          <a:p>
            <a:pPr>
              <a:spcBef>
                <a:spcPts val="0"/>
              </a:spcBef>
              <a:buClr>
                <a:srgbClr val="92D050"/>
              </a:buClr>
            </a:pPr>
            <a:r>
              <a:rPr lang="en-US" sz="2800" dirty="0" smtClean="0">
                <a:latin typeface="+mj-lt"/>
              </a:rPr>
              <a:t>Three different labs with same protocols were used to ensure valid results.</a:t>
            </a:r>
          </a:p>
        </p:txBody>
      </p:sp>
      <p:sp>
        <p:nvSpPr>
          <p:cNvPr id="5"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ysClr val="window" lastClr="FFFFFF"/>
                </a:solidFill>
                <a:latin typeface="Arial" panose="020B0604020202020204" pitchFamily="34" charset="0"/>
                <a:cs typeface="Arial" panose="020B0604020202020204" pitchFamily="34" charset="0"/>
              </a:rPr>
              <a:t>Purpose of the Grant and Outcomes</a:t>
            </a:r>
            <a:endParaRPr kumimoji="0" lang="en-US" sz="2800" b="1" i="0" u="none" strike="noStrike" kern="1200" cap="none" spc="0" normalizeH="0" baseline="0" noProof="0" dirty="0" smtClean="0">
              <a:ln>
                <a:noFill/>
              </a:ln>
              <a:solidFill>
                <a:sysClr val="window" lastClr="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navorro-bowman-fumble-injury-leg.jpg"/>
          <p:cNvPicPr>
            <a:picLocks noGrp="1" noChangeAspect="1"/>
          </p:cNvPicPr>
          <p:nvPr>
            <p:ph idx="1"/>
          </p:nvPr>
        </p:nvPicPr>
        <p:blipFill rotWithShape="1">
          <a:blip r:embed="rId3" cstate="print"/>
          <a:srcRect l="5132"/>
          <a:stretch/>
        </p:blipFill>
        <p:spPr>
          <a:xfrm>
            <a:off x="0" y="838200"/>
            <a:ext cx="9144000" cy="6024154"/>
          </a:xfrm>
        </p:spPr>
      </p:pic>
      <p:sp>
        <p:nvSpPr>
          <p:cNvPr id="5"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It Won’t Happen to Me!</a:t>
            </a:r>
          </a:p>
        </p:txBody>
      </p:sp>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
        <p:nvSpPr>
          <p:cNvPr id="10"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a:t>
            </a:r>
            <a:r>
              <a:rPr lang="en-US" sz="2800" b="1" dirty="0" smtClean="0">
                <a:solidFill>
                  <a:schemeClr val="bg1"/>
                </a:solidFill>
              </a:rPr>
              <a:t>It Won’t Happen to Me!</a:t>
            </a:r>
            <a:endParaRPr lang="en-US" sz="2800" b="1" dirty="0">
              <a:solidFill>
                <a:schemeClr val="bg1"/>
              </a:solidFill>
            </a:endParaRPr>
          </a:p>
        </p:txBody>
      </p:sp>
      <p:sp>
        <p:nvSpPr>
          <p:cNvPr id="11" name="Rectangle 10"/>
          <p:cNvSpPr/>
          <p:nvPr/>
        </p:nvSpPr>
        <p:spPr>
          <a:xfrm>
            <a:off x="7010400" y="533400"/>
            <a:ext cx="1905000" cy="114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7" descr="NFL kicker Lawrence Tynes TB Bucs-MRSA.jpg"/>
          <p:cNvPicPr>
            <a:picLocks noGrp="1" noChangeAspect="1"/>
          </p:cNvPicPr>
          <p:nvPr>
            <p:ph idx="1"/>
          </p:nvPr>
        </p:nvPicPr>
        <p:blipFill>
          <a:blip r:embed="rId3" cstate="print"/>
          <a:stretch>
            <a:fillRect/>
          </a:stretch>
        </p:blipFill>
        <p:spPr>
          <a:xfrm>
            <a:off x="4551751" y="2468563"/>
            <a:ext cx="4592249" cy="4389437"/>
          </a:xfrm>
        </p:spPr>
      </p:pic>
      <p:sp>
        <p:nvSpPr>
          <p:cNvPr id="9" name="TextBox 8"/>
          <p:cNvSpPr txBox="1"/>
          <p:nvPr/>
        </p:nvSpPr>
        <p:spPr>
          <a:xfrm>
            <a:off x="304800" y="1949708"/>
            <a:ext cx="4038600" cy="4832092"/>
          </a:xfrm>
          <a:prstGeom prst="rect">
            <a:avLst/>
          </a:prstGeom>
          <a:noFill/>
        </p:spPr>
        <p:txBody>
          <a:bodyPr wrap="square" rtlCol="0">
            <a:spAutoFit/>
          </a:bodyPr>
          <a:lstStyle/>
          <a:p>
            <a:r>
              <a:rPr lang="en-US" sz="2800" dirty="0" smtClean="0">
                <a:latin typeface="+mj-lt"/>
              </a:rPr>
              <a:t>TAMPA (CBSMiami) -</a:t>
            </a:r>
          </a:p>
          <a:p>
            <a:endParaRPr lang="en-US" dirty="0" smtClean="0">
              <a:latin typeface="+mj-lt"/>
            </a:endParaRPr>
          </a:p>
          <a:p>
            <a:r>
              <a:rPr lang="en-US" sz="2800" dirty="0" smtClean="0">
                <a:latin typeface="+mj-lt"/>
              </a:rPr>
              <a:t>Two Tampa Bay Buccaneers players are being treated for methicillin-resistant staphylococcus aureus (MRSA) infections and neither the team nor the players know where they contracted the disease.</a:t>
            </a:r>
            <a:endParaRPr lang="en-US" sz="2800" dirty="0">
              <a:latin typeface="+mj-lt"/>
            </a:endParaRPr>
          </a:p>
        </p:txBody>
      </p:sp>
      <p:sp>
        <p:nvSpPr>
          <p:cNvPr id="5" name="Rectangle 4"/>
          <p:cNvSpPr/>
          <p:nvPr/>
        </p:nvSpPr>
        <p:spPr>
          <a:xfrm>
            <a:off x="7010400" y="533400"/>
            <a:ext cx="1905000" cy="114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a:t>
            </a:r>
            <a:r>
              <a:rPr lang="en-US" sz="2800" b="1" dirty="0" smtClean="0">
                <a:solidFill>
                  <a:schemeClr val="bg1"/>
                </a:solidFill>
              </a:rPr>
              <a:t>It Won’t Happen to Me!</a:t>
            </a:r>
            <a:endParaRPr lang="en-US" sz="2800" b="1" dirty="0">
              <a:solidFill>
                <a:schemeClr val="bg1"/>
              </a:solidFill>
            </a:endParaRPr>
          </a:p>
        </p:txBody>
      </p:sp>
    </p:spTree>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304800" y="2133600"/>
            <a:ext cx="3581400" cy="4278094"/>
          </a:xfrm>
          <a:prstGeom prst="rect">
            <a:avLst/>
          </a:prstGeom>
          <a:noFill/>
        </p:spPr>
        <p:txBody>
          <a:bodyPr wrap="square" rtlCol="0">
            <a:spAutoFit/>
          </a:bodyPr>
          <a:lstStyle/>
          <a:p>
            <a:r>
              <a:rPr lang="en-US" sz="3600" dirty="0" smtClean="0">
                <a:latin typeface="+mj-lt"/>
              </a:rPr>
              <a:t>MRSA </a:t>
            </a:r>
          </a:p>
          <a:p>
            <a:endParaRPr lang="en-US" dirty="0" smtClean="0">
              <a:latin typeface="+mj-lt"/>
            </a:endParaRPr>
          </a:p>
          <a:p>
            <a:r>
              <a:rPr lang="en-US" sz="2800" b="1" dirty="0" smtClean="0">
                <a:latin typeface="+mj-lt"/>
              </a:rPr>
              <a:t>Methicillin resistant </a:t>
            </a:r>
            <a:r>
              <a:rPr lang="en-US" sz="2800" b="1" i="1" dirty="0" smtClean="0">
                <a:latin typeface="+mj-lt"/>
              </a:rPr>
              <a:t>Staphylococcus aureus</a:t>
            </a:r>
            <a:r>
              <a:rPr lang="en-US" sz="2800" dirty="0" smtClean="0">
                <a:latin typeface="+mj-lt"/>
              </a:rPr>
              <a:t> (</a:t>
            </a:r>
            <a:r>
              <a:rPr lang="en-US" sz="2800" b="1" dirty="0" smtClean="0">
                <a:latin typeface="+mj-lt"/>
              </a:rPr>
              <a:t>MRSA</a:t>
            </a:r>
            <a:r>
              <a:rPr lang="en-US" sz="2800" dirty="0" smtClean="0">
                <a:latin typeface="+mj-lt"/>
              </a:rPr>
              <a:t>) is a bacterium responsible for several difficult-to-treat infections in people</a:t>
            </a:r>
          </a:p>
          <a:p>
            <a:endParaRPr lang="en-US" dirty="0" smtClean="0"/>
          </a:p>
          <a:p>
            <a:endParaRPr lang="en-US" dirty="0"/>
          </a:p>
        </p:txBody>
      </p:sp>
      <p:pic>
        <p:nvPicPr>
          <p:cNvPr id="174082" name="Picture 2" descr="http://mercerinfectionpictures.com/images/Staph-Infection-On-Face-Pictures.jpg">
            <a:hlinkClick r:id="rId3"/>
          </p:cNvPr>
          <p:cNvPicPr>
            <a:picLocks noChangeAspect="1" noChangeArrowheads="1"/>
          </p:cNvPicPr>
          <p:nvPr/>
        </p:nvPicPr>
        <p:blipFill>
          <a:blip r:embed="rId4" cstate="print"/>
          <a:srcRect/>
          <a:stretch>
            <a:fillRect/>
          </a:stretch>
        </p:blipFill>
        <p:spPr bwMode="auto">
          <a:xfrm>
            <a:off x="4648200" y="2344783"/>
            <a:ext cx="4513217" cy="4513217"/>
          </a:xfrm>
          <a:prstGeom prst="rect">
            <a:avLst/>
          </a:prstGeom>
          <a:noFill/>
        </p:spPr>
      </p:pic>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a:t>
            </a:r>
            <a:r>
              <a:rPr lang="en-US" sz="2800" b="1" dirty="0" smtClean="0">
                <a:solidFill>
                  <a:schemeClr val="bg1"/>
                </a:solidFill>
              </a:rPr>
              <a:t>It Won’t Happen to Me!</a:t>
            </a:r>
            <a:endParaRPr lang="en-US" sz="2800" b="1" dirty="0">
              <a:solidFill>
                <a:schemeClr val="bg1"/>
              </a:solidFill>
            </a:endParaRPr>
          </a:p>
        </p:txBody>
      </p:sp>
    </p:spTree>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754" name="Picture 2" descr="G:\Grant Photos\SAM_061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Tree>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8" name="Picture 2" descr="G:\Grant Photos\SAM_061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Tree>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0498" r="20351" b="29732"/>
          <a:stretch/>
        </p:blipFill>
        <p:spPr>
          <a:xfrm>
            <a:off x="685800" y="1219199"/>
            <a:ext cx="7696200" cy="5300907"/>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Tree>
    <p:extLst>
      <p:ext uri="{BB962C8B-B14F-4D97-AF65-F5344CB8AC3E}">
        <p14:creationId xmlns:p14="http://schemas.microsoft.com/office/powerpoint/2010/main" val="2475318748"/>
      </p:ext>
    </p:extLst>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2690" name="Picture 2" descr="H:\Pictures\SAM_0616.JPG"/>
          <p:cNvPicPr>
            <a:picLocks noChangeAspect="1" noChangeArrowheads="1"/>
          </p:cNvPicPr>
          <p:nvPr/>
        </p:nvPicPr>
        <p:blipFill rotWithShape="1">
          <a:blip r:embed="rId3" cstate="print"/>
          <a:srcRect b="8889"/>
          <a:stretch/>
        </p:blipFill>
        <p:spPr bwMode="auto">
          <a:xfrm>
            <a:off x="0" y="609600"/>
            <a:ext cx="9144000" cy="6248400"/>
          </a:xfrm>
          <a:prstGeom prst="rect">
            <a:avLst/>
          </a:prstGeom>
          <a:noFill/>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Tree>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
            <a:ext cx="9144000" cy="6888480"/>
          </a:xfrm>
          <a:prstGeom prst="rect">
            <a:avLst/>
          </a:prstGeom>
        </p:spPr>
      </p:pic>
      <p:sp>
        <p:nvSpPr>
          <p:cNvPr id="3" name="TextBox 2"/>
          <p:cNvSpPr txBox="1"/>
          <p:nvPr/>
        </p:nvSpPr>
        <p:spPr>
          <a:xfrm>
            <a:off x="304800" y="6052810"/>
            <a:ext cx="4648200" cy="523220"/>
          </a:xfrm>
          <a:prstGeom prst="rect">
            <a:avLst/>
          </a:prstGeom>
          <a:noFill/>
          <a:effectLst>
            <a:outerShdw blurRad="50800" dist="38100" dir="5400000" algn="ctr" rotWithShape="0">
              <a:schemeClr val="bg1"/>
            </a:outerShdw>
          </a:effectLst>
        </p:spPr>
        <p:txBody>
          <a:bodyPr wrap="square" rtlCol="0">
            <a:spAutoFit/>
          </a:bodyPr>
          <a:lstStyle/>
          <a:p>
            <a:r>
              <a:rPr lang="en-US" sz="2800" dirty="0" smtClean="0">
                <a:latin typeface="+mj-lt"/>
              </a:rPr>
              <a:t>MRSA Infection in the Eye</a:t>
            </a:r>
            <a:endParaRPr lang="en-US" sz="2800" dirty="0">
              <a:latin typeface="+mj-lt"/>
            </a:endParaRPr>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Tree>
    <p:extLst>
      <p:ext uri="{BB962C8B-B14F-4D97-AF65-F5344CB8AC3E}">
        <p14:creationId xmlns:p14="http://schemas.microsoft.com/office/powerpoint/2010/main" val="2697057441"/>
      </p:ext>
    </p:extLst>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304800" y="2198906"/>
            <a:ext cx="3581400" cy="4278094"/>
          </a:xfrm>
          <a:prstGeom prst="rect">
            <a:avLst/>
          </a:prstGeom>
          <a:noFill/>
        </p:spPr>
        <p:txBody>
          <a:bodyPr wrap="square" rtlCol="0">
            <a:spAutoFit/>
          </a:bodyPr>
          <a:lstStyle/>
          <a:p>
            <a:r>
              <a:rPr lang="en-US" sz="3600" dirty="0" smtClean="0">
                <a:latin typeface="+mj-lt"/>
              </a:rPr>
              <a:t>MRSA </a:t>
            </a:r>
          </a:p>
          <a:p>
            <a:endParaRPr lang="en-US" dirty="0" smtClean="0">
              <a:latin typeface="+mj-lt"/>
            </a:endParaRPr>
          </a:p>
          <a:p>
            <a:r>
              <a:rPr lang="en-US" sz="2800" b="1" dirty="0" smtClean="0">
                <a:latin typeface="+mj-lt"/>
              </a:rPr>
              <a:t>Methicillin resistant </a:t>
            </a:r>
            <a:r>
              <a:rPr lang="en-US" sz="2800" b="1" i="1" dirty="0" smtClean="0">
                <a:latin typeface="+mj-lt"/>
              </a:rPr>
              <a:t>Staphylococcus aureus</a:t>
            </a:r>
            <a:r>
              <a:rPr lang="en-US" sz="2800" dirty="0" smtClean="0">
                <a:latin typeface="+mj-lt"/>
              </a:rPr>
              <a:t> (</a:t>
            </a:r>
            <a:r>
              <a:rPr lang="en-US" sz="2800" b="1" dirty="0" smtClean="0">
                <a:latin typeface="+mj-lt"/>
              </a:rPr>
              <a:t>MRSA</a:t>
            </a:r>
            <a:r>
              <a:rPr lang="en-US" sz="2800" dirty="0" smtClean="0">
                <a:latin typeface="+mj-lt"/>
              </a:rPr>
              <a:t>) is a bacterium responsible for several difficult-to-treat infections in people</a:t>
            </a:r>
          </a:p>
          <a:p>
            <a:endParaRPr lang="en-US" dirty="0" smtClean="0"/>
          </a:p>
          <a:p>
            <a:endParaRPr lang="en-US" dirty="0"/>
          </a:p>
        </p:txBody>
      </p:sp>
      <p:pic>
        <p:nvPicPr>
          <p:cNvPr id="309250" name="Picture 2" descr="http://www.picturesofmrsa.com/images/Pictures-Of-Mrsa-Infections.jpg">
            <a:hlinkClick r:id="rId3"/>
          </p:cNvPr>
          <p:cNvPicPr>
            <a:picLocks noChangeAspect="1" noChangeArrowheads="1"/>
          </p:cNvPicPr>
          <p:nvPr/>
        </p:nvPicPr>
        <p:blipFill>
          <a:blip r:embed="rId4" cstate="print"/>
          <a:srcRect/>
          <a:stretch>
            <a:fillRect/>
          </a:stretch>
        </p:blipFill>
        <p:spPr bwMode="auto">
          <a:xfrm>
            <a:off x="4530006" y="2895600"/>
            <a:ext cx="4613994" cy="3992879"/>
          </a:xfrm>
          <a:prstGeom prst="rect">
            <a:avLst/>
          </a:prstGeom>
          <a:noFill/>
        </p:spPr>
      </p:pic>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a:t>
            </a:r>
            <a:r>
              <a:rPr lang="en-US" sz="2800" b="1" dirty="0" smtClean="0">
                <a:solidFill>
                  <a:schemeClr val="bg1"/>
                </a:solidFill>
              </a:rPr>
              <a:t>It Won’t Happen to Me!</a:t>
            </a:r>
            <a:endParaRPr lang="en-US" sz="2800" b="1" dirty="0">
              <a:solidFill>
                <a:schemeClr val="bg1"/>
              </a:solidFill>
            </a:endParaRPr>
          </a:p>
        </p:txBody>
      </p:sp>
    </p:spTree>
    <p:extLst>
      <p:ext uri="{BB962C8B-B14F-4D97-AF65-F5344CB8AC3E}">
        <p14:creationId xmlns:p14="http://schemas.microsoft.com/office/powerpoint/2010/main" val="3274509409"/>
      </p:ext>
    </p:extLst>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304800" y="1752600"/>
            <a:ext cx="3962400" cy="2123658"/>
          </a:xfrm>
          <a:prstGeom prst="rect">
            <a:avLst/>
          </a:prstGeom>
          <a:noFill/>
        </p:spPr>
        <p:txBody>
          <a:bodyPr wrap="square" rtlCol="0">
            <a:spAutoFit/>
          </a:bodyPr>
          <a:lstStyle/>
          <a:p>
            <a:r>
              <a:rPr lang="en-US" sz="3600" dirty="0" smtClean="0">
                <a:latin typeface="+mj-lt"/>
              </a:rPr>
              <a:t>Exposure Vectors?</a:t>
            </a:r>
          </a:p>
          <a:p>
            <a:pPr>
              <a:buFont typeface="Arial" pitchFamily="34" charset="0"/>
              <a:buChar char="•"/>
            </a:pPr>
            <a:r>
              <a:rPr lang="en-US" sz="2800" dirty="0" smtClean="0">
                <a:latin typeface="+mj-lt"/>
              </a:rPr>
              <a:t> Direct (examples?)</a:t>
            </a:r>
          </a:p>
          <a:p>
            <a:pPr>
              <a:buFont typeface="Arial" pitchFamily="34" charset="0"/>
              <a:buChar char="•"/>
            </a:pPr>
            <a:r>
              <a:rPr lang="en-US" sz="2800" dirty="0" smtClean="0">
                <a:latin typeface="+mj-lt"/>
              </a:rPr>
              <a:t> Indirect (examples?)</a:t>
            </a:r>
          </a:p>
          <a:p>
            <a:endParaRPr lang="en-US" dirty="0" smtClean="0"/>
          </a:p>
          <a:p>
            <a:endParaRPr lang="en-US" dirty="0" smtClean="0"/>
          </a:p>
        </p:txBody>
      </p:sp>
      <p:sp>
        <p:nvSpPr>
          <p:cNvPr id="5" name="TextBox 4"/>
          <p:cNvSpPr txBox="1"/>
          <p:nvPr/>
        </p:nvSpPr>
        <p:spPr>
          <a:xfrm>
            <a:off x="304800" y="3666291"/>
            <a:ext cx="3962400" cy="3231654"/>
          </a:xfrm>
          <a:prstGeom prst="rect">
            <a:avLst/>
          </a:prstGeom>
          <a:noFill/>
        </p:spPr>
        <p:txBody>
          <a:bodyPr wrap="square" rtlCol="0">
            <a:spAutoFit/>
          </a:bodyPr>
          <a:lstStyle/>
          <a:p>
            <a:r>
              <a:rPr lang="en-US" sz="3600" dirty="0" smtClean="0">
                <a:latin typeface="+mj-lt"/>
              </a:rPr>
              <a:t>PPE Choices</a:t>
            </a:r>
          </a:p>
          <a:p>
            <a:pPr>
              <a:buFont typeface="Arial" pitchFamily="34" charset="0"/>
              <a:buChar char="•"/>
            </a:pPr>
            <a:r>
              <a:rPr lang="en-US" sz="2800" dirty="0" smtClean="0">
                <a:latin typeface="+mj-lt"/>
              </a:rPr>
              <a:t> Sunglasses ?</a:t>
            </a:r>
          </a:p>
          <a:p>
            <a:pPr>
              <a:buFont typeface="Arial" pitchFamily="34" charset="0"/>
              <a:buChar char="•"/>
            </a:pPr>
            <a:r>
              <a:rPr lang="en-US" sz="2800" dirty="0" smtClean="0">
                <a:latin typeface="+mj-lt"/>
              </a:rPr>
              <a:t> Splash shield?</a:t>
            </a:r>
          </a:p>
          <a:p>
            <a:pPr>
              <a:buFont typeface="Arial" pitchFamily="34" charset="0"/>
              <a:buChar char="•"/>
            </a:pPr>
            <a:r>
              <a:rPr lang="en-US" sz="2800" dirty="0" smtClean="0">
                <a:latin typeface="+mj-lt"/>
              </a:rPr>
              <a:t> Goggles?</a:t>
            </a:r>
          </a:p>
          <a:p>
            <a:pPr>
              <a:buFont typeface="Arial" pitchFamily="34" charset="0"/>
              <a:buChar char="•"/>
            </a:pPr>
            <a:r>
              <a:rPr lang="en-US" sz="2800" dirty="0" smtClean="0">
                <a:latin typeface="+mj-lt"/>
              </a:rPr>
              <a:t> N-95 mask?</a:t>
            </a:r>
          </a:p>
          <a:p>
            <a:pPr>
              <a:buFont typeface="Arial" pitchFamily="34" charset="0"/>
              <a:buChar char="•"/>
            </a:pPr>
            <a:r>
              <a:rPr lang="en-US" sz="2800" dirty="0" smtClean="0">
                <a:latin typeface="+mj-lt"/>
              </a:rPr>
              <a:t> Exam Grade Nitrile Gloves</a:t>
            </a:r>
          </a:p>
        </p:txBody>
      </p:sp>
      <p:pic>
        <p:nvPicPr>
          <p:cNvPr id="1026" name="Picture 2" descr="http://clclt.com/binary/8bcf/1312561006-mrs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937458"/>
            <a:ext cx="4648200" cy="30957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495800" y="5095458"/>
            <a:ext cx="3962400" cy="1692771"/>
          </a:xfrm>
          <a:prstGeom prst="rect">
            <a:avLst/>
          </a:prstGeom>
          <a:noFill/>
        </p:spPr>
        <p:txBody>
          <a:bodyPr wrap="square" rtlCol="0">
            <a:spAutoFit/>
          </a:bodyPr>
          <a:lstStyle/>
          <a:p>
            <a:endParaRPr lang="en-US" sz="2800" dirty="0" smtClean="0">
              <a:latin typeface="+mj-lt"/>
            </a:endParaRPr>
          </a:p>
          <a:p>
            <a:pPr>
              <a:buFont typeface="Arial" pitchFamily="34" charset="0"/>
              <a:buChar char="•"/>
            </a:pPr>
            <a:r>
              <a:rPr lang="en-US" sz="2800" dirty="0" smtClean="0">
                <a:latin typeface="+mj-lt"/>
              </a:rPr>
              <a:t> Double gloves?</a:t>
            </a:r>
          </a:p>
          <a:p>
            <a:pPr>
              <a:buFont typeface="Arial" pitchFamily="34" charset="0"/>
              <a:buChar char="•"/>
            </a:pPr>
            <a:r>
              <a:rPr lang="en-US" sz="2800" dirty="0" smtClean="0">
                <a:latin typeface="+mj-lt"/>
              </a:rPr>
              <a:t> Anti-Bacterial lotion</a:t>
            </a:r>
          </a:p>
          <a:p>
            <a:endParaRPr lang="en-US" dirty="0" smtClean="0"/>
          </a:p>
        </p:txBody>
      </p:sp>
      <p:sp>
        <p:nvSpPr>
          <p:cNvPr id="8"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a:t>
            </a:r>
            <a:r>
              <a:rPr lang="en-US" sz="2800" b="1" dirty="0" smtClean="0">
                <a:solidFill>
                  <a:schemeClr val="bg1"/>
                </a:solidFill>
              </a:rPr>
              <a:t>It Won’t Happen to Me!</a:t>
            </a:r>
            <a:endParaRPr lang="en-US" sz="2800" b="1" dirty="0">
              <a:solidFill>
                <a:schemeClr val="bg1"/>
              </a:solidFill>
            </a:endParaRPr>
          </a:p>
        </p:txBody>
      </p:sp>
    </p:spTree>
    <p:extLst>
      <p:ext uri="{BB962C8B-B14F-4D97-AF65-F5344CB8AC3E}">
        <p14:creationId xmlns:p14="http://schemas.microsoft.com/office/powerpoint/2010/main" val="581022952"/>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5105400" y="4876800"/>
            <a:ext cx="4038600" cy="198120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71" name="Rectangle 3"/>
          <p:cNvSpPr>
            <a:spLocks noGrp="1" noChangeArrowheads="1"/>
          </p:cNvSpPr>
          <p:nvPr>
            <p:ph idx="1"/>
          </p:nvPr>
        </p:nvSpPr>
        <p:spPr>
          <a:xfrm>
            <a:off x="685800" y="1905000"/>
            <a:ext cx="8001000" cy="4648200"/>
          </a:xfrm>
        </p:spPr>
        <p:txBody>
          <a:bodyPr/>
          <a:lstStyle/>
          <a:p>
            <a:pPr marL="182880" indent="-182880">
              <a:buNone/>
            </a:pPr>
            <a:r>
              <a:rPr lang="en-US" sz="3600" dirty="0" smtClean="0">
                <a:latin typeface="+mj-lt"/>
              </a:rPr>
              <a:t>Sampling was done on:</a:t>
            </a:r>
            <a:endParaRPr lang="en-US" sz="3600" dirty="0">
              <a:latin typeface="+mj-lt"/>
            </a:endParaRPr>
          </a:p>
          <a:p>
            <a:pPr marL="182880" indent="-182880">
              <a:buNone/>
            </a:pPr>
            <a:endParaRPr lang="en-US" sz="2000" dirty="0" smtClean="0">
              <a:latin typeface="+mj-lt"/>
            </a:endParaRPr>
          </a:p>
          <a:p>
            <a:pPr>
              <a:buClr>
                <a:srgbClr val="92D050"/>
              </a:buClr>
            </a:pPr>
            <a:r>
              <a:rPr lang="en-US" sz="2800" dirty="0">
                <a:latin typeface="+mj-lt"/>
              </a:rPr>
              <a:t>Offices, Shops, Storage areas, Equipment, Clothing, Cell phones, Smokers, Chew, Truck Cabs and more</a:t>
            </a:r>
            <a:r>
              <a:rPr lang="en-US" sz="2800" dirty="0" smtClean="0">
                <a:latin typeface="+mj-lt"/>
              </a:rPr>
              <a:t>.</a:t>
            </a:r>
          </a:p>
          <a:p>
            <a:pPr>
              <a:buClr>
                <a:srgbClr val="92D050"/>
              </a:buClr>
            </a:pPr>
            <a:r>
              <a:rPr lang="en-US" sz="2800" dirty="0">
                <a:latin typeface="+mj-lt"/>
              </a:rPr>
              <a:t>Pumping, jetting, system </a:t>
            </a:r>
            <a:r>
              <a:rPr lang="en-US" sz="2800" dirty="0" smtClean="0">
                <a:latin typeface="+mj-lt"/>
              </a:rPr>
              <a:t>repairs</a:t>
            </a:r>
          </a:p>
          <a:p>
            <a:pPr>
              <a:buClr>
                <a:srgbClr val="92D050"/>
              </a:buClr>
            </a:pPr>
            <a:r>
              <a:rPr lang="en-US" sz="2800" dirty="0" smtClean="0">
                <a:latin typeface="+mj-lt"/>
              </a:rPr>
              <a:t>Wastewater in tanks</a:t>
            </a:r>
          </a:p>
          <a:p>
            <a:pPr>
              <a:buClr>
                <a:srgbClr val="92D050"/>
              </a:buClr>
            </a:pPr>
            <a:r>
              <a:rPr lang="en-US" sz="2800" dirty="0" smtClean="0">
                <a:latin typeface="+mj-lt"/>
              </a:rPr>
              <a:t>Sewer lines</a:t>
            </a:r>
          </a:p>
          <a:p>
            <a:pPr>
              <a:buClr>
                <a:srgbClr val="92D050"/>
              </a:buClr>
            </a:pPr>
            <a:r>
              <a:rPr lang="en-US" sz="2800" dirty="0" smtClean="0">
                <a:latin typeface="+mj-lt"/>
              </a:rPr>
              <a:t>Drainfield components</a:t>
            </a:r>
          </a:p>
          <a:p>
            <a:pPr marL="182880" indent="-182880"/>
            <a:endParaRPr lang="en-US" sz="2800" dirty="0" smtClean="0"/>
          </a:p>
          <a:p>
            <a:pPr marL="182880" indent="-182880">
              <a:buNone/>
            </a:pPr>
            <a:endParaRPr lang="en-US" sz="2800" dirty="0" smtClean="0"/>
          </a:p>
        </p:txBody>
      </p:sp>
      <p:sp>
        <p:nvSpPr>
          <p:cNvPr id="5"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ysClr val="window" lastClr="FFFFFF"/>
                </a:solidFill>
                <a:latin typeface="Arial" panose="020B0604020202020204" pitchFamily="34" charset="0"/>
                <a:cs typeface="Arial" panose="020B0604020202020204" pitchFamily="34" charset="0"/>
              </a:rPr>
              <a:t>Purpose of the Grant and Outcomes</a:t>
            </a:r>
            <a:endParaRPr kumimoji="0" lang="en-US" sz="2800" b="1" i="0" u="none" strike="noStrike" kern="1200" cap="none" spc="0" normalizeH="0" baseline="0" noProof="0" dirty="0" smtClean="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4876800"/>
            <a:ext cx="2667000" cy="1981200"/>
          </a:xfrm>
          <a:prstGeom prst="rect">
            <a:avLst/>
          </a:prstGeom>
        </p:spPr>
      </p:pic>
    </p:spTree>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304800" y="1926372"/>
            <a:ext cx="3581400" cy="4093428"/>
          </a:xfrm>
          <a:prstGeom prst="rect">
            <a:avLst/>
          </a:prstGeom>
          <a:noFill/>
        </p:spPr>
        <p:txBody>
          <a:bodyPr wrap="square" rtlCol="0">
            <a:spAutoFit/>
          </a:bodyPr>
          <a:lstStyle/>
          <a:p>
            <a:r>
              <a:rPr lang="en-US" sz="3600" dirty="0" smtClean="0">
                <a:latin typeface="+mj-lt"/>
              </a:rPr>
              <a:t>Pink Eye</a:t>
            </a:r>
          </a:p>
          <a:p>
            <a:endParaRPr lang="en-US" dirty="0" smtClean="0">
              <a:latin typeface="+mj-lt"/>
            </a:endParaRPr>
          </a:p>
          <a:p>
            <a:r>
              <a:rPr lang="en-US" sz="2800" dirty="0" smtClean="0">
                <a:latin typeface="+mj-lt"/>
              </a:rPr>
              <a:t>Common bacteria responsible for non-acute bacterial conjunctivitis are staph and strep and are common in wastewater.</a:t>
            </a:r>
          </a:p>
        </p:txBody>
      </p:sp>
      <p:pic>
        <p:nvPicPr>
          <p:cNvPr id="247810" name="Picture 2" descr="File:Swollen eye with conjunctivitis.jpg">
            <a:hlinkClick r:id="rId3"/>
          </p:cNvPr>
          <p:cNvPicPr>
            <a:picLocks noChangeAspect="1" noChangeArrowheads="1"/>
          </p:cNvPicPr>
          <p:nvPr/>
        </p:nvPicPr>
        <p:blipFill>
          <a:blip r:embed="rId4" cstate="print"/>
          <a:srcRect/>
          <a:stretch>
            <a:fillRect/>
          </a:stretch>
        </p:blipFill>
        <p:spPr bwMode="auto">
          <a:xfrm>
            <a:off x="4570875" y="1926372"/>
            <a:ext cx="4568772" cy="2946859"/>
          </a:xfrm>
          <a:prstGeom prst="rect">
            <a:avLst/>
          </a:prstGeom>
          <a:noFill/>
        </p:spPr>
      </p:pic>
      <p:sp>
        <p:nvSpPr>
          <p:cNvPr id="5" name="TextBox 4"/>
          <p:cNvSpPr txBox="1"/>
          <p:nvPr/>
        </p:nvSpPr>
        <p:spPr>
          <a:xfrm>
            <a:off x="3048000" y="5334000"/>
            <a:ext cx="5486400" cy="1200329"/>
          </a:xfrm>
          <a:prstGeom prst="rect">
            <a:avLst/>
          </a:prstGeom>
          <a:noFill/>
        </p:spPr>
        <p:txBody>
          <a:bodyPr wrap="square" rtlCol="0">
            <a:spAutoFit/>
          </a:bodyPr>
          <a:lstStyle/>
          <a:p>
            <a:r>
              <a:rPr lang="en-US" sz="3600" dirty="0" smtClean="0">
                <a:latin typeface="+mj-lt"/>
              </a:rPr>
              <a:t>What do you think is the most common vector route?</a:t>
            </a:r>
          </a:p>
        </p:txBody>
      </p:sp>
      <p:sp>
        <p:nvSpPr>
          <p:cNvPr id="6"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a:t>
            </a:r>
            <a:r>
              <a:rPr lang="en-US" sz="2800" b="1" dirty="0" smtClean="0">
                <a:solidFill>
                  <a:schemeClr val="bg1"/>
                </a:solidFill>
              </a:rPr>
              <a:t>It Won’t Happen to Me!</a:t>
            </a:r>
            <a:endParaRPr lang="en-US" sz="2800" b="1" dirty="0">
              <a:solidFill>
                <a:schemeClr val="bg1"/>
              </a:solidFill>
            </a:endParaRPr>
          </a:p>
        </p:txBody>
      </p:sp>
    </p:spTree>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6" descr="jetting inside a tank.jpg"/>
          <p:cNvPicPr>
            <a:picLocks noGrp="1" noChangeAspect="1"/>
          </p:cNvPicPr>
          <p:nvPr>
            <p:ph idx="1"/>
          </p:nvPr>
        </p:nvPicPr>
        <p:blipFill>
          <a:blip r:embed="rId3" cstate="print"/>
          <a:stretch>
            <a:fillRect/>
          </a:stretch>
        </p:blipFill>
        <p:spPr>
          <a:xfrm>
            <a:off x="5334000" y="1676399"/>
            <a:ext cx="3500787" cy="4673731"/>
          </a:xfrm>
        </p:spPr>
      </p:pic>
      <p:pic>
        <p:nvPicPr>
          <p:cNvPr id="5" name="Picture 4" descr="jetter 1.jpg"/>
          <p:cNvPicPr>
            <a:picLocks noChangeAspect="1"/>
          </p:cNvPicPr>
          <p:nvPr/>
        </p:nvPicPr>
        <p:blipFill>
          <a:blip r:embed="rId4" cstate="print"/>
          <a:stretch>
            <a:fillRect/>
          </a:stretch>
        </p:blipFill>
        <p:spPr>
          <a:xfrm>
            <a:off x="381000" y="1924049"/>
            <a:ext cx="5232401" cy="2943226"/>
          </a:xfrm>
          <a:prstGeom prst="rect">
            <a:avLst/>
          </a:prstGeom>
        </p:spPr>
      </p:pic>
      <p:sp>
        <p:nvSpPr>
          <p:cNvPr id="6" name="TextBox 5"/>
          <p:cNvSpPr txBox="1"/>
          <p:nvPr/>
        </p:nvSpPr>
        <p:spPr>
          <a:xfrm>
            <a:off x="1295400" y="4953000"/>
            <a:ext cx="3429000" cy="1815882"/>
          </a:xfrm>
          <a:prstGeom prst="rect">
            <a:avLst/>
          </a:prstGeom>
          <a:noFill/>
        </p:spPr>
        <p:txBody>
          <a:bodyPr wrap="square" rtlCol="0">
            <a:spAutoFit/>
          </a:bodyPr>
          <a:lstStyle/>
          <a:p>
            <a:pPr marL="457200" indent="-457200">
              <a:buClr>
                <a:srgbClr val="92D050"/>
              </a:buClr>
              <a:buFont typeface="Arial" panose="020B0604020202020204" pitchFamily="34" charset="0"/>
              <a:buChar char="•"/>
            </a:pPr>
            <a:r>
              <a:rPr lang="en-US" sz="2800" dirty="0">
                <a:latin typeface="Calibri" panose="020F0502020204030204" pitchFamily="34" charset="0"/>
              </a:rPr>
              <a:t>Splash back</a:t>
            </a:r>
          </a:p>
          <a:p>
            <a:pPr marL="457200" indent="-457200">
              <a:buClr>
                <a:srgbClr val="92D050"/>
              </a:buClr>
              <a:buFont typeface="Arial" panose="020B0604020202020204" pitchFamily="34" charset="0"/>
              <a:buChar char="•"/>
            </a:pPr>
            <a:r>
              <a:rPr lang="en-US" sz="2800" dirty="0" smtClean="0">
                <a:latin typeface="+mj-lt"/>
              </a:rPr>
              <a:t>Aerosols</a:t>
            </a:r>
          </a:p>
          <a:p>
            <a:pPr marL="457200" indent="-457200">
              <a:buClr>
                <a:srgbClr val="92D050"/>
              </a:buClr>
              <a:buFont typeface="Arial" panose="020B0604020202020204" pitchFamily="34" charset="0"/>
              <a:buChar char="•"/>
            </a:pPr>
            <a:r>
              <a:rPr lang="en-US" sz="2800" dirty="0" smtClean="0">
                <a:latin typeface="+mj-lt"/>
              </a:rPr>
              <a:t>Hand to face</a:t>
            </a:r>
          </a:p>
          <a:p>
            <a:pPr marL="457200" indent="-457200">
              <a:buClr>
                <a:srgbClr val="92D050"/>
              </a:buClr>
              <a:buFont typeface="Arial" panose="020B0604020202020204" pitchFamily="34" charset="0"/>
              <a:buChar char="•"/>
            </a:pPr>
            <a:r>
              <a:rPr lang="en-US" sz="2800" dirty="0" smtClean="0">
                <a:latin typeface="+mj-lt"/>
              </a:rPr>
              <a:t>Sweating into eyes</a:t>
            </a:r>
            <a:endParaRPr lang="en-US" sz="2800" dirty="0">
              <a:latin typeface="+mj-lt"/>
            </a:endParaRPr>
          </a:p>
        </p:txBody>
      </p:sp>
      <p:sp>
        <p:nvSpPr>
          <p:cNvPr id="8"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Most likely cause….</a:t>
            </a:r>
          </a:p>
        </p:txBody>
      </p:sp>
    </p:spTree>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524000"/>
            <a:ext cx="7809148" cy="5029200"/>
          </a:xfrm>
          <a:prstGeom prst="rect">
            <a:avLst/>
          </a:prstGeom>
        </p:spPr>
      </p:pic>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What level of PPE is appropriate?</a:t>
            </a:r>
          </a:p>
        </p:txBody>
      </p:sp>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
        <p:nvSpPr>
          <p:cNvPr id="8"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a:t>
            </a:r>
            <a:r>
              <a:rPr lang="en-US" sz="2800" b="1" dirty="0" smtClean="0">
                <a:solidFill>
                  <a:schemeClr val="bg1"/>
                </a:solidFill>
              </a:rPr>
              <a:t>What is the appropriate level of PPE?</a:t>
            </a:r>
            <a:endParaRPr lang="en-US" sz="2800" b="1" dirty="0">
              <a:solidFill>
                <a:schemeClr val="bg1"/>
              </a:solidFill>
            </a:endParaRPr>
          </a:p>
        </p:txBody>
      </p:sp>
      <p:sp>
        <p:nvSpPr>
          <p:cNvPr id="9" name="Rectangle 8"/>
          <p:cNvSpPr/>
          <p:nvPr/>
        </p:nvSpPr>
        <p:spPr>
          <a:xfrm>
            <a:off x="7010400" y="533400"/>
            <a:ext cx="1905000" cy="114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 y="2970489"/>
            <a:ext cx="4572000" cy="3904932"/>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48" t="381" r="-48" b="371"/>
          <a:stretch/>
        </p:blipFill>
        <p:spPr>
          <a:xfrm>
            <a:off x="4572000" y="3472179"/>
            <a:ext cx="4572000" cy="3403241"/>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19292"/>
          <a:stretch/>
        </p:blipFill>
        <p:spPr>
          <a:xfrm>
            <a:off x="4568687" y="436880"/>
            <a:ext cx="4572000" cy="3035300"/>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b="15215"/>
          <a:stretch/>
        </p:blipFill>
        <p:spPr>
          <a:xfrm>
            <a:off x="-6626" y="563253"/>
            <a:ext cx="4572000" cy="2908927"/>
          </a:xfrm>
          <a:prstGeom prst="rect">
            <a:avLst/>
          </a:prstGeom>
        </p:spPr>
      </p:pic>
      <p:cxnSp>
        <p:nvCxnSpPr>
          <p:cNvPr id="10" name="Straight Connector 9"/>
          <p:cNvCxnSpPr/>
          <p:nvPr/>
        </p:nvCxnSpPr>
        <p:spPr>
          <a:xfrm flipH="1">
            <a:off x="4565374" y="0"/>
            <a:ext cx="6626" cy="7010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cxnSp>
        <p:nvCxnSpPr>
          <p:cNvPr id="11" name="Straight Connector 10"/>
          <p:cNvCxnSpPr/>
          <p:nvPr/>
        </p:nvCxnSpPr>
        <p:spPr>
          <a:xfrm>
            <a:off x="-152400" y="3492500"/>
            <a:ext cx="9601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010400" y="609600"/>
            <a:ext cx="1905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What is the appropriate level of PPE?</a:t>
            </a:r>
          </a:p>
        </p:txBody>
      </p:sp>
    </p:spTree>
    <p:extLst>
      <p:ext uri="{BB962C8B-B14F-4D97-AF65-F5344CB8AC3E}">
        <p14:creationId xmlns:p14="http://schemas.microsoft.com/office/powerpoint/2010/main" val="1655615975"/>
      </p:ext>
    </p:extLst>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437" b="7030"/>
          <a:stretch/>
        </p:blipFill>
        <p:spPr>
          <a:xfrm>
            <a:off x="4986716" y="3200400"/>
            <a:ext cx="4157284" cy="3657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0400"/>
            <a:ext cx="4876801" cy="3657600"/>
          </a:xfrm>
          <a:prstGeom prst="rect">
            <a:avLst/>
          </a:prstGeom>
        </p:spPr>
      </p:pic>
      <p:sp>
        <p:nvSpPr>
          <p:cNvPr id="5" name="Rectangle 4"/>
          <p:cNvSpPr/>
          <p:nvPr/>
        </p:nvSpPr>
        <p:spPr>
          <a:xfrm>
            <a:off x="7010400" y="533400"/>
            <a:ext cx="1905000" cy="114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a:t>
            </a:r>
            <a:r>
              <a:rPr lang="en-US" sz="2800" b="1" dirty="0" smtClean="0">
                <a:solidFill>
                  <a:schemeClr val="bg1"/>
                </a:solidFill>
              </a:rPr>
              <a:t>What is the appropriate level of PPE?</a:t>
            </a:r>
            <a:endParaRPr lang="en-US" sz="2800" b="1" dirty="0">
              <a:solidFill>
                <a:schemeClr val="bg1"/>
              </a:solidFill>
            </a:endParaRPr>
          </a:p>
        </p:txBody>
      </p:sp>
    </p:spTree>
    <p:extLst>
      <p:ext uri="{BB962C8B-B14F-4D97-AF65-F5344CB8AC3E}">
        <p14:creationId xmlns:p14="http://schemas.microsoft.com/office/powerpoint/2010/main" val="3758532274"/>
      </p:ext>
    </p:extLst>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2554877" y="3443110"/>
            <a:ext cx="4038600" cy="344537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304800" y="1685865"/>
            <a:ext cx="3962400" cy="5324535"/>
          </a:xfrm>
          <a:prstGeom prst="rect">
            <a:avLst/>
          </a:prstGeom>
          <a:noFill/>
        </p:spPr>
        <p:txBody>
          <a:bodyPr wrap="square" rtlCol="0">
            <a:spAutoFit/>
          </a:bodyPr>
          <a:lstStyle/>
          <a:p>
            <a:r>
              <a:rPr lang="en-US" sz="2800" b="1" dirty="0" smtClean="0">
                <a:latin typeface="+mj-lt"/>
              </a:rPr>
              <a:t>Sty</a:t>
            </a:r>
            <a:r>
              <a:rPr lang="en-US" sz="2800" dirty="0" smtClean="0">
                <a:latin typeface="+mj-lt"/>
              </a:rPr>
              <a:t> — also called a hordeolum appears as a red, sore lump near the edge of the eyelid. </a:t>
            </a:r>
          </a:p>
          <a:p>
            <a:endParaRPr lang="en-US" dirty="0" smtClean="0">
              <a:latin typeface="+mj-lt"/>
            </a:endParaRPr>
          </a:p>
          <a:p>
            <a:r>
              <a:rPr lang="en-US" sz="2800" dirty="0" smtClean="0">
                <a:latin typeface="+mj-lt"/>
              </a:rPr>
              <a:t>It is usually caused by a bacterial infection. </a:t>
            </a:r>
          </a:p>
          <a:p>
            <a:endParaRPr lang="en-US" dirty="0" smtClean="0">
              <a:latin typeface="+mj-lt"/>
            </a:endParaRPr>
          </a:p>
          <a:p>
            <a:r>
              <a:rPr lang="en-US" sz="2800" dirty="0" smtClean="0">
                <a:latin typeface="+mj-lt"/>
              </a:rPr>
              <a:t>A sty will develop at the base of an eyelash if the eyelash follicle (root) is infected. </a:t>
            </a:r>
          </a:p>
          <a:p>
            <a:endParaRPr lang="en-US" dirty="0" smtClean="0"/>
          </a:p>
        </p:txBody>
      </p:sp>
      <p:pic>
        <p:nvPicPr>
          <p:cNvPr id="303108" name="Picture 4" descr="Hordeolum or sty of upper eyelid"/>
          <p:cNvPicPr>
            <a:picLocks noChangeAspect="1" noChangeArrowheads="1"/>
          </p:cNvPicPr>
          <p:nvPr/>
        </p:nvPicPr>
        <p:blipFill rotWithShape="1">
          <a:blip r:embed="rId3" cstate="print"/>
          <a:srcRect t="4163"/>
          <a:stretch/>
        </p:blipFill>
        <p:spPr bwMode="auto">
          <a:xfrm>
            <a:off x="4759423" y="3443109"/>
            <a:ext cx="4406348" cy="3432307"/>
          </a:xfrm>
          <a:prstGeom prst="rect">
            <a:avLst/>
          </a:prstGeom>
          <a:noFill/>
        </p:spPr>
      </p:pic>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a:t>
            </a:r>
            <a:r>
              <a:rPr lang="en-US" sz="2800" b="1" dirty="0" smtClean="0">
                <a:solidFill>
                  <a:schemeClr val="bg1"/>
                </a:solidFill>
              </a:rPr>
              <a:t>It Won’t Happen to Me!</a:t>
            </a:r>
            <a:endParaRPr lang="en-US" sz="2800" b="1" dirty="0">
              <a:solidFill>
                <a:schemeClr val="bg1"/>
              </a:solidFill>
            </a:endParaRPr>
          </a:p>
        </p:txBody>
      </p:sp>
    </p:spTree>
    <p:extLst>
      <p:ext uri="{BB962C8B-B14F-4D97-AF65-F5344CB8AC3E}">
        <p14:creationId xmlns:p14="http://schemas.microsoft.com/office/powerpoint/2010/main" val="3964301281"/>
      </p:ext>
    </p:extLst>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2554877" y="3443110"/>
            <a:ext cx="4038600" cy="344537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937"/>
          <a:stretch/>
        </p:blipFill>
        <p:spPr>
          <a:xfrm>
            <a:off x="4724400" y="3443109"/>
            <a:ext cx="4443547" cy="3414889"/>
          </a:xfrm>
          <a:prstGeom prst="rect">
            <a:avLst/>
          </a:prstGeom>
        </p:spPr>
      </p:pic>
      <p:sp>
        <p:nvSpPr>
          <p:cNvPr id="6" name="TextBox 5"/>
          <p:cNvSpPr txBox="1"/>
          <p:nvPr/>
        </p:nvSpPr>
        <p:spPr>
          <a:xfrm>
            <a:off x="228600" y="2143542"/>
            <a:ext cx="3962400" cy="2123658"/>
          </a:xfrm>
          <a:prstGeom prst="rect">
            <a:avLst/>
          </a:prstGeom>
          <a:noFill/>
        </p:spPr>
        <p:txBody>
          <a:bodyPr wrap="square" rtlCol="0">
            <a:spAutoFit/>
          </a:bodyPr>
          <a:lstStyle/>
          <a:p>
            <a:r>
              <a:rPr lang="en-US" sz="3600" dirty="0" smtClean="0">
                <a:latin typeface="+mj-lt"/>
              </a:rPr>
              <a:t>Exposure Vectors?</a:t>
            </a:r>
          </a:p>
          <a:p>
            <a:pPr marL="457200" indent="-457200">
              <a:buClr>
                <a:srgbClr val="92D050"/>
              </a:buClr>
              <a:buFont typeface="Arial" panose="020B0604020202020204" pitchFamily="34" charset="0"/>
              <a:buChar char="•"/>
            </a:pPr>
            <a:r>
              <a:rPr lang="en-US" sz="2800" dirty="0" smtClean="0">
                <a:latin typeface="+mj-lt"/>
              </a:rPr>
              <a:t>Direct (examples?)</a:t>
            </a:r>
          </a:p>
          <a:p>
            <a:pPr marL="457200" indent="-457200">
              <a:buClr>
                <a:srgbClr val="92D050"/>
              </a:buClr>
              <a:buFont typeface="Arial" panose="020B0604020202020204" pitchFamily="34" charset="0"/>
              <a:buChar char="•"/>
            </a:pPr>
            <a:r>
              <a:rPr lang="en-US" sz="2800" dirty="0" smtClean="0">
                <a:latin typeface="+mj-lt"/>
              </a:rPr>
              <a:t>Indirect (examples?)</a:t>
            </a:r>
          </a:p>
          <a:p>
            <a:endParaRPr lang="en-US" dirty="0" smtClean="0"/>
          </a:p>
          <a:p>
            <a:endParaRPr lang="en-US" dirty="0" smtClean="0"/>
          </a:p>
        </p:txBody>
      </p:sp>
      <p:sp>
        <p:nvSpPr>
          <p:cNvPr id="7" name="TextBox 6"/>
          <p:cNvSpPr txBox="1"/>
          <p:nvPr/>
        </p:nvSpPr>
        <p:spPr>
          <a:xfrm>
            <a:off x="228600" y="3752433"/>
            <a:ext cx="3505200" cy="2800767"/>
          </a:xfrm>
          <a:prstGeom prst="rect">
            <a:avLst/>
          </a:prstGeom>
          <a:noFill/>
        </p:spPr>
        <p:txBody>
          <a:bodyPr wrap="square" rtlCol="0">
            <a:spAutoFit/>
          </a:bodyPr>
          <a:lstStyle/>
          <a:p>
            <a:r>
              <a:rPr lang="en-US" sz="3600" dirty="0" smtClean="0">
                <a:latin typeface="+mj-lt"/>
              </a:rPr>
              <a:t>PPE Choices</a:t>
            </a:r>
          </a:p>
          <a:p>
            <a:pPr marL="457200" indent="-457200">
              <a:buClr>
                <a:srgbClr val="92D050"/>
              </a:buClr>
              <a:buFont typeface="Arial" panose="020B0604020202020204" pitchFamily="34" charset="0"/>
              <a:buChar char="•"/>
            </a:pPr>
            <a:r>
              <a:rPr lang="en-US" sz="2800" dirty="0" smtClean="0">
                <a:latin typeface="+mj-lt"/>
              </a:rPr>
              <a:t>Sunglasses ?</a:t>
            </a:r>
          </a:p>
          <a:p>
            <a:pPr marL="457200" indent="-457200">
              <a:buClr>
                <a:srgbClr val="92D050"/>
              </a:buClr>
              <a:buFont typeface="Arial" panose="020B0604020202020204" pitchFamily="34" charset="0"/>
              <a:buChar char="•"/>
            </a:pPr>
            <a:r>
              <a:rPr lang="en-US" sz="2800" dirty="0" smtClean="0">
                <a:latin typeface="+mj-lt"/>
              </a:rPr>
              <a:t>Safety glasses with side shields?</a:t>
            </a:r>
          </a:p>
          <a:p>
            <a:pPr marL="457200" indent="-457200">
              <a:buClr>
                <a:srgbClr val="92D050"/>
              </a:buClr>
              <a:buFont typeface="Arial" panose="020B0604020202020204" pitchFamily="34" charset="0"/>
              <a:buChar char="•"/>
            </a:pPr>
            <a:r>
              <a:rPr lang="en-US" sz="2800" dirty="0" smtClean="0">
                <a:latin typeface="+mj-lt"/>
              </a:rPr>
              <a:t>Splash shield?</a:t>
            </a:r>
          </a:p>
          <a:p>
            <a:pPr marL="457200" indent="-457200">
              <a:buClr>
                <a:srgbClr val="92D050"/>
              </a:buClr>
              <a:buFont typeface="Arial" panose="020B0604020202020204" pitchFamily="34" charset="0"/>
              <a:buChar char="•"/>
            </a:pPr>
            <a:r>
              <a:rPr lang="en-US" sz="2800" dirty="0" smtClean="0">
                <a:latin typeface="+mj-lt"/>
              </a:rPr>
              <a:t>Goggles?</a:t>
            </a:r>
          </a:p>
        </p:txBody>
      </p:sp>
      <p:sp>
        <p:nvSpPr>
          <p:cNvPr id="8"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a:t>
            </a:r>
            <a:r>
              <a:rPr lang="en-US" sz="2800" b="1" dirty="0" smtClean="0">
                <a:solidFill>
                  <a:schemeClr val="bg1"/>
                </a:solidFill>
              </a:rPr>
              <a:t>It Won’t Happen to Me!</a:t>
            </a:r>
            <a:endParaRPr lang="en-US" sz="2800" b="1" dirty="0">
              <a:solidFill>
                <a:schemeClr val="bg1"/>
              </a:solidFill>
            </a:endParaRPr>
          </a:p>
        </p:txBody>
      </p:sp>
    </p:spTree>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54877" y="3443110"/>
            <a:ext cx="4038600" cy="344537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p:cNvSpPr txBox="1">
            <a:spLocks noChangeArrowheads="1"/>
          </p:cNvSpPr>
          <p:nvPr/>
        </p:nvSpPr>
        <p:spPr bwMode="auto">
          <a:xfrm>
            <a:off x="169479" y="1981200"/>
            <a:ext cx="7772400" cy="4267200"/>
          </a:xfrm>
          <a:prstGeom prst="rect">
            <a:avLst/>
          </a:prstGeom>
          <a:noFill/>
          <a:ln w="9525">
            <a:noFill/>
            <a:miter lim="800000"/>
            <a:headEnd/>
            <a:tailEnd/>
          </a:ln>
          <a:effectLst/>
        </p:spPr>
        <p:txBody>
          <a:bodyPr/>
          <a:lstStyle/>
          <a:p>
            <a:pPr>
              <a:spcBef>
                <a:spcPct val="20000"/>
              </a:spcBef>
              <a:defRPr/>
            </a:pPr>
            <a:r>
              <a:rPr lang="en-US" sz="3600" kern="0" dirty="0" smtClean="0">
                <a:latin typeface="+mj-lt"/>
              </a:rPr>
              <a:t>Everyone is different, But</a:t>
            </a:r>
          </a:p>
          <a:p>
            <a:pPr>
              <a:spcBef>
                <a:spcPct val="20000"/>
              </a:spcBef>
              <a:defRPr/>
            </a:pPr>
            <a:endParaRPr lang="en-US" kern="0" dirty="0">
              <a:latin typeface="+mj-lt"/>
            </a:endParaRPr>
          </a:p>
          <a:p>
            <a:pPr marL="457200" indent="-457200">
              <a:spcBef>
                <a:spcPct val="20000"/>
              </a:spcBef>
              <a:buClr>
                <a:srgbClr val="92D050"/>
              </a:buClr>
              <a:buFont typeface="Arial" panose="020B0604020202020204" pitchFamily="34" charset="0"/>
              <a:buChar char="•"/>
              <a:defRPr/>
            </a:pPr>
            <a:r>
              <a:rPr lang="en-US" sz="2800" kern="0" dirty="0" smtClean="0">
                <a:latin typeface="+mj-lt"/>
              </a:rPr>
              <a:t>Behaviors </a:t>
            </a:r>
            <a:r>
              <a:rPr lang="en-US" sz="2800" kern="0" dirty="0">
                <a:latin typeface="+mj-lt"/>
              </a:rPr>
              <a:t>are learned……… </a:t>
            </a:r>
            <a:endParaRPr lang="en-US" kern="0" dirty="0" smtClean="0">
              <a:latin typeface="+mj-lt"/>
            </a:endParaRPr>
          </a:p>
          <a:p>
            <a:pPr marL="1143000" lvl="2" indent="-228600">
              <a:spcBef>
                <a:spcPct val="20000"/>
              </a:spcBef>
              <a:buClr>
                <a:srgbClr val="92D050"/>
              </a:buClr>
              <a:buFontTx/>
              <a:buChar char="•"/>
              <a:defRPr/>
            </a:pPr>
            <a:r>
              <a:rPr lang="en-US" sz="2800" kern="0" dirty="0" smtClean="0">
                <a:latin typeface="+mj-lt"/>
              </a:rPr>
              <a:t>Perception of risk</a:t>
            </a:r>
          </a:p>
          <a:p>
            <a:pPr marL="1143000" lvl="2" indent="-228600">
              <a:spcBef>
                <a:spcPct val="20000"/>
              </a:spcBef>
              <a:buClr>
                <a:srgbClr val="92D050"/>
              </a:buClr>
              <a:buFontTx/>
              <a:buChar char="•"/>
              <a:defRPr/>
            </a:pPr>
            <a:r>
              <a:rPr lang="en-US" sz="2800" kern="0" dirty="0" smtClean="0">
                <a:latin typeface="+mj-lt"/>
              </a:rPr>
              <a:t>Acceptance </a:t>
            </a:r>
            <a:r>
              <a:rPr lang="en-US" sz="2800" kern="0" dirty="0">
                <a:latin typeface="+mj-lt"/>
              </a:rPr>
              <a:t>of risk</a:t>
            </a:r>
          </a:p>
          <a:p>
            <a:pPr marL="1143000" lvl="2" indent="-228600">
              <a:spcBef>
                <a:spcPct val="20000"/>
              </a:spcBef>
              <a:buClr>
                <a:srgbClr val="92D050"/>
              </a:buClr>
              <a:buFontTx/>
              <a:buChar char="•"/>
              <a:defRPr/>
            </a:pPr>
            <a:r>
              <a:rPr lang="en-US" sz="2800" kern="0" dirty="0">
                <a:latin typeface="+mj-lt"/>
              </a:rPr>
              <a:t>Past Experience</a:t>
            </a:r>
          </a:p>
          <a:p>
            <a:pPr marL="1143000" lvl="2" indent="-228600">
              <a:spcBef>
                <a:spcPct val="20000"/>
              </a:spcBef>
              <a:buClr>
                <a:srgbClr val="92D050"/>
              </a:buClr>
              <a:buFontTx/>
              <a:buChar char="•"/>
              <a:defRPr/>
            </a:pPr>
            <a:r>
              <a:rPr lang="en-US" sz="2800" kern="0" dirty="0">
                <a:latin typeface="+mj-lt"/>
              </a:rPr>
              <a:t>Current need</a:t>
            </a:r>
          </a:p>
          <a:p>
            <a:pPr marL="742950" lvl="1" indent="-285750">
              <a:spcBef>
                <a:spcPct val="20000"/>
              </a:spcBef>
              <a:defRPr/>
            </a:pPr>
            <a:endParaRPr lang="en-US" sz="2800" kern="0" dirty="0">
              <a:solidFill>
                <a:srgbClr val="24F31F"/>
              </a:solidFill>
              <a:latin typeface="+mn-lt"/>
            </a:endParaRPr>
          </a:p>
          <a:p>
            <a:pPr marL="342900" indent="-342900">
              <a:spcBef>
                <a:spcPct val="20000"/>
              </a:spcBef>
              <a:buFontTx/>
              <a:buChar char="•"/>
              <a:defRPr/>
            </a:pPr>
            <a:endParaRPr lang="en-US" sz="3200" kern="0" dirty="0">
              <a:solidFill>
                <a:srgbClr val="24F31F"/>
              </a:solidFill>
              <a:latin typeface="+mn-lt"/>
            </a:endParaRPr>
          </a:p>
        </p:txBody>
      </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80164" l="0" r="100000">
                        <a14:foregroundMark x1="12545" y1="11861" x2="12545" y2="11861"/>
                      </a14:backgroundRemoval>
                    </a14:imgEffect>
                  </a14:imgLayer>
                </a14:imgProps>
              </a:ext>
              <a:ext uri="{28A0092B-C50C-407E-A947-70E740481C1C}">
                <a14:useLocalDpi xmlns:a14="http://schemas.microsoft.com/office/drawing/2010/main" val="0"/>
              </a:ext>
            </a:extLst>
          </a:blip>
          <a:srcRect b="63750"/>
          <a:stretch/>
        </p:blipFill>
        <p:spPr>
          <a:xfrm>
            <a:off x="0" y="0"/>
            <a:ext cx="9144000" cy="2209800"/>
          </a:xfrm>
          <a:prstGeom prst="rect">
            <a:avLst/>
          </a:prstGeom>
        </p:spPr>
      </p:pic>
      <p:sp>
        <p:nvSpPr>
          <p:cNvPr id="9" name="Rectangle 8"/>
          <p:cNvSpPr/>
          <p:nvPr/>
        </p:nvSpPr>
        <p:spPr>
          <a:xfrm>
            <a:off x="7010400" y="533400"/>
            <a:ext cx="1905000" cy="114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a:t>
            </a:r>
            <a:r>
              <a:rPr lang="en-US" sz="2800" b="1" dirty="0" smtClean="0">
                <a:solidFill>
                  <a:schemeClr val="bg1"/>
                </a:solidFill>
              </a:rPr>
              <a:t>Behavioral Elements</a:t>
            </a:r>
            <a:endParaRPr lang="en-US" sz="2800" b="1" dirty="0">
              <a:solidFill>
                <a:schemeClr val="bg1"/>
              </a:solidFill>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54" t="29188" r="1" b="14824"/>
          <a:stretch/>
        </p:blipFill>
        <p:spPr>
          <a:xfrm>
            <a:off x="4586902" y="3443110"/>
            <a:ext cx="4572000" cy="3414890"/>
          </a:xfrm>
          <a:prstGeom prst="rect">
            <a:avLst/>
          </a:prstGeom>
        </p:spPr>
      </p:pic>
    </p:spTree>
    <p:extLst>
      <p:ext uri="{BB962C8B-B14F-4D97-AF65-F5344CB8AC3E}">
        <p14:creationId xmlns:p14="http://schemas.microsoft.com/office/powerpoint/2010/main" val="3840408735"/>
      </p:ext>
    </p:extLst>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 name="Rectangle 5"/>
          <p:cNvSpPr/>
          <p:nvPr/>
        </p:nvSpPr>
        <p:spPr>
          <a:xfrm>
            <a:off x="2554877" y="3443110"/>
            <a:ext cx="4038600" cy="344537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1171" name="Rectangle 3"/>
          <p:cNvSpPr>
            <a:spLocks noGrp="1" noChangeArrowheads="1"/>
          </p:cNvSpPr>
          <p:nvPr>
            <p:ph idx="1"/>
          </p:nvPr>
        </p:nvSpPr>
        <p:spPr>
          <a:xfrm>
            <a:off x="381000" y="2362200"/>
            <a:ext cx="3733800" cy="3429000"/>
          </a:xfrm>
        </p:spPr>
        <p:txBody>
          <a:bodyPr/>
          <a:lstStyle/>
          <a:p>
            <a:pPr marL="0" indent="0">
              <a:lnSpc>
                <a:spcPct val="90000"/>
              </a:lnSpc>
              <a:buClr>
                <a:srgbClr val="92D050"/>
              </a:buClr>
              <a:buNone/>
            </a:pPr>
            <a:r>
              <a:rPr lang="en-US" sz="3600" dirty="0" smtClean="0">
                <a:latin typeface="+mj-lt"/>
              </a:rPr>
              <a:t>Poop Flu</a:t>
            </a:r>
          </a:p>
          <a:p>
            <a:pPr marL="0" indent="0">
              <a:lnSpc>
                <a:spcPct val="90000"/>
              </a:lnSpc>
              <a:buClr>
                <a:srgbClr val="92D050"/>
              </a:buClr>
              <a:buNone/>
            </a:pPr>
            <a:endParaRPr lang="en-US" sz="2000" b="1" dirty="0">
              <a:latin typeface="+mj-lt"/>
            </a:endParaRPr>
          </a:p>
          <a:p>
            <a:pPr marL="0" indent="0">
              <a:lnSpc>
                <a:spcPct val="90000"/>
              </a:lnSpc>
              <a:buClr>
                <a:srgbClr val="92D050"/>
              </a:buClr>
              <a:buNone/>
            </a:pPr>
            <a:r>
              <a:rPr lang="en-US" sz="2800" dirty="0" smtClean="0">
                <a:latin typeface="+mj-lt"/>
              </a:rPr>
              <a:t>Did you experience an illness while on the job, when you first started working in the On-Site industry?</a:t>
            </a:r>
          </a:p>
          <a:p>
            <a:pPr marL="393700" lvl="1" indent="0">
              <a:lnSpc>
                <a:spcPct val="90000"/>
              </a:lnSpc>
              <a:buNone/>
            </a:pPr>
            <a:endParaRPr lang="en-US"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3441192"/>
            <a:ext cx="4495800" cy="3416808"/>
          </a:xfrm>
          <a:prstGeom prst="rect">
            <a:avLst/>
          </a:prstGeom>
        </p:spPr>
      </p:pic>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Microbiology of Sewage</a:t>
            </a:r>
          </a:p>
        </p:txBody>
      </p:sp>
    </p:spTree>
    <p:extLst>
      <p:ext uri="{BB962C8B-B14F-4D97-AF65-F5344CB8AC3E}">
        <p14:creationId xmlns:p14="http://schemas.microsoft.com/office/powerpoint/2010/main" val="3138678215"/>
      </p:ext>
    </p:extLst>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52400" y="1371600"/>
            <a:ext cx="8991600" cy="5447645"/>
          </a:xfrm>
          <a:prstGeom prst="rect">
            <a:avLst/>
          </a:prstGeom>
        </p:spPr>
        <p:txBody>
          <a:bodyPr wrap="square">
            <a:spAutoFit/>
          </a:bodyPr>
          <a:lstStyle/>
          <a:p>
            <a:r>
              <a:rPr lang="en-US" sz="2800" dirty="0">
                <a:latin typeface="+mj-lt"/>
              </a:rPr>
              <a:t>Over half of all Americans will be infected with an </a:t>
            </a:r>
            <a:r>
              <a:rPr lang="en-US" sz="2800" dirty="0" smtClean="0">
                <a:latin typeface="+mj-lt"/>
              </a:rPr>
              <a:t>intestinal parasite </a:t>
            </a:r>
            <a:r>
              <a:rPr lang="en-US" sz="2800" dirty="0">
                <a:latin typeface="+mj-lt"/>
              </a:rPr>
              <a:t>at some point in their lives. </a:t>
            </a:r>
            <a:endParaRPr lang="en-US" sz="2800" dirty="0" smtClean="0">
              <a:latin typeface="+mj-lt"/>
            </a:endParaRPr>
          </a:p>
          <a:p>
            <a:endParaRPr lang="en-US" dirty="0">
              <a:latin typeface="+mj-lt"/>
            </a:endParaRPr>
          </a:p>
          <a:p>
            <a:r>
              <a:rPr lang="en-US" sz="2800" dirty="0" smtClean="0">
                <a:latin typeface="+mj-lt"/>
              </a:rPr>
              <a:t>Yet</a:t>
            </a:r>
            <a:r>
              <a:rPr lang="en-US" sz="2800" dirty="0">
                <a:latin typeface="+mj-lt"/>
              </a:rPr>
              <a:t>, many of us do not recognize the signs and symptoms of a parasite infection because they can occur weeks or even years after the initial infection, and because a parasitic infection often mimics other similar conditions</a:t>
            </a:r>
            <a:r>
              <a:rPr lang="en-US" sz="2800" dirty="0" smtClean="0">
                <a:latin typeface="+mj-lt"/>
              </a:rPr>
              <a:t>.</a:t>
            </a:r>
          </a:p>
          <a:p>
            <a:endParaRPr lang="en-US" dirty="0">
              <a:latin typeface="+mj-lt"/>
            </a:endParaRPr>
          </a:p>
          <a:p>
            <a:r>
              <a:rPr lang="en-US" sz="2800" dirty="0">
                <a:latin typeface="+mj-lt"/>
              </a:rPr>
              <a:t>The most common symptoms of a parasite infection include constipation, diarrhea, gas and bloating, irritable bowel syndrome, joint and muscle aches, anemia, allergies, skin conditions, tumors, nervousness, sleep disorders, teeth grinding, chronic fatigue, and immune dysfunction</a:t>
            </a:r>
          </a:p>
        </p:txBody>
      </p:sp>
      <p:sp>
        <p:nvSpPr>
          <p:cNvPr id="4"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Microbiology of Sewage</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54877" y="3379635"/>
            <a:ext cx="4038600" cy="3508845"/>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71" name="Rectangle 3"/>
          <p:cNvSpPr>
            <a:spLocks noGrp="1" noChangeArrowheads="1"/>
          </p:cNvSpPr>
          <p:nvPr>
            <p:ph idx="1"/>
          </p:nvPr>
        </p:nvSpPr>
        <p:spPr>
          <a:xfrm>
            <a:off x="685800" y="1905000"/>
            <a:ext cx="7772400" cy="4572000"/>
          </a:xfrm>
        </p:spPr>
        <p:txBody>
          <a:bodyPr/>
          <a:lstStyle/>
          <a:p>
            <a:pPr marL="182880" indent="-182880">
              <a:buNone/>
            </a:pPr>
            <a:r>
              <a:rPr lang="en-US" sz="3600" dirty="0" smtClean="0">
                <a:latin typeface="+mj-lt"/>
              </a:rPr>
              <a:t>Laboratory testing procedures:</a:t>
            </a:r>
            <a:endParaRPr lang="en-US" sz="3600" dirty="0">
              <a:latin typeface="+mj-lt"/>
            </a:endParaRPr>
          </a:p>
          <a:p>
            <a:pPr marL="182880" indent="-182880">
              <a:buNone/>
            </a:pPr>
            <a:endParaRPr lang="en-US" sz="2000" dirty="0" smtClean="0">
              <a:latin typeface="+mj-lt"/>
            </a:endParaRPr>
          </a:p>
          <a:p>
            <a:pPr>
              <a:buClr>
                <a:srgbClr val="92D050"/>
              </a:buClr>
            </a:pPr>
            <a:r>
              <a:rPr lang="en-US" sz="2800" dirty="0" smtClean="0">
                <a:latin typeface="+mj-lt"/>
              </a:rPr>
              <a:t>Fluid testing.</a:t>
            </a:r>
          </a:p>
          <a:p>
            <a:pPr>
              <a:buClr>
                <a:srgbClr val="92D050"/>
              </a:buClr>
            </a:pPr>
            <a:r>
              <a:rPr lang="en-US" sz="2800" dirty="0" smtClean="0">
                <a:latin typeface="+mj-lt"/>
              </a:rPr>
              <a:t>Contact surface / </a:t>
            </a:r>
          </a:p>
          <a:p>
            <a:pPr marL="0" indent="0">
              <a:buClr>
                <a:srgbClr val="92D050"/>
              </a:buClr>
              <a:buNone/>
            </a:pPr>
            <a:r>
              <a:rPr lang="en-US" sz="2800" dirty="0" smtClean="0">
                <a:latin typeface="+mj-lt"/>
              </a:rPr>
              <a:t>    swab testing.</a:t>
            </a:r>
          </a:p>
          <a:p>
            <a:pPr>
              <a:buClr>
                <a:srgbClr val="92D050"/>
              </a:buClr>
            </a:pPr>
            <a:r>
              <a:rPr lang="en-US" sz="2800" dirty="0" smtClean="0">
                <a:latin typeface="+mj-lt"/>
              </a:rPr>
              <a:t>Aerosol / vapor </a:t>
            </a:r>
            <a:r>
              <a:rPr lang="en-US" sz="2800" dirty="0">
                <a:latin typeface="+mj-lt"/>
              </a:rPr>
              <a:t>t</a:t>
            </a:r>
            <a:r>
              <a:rPr lang="en-US" sz="2800" dirty="0" smtClean="0">
                <a:latin typeface="+mj-lt"/>
              </a:rPr>
              <a:t>esting</a:t>
            </a:r>
          </a:p>
          <a:p>
            <a:pPr>
              <a:buClr>
                <a:srgbClr val="92D050"/>
              </a:buClr>
            </a:pPr>
            <a:r>
              <a:rPr lang="en-US" sz="2800" dirty="0" smtClean="0">
                <a:latin typeface="+mj-lt"/>
              </a:rPr>
              <a:t>Controls</a:t>
            </a:r>
          </a:p>
          <a:p>
            <a:pPr>
              <a:buClr>
                <a:srgbClr val="92D050"/>
              </a:buClr>
            </a:pPr>
            <a:r>
              <a:rPr lang="en-US" sz="2800" dirty="0" smtClean="0">
                <a:latin typeface="+mj-lt"/>
              </a:rPr>
              <a:t>Testing laboratories:</a:t>
            </a:r>
          </a:p>
          <a:p>
            <a:pPr marL="366713" lvl="1" indent="0">
              <a:buClr>
                <a:srgbClr val="92D050"/>
              </a:buClr>
              <a:buNone/>
            </a:pPr>
            <a:r>
              <a:rPr lang="en-US" sz="1400" dirty="0" smtClean="0">
                <a:latin typeface="+mj-lt"/>
              </a:rPr>
              <a:t>Laboratories NW (</a:t>
            </a:r>
            <a:r>
              <a:rPr lang="en-US" sz="1400" dirty="0" err="1" smtClean="0">
                <a:latin typeface="+mj-lt"/>
              </a:rPr>
              <a:t>MultiCare</a:t>
            </a:r>
            <a:r>
              <a:rPr lang="en-US" sz="1400" dirty="0" smtClean="0">
                <a:latin typeface="+mj-lt"/>
              </a:rPr>
              <a:t>)</a:t>
            </a:r>
          </a:p>
          <a:p>
            <a:pPr marL="366713" lvl="1" indent="0">
              <a:buClr>
                <a:srgbClr val="92D050"/>
              </a:buClr>
              <a:buNone/>
            </a:pPr>
            <a:r>
              <a:rPr lang="en-US" sz="1400" dirty="0" smtClean="0">
                <a:latin typeface="+mj-lt"/>
              </a:rPr>
              <a:t>Water Management Lab</a:t>
            </a:r>
          </a:p>
          <a:p>
            <a:pPr marL="366713" lvl="1" indent="0">
              <a:buClr>
                <a:srgbClr val="92D050"/>
              </a:buClr>
              <a:buNone/>
            </a:pPr>
            <a:r>
              <a:rPr lang="en-US" sz="1400" dirty="0" smtClean="0">
                <a:latin typeface="+mj-lt"/>
              </a:rPr>
              <a:t>WSU Food Safety Lab</a:t>
            </a:r>
          </a:p>
          <a:p>
            <a:pPr>
              <a:buClr>
                <a:srgbClr val="92D050"/>
              </a:buClr>
            </a:pPr>
            <a:endParaRPr lang="en-US" sz="2800" dirty="0" smtClean="0">
              <a:latin typeface="+mj-lt"/>
            </a:endParaRPr>
          </a:p>
          <a:p>
            <a:pPr>
              <a:buClr>
                <a:srgbClr val="92D050"/>
              </a:buClr>
            </a:pPr>
            <a:endParaRPr lang="en-US" sz="2800" dirty="0" smtClean="0">
              <a:latin typeface="+mj-lt"/>
            </a:endParaRPr>
          </a:p>
          <a:p>
            <a:pPr>
              <a:buClr>
                <a:srgbClr val="92D050"/>
              </a:buClr>
            </a:pPr>
            <a:endParaRPr lang="en-US" sz="2800" dirty="0" smtClean="0">
              <a:latin typeface="+mj-lt"/>
            </a:endParaRPr>
          </a:p>
          <a:p>
            <a:pPr marL="182880" indent="-182880"/>
            <a:endParaRPr lang="en-US" sz="2800" dirty="0" smtClean="0"/>
          </a:p>
          <a:p>
            <a:pPr marL="182880" indent="-182880">
              <a:buNone/>
            </a:pPr>
            <a:endParaRPr lang="en-US" sz="2800" dirty="0" smtClean="0"/>
          </a:p>
        </p:txBody>
      </p:sp>
      <p:sp>
        <p:nvSpPr>
          <p:cNvPr id="5" name="Rectangle 2"/>
          <p:cNvSpPr txBox="1">
            <a:spLocks noChangeArrowheads="1"/>
          </p:cNvSpPr>
          <p:nvPr/>
        </p:nvSpPr>
        <p:spPr>
          <a:xfrm>
            <a:off x="1600200" y="0"/>
            <a:ext cx="7467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ysClr val="window" lastClr="FFFFFF"/>
                </a:solidFill>
                <a:latin typeface="Arial" panose="020B0604020202020204" pitchFamily="34" charset="0"/>
                <a:cs typeface="Arial" panose="020B0604020202020204" pitchFamily="34" charset="0"/>
              </a:rPr>
              <a:t>Purpose of the Grant and Outcomes</a:t>
            </a:r>
            <a:endParaRPr kumimoji="0" lang="en-US" sz="2800" b="1" i="0" u="none" strike="noStrike" kern="1200" cap="none" spc="0" normalizeH="0" baseline="0" noProof="0" dirty="0" smtClean="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052" t="3074" r="16052" b="5097"/>
          <a:stretch/>
        </p:blipFill>
        <p:spPr>
          <a:xfrm>
            <a:off x="4598125" y="3379635"/>
            <a:ext cx="4572000" cy="3478365"/>
          </a:xfrm>
          <a:prstGeom prst="rect">
            <a:avLst/>
          </a:prstGeom>
        </p:spPr>
      </p:pic>
    </p:spTree>
    <p:extLst>
      <p:ext uri="{BB962C8B-B14F-4D97-AF65-F5344CB8AC3E}">
        <p14:creationId xmlns:p14="http://schemas.microsoft.com/office/powerpoint/2010/main" val="937897724"/>
      </p:ext>
    </p:extLst>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1171" name="Rectangle 3"/>
          <p:cNvSpPr>
            <a:spLocks noGrp="1" noChangeArrowheads="1"/>
          </p:cNvSpPr>
          <p:nvPr>
            <p:ph idx="1"/>
          </p:nvPr>
        </p:nvSpPr>
        <p:spPr>
          <a:xfrm>
            <a:off x="685800" y="1905000"/>
            <a:ext cx="7772400" cy="4648200"/>
          </a:xfrm>
        </p:spPr>
        <p:txBody>
          <a:bodyPr/>
          <a:lstStyle/>
          <a:p>
            <a:pPr marL="0" indent="0">
              <a:lnSpc>
                <a:spcPct val="90000"/>
              </a:lnSpc>
              <a:spcBef>
                <a:spcPts val="0"/>
              </a:spcBef>
              <a:buClr>
                <a:srgbClr val="92D050"/>
              </a:buClr>
              <a:buNone/>
            </a:pPr>
            <a:r>
              <a:rPr lang="en-US" sz="3600" b="1" dirty="0" smtClean="0">
                <a:latin typeface="+mj-lt"/>
              </a:rPr>
              <a:t>Bacteria</a:t>
            </a:r>
          </a:p>
          <a:p>
            <a:pPr>
              <a:lnSpc>
                <a:spcPct val="90000"/>
              </a:lnSpc>
              <a:spcBef>
                <a:spcPts val="0"/>
              </a:spcBef>
              <a:buClr>
                <a:srgbClr val="92D050"/>
              </a:buClr>
            </a:pPr>
            <a:endParaRPr lang="en-US" sz="2400" dirty="0" smtClean="0">
              <a:latin typeface="+mj-lt"/>
            </a:endParaRPr>
          </a:p>
          <a:p>
            <a:pPr lvl="1">
              <a:lnSpc>
                <a:spcPct val="90000"/>
              </a:lnSpc>
              <a:spcBef>
                <a:spcPts val="0"/>
              </a:spcBef>
              <a:buClr>
                <a:srgbClr val="92D050"/>
              </a:buClr>
            </a:pPr>
            <a:r>
              <a:rPr lang="en-US" sz="2800" dirty="0" smtClean="0">
                <a:latin typeface="+mj-lt"/>
              </a:rPr>
              <a:t>Extremely common in sewage</a:t>
            </a:r>
          </a:p>
          <a:p>
            <a:pPr lvl="1">
              <a:lnSpc>
                <a:spcPct val="90000"/>
              </a:lnSpc>
              <a:spcBef>
                <a:spcPts val="0"/>
              </a:spcBef>
              <a:buClr>
                <a:srgbClr val="92D050"/>
              </a:buClr>
            </a:pPr>
            <a:endParaRPr lang="en-US" sz="2000" dirty="0" smtClean="0">
              <a:latin typeface="+mj-lt"/>
            </a:endParaRPr>
          </a:p>
          <a:p>
            <a:pPr lvl="1">
              <a:lnSpc>
                <a:spcPct val="90000"/>
              </a:lnSpc>
              <a:spcBef>
                <a:spcPts val="0"/>
              </a:spcBef>
              <a:buClr>
                <a:srgbClr val="92D050"/>
              </a:buClr>
            </a:pPr>
            <a:r>
              <a:rPr lang="en-US" sz="2800" dirty="0" smtClean="0">
                <a:latin typeface="+mj-lt"/>
              </a:rPr>
              <a:t>Found naturally in human intestinal tract, sewage, soil, lakes, streams &amp; ponds</a:t>
            </a:r>
          </a:p>
          <a:p>
            <a:pPr lvl="1">
              <a:lnSpc>
                <a:spcPct val="90000"/>
              </a:lnSpc>
              <a:spcBef>
                <a:spcPts val="0"/>
              </a:spcBef>
              <a:buClr>
                <a:srgbClr val="92D050"/>
              </a:buClr>
            </a:pPr>
            <a:endParaRPr lang="en-US" sz="2000" dirty="0" smtClean="0">
              <a:latin typeface="+mj-lt"/>
            </a:endParaRPr>
          </a:p>
          <a:p>
            <a:pPr lvl="1">
              <a:lnSpc>
                <a:spcPct val="90000"/>
              </a:lnSpc>
              <a:spcBef>
                <a:spcPts val="0"/>
              </a:spcBef>
              <a:buClr>
                <a:srgbClr val="92D050"/>
              </a:buClr>
            </a:pPr>
            <a:r>
              <a:rPr lang="en-US" sz="2800" dirty="0" smtClean="0">
                <a:latin typeface="+mj-lt"/>
              </a:rPr>
              <a:t>Three groups:   aerobic, anaerobic, facultative</a:t>
            </a:r>
          </a:p>
          <a:p>
            <a:pPr lvl="1">
              <a:lnSpc>
                <a:spcPct val="90000"/>
              </a:lnSpc>
              <a:spcBef>
                <a:spcPts val="0"/>
              </a:spcBef>
              <a:buClr>
                <a:srgbClr val="92D050"/>
              </a:buClr>
            </a:pPr>
            <a:endParaRPr lang="en-US" sz="2000" dirty="0" smtClean="0">
              <a:latin typeface="+mj-lt"/>
            </a:endParaRPr>
          </a:p>
          <a:p>
            <a:pPr lvl="1">
              <a:lnSpc>
                <a:spcPct val="90000"/>
              </a:lnSpc>
              <a:spcBef>
                <a:spcPts val="0"/>
              </a:spcBef>
              <a:buClr>
                <a:srgbClr val="92D050"/>
              </a:buClr>
            </a:pPr>
            <a:r>
              <a:rPr lang="en-US" sz="2800" dirty="0" smtClean="0">
                <a:latin typeface="+mj-lt"/>
              </a:rPr>
              <a:t>Responsible for much of treatment of sewage</a:t>
            </a:r>
          </a:p>
          <a:p>
            <a:pPr lvl="1">
              <a:lnSpc>
                <a:spcPct val="90000"/>
              </a:lnSpc>
              <a:spcBef>
                <a:spcPts val="0"/>
              </a:spcBef>
              <a:buClr>
                <a:srgbClr val="92D050"/>
              </a:buClr>
            </a:pPr>
            <a:endParaRPr lang="en-US" sz="2000" dirty="0" smtClean="0">
              <a:latin typeface="+mj-lt"/>
            </a:endParaRPr>
          </a:p>
          <a:p>
            <a:pPr lvl="1">
              <a:lnSpc>
                <a:spcPct val="90000"/>
              </a:lnSpc>
              <a:spcBef>
                <a:spcPts val="0"/>
              </a:spcBef>
              <a:buClr>
                <a:srgbClr val="92D050"/>
              </a:buClr>
            </a:pPr>
            <a:r>
              <a:rPr lang="en-US" sz="2800" dirty="0" smtClean="0">
                <a:latin typeface="+mj-lt"/>
              </a:rPr>
              <a:t>Some are pathogenic – indicator organisms</a:t>
            </a:r>
          </a:p>
        </p:txBody>
      </p:sp>
      <p:sp>
        <p:nvSpPr>
          <p:cNvPr id="4"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Microbiology of Sewage</a:t>
            </a:r>
          </a:p>
        </p:txBody>
      </p:sp>
    </p:spTree>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4243" name="Rectangle 3"/>
          <p:cNvSpPr>
            <a:spLocks noGrp="1" noChangeArrowheads="1"/>
          </p:cNvSpPr>
          <p:nvPr>
            <p:ph idx="1"/>
          </p:nvPr>
        </p:nvSpPr>
        <p:spPr>
          <a:xfrm>
            <a:off x="685800" y="1905000"/>
            <a:ext cx="7772400" cy="4495800"/>
          </a:xfrm>
        </p:spPr>
        <p:txBody>
          <a:bodyPr rtlCol="0">
            <a:noAutofit/>
          </a:bodyPr>
          <a:lstStyle/>
          <a:p>
            <a:pPr marL="0" indent="0" fontAlgn="auto">
              <a:spcBef>
                <a:spcPts val="0"/>
              </a:spcBef>
              <a:spcAft>
                <a:spcPts val="0"/>
              </a:spcAft>
              <a:buClr>
                <a:srgbClr val="92D050"/>
              </a:buClr>
              <a:buNone/>
              <a:defRPr/>
            </a:pPr>
            <a:r>
              <a:rPr lang="en-US" sz="3600" b="1" dirty="0" smtClean="0">
                <a:latin typeface="+mj-lt"/>
              </a:rPr>
              <a:t>Virus</a:t>
            </a:r>
          </a:p>
          <a:p>
            <a:pPr fontAlgn="auto">
              <a:spcBef>
                <a:spcPts val="0"/>
              </a:spcBef>
              <a:spcAft>
                <a:spcPts val="0"/>
              </a:spcAft>
              <a:buClr>
                <a:srgbClr val="92D050"/>
              </a:buClr>
              <a:defRPr/>
            </a:pPr>
            <a:endParaRPr lang="en-US" sz="2000" b="1" dirty="0" smtClean="0">
              <a:latin typeface="+mj-lt"/>
            </a:endParaRPr>
          </a:p>
          <a:p>
            <a:pPr marL="736092" lvl="1" indent="-342900" fontAlgn="auto">
              <a:spcBef>
                <a:spcPts val="0"/>
              </a:spcBef>
              <a:spcAft>
                <a:spcPts val="0"/>
              </a:spcAft>
              <a:buClr>
                <a:srgbClr val="92D050"/>
              </a:buClr>
              <a:defRPr/>
            </a:pPr>
            <a:r>
              <a:rPr lang="en-US" sz="2800" dirty="0" smtClean="0">
                <a:latin typeface="+mj-lt"/>
              </a:rPr>
              <a:t>Extremely small infective agents – electron microscope is needed to see them.</a:t>
            </a:r>
          </a:p>
          <a:p>
            <a:pPr marL="736092" lvl="1" indent="-342900" fontAlgn="auto">
              <a:spcBef>
                <a:spcPts val="0"/>
              </a:spcBef>
              <a:spcAft>
                <a:spcPts val="0"/>
              </a:spcAft>
              <a:buClr>
                <a:srgbClr val="92D050"/>
              </a:buClr>
              <a:defRPr/>
            </a:pPr>
            <a:endParaRPr lang="en-US" sz="2000" dirty="0" smtClean="0">
              <a:latin typeface="+mj-lt"/>
            </a:endParaRPr>
          </a:p>
          <a:p>
            <a:pPr marL="736092" lvl="1" indent="-342900" fontAlgn="auto">
              <a:spcBef>
                <a:spcPts val="0"/>
              </a:spcBef>
              <a:spcAft>
                <a:spcPts val="0"/>
              </a:spcAft>
              <a:buClr>
                <a:srgbClr val="92D050"/>
              </a:buClr>
              <a:defRPr/>
            </a:pPr>
            <a:r>
              <a:rPr lang="en-US" sz="2800" dirty="0" smtClean="0">
                <a:latin typeface="+mj-lt"/>
              </a:rPr>
              <a:t>Depend on living host cell to supply needs</a:t>
            </a:r>
          </a:p>
          <a:p>
            <a:pPr marL="736092" lvl="1" indent="-342900" fontAlgn="auto">
              <a:spcBef>
                <a:spcPts val="0"/>
              </a:spcBef>
              <a:spcAft>
                <a:spcPts val="0"/>
              </a:spcAft>
              <a:buClr>
                <a:srgbClr val="92D050"/>
              </a:buClr>
              <a:defRPr/>
            </a:pPr>
            <a:endParaRPr lang="en-US" sz="2000" dirty="0" smtClean="0">
              <a:latin typeface="+mj-lt"/>
            </a:endParaRPr>
          </a:p>
          <a:p>
            <a:pPr marL="736092" lvl="1" indent="-342900" fontAlgn="auto">
              <a:spcBef>
                <a:spcPts val="0"/>
              </a:spcBef>
              <a:spcAft>
                <a:spcPts val="0"/>
              </a:spcAft>
              <a:buClr>
                <a:srgbClr val="92D050"/>
              </a:buClr>
              <a:defRPr/>
            </a:pPr>
            <a:r>
              <a:rPr lang="en-US" sz="2800" dirty="0" smtClean="0">
                <a:latin typeface="+mj-lt"/>
              </a:rPr>
              <a:t>More than 100 types found in sewage</a:t>
            </a:r>
          </a:p>
          <a:p>
            <a:pPr marL="736092" lvl="1" indent="-342900" fontAlgn="auto">
              <a:spcBef>
                <a:spcPts val="0"/>
              </a:spcBef>
              <a:spcAft>
                <a:spcPts val="0"/>
              </a:spcAft>
              <a:buClr>
                <a:srgbClr val="92D050"/>
              </a:buClr>
              <a:defRPr/>
            </a:pPr>
            <a:endParaRPr lang="en-US" sz="2000" dirty="0" smtClean="0">
              <a:latin typeface="+mj-lt"/>
            </a:endParaRPr>
          </a:p>
          <a:p>
            <a:pPr marL="736092" lvl="1" indent="-342900" fontAlgn="auto">
              <a:spcBef>
                <a:spcPts val="0"/>
              </a:spcBef>
              <a:spcAft>
                <a:spcPts val="0"/>
              </a:spcAft>
              <a:buClr>
                <a:srgbClr val="92D050"/>
              </a:buClr>
              <a:defRPr/>
            </a:pPr>
            <a:r>
              <a:rPr lang="en-US" sz="2800" dirty="0" smtClean="0">
                <a:latin typeface="+mj-lt"/>
              </a:rPr>
              <a:t>Must be removed or may cause illness</a:t>
            </a:r>
          </a:p>
        </p:txBody>
      </p:sp>
      <p:sp>
        <p:nvSpPr>
          <p:cNvPr id="4"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Microbiology of Sewage</a:t>
            </a:r>
          </a:p>
        </p:txBody>
      </p:sp>
    </p:spTree>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9490" name="Picture 2" descr="http://trialx.com/curetalk/wp-content/blogs.dir/7/files/2011/05/diseases/Viral_Infections-2.png"/>
          <p:cNvPicPr>
            <a:picLocks noChangeAspect="1" noChangeArrowheads="1"/>
          </p:cNvPicPr>
          <p:nvPr/>
        </p:nvPicPr>
        <p:blipFill>
          <a:blip r:embed="rId3" cstate="print"/>
          <a:srcRect/>
          <a:stretch>
            <a:fillRect/>
          </a:stretch>
        </p:blipFill>
        <p:spPr bwMode="auto">
          <a:xfrm>
            <a:off x="990600" y="228600"/>
            <a:ext cx="7086600" cy="6400800"/>
          </a:xfrm>
          <a:prstGeom prst="rect">
            <a:avLst/>
          </a:prstGeom>
          <a:noFill/>
        </p:spPr>
      </p:pic>
    </p:spTree>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6291" name="Rectangle 3"/>
          <p:cNvSpPr>
            <a:spLocks noGrp="1" noChangeArrowheads="1"/>
          </p:cNvSpPr>
          <p:nvPr>
            <p:ph idx="1"/>
          </p:nvPr>
        </p:nvSpPr>
        <p:spPr>
          <a:xfrm>
            <a:off x="381000" y="2057400"/>
            <a:ext cx="8382000" cy="4114800"/>
          </a:xfrm>
        </p:spPr>
        <p:txBody>
          <a:bodyPr/>
          <a:lstStyle/>
          <a:p>
            <a:pPr marL="0" indent="0">
              <a:lnSpc>
                <a:spcPct val="90000"/>
              </a:lnSpc>
              <a:spcBef>
                <a:spcPts val="0"/>
              </a:spcBef>
              <a:buNone/>
            </a:pPr>
            <a:r>
              <a:rPr lang="en-US" sz="3600" b="1" dirty="0" smtClean="0">
                <a:latin typeface="+mj-lt"/>
              </a:rPr>
              <a:t>Protozoans</a:t>
            </a:r>
          </a:p>
          <a:p>
            <a:pPr>
              <a:lnSpc>
                <a:spcPct val="90000"/>
              </a:lnSpc>
              <a:spcBef>
                <a:spcPts val="0"/>
              </a:spcBef>
            </a:pPr>
            <a:endParaRPr lang="en-US" sz="2000" b="1" dirty="0" smtClean="0">
              <a:latin typeface="+mj-lt"/>
            </a:endParaRPr>
          </a:p>
          <a:p>
            <a:pPr lvl="1">
              <a:lnSpc>
                <a:spcPct val="90000"/>
              </a:lnSpc>
              <a:spcBef>
                <a:spcPts val="0"/>
              </a:spcBef>
              <a:buClr>
                <a:srgbClr val="92D050"/>
              </a:buClr>
            </a:pPr>
            <a:r>
              <a:rPr lang="en-US" sz="2800" dirty="0" smtClean="0">
                <a:latin typeface="+mj-lt"/>
              </a:rPr>
              <a:t>About 50 times bigger than a bacterium, single cell</a:t>
            </a:r>
          </a:p>
          <a:p>
            <a:pPr lvl="1">
              <a:lnSpc>
                <a:spcPct val="90000"/>
              </a:lnSpc>
              <a:spcBef>
                <a:spcPts val="0"/>
              </a:spcBef>
              <a:buClr>
                <a:srgbClr val="92D050"/>
              </a:buClr>
            </a:pPr>
            <a:endParaRPr lang="en-US" sz="2000" dirty="0" smtClean="0">
              <a:latin typeface="+mj-lt"/>
            </a:endParaRPr>
          </a:p>
          <a:p>
            <a:pPr lvl="1">
              <a:lnSpc>
                <a:spcPct val="90000"/>
              </a:lnSpc>
              <a:spcBef>
                <a:spcPts val="0"/>
              </a:spcBef>
              <a:buClr>
                <a:srgbClr val="92D050"/>
              </a:buClr>
            </a:pPr>
            <a:r>
              <a:rPr lang="en-US" sz="2800" dirty="0" smtClean="0">
                <a:latin typeface="+mj-lt"/>
              </a:rPr>
              <a:t>Organisms should not survive passage through system, problem with cysts and eggs.</a:t>
            </a:r>
          </a:p>
          <a:p>
            <a:pPr lvl="1">
              <a:lnSpc>
                <a:spcPct val="90000"/>
              </a:lnSpc>
              <a:spcBef>
                <a:spcPts val="0"/>
              </a:spcBef>
              <a:buClr>
                <a:srgbClr val="92D050"/>
              </a:buClr>
            </a:pPr>
            <a:endParaRPr lang="en-US" sz="2000" dirty="0" smtClean="0">
              <a:latin typeface="+mj-lt"/>
            </a:endParaRPr>
          </a:p>
          <a:p>
            <a:pPr lvl="1">
              <a:lnSpc>
                <a:spcPct val="90000"/>
              </a:lnSpc>
              <a:spcBef>
                <a:spcPts val="0"/>
              </a:spcBef>
              <a:buClr>
                <a:srgbClr val="92D050"/>
              </a:buClr>
            </a:pPr>
            <a:r>
              <a:rPr lang="en-US" sz="2800" dirty="0" smtClean="0">
                <a:latin typeface="+mj-lt"/>
              </a:rPr>
              <a:t>More than 100 types found in sewage</a:t>
            </a:r>
          </a:p>
          <a:p>
            <a:pPr lvl="1">
              <a:lnSpc>
                <a:spcPct val="90000"/>
              </a:lnSpc>
              <a:spcBef>
                <a:spcPts val="0"/>
              </a:spcBef>
              <a:buClr>
                <a:srgbClr val="92D050"/>
              </a:buClr>
            </a:pPr>
            <a:endParaRPr lang="en-US" sz="2000" dirty="0" smtClean="0">
              <a:latin typeface="+mj-lt"/>
            </a:endParaRPr>
          </a:p>
          <a:p>
            <a:pPr lvl="1">
              <a:lnSpc>
                <a:spcPct val="90000"/>
              </a:lnSpc>
              <a:spcBef>
                <a:spcPts val="0"/>
              </a:spcBef>
              <a:buClr>
                <a:srgbClr val="92D050"/>
              </a:buClr>
            </a:pPr>
            <a:r>
              <a:rPr lang="en-US" sz="2800" dirty="0" smtClean="0">
                <a:latin typeface="+mj-lt"/>
              </a:rPr>
              <a:t>Must be removed or may cause illness</a:t>
            </a:r>
          </a:p>
        </p:txBody>
      </p:sp>
      <p:sp>
        <p:nvSpPr>
          <p:cNvPr id="4"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Microbiology of Sewage</a:t>
            </a:r>
          </a:p>
        </p:txBody>
      </p:sp>
    </p:spTree>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533400" y="1295400"/>
            <a:ext cx="8229600" cy="1143000"/>
          </a:xfrm>
        </p:spPr>
        <p:txBody>
          <a:bodyPr/>
          <a:lstStyle/>
          <a:p>
            <a:r>
              <a:rPr lang="en-US" sz="3600" dirty="0" smtClean="0">
                <a:solidFill>
                  <a:schemeClr val="tx1"/>
                </a:solidFill>
              </a:rPr>
              <a:t>Protozoans</a:t>
            </a:r>
          </a:p>
        </p:txBody>
      </p:sp>
      <p:sp>
        <p:nvSpPr>
          <p:cNvPr id="87043" name="Rectangle 3"/>
          <p:cNvSpPr>
            <a:spLocks noGrp="1" noChangeArrowheads="1"/>
          </p:cNvSpPr>
          <p:nvPr>
            <p:ph idx="1"/>
          </p:nvPr>
        </p:nvSpPr>
        <p:spPr>
          <a:xfrm>
            <a:off x="457200" y="2544763"/>
            <a:ext cx="8229600" cy="4389437"/>
          </a:xfrm>
        </p:spPr>
        <p:txBody>
          <a:bodyPr/>
          <a:lstStyle/>
          <a:p>
            <a:pPr>
              <a:lnSpc>
                <a:spcPct val="90000"/>
              </a:lnSpc>
            </a:pPr>
            <a:endParaRPr lang="en-US" sz="3600" dirty="0" smtClean="0"/>
          </a:p>
          <a:p>
            <a:pPr>
              <a:lnSpc>
                <a:spcPct val="90000"/>
              </a:lnSpc>
            </a:pPr>
            <a:endParaRPr lang="en-US" sz="3600" dirty="0" smtClean="0"/>
          </a:p>
          <a:p>
            <a:pPr>
              <a:lnSpc>
                <a:spcPct val="90000"/>
              </a:lnSpc>
            </a:pPr>
            <a:endParaRPr lang="en-US" sz="3600" dirty="0" smtClean="0"/>
          </a:p>
          <a:p>
            <a:pPr>
              <a:lnSpc>
                <a:spcPct val="90000"/>
              </a:lnSpc>
            </a:pPr>
            <a:endParaRPr lang="en-US" sz="3600" dirty="0" smtClean="0"/>
          </a:p>
          <a:p>
            <a:pPr>
              <a:lnSpc>
                <a:spcPct val="90000"/>
              </a:lnSpc>
            </a:pPr>
            <a:endParaRPr lang="en-US" sz="3600" dirty="0" smtClean="0"/>
          </a:p>
          <a:p>
            <a:pPr>
              <a:lnSpc>
                <a:spcPct val="90000"/>
              </a:lnSpc>
            </a:pPr>
            <a:endParaRPr lang="en-US" sz="3600" dirty="0" smtClean="0"/>
          </a:p>
          <a:p>
            <a:pPr>
              <a:lnSpc>
                <a:spcPct val="90000"/>
              </a:lnSpc>
              <a:buFontTx/>
              <a:buNone/>
            </a:pPr>
            <a:r>
              <a:rPr lang="en-US" sz="2400" dirty="0" smtClean="0"/>
              <a:t>		</a:t>
            </a:r>
            <a:r>
              <a:rPr lang="en-US" sz="2800" dirty="0" smtClean="0">
                <a:latin typeface="+mj-lt"/>
              </a:rPr>
              <a:t>Amoeba</a:t>
            </a:r>
            <a:r>
              <a:rPr lang="en-US" sz="2400" dirty="0" smtClean="0"/>
              <a:t>		   	</a:t>
            </a:r>
            <a:r>
              <a:rPr lang="en-US" sz="2400" dirty="0" smtClean="0">
                <a:latin typeface="+mj-lt"/>
              </a:rPr>
              <a:t>  Crypto oocysts</a:t>
            </a:r>
          </a:p>
        </p:txBody>
      </p:sp>
      <p:pic>
        <p:nvPicPr>
          <p:cNvPr id="87044" name="Picture 4" descr="amoeba1"/>
          <p:cNvPicPr>
            <a:picLocks noChangeAspect="1" noChangeArrowheads="1"/>
          </p:cNvPicPr>
          <p:nvPr/>
        </p:nvPicPr>
        <p:blipFill>
          <a:blip r:embed="rId3" cstate="print"/>
          <a:srcRect/>
          <a:stretch>
            <a:fillRect/>
          </a:stretch>
        </p:blipFill>
        <p:spPr bwMode="auto">
          <a:xfrm>
            <a:off x="914400" y="2743200"/>
            <a:ext cx="3117850" cy="2944813"/>
          </a:xfrm>
          <a:prstGeom prst="rect">
            <a:avLst/>
          </a:prstGeom>
          <a:noFill/>
          <a:ln w="9525">
            <a:noFill/>
            <a:miter lim="800000"/>
            <a:headEnd/>
            <a:tailEnd/>
          </a:ln>
        </p:spPr>
      </p:pic>
      <p:pic>
        <p:nvPicPr>
          <p:cNvPr id="87045" name="Picture 5" descr="Crypto oocysts"/>
          <p:cNvPicPr>
            <a:picLocks noChangeAspect="1" noChangeArrowheads="1"/>
          </p:cNvPicPr>
          <p:nvPr/>
        </p:nvPicPr>
        <p:blipFill>
          <a:blip r:embed="rId4" cstate="print"/>
          <a:srcRect/>
          <a:stretch>
            <a:fillRect/>
          </a:stretch>
        </p:blipFill>
        <p:spPr bwMode="auto">
          <a:xfrm>
            <a:off x="4648200" y="2743200"/>
            <a:ext cx="3721100" cy="2928938"/>
          </a:xfrm>
          <a:prstGeom prst="rect">
            <a:avLst/>
          </a:prstGeom>
          <a:noFill/>
          <a:ln w="9525">
            <a:noFill/>
            <a:miter lim="800000"/>
            <a:headEnd/>
            <a:tailEnd/>
          </a:ln>
        </p:spPr>
      </p:pic>
      <p:sp>
        <p:nvSpPr>
          <p:cNvPr id="6"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Microbiology of Sewage</a:t>
            </a:r>
          </a:p>
        </p:txBody>
      </p:sp>
    </p:spTree>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7" name="Rectangle 3"/>
          <p:cNvSpPr>
            <a:spLocks noGrp="1" noChangeArrowheads="1"/>
          </p:cNvSpPr>
          <p:nvPr>
            <p:ph idx="1"/>
          </p:nvPr>
        </p:nvSpPr>
        <p:spPr/>
        <p:txBody>
          <a:bodyPr/>
          <a:lstStyle/>
          <a:p>
            <a:pPr marL="0" indent="0">
              <a:buNone/>
            </a:pPr>
            <a:r>
              <a:rPr lang="en-US" sz="3600" dirty="0" smtClean="0">
                <a:latin typeface="+mj-lt"/>
              </a:rPr>
              <a:t>Other organisms</a:t>
            </a:r>
          </a:p>
          <a:p>
            <a:pPr lvl="1">
              <a:buClr>
                <a:srgbClr val="92D050"/>
              </a:buClr>
            </a:pPr>
            <a:r>
              <a:rPr lang="en-US" sz="2800" dirty="0" smtClean="0">
                <a:latin typeface="+mj-lt"/>
              </a:rPr>
              <a:t>Worms</a:t>
            </a:r>
          </a:p>
          <a:p>
            <a:pPr lvl="1">
              <a:buClr>
                <a:srgbClr val="92D050"/>
              </a:buClr>
            </a:pPr>
            <a:r>
              <a:rPr lang="en-US" sz="2800" dirty="0" smtClean="0">
                <a:latin typeface="+mj-lt"/>
              </a:rPr>
              <a:t> Rotifers &amp; other micro-organisms</a:t>
            </a:r>
          </a:p>
          <a:p>
            <a:pPr lvl="1">
              <a:buClr>
                <a:srgbClr val="92D050"/>
              </a:buClr>
            </a:pPr>
            <a:r>
              <a:rPr lang="en-US" sz="2800" dirty="0" smtClean="0">
                <a:latin typeface="+mj-lt"/>
              </a:rPr>
              <a:t>Other macro-organisms</a:t>
            </a:r>
          </a:p>
        </p:txBody>
      </p:sp>
      <p:pic>
        <p:nvPicPr>
          <p:cNvPr id="88068" name="Picture 4" descr="Rotifer2"/>
          <p:cNvPicPr>
            <a:picLocks noChangeAspect="1" noChangeArrowheads="1"/>
          </p:cNvPicPr>
          <p:nvPr/>
        </p:nvPicPr>
        <p:blipFill>
          <a:blip r:embed="rId3" cstate="print"/>
          <a:srcRect t="13899" r="20544" b="33266"/>
          <a:stretch>
            <a:fillRect/>
          </a:stretch>
        </p:blipFill>
        <p:spPr bwMode="auto">
          <a:xfrm>
            <a:off x="4343400" y="4191000"/>
            <a:ext cx="4125913" cy="2293938"/>
          </a:xfrm>
          <a:prstGeom prst="rect">
            <a:avLst/>
          </a:prstGeom>
          <a:noFill/>
          <a:ln w="9525">
            <a:noFill/>
            <a:miter lim="800000"/>
            <a:headEnd/>
            <a:tailEnd/>
          </a:ln>
        </p:spPr>
      </p:pic>
      <p:pic>
        <p:nvPicPr>
          <p:cNvPr id="88069" name="Picture 5" descr="Worm1"/>
          <p:cNvPicPr>
            <a:picLocks noChangeAspect="1" noChangeArrowheads="1"/>
          </p:cNvPicPr>
          <p:nvPr/>
        </p:nvPicPr>
        <p:blipFill>
          <a:blip r:embed="rId4" cstate="print"/>
          <a:srcRect/>
          <a:stretch>
            <a:fillRect/>
          </a:stretch>
        </p:blipFill>
        <p:spPr bwMode="auto">
          <a:xfrm>
            <a:off x="533400" y="4191000"/>
            <a:ext cx="3638550" cy="2287588"/>
          </a:xfrm>
          <a:prstGeom prst="rect">
            <a:avLst/>
          </a:prstGeom>
          <a:noFill/>
          <a:ln w="9525">
            <a:noFill/>
            <a:miter lim="800000"/>
            <a:headEnd/>
            <a:tailEnd/>
          </a:ln>
        </p:spPr>
      </p:pic>
      <p:sp>
        <p:nvSpPr>
          <p:cNvPr id="6"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Microbiology of Sewage</a:t>
            </a:r>
          </a:p>
        </p:txBody>
      </p:sp>
    </p:spTree>
  </p:cSld>
  <p:clrMapOvr>
    <a:masterClrMapping/>
  </p:clrMapOvr>
  <p:transition spd="med"/>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1295400"/>
            <a:ext cx="8229600" cy="1143000"/>
          </a:xfrm>
        </p:spPr>
        <p:txBody>
          <a:bodyPr/>
          <a:lstStyle/>
          <a:p>
            <a:r>
              <a:rPr lang="en-US" sz="3600" dirty="0" smtClean="0">
                <a:solidFill>
                  <a:schemeClr val="tx1"/>
                </a:solidFill>
              </a:rPr>
              <a:t>Hookworms</a:t>
            </a:r>
          </a:p>
        </p:txBody>
      </p:sp>
      <p:pic>
        <p:nvPicPr>
          <p:cNvPr id="3074" name="Picture 2" descr="http://upload.wikimedia.org/wikipedia/commons/d/d3/Hookworm_LifeCycle.gif"/>
          <p:cNvPicPr>
            <a:picLocks noChangeAspect="1" noChangeArrowheads="1"/>
          </p:cNvPicPr>
          <p:nvPr/>
        </p:nvPicPr>
        <p:blipFill>
          <a:blip r:embed="rId3" cstate="print"/>
          <a:srcRect/>
          <a:stretch>
            <a:fillRect/>
          </a:stretch>
        </p:blipFill>
        <p:spPr bwMode="auto">
          <a:xfrm>
            <a:off x="1752600" y="2438400"/>
            <a:ext cx="5514975" cy="4143375"/>
          </a:xfrm>
          <a:prstGeom prst="rect">
            <a:avLst/>
          </a:prstGeom>
          <a:noFill/>
        </p:spPr>
      </p:pic>
      <p:sp>
        <p:nvSpPr>
          <p:cNvPr id="4"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Microbiology of Sewage</a:t>
            </a:r>
          </a:p>
        </p:txBody>
      </p:sp>
    </p:spTree>
    <p:extLst>
      <p:ext uri="{BB962C8B-B14F-4D97-AF65-F5344CB8AC3E}">
        <p14:creationId xmlns:p14="http://schemas.microsoft.com/office/powerpoint/2010/main" val="2241416392"/>
      </p:ext>
    </p:extLst>
  </p:cSld>
  <p:clrMapOvr>
    <a:masterClrMapping/>
  </p:clrMapOvr>
  <p:transition spd="med"/>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914400"/>
            <a:ext cx="8229600" cy="1143000"/>
          </a:xfrm>
        </p:spPr>
        <p:txBody>
          <a:bodyPr/>
          <a:lstStyle/>
          <a:p>
            <a:r>
              <a:rPr lang="en-US" sz="3600" dirty="0" smtClean="0">
                <a:solidFill>
                  <a:schemeClr val="tx1"/>
                </a:solidFill>
              </a:rPr>
              <a:t>Hookworms – Life Cycle</a:t>
            </a:r>
          </a:p>
        </p:txBody>
      </p:sp>
      <p:sp>
        <p:nvSpPr>
          <p:cNvPr id="4" name="TextBox 3"/>
          <p:cNvSpPr txBox="1"/>
          <p:nvPr/>
        </p:nvSpPr>
        <p:spPr>
          <a:xfrm>
            <a:off x="381000" y="2102108"/>
            <a:ext cx="8382000" cy="4832092"/>
          </a:xfrm>
          <a:prstGeom prst="rect">
            <a:avLst/>
          </a:prstGeom>
          <a:noFill/>
        </p:spPr>
        <p:txBody>
          <a:bodyPr wrap="square" rtlCol="0">
            <a:spAutoFit/>
          </a:bodyPr>
          <a:lstStyle/>
          <a:p>
            <a:r>
              <a:rPr lang="en-US" sz="2800" dirty="0" smtClean="0">
                <a:latin typeface="+mj-lt"/>
              </a:rPr>
              <a:t>Eggs are passed in the stool , and under favorable conditions (moisture, warmth, shade), larvae hatch in 1 to 2 days. The released larvae grow in the feces and/or the soil , and after 5 to 10 days they become larvae that are infective . </a:t>
            </a:r>
          </a:p>
          <a:p>
            <a:endParaRPr lang="en-US" dirty="0" smtClean="0">
              <a:latin typeface="+mj-lt"/>
            </a:endParaRPr>
          </a:p>
          <a:p>
            <a:r>
              <a:rPr lang="en-US" sz="2800" dirty="0" smtClean="0">
                <a:latin typeface="+mj-lt"/>
              </a:rPr>
              <a:t>These infective larvae can survive 3 to 4 weeks in favorable environmental conditions. On contact with the human host, the larvae penetrate the skin and are carried through the veins to the heart and then to the lungs.</a:t>
            </a:r>
            <a:endParaRPr lang="en-US" sz="2800" dirty="0">
              <a:latin typeface="+mj-lt"/>
            </a:endParaRPr>
          </a:p>
        </p:txBody>
      </p:sp>
      <p:sp>
        <p:nvSpPr>
          <p:cNvPr id="5"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Microbiology of Sewage</a:t>
            </a:r>
          </a:p>
        </p:txBody>
      </p:sp>
    </p:spTree>
  </p:cSld>
  <p:clrMapOvr>
    <a:masterClrMapping/>
  </p:clrMapOvr>
  <p:transition spd="med"/>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1" name="Rectangle 3"/>
          <p:cNvSpPr>
            <a:spLocks noGrp="1" noChangeArrowheads="1"/>
          </p:cNvSpPr>
          <p:nvPr>
            <p:ph idx="1"/>
          </p:nvPr>
        </p:nvSpPr>
        <p:spPr>
          <a:xfrm>
            <a:off x="685800" y="2133600"/>
            <a:ext cx="7772400" cy="3886200"/>
          </a:xfrm>
        </p:spPr>
        <p:txBody>
          <a:bodyPr/>
          <a:lstStyle/>
          <a:p>
            <a:pPr>
              <a:spcBef>
                <a:spcPts val="0"/>
              </a:spcBef>
              <a:buFontTx/>
              <a:buNone/>
            </a:pPr>
            <a:r>
              <a:rPr lang="en-US" sz="2800" b="1" dirty="0" smtClean="0">
                <a:latin typeface="+mj-lt"/>
              </a:rPr>
              <a:t>Entamoeba histolytica			6-8 days</a:t>
            </a:r>
          </a:p>
          <a:p>
            <a:pPr>
              <a:spcBef>
                <a:spcPts val="0"/>
              </a:spcBef>
              <a:buFontTx/>
              <a:buNone/>
            </a:pPr>
            <a:endParaRPr lang="en-US" sz="2000" b="1" dirty="0" smtClean="0">
              <a:latin typeface="+mj-lt"/>
            </a:endParaRPr>
          </a:p>
          <a:p>
            <a:pPr>
              <a:spcBef>
                <a:spcPts val="0"/>
              </a:spcBef>
              <a:buFontTx/>
              <a:buNone/>
            </a:pPr>
            <a:r>
              <a:rPr lang="en-US" sz="2800" b="1" dirty="0" smtClean="0">
                <a:latin typeface="+mj-lt"/>
              </a:rPr>
              <a:t>Coliforms					38+ days</a:t>
            </a:r>
          </a:p>
          <a:p>
            <a:pPr>
              <a:spcBef>
                <a:spcPts val="0"/>
              </a:spcBef>
              <a:buFontTx/>
              <a:buNone/>
            </a:pPr>
            <a:endParaRPr lang="en-US" sz="2000" b="1" dirty="0" smtClean="0">
              <a:latin typeface="+mj-lt"/>
            </a:endParaRPr>
          </a:p>
          <a:p>
            <a:pPr>
              <a:spcBef>
                <a:spcPts val="0"/>
              </a:spcBef>
              <a:buFontTx/>
              <a:buNone/>
            </a:pPr>
            <a:r>
              <a:rPr lang="en-US" sz="2800" b="1" dirty="0" smtClean="0">
                <a:latin typeface="+mj-lt"/>
              </a:rPr>
              <a:t>Salmonella					1-120 days</a:t>
            </a:r>
          </a:p>
          <a:p>
            <a:pPr>
              <a:spcBef>
                <a:spcPts val="0"/>
              </a:spcBef>
              <a:buFontTx/>
              <a:buNone/>
            </a:pPr>
            <a:endParaRPr lang="en-US" sz="2000" b="1" dirty="0" smtClean="0">
              <a:latin typeface="+mj-lt"/>
            </a:endParaRPr>
          </a:p>
          <a:p>
            <a:pPr>
              <a:spcBef>
                <a:spcPts val="0"/>
              </a:spcBef>
              <a:buFontTx/>
              <a:buNone/>
            </a:pPr>
            <a:r>
              <a:rPr lang="en-US" sz="2800" b="1" dirty="0" smtClean="0">
                <a:latin typeface="+mj-lt"/>
              </a:rPr>
              <a:t>Cryptosporidium oocyst			60-180 days</a:t>
            </a:r>
          </a:p>
          <a:p>
            <a:pPr>
              <a:spcBef>
                <a:spcPts val="0"/>
              </a:spcBef>
              <a:buFontTx/>
              <a:buNone/>
            </a:pPr>
            <a:endParaRPr lang="en-US" sz="2000" b="1" dirty="0" smtClean="0">
              <a:latin typeface="+mj-lt"/>
            </a:endParaRPr>
          </a:p>
          <a:p>
            <a:pPr>
              <a:spcBef>
                <a:spcPts val="0"/>
              </a:spcBef>
              <a:buFontTx/>
              <a:buNone/>
            </a:pPr>
            <a:r>
              <a:rPr lang="en-US" sz="2800" b="1" dirty="0" smtClean="0">
                <a:latin typeface="+mj-lt"/>
              </a:rPr>
              <a:t>Enteroviruses				8+ days</a:t>
            </a:r>
          </a:p>
          <a:p>
            <a:pPr>
              <a:spcBef>
                <a:spcPts val="0"/>
              </a:spcBef>
              <a:buFontTx/>
              <a:buNone/>
            </a:pPr>
            <a:endParaRPr lang="en-US" sz="2000" b="1" dirty="0" smtClean="0">
              <a:latin typeface="+mj-lt"/>
            </a:endParaRPr>
          </a:p>
          <a:p>
            <a:pPr>
              <a:spcBef>
                <a:spcPts val="0"/>
              </a:spcBef>
              <a:buFontTx/>
              <a:buNone/>
            </a:pPr>
            <a:r>
              <a:rPr lang="en-US" sz="2800" b="1" dirty="0" smtClean="0">
                <a:latin typeface="+mj-lt"/>
              </a:rPr>
              <a:t>Ascaris ova					up to 7 years</a:t>
            </a:r>
          </a:p>
        </p:txBody>
      </p:sp>
      <p:sp>
        <p:nvSpPr>
          <p:cNvPr id="4"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Organism Survival Time in Soil</a:t>
            </a:r>
          </a:p>
        </p:txBody>
      </p:sp>
    </p:spTree>
  </p:cSld>
  <p:clrMapOvr>
    <a:masterClrMapping/>
  </p:clrMapOvr>
  <p:transition spd="med"/>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1" name="Rectangle 3"/>
          <p:cNvSpPr>
            <a:spLocks noGrp="1" noChangeArrowheads="1"/>
          </p:cNvSpPr>
          <p:nvPr>
            <p:ph idx="1"/>
          </p:nvPr>
        </p:nvSpPr>
        <p:spPr>
          <a:xfrm>
            <a:off x="685800" y="2316163"/>
            <a:ext cx="8229600" cy="3398837"/>
          </a:xfrm>
        </p:spPr>
        <p:txBody>
          <a:bodyPr rtlCol="0">
            <a:normAutofit lnSpcReduction="10000"/>
          </a:bodyPr>
          <a:lstStyle/>
          <a:p>
            <a:pPr marL="0" indent="-274320" fontAlgn="auto">
              <a:spcBef>
                <a:spcPts val="0"/>
              </a:spcBef>
              <a:spcAft>
                <a:spcPts val="0"/>
              </a:spcAft>
              <a:buClr>
                <a:schemeClr val="accent3"/>
              </a:buClr>
              <a:buFontTx/>
              <a:buNone/>
              <a:defRPr/>
            </a:pPr>
            <a:r>
              <a:rPr lang="en-US" sz="2800" b="1" dirty="0" smtClean="0">
                <a:latin typeface="+mj-lt"/>
              </a:rPr>
              <a:t>Worms, viral 	     			1 </a:t>
            </a:r>
          </a:p>
          <a:p>
            <a:pPr marL="0" indent="-274320" fontAlgn="auto">
              <a:spcBef>
                <a:spcPts val="0"/>
              </a:spcBef>
              <a:spcAft>
                <a:spcPts val="0"/>
              </a:spcAft>
              <a:buClr>
                <a:schemeClr val="accent3"/>
              </a:buClr>
              <a:buFontTx/>
              <a:buNone/>
              <a:defRPr/>
            </a:pPr>
            <a:r>
              <a:rPr lang="en-US" sz="2800" b="1" dirty="0" smtClean="0">
                <a:latin typeface="+mj-lt"/>
              </a:rPr>
              <a:t>	</a:t>
            </a:r>
          </a:p>
          <a:p>
            <a:pPr marL="0" indent="-274320" fontAlgn="auto">
              <a:spcBef>
                <a:spcPts val="0"/>
              </a:spcBef>
              <a:spcAft>
                <a:spcPts val="0"/>
              </a:spcAft>
              <a:buClr>
                <a:schemeClr val="accent3"/>
              </a:buClr>
              <a:buFontTx/>
              <a:buNone/>
              <a:defRPr/>
            </a:pPr>
            <a:r>
              <a:rPr lang="en-US" sz="2800" b="1" dirty="0" smtClean="0">
                <a:latin typeface="+mj-lt"/>
              </a:rPr>
              <a:t>Amoebic Dysentery			10-20</a:t>
            </a:r>
          </a:p>
          <a:p>
            <a:pPr marL="0" indent="-274320" fontAlgn="auto">
              <a:spcBef>
                <a:spcPts val="0"/>
              </a:spcBef>
              <a:spcAft>
                <a:spcPts val="0"/>
              </a:spcAft>
              <a:buClr>
                <a:schemeClr val="accent3"/>
              </a:buClr>
              <a:buFontTx/>
              <a:buNone/>
              <a:defRPr/>
            </a:pPr>
            <a:r>
              <a:rPr lang="en-US" sz="2800" b="1" dirty="0" smtClean="0">
                <a:latin typeface="+mj-lt"/>
              </a:rPr>
              <a:t>	</a:t>
            </a:r>
          </a:p>
          <a:p>
            <a:pPr marL="0" indent="-274320" fontAlgn="auto">
              <a:spcBef>
                <a:spcPts val="0"/>
              </a:spcBef>
              <a:spcAft>
                <a:spcPts val="0"/>
              </a:spcAft>
              <a:buClr>
                <a:schemeClr val="accent3"/>
              </a:buClr>
              <a:buFontTx/>
              <a:buNone/>
              <a:defRPr/>
            </a:pPr>
            <a:r>
              <a:rPr lang="en-US" sz="2800" b="1" dirty="0" smtClean="0">
                <a:latin typeface="+mj-lt"/>
              </a:rPr>
              <a:t>Giardiasis					5-100</a:t>
            </a:r>
          </a:p>
          <a:p>
            <a:pPr marL="0" indent="-274320" fontAlgn="auto">
              <a:spcBef>
                <a:spcPts val="0"/>
              </a:spcBef>
              <a:spcAft>
                <a:spcPts val="0"/>
              </a:spcAft>
              <a:buClr>
                <a:schemeClr val="accent3"/>
              </a:buClr>
              <a:buFontTx/>
              <a:buNone/>
              <a:defRPr/>
            </a:pPr>
            <a:r>
              <a:rPr lang="en-US" sz="2800" b="1" dirty="0" smtClean="0">
                <a:latin typeface="+mj-lt"/>
              </a:rPr>
              <a:t>	</a:t>
            </a:r>
          </a:p>
          <a:p>
            <a:pPr marL="0" indent="-274320" fontAlgn="auto">
              <a:spcBef>
                <a:spcPts val="0"/>
              </a:spcBef>
              <a:spcAft>
                <a:spcPts val="0"/>
              </a:spcAft>
              <a:buClr>
                <a:schemeClr val="accent3"/>
              </a:buClr>
              <a:buFontTx/>
              <a:buNone/>
              <a:defRPr/>
            </a:pPr>
            <a:r>
              <a:rPr lang="en-US" sz="2800" b="1" dirty="0" smtClean="0">
                <a:latin typeface="+mj-lt"/>
              </a:rPr>
              <a:t>Cryptosporidiosis				10-100</a:t>
            </a:r>
          </a:p>
          <a:p>
            <a:pPr marL="0" indent="-274320" fontAlgn="auto">
              <a:spcBef>
                <a:spcPts val="0"/>
              </a:spcBef>
              <a:spcAft>
                <a:spcPts val="0"/>
              </a:spcAft>
              <a:buClr>
                <a:schemeClr val="accent3"/>
              </a:buClr>
              <a:buFontTx/>
              <a:buNone/>
              <a:defRPr/>
            </a:pPr>
            <a:r>
              <a:rPr lang="en-US" sz="2800" dirty="0" smtClean="0">
                <a:latin typeface="+mj-lt"/>
              </a:rPr>
              <a:t>	</a:t>
            </a:r>
          </a:p>
        </p:txBody>
      </p:sp>
      <p:sp>
        <p:nvSpPr>
          <p:cNvPr id="4" name="Rectangle 2"/>
          <p:cNvSpPr txBox="1">
            <a:spLocks noChangeArrowheads="1"/>
          </p:cNvSpPr>
          <p:nvPr/>
        </p:nvSpPr>
        <p:spPr>
          <a:xfrm>
            <a:off x="1600200" y="0"/>
            <a:ext cx="7467600" cy="6096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n-US" sz="2800" b="1" dirty="0">
                <a:solidFill>
                  <a:schemeClr val="bg1"/>
                </a:solidFill>
              </a:rPr>
              <a:t> Number of Organisms to Cause Illness</a:t>
            </a:r>
          </a:p>
        </p:txBody>
      </p:sp>
    </p:spTree>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da49b95225a28a95fd278b9074b03daef3cfd82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5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1.xml><?xml version="1.0" encoding="utf-8"?>
<a:theme xmlns:a="http://schemas.openxmlformats.org/drawingml/2006/main" name="1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2.xml><?xml version="1.0" encoding="utf-8"?>
<a:theme xmlns:a="http://schemas.openxmlformats.org/drawingml/2006/main" name="1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3.xml><?xml version="1.0" encoding="utf-8"?>
<a:theme xmlns:a="http://schemas.openxmlformats.org/drawingml/2006/main" name="1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4.xml><?xml version="1.0" encoding="utf-8"?>
<a:theme xmlns:a="http://schemas.openxmlformats.org/drawingml/2006/main" name="1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5.xml><?xml version="1.0" encoding="utf-8"?>
<a:theme xmlns:a="http://schemas.openxmlformats.org/drawingml/2006/main" name="9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7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10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10.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1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1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1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1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1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16.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17.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18.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19.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0.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6.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6.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7.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8.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9.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57124</TotalTime>
  <Words>16048</Words>
  <Application>Microsoft Office PowerPoint</Application>
  <PresentationFormat>On-screen Show (4:3)</PresentationFormat>
  <Paragraphs>2188</Paragraphs>
  <Slides>186</Slides>
  <Notes>186</Notes>
  <HiddenSlides>0</HiddenSlides>
  <MMClips>0</MMClips>
  <ScaleCrop>false</ScaleCrop>
  <HeadingPairs>
    <vt:vector size="4" baseType="variant">
      <vt:variant>
        <vt:lpstr>Theme</vt:lpstr>
      </vt:variant>
      <vt:variant>
        <vt:i4>15</vt:i4>
      </vt:variant>
      <vt:variant>
        <vt:lpstr>Slide Titles</vt:lpstr>
      </vt:variant>
      <vt:variant>
        <vt:i4>186</vt:i4>
      </vt:variant>
    </vt:vector>
  </HeadingPairs>
  <TitlesOfParts>
    <vt:vector size="201" baseType="lpstr">
      <vt:lpstr>Flow</vt:lpstr>
      <vt:lpstr>Office Theme</vt:lpstr>
      <vt:lpstr>1_Office Theme</vt:lpstr>
      <vt:lpstr>1_Flow</vt:lpstr>
      <vt:lpstr>2_Flow</vt:lpstr>
      <vt:lpstr>3_Flow</vt:lpstr>
      <vt:lpstr>4_Flow</vt:lpstr>
      <vt:lpstr>7_Flow</vt:lpstr>
      <vt:lpstr>10_Flow</vt:lpstr>
      <vt:lpstr>5_Flow</vt:lpstr>
      <vt:lpstr>11_Flow</vt:lpstr>
      <vt:lpstr>12_Flow</vt:lpstr>
      <vt:lpstr>13_Flow</vt:lpstr>
      <vt:lpstr>14_Flow</vt:lpstr>
      <vt:lpstr>9_Flow</vt:lpstr>
      <vt:lpstr>“Safety in Your Workplace” </vt:lpstr>
      <vt:lpstr>Program Recognition</vt:lpstr>
      <vt:lpstr>Program Recognition</vt:lpstr>
      <vt:lpstr>PowerPoint Presentation</vt:lpstr>
      <vt:lpstr>PowerPoint Presentation</vt:lpstr>
      <vt:lpstr>Quantifying the Exposures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 We Go from Here?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 Pathogen Exposures?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Protozoans</vt:lpstr>
      <vt:lpstr>PowerPoint Presentation</vt:lpstr>
      <vt:lpstr>Hookworms</vt:lpstr>
      <vt:lpstr>Hookworms – Life 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I Protect Myself?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Working in the Field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vt:lpstr>
      <vt:lpstr>PowerPoint Presentation</vt:lpstr>
      <vt:lpstr>PowerPoint Presentation</vt:lpstr>
      <vt:lpstr>PowerPoint Presentation</vt:lpstr>
      <vt:lpstr>PowerPoint Presentation</vt:lpstr>
      <vt:lpstr>PowerPoint Presentation</vt:lpstr>
      <vt:lpstr>Questions?</vt:lpstr>
    </vt:vector>
  </TitlesOfParts>
  <Company>Alternatives Northwest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Septic Systems A homeowners Guide</dc:title>
  <dc:creator>John Thomas</dc:creator>
  <cp:lastModifiedBy>WOSSA</cp:lastModifiedBy>
  <cp:revision>317</cp:revision>
  <cp:lastPrinted>2014-09-16T21:47:26Z</cp:lastPrinted>
  <dcterms:created xsi:type="dcterms:W3CDTF">2000-09-27T10:27:20Z</dcterms:created>
  <dcterms:modified xsi:type="dcterms:W3CDTF">2014-09-29T14:37:19Z</dcterms:modified>
</cp:coreProperties>
</file>