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7"/>
  </p:notesMasterIdLst>
  <p:sldIdLst>
    <p:sldId id="256" r:id="rId2"/>
    <p:sldId id="297" r:id="rId3"/>
    <p:sldId id="299" r:id="rId4"/>
    <p:sldId id="310" r:id="rId5"/>
    <p:sldId id="315" r:id="rId6"/>
    <p:sldId id="260" r:id="rId7"/>
    <p:sldId id="271" r:id="rId8"/>
    <p:sldId id="313" r:id="rId9"/>
    <p:sldId id="264" r:id="rId10"/>
    <p:sldId id="301" r:id="rId11"/>
    <p:sldId id="275" r:id="rId12"/>
    <p:sldId id="261" r:id="rId13"/>
    <p:sldId id="314" r:id="rId14"/>
    <p:sldId id="277" r:id="rId15"/>
    <p:sldId id="276" r:id="rId16"/>
    <p:sldId id="298" r:id="rId17"/>
    <p:sldId id="278" r:id="rId18"/>
    <p:sldId id="280" r:id="rId19"/>
    <p:sldId id="287" r:id="rId20"/>
    <p:sldId id="303" r:id="rId21"/>
    <p:sldId id="307" r:id="rId22"/>
    <p:sldId id="296" r:id="rId23"/>
    <p:sldId id="304" r:id="rId24"/>
    <p:sldId id="306" r:id="rId25"/>
    <p:sldId id="305" r:id="rId26"/>
    <p:sldId id="302" r:id="rId27"/>
    <p:sldId id="284" r:id="rId28"/>
    <p:sldId id="288" r:id="rId29"/>
    <p:sldId id="316" r:id="rId30"/>
    <p:sldId id="290" r:id="rId31"/>
    <p:sldId id="289" r:id="rId32"/>
    <p:sldId id="291" r:id="rId33"/>
    <p:sldId id="293" r:id="rId34"/>
    <p:sldId id="294" r:id="rId35"/>
    <p:sldId id="292" r:id="rId36"/>
    <p:sldId id="281" r:id="rId37"/>
    <p:sldId id="257" r:id="rId38"/>
    <p:sldId id="317" r:id="rId39"/>
    <p:sldId id="318" r:id="rId40"/>
    <p:sldId id="321" r:id="rId41"/>
    <p:sldId id="320" r:id="rId42"/>
    <p:sldId id="269" r:id="rId43"/>
    <p:sldId id="268" r:id="rId44"/>
    <p:sldId id="259" r:id="rId45"/>
    <p:sldId id="32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1" autoAdjust="0"/>
    <p:restoredTop sz="86335" autoAdjust="0"/>
  </p:normalViewPr>
  <p:slideViewPr>
    <p:cSldViewPr>
      <p:cViewPr varScale="1">
        <p:scale>
          <a:sx n="77" d="100"/>
          <a:sy n="77" d="100"/>
        </p:scale>
        <p:origin x="989" y="58"/>
      </p:cViewPr>
      <p:guideLst>
        <p:guide orient="horz" pos="2160"/>
        <p:guide pos="2880"/>
      </p:guideLst>
    </p:cSldViewPr>
  </p:slideViewPr>
  <p:outlineViewPr>
    <p:cViewPr>
      <p:scale>
        <a:sx n="33" d="100"/>
        <a:sy n="33" d="100"/>
      </p:scale>
      <p:origin x="0" y="924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3" d="100"/>
          <a:sy n="63" d="100"/>
        </p:scale>
        <p:origin x="-2573"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E8D5DA-2D9D-4B53-AC1E-B1E27D10CF16}" type="datetimeFigureOut">
              <a:rPr lang="en-US" smtClean="0"/>
              <a:t>7/24/2017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C0DF7D-DB35-40BA-BDB1-0F9E752C913F}" type="slidenum">
              <a:rPr lang="en-US" smtClean="0"/>
              <a:t>‹#›</a:t>
            </a:fld>
            <a:endParaRPr lang="en-US"/>
          </a:p>
        </p:txBody>
      </p:sp>
    </p:spTree>
    <p:extLst>
      <p:ext uri="{BB962C8B-B14F-4D97-AF65-F5344CB8AC3E}">
        <p14:creationId xmlns:p14="http://schemas.microsoft.com/office/powerpoint/2010/main" val="3781267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p>
          <a:p>
            <a:endParaRPr lang="en-US" dirty="0" smtClean="0"/>
          </a:p>
          <a:p>
            <a:r>
              <a:rPr lang="en-US" dirty="0" smtClean="0"/>
              <a:t>Workshop Overview</a:t>
            </a:r>
          </a:p>
          <a:p>
            <a:endParaRPr lang="en-US" dirty="0" smtClean="0"/>
          </a:p>
          <a:p>
            <a:r>
              <a:rPr lang="en-US" dirty="0" smtClean="0"/>
              <a:t>Say to the Class:  As many of you know, the City received a Safety and Health Investment (SHIP) grant from the Washington State Department of Labor and Industries (L&amp;I) called the Light Duty = the Right Duty. The project has two components. The first is to develop a Return-to-Work (RTW) procedure and Light Duty policy. The second is to provide employee awareness training to contain and reduce the costs of Worker’s Compensation due to employee injury and time loss.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1</a:t>
            </a:fld>
            <a:endParaRPr lang="en-US" dirty="0"/>
          </a:p>
        </p:txBody>
      </p:sp>
    </p:spTree>
    <p:extLst>
      <p:ext uri="{BB962C8B-B14F-4D97-AF65-F5344CB8AC3E}">
        <p14:creationId xmlns:p14="http://schemas.microsoft.com/office/powerpoint/2010/main" val="2729748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Comments/Discussion</a:t>
            </a:r>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18</a:t>
            </a:fld>
            <a:endParaRPr lang="en-US"/>
          </a:p>
        </p:txBody>
      </p:sp>
    </p:spTree>
    <p:extLst>
      <p:ext uri="{BB962C8B-B14F-4D97-AF65-F5344CB8AC3E}">
        <p14:creationId xmlns:p14="http://schemas.microsoft.com/office/powerpoint/2010/main" val="257905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Comments/Discussion</a:t>
            </a:r>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19</a:t>
            </a:fld>
            <a:endParaRPr lang="en-US"/>
          </a:p>
        </p:txBody>
      </p:sp>
    </p:spTree>
    <p:extLst>
      <p:ext uri="{BB962C8B-B14F-4D97-AF65-F5344CB8AC3E}">
        <p14:creationId xmlns:p14="http://schemas.microsoft.com/office/powerpoint/2010/main" val="3835229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Comments/Discussion</a:t>
            </a:r>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20</a:t>
            </a:fld>
            <a:endParaRPr lang="en-US"/>
          </a:p>
        </p:txBody>
      </p:sp>
    </p:spTree>
    <p:extLst>
      <p:ext uri="{BB962C8B-B14F-4D97-AF65-F5344CB8AC3E}">
        <p14:creationId xmlns:p14="http://schemas.microsoft.com/office/powerpoint/2010/main" val="1460436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Comments/Discussion</a:t>
            </a:r>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21</a:t>
            </a:fld>
            <a:endParaRPr lang="en-US"/>
          </a:p>
        </p:txBody>
      </p:sp>
    </p:spTree>
    <p:extLst>
      <p:ext uri="{BB962C8B-B14F-4D97-AF65-F5344CB8AC3E}">
        <p14:creationId xmlns:p14="http://schemas.microsoft.com/office/powerpoint/2010/main" val="1327585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Comments/Discussion</a:t>
            </a:r>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22</a:t>
            </a:fld>
            <a:endParaRPr lang="en-US"/>
          </a:p>
        </p:txBody>
      </p:sp>
    </p:spTree>
    <p:extLst>
      <p:ext uri="{BB962C8B-B14F-4D97-AF65-F5344CB8AC3E}">
        <p14:creationId xmlns:p14="http://schemas.microsoft.com/office/powerpoint/2010/main" val="2878892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Comments/Discussion</a:t>
            </a:r>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23</a:t>
            </a:fld>
            <a:endParaRPr lang="en-US"/>
          </a:p>
        </p:txBody>
      </p:sp>
    </p:spTree>
    <p:extLst>
      <p:ext uri="{BB962C8B-B14F-4D97-AF65-F5344CB8AC3E}">
        <p14:creationId xmlns:p14="http://schemas.microsoft.com/office/powerpoint/2010/main" val="242546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Comments/Discussion</a:t>
            </a:r>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24</a:t>
            </a:fld>
            <a:endParaRPr lang="en-US"/>
          </a:p>
        </p:txBody>
      </p:sp>
    </p:spTree>
    <p:extLst>
      <p:ext uri="{BB962C8B-B14F-4D97-AF65-F5344CB8AC3E}">
        <p14:creationId xmlns:p14="http://schemas.microsoft.com/office/powerpoint/2010/main" val="137487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Questions</a:t>
            </a:r>
          </a:p>
          <a:p>
            <a:endParaRPr lang="en-US" dirty="0" smtClean="0"/>
          </a:p>
          <a:p>
            <a:endParaRPr lang="en-US" dirty="0" smtClean="0"/>
          </a:p>
          <a:p>
            <a:r>
              <a:rPr lang="en-US" dirty="0" smtClean="0"/>
              <a:t>  Use the following questions as a guided discussion.</a:t>
            </a:r>
          </a:p>
          <a:p>
            <a:endParaRPr lang="en-US" dirty="0" smtClean="0"/>
          </a:p>
          <a:p>
            <a:endParaRPr lang="en-US" dirty="0" smtClean="0"/>
          </a:p>
          <a:p>
            <a:r>
              <a:rPr lang="en-US" dirty="0" smtClean="0"/>
              <a:t>  Were your thoughts the same as your teammates?</a:t>
            </a:r>
          </a:p>
          <a:p>
            <a:endParaRPr lang="en-US" dirty="0" smtClean="0"/>
          </a:p>
          <a:p>
            <a:r>
              <a:rPr lang="en-US" dirty="0" smtClean="0"/>
              <a:t>  What did you notice that was different? The same?</a:t>
            </a:r>
          </a:p>
          <a:p>
            <a:endParaRPr lang="en-US" dirty="0" smtClean="0"/>
          </a:p>
          <a:p>
            <a:r>
              <a:rPr lang="en-US" dirty="0" smtClean="0"/>
              <a:t>  What do you think influenced our thoughts?</a:t>
            </a:r>
          </a:p>
          <a:p>
            <a:endParaRPr lang="en-US" dirty="0" smtClean="0"/>
          </a:p>
          <a:p>
            <a:r>
              <a:rPr lang="en-US" dirty="0" smtClean="0"/>
              <a:t>  What impact can our preconceived thoughts have about a situation or encounter?</a:t>
            </a:r>
          </a:p>
          <a:p>
            <a:endParaRPr lang="en-US" dirty="0" smtClean="0"/>
          </a:p>
          <a:p>
            <a:r>
              <a:rPr lang="en-US" dirty="0" smtClean="0"/>
              <a:t>  In the workplace, do we have preconceived thoughts about people and encounters?</a:t>
            </a:r>
          </a:p>
          <a:p>
            <a:endParaRPr lang="en-US" dirty="0" smtClean="0"/>
          </a:p>
          <a:p>
            <a:r>
              <a:rPr lang="en-US" dirty="0" smtClean="0"/>
              <a:t>  What impact can these thoughts have on coworkers?  Peers?</a:t>
            </a:r>
          </a:p>
          <a:p>
            <a:r>
              <a:rPr lang="en-US" dirty="0" smtClean="0"/>
              <a:t>Others?</a:t>
            </a:r>
          </a:p>
          <a:p>
            <a:endParaRPr lang="en-US" dirty="0" smtClean="0"/>
          </a:p>
          <a:p>
            <a:r>
              <a:rPr lang="en-US" dirty="0" smtClean="0"/>
              <a:t>  How can being aware of our preconceived thoughts about people, events, or encounters help us?  Or hurt us? Particularly as it relates to an employee on light-duty or out with an injury?</a:t>
            </a:r>
          </a:p>
          <a:p>
            <a:endParaRPr lang="en-US" dirty="0" smtClean="0"/>
          </a:p>
          <a:p>
            <a:endParaRPr lang="en-US" dirty="0" smtClean="0"/>
          </a:p>
          <a:p>
            <a:endParaRPr lang="en-US" dirty="0" smtClean="0"/>
          </a:p>
          <a:p>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25</a:t>
            </a:fld>
            <a:endParaRPr lang="en-US" dirty="0"/>
          </a:p>
        </p:txBody>
      </p:sp>
    </p:spTree>
    <p:extLst>
      <p:ext uri="{BB962C8B-B14F-4D97-AF65-F5344CB8AC3E}">
        <p14:creationId xmlns:p14="http://schemas.microsoft.com/office/powerpoint/2010/main" val="1298373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Expectations and Beliefs</a:t>
            </a:r>
          </a:p>
          <a:p>
            <a:endParaRPr lang="en-US" dirty="0" smtClean="0"/>
          </a:p>
          <a:p>
            <a:r>
              <a:rPr lang="en-US" dirty="0" smtClean="0"/>
              <a:t>Say to the Class: For many injured employees, their expectations and beliefs can greatly affect their motivation to return to work. Some of the factors that may negatively influence an employee’s outlook include:</a:t>
            </a:r>
          </a:p>
          <a:p>
            <a:endParaRPr lang="en-US" dirty="0" smtClean="0"/>
          </a:p>
          <a:p>
            <a:r>
              <a:rPr lang="en-US" dirty="0" smtClean="0"/>
              <a:t>  inadequate understanding of medical condition</a:t>
            </a:r>
          </a:p>
          <a:p>
            <a:r>
              <a:rPr lang="en-US" dirty="0" smtClean="0"/>
              <a:t>  unrealistic expectations about recovery, and</a:t>
            </a:r>
          </a:p>
          <a:p>
            <a:r>
              <a:rPr lang="en-US" dirty="0" smtClean="0"/>
              <a:t>  fear that returning to work may create further injury.</a:t>
            </a:r>
          </a:p>
          <a:p>
            <a:endParaRPr lang="en-US" dirty="0" smtClean="0"/>
          </a:p>
          <a:p>
            <a:r>
              <a:rPr lang="en-US" dirty="0" smtClean="0"/>
              <a:t>This section will have employees/supervisors identify the factors</a:t>
            </a:r>
          </a:p>
          <a:p>
            <a:r>
              <a:rPr lang="en-US" dirty="0" smtClean="0"/>
              <a:t>that may negatively influence an employee’s outlook and their</a:t>
            </a:r>
          </a:p>
          <a:p>
            <a:r>
              <a:rPr lang="en-US" dirty="0" smtClean="0"/>
              <a:t>ability to return to work. Participants will then explore how they can proactively tackle these concerns before an injury occurs.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26</a:t>
            </a:fld>
            <a:endParaRPr lang="en-US" dirty="0"/>
          </a:p>
        </p:txBody>
      </p:sp>
    </p:spTree>
    <p:extLst>
      <p:ext uri="{BB962C8B-B14F-4D97-AF65-F5344CB8AC3E}">
        <p14:creationId xmlns:p14="http://schemas.microsoft.com/office/powerpoint/2010/main" val="2701508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There are also various psychological and social factors that can affect how an injured employee feels about returning to work. What are they?</a:t>
            </a:r>
          </a:p>
          <a:p>
            <a:endParaRPr lang="en-US" dirty="0" smtClean="0"/>
          </a:p>
          <a:p>
            <a:r>
              <a:rPr lang="en-US" dirty="0" smtClean="0"/>
              <a:t>Level of overall job satisfaction</a:t>
            </a:r>
          </a:p>
          <a:p>
            <a:r>
              <a:rPr lang="en-US" dirty="0" smtClean="0"/>
              <a:t>Support at home and/or at work</a:t>
            </a:r>
          </a:p>
          <a:p>
            <a:r>
              <a:rPr lang="en-US" dirty="0" smtClean="0"/>
              <a:t>Relationships with supervisor and colleagues</a:t>
            </a:r>
          </a:p>
          <a:p>
            <a:r>
              <a:rPr lang="en-US" dirty="0" smtClean="0"/>
              <a:t>Beliefs about the cause of injury or pain.</a:t>
            </a:r>
          </a:p>
          <a:p>
            <a:endParaRPr lang="en-US" dirty="0" smtClean="0"/>
          </a:p>
          <a:p>
            <a:r>
              <a:rPr lang="en-US" dirty="0" smtClean="0"/>
              <a:t>Let’s take a look at these factors</a:t>
            </a:r>
            <a:r>
              <a:rPr lang="en-US" baseline="0" dirty="0" smtClean="0"/>
              <a:t> facing an injured worker.</a:t>
            </a:r>
            <a:endParaRPr lang="en-US" dirty="0" smtClean="0"/>
          </a:p>
          <a:p>
            <a:endParaRPr lang="en-US" dirty="0" smtClean="0"/>
          </a:p>
          <a:p>
            <a:r>
              <a:rPr lang="en-US" dirty="0" smtClean="0"/>
              <a:t>Serious work related accidents and illness can have widespread impact on individual and their families </a:t>
            </a:r>
          </a:p>
          <a:p>
            <a:r>
              <a:rPr lang="en-US" dirty="0" smtClean="0"/>
              <a:t>Psychological consequences include:</a:t>
            </a:r>
          </a:p>
          <a:p>
            <a:r>
              <a:rPr lang="en-US" dirty="0" smtClean="0"/>
              <a:t>Anxiety , depression,</a:t>
            </a:r>
          </a:p>
          <a:p>
            <a:r>
              <a:rPr lang="en-US" dirty="0" smtClean="0"/>
              <a:t>Feeling</a:t>
            </a:r>
            <a:r>
              <a:rPr lang="en-US" baseline="0" dirty="0" smtClean="0"/>
              <a:t> isolated</a:t>
            </a:r>
            <a:endParaRPr lang="en-US" dirty="0" smtClean="0"/>
          </a:p>
          <a:p>
            <a:r>
              <a:rPr lang="en-US" dirty="0" smtClean="0"/>
              <a:t>Depending on the severity of the accident  the risk of post traumatic stress disorder.</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27</a:t>
            </a:fld>
            <a:endParaRPr lang="en-US" dirty="0"/>
          </a:p>
        </p:txBody>
      </p:sp>
    </p:spTree>
    <p:extLst>
      <p:ext uri="{BB962C8B-B14F-4D97-AF65-F5344CB8AC3E}">
        <p14:creationId xmlns:p14="http://schemas.microsoft.com/office/powerpoint/2010/main" val="467006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9C0DF7D-DB35-40BA-BDB1-0F9E752C913F}" type="slidenum">
              <a:rPr lang="en-US" smtClean="0"/>
              <a:t>2</a:t>
            </a:fld>
            <a:endParaRPr lang="en-US" dirty="0"/>
          </a:p>
        </p:txBody>
      </p:sp>
    </p:spTree>
    <p:extLst>
      <p:ext uri="{BB962C8B-B14F-4D97-AF65-F5344CB8AC3E}">
        <p14:creationId xmlns:p14="http://schemas.microsoft.com/office/powerpoint/2010/main" val="589643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Behavioral consequences include:</a:t>
            </a:r>
          </a:p>
          <a:p>
            <a:r>
              <a:rPr lang="en-US" baseline="0" dirty="0" smtClean="0"/>
              <a:t>Disturbed sleep, changes in temperament</a:t>
            </a:r>
          </a:p>
          <a:p>
            <a:r>
              <a:rPr lang="en-US" baseline="0" dirty="0" smtClean="0"/>
              <a:t>Changes in the children’s behavior.</a:t>
            </a:r>
          </a:p>
          <a:p>
            <a:r>
              <a:rPr lang="en-US" baseline="0" dirty="0" smtClean="0"/>
              <a:t>Socializing patterns change.</a:t>
            </a:r>
          </a:p>
          <a:p>
            <a:r>
              <a:rPr lang="en-US" baseline="0" dirty="0" smtClean="0"/>
              <a:t>The whole family is affected.</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28</a:t>
            </a:fld>
            <a:endParaRPr lang="en-US" dirty="0"/>
          </a:p>
        </p:txBody>
      </p:sp>
    </p:spTree>
    <p:extLst>
      <p:ext uri="{BB962C8B-B14F-4D97-AF65-F5344CB8AC3E}">
        <p14:creationId xmlns:p14="http://schemas.microsoft.com/office/powerpoint/2010/main" val="565978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 Consequences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Quality and disability adjusted life even if it is short term</a:t>
            </a:r>
          </a:p>
          <a:p>
            <a:r>
              <a:rPr lang="en-US" baseline="0" dirty="0" smtClean="0"/>
              <a:t>Hospitalization</a:t>
            </a:r>
          </a:p>
          <a:p>
            <a:r>
              <a:rPr lang="en-US" baseline="0" dirty="0" smtClean="0"/>
              <a:t>Medical care</a:t>
            </a:r>
          </a:p>
          <a:p>
            <a:r>
              <a:rPr lang="en-US" baseline="0" dirty="0" smtClean="0"/>
              <a:t>rehab</a:t>
            </a:r>
          </a:p>
          <a:p>
            <a:r>
              <a:rPr lang="en-US" baseline="0" dirty="0" smtClean="0"/>
              <a:t>Pain management.</a:t>
            </a:r>
          </a:p>
        </p:txBody>
      </p:sp>
      <p:sp>
        <p:nvSpPr>
          <p:cNvPr id="4" name="Slide Number Placeholder 3"/>
          <p:cNvSpPr>
            <a:spLocks noGrp="1"/>
          </p:cNvSpPr>
          <p:nvPr>
            <p:ph type="sldNum" sz="quarter" idx="10"/>
          </p:nvPr>
        </p:nvSpPr>
        <p:spPr/>
        <p:txBody>
          <a:bodyPr/>
          <a:lstStyle/>
          <a:p>
            <a:fld id="{B9C0DF7D-DB35-40BA-BDB1-0F9E752C913F}" type="slidenum">
              <a:rPr lang="en-US" smtClean="0"/>
              <a:t>29</a:t>
            </a:fld>
            <a:endParaRPr lang="en-US" dirty="0"/>
          </a:p>
        </p:txBody>
      </p:sp>
    </p:spTree>
    <p:extLst>
      <p:ext uri="{BB962C8B-B14F-4D97-AF65-F5344CB8AC3E}">
        <p14:creationId xmlns:p14="http://schemas.microsoft.com/office/powerpoint/2010/main" val="4282917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Economic Consequences:</a:t>
            </a:r>
          </a:p>
          <a:p>
            <a:r>
              <a:rPr lang="en-US" dirty="0" smtClean="0"/>
              <a:t>Medical expenses </a:t>
            </a:r>
          </a:p>
          <a:p>
            <a:r>
              <a:rPr lang="en-US" dirty="0" smtClean="0"/>
              <a:t>What else?</a:t>
            </a:r>
          </a:p>
          <a:p>
            <a:endParaRPr lang="en-US" dirty="0" smtClean="0"/>
          </a:p>
        </p:txBody>
      </p:sp>
      <p:sp>
        <p:nvSpPr>
          <p:cNvPr id="4" name="Slide Number Placeholder 3"/>
          <p:cNvSpPr>
            <a:spLocks noGrp="1"/>
          </p:cNvSpPr>
          <p:nvPr>
            <p:ph type="sldNum" sz="quarter" idx="10"/>
          </p:nvPr>
        </p:nvSpPr>
        <p:spPr/>
        <p:txBody>
          <a:bodyPr/>
          <a:lstStyle/>
          <a:p>
            <a:fld id="{B9C0DF7D-DB35-40BA-BDB1-0F9E752C913F}" type="slidenum">
              <a:rPr lang="en-US" smtClean="0"/>
              <a:t>30</a:t>
            </a:fld>
            <a:endParaRPr lang="en-US" dirty="0"/>
          </a:p>
        </p:txBody>
      </p:sp>
    </p:spTree>
    <p:extLst>
      <p:ext uri="{BB962C8B-B14F-4D97-AF65-F5344CB8AC3E}">
        <p14:creationId xmlns:p14="http://schemas.microsoft.com/office/powerpoint/2010/main" val="1400770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Mortgage payments</a:t>
            </a:r>
          </a:p>
          <a:p>
            <a:r>
              <a:rPr lang="en-US" dirty="0" smtClean="0"/>
              <a:t>Home</a:t>
            </a:r>
            <a:r>
              <a:rPr lang="en-US" baseline="0" dirty="0" smtClean="0"/>
              <a:t> up keep</a:t>
            </a:r>
          </a:p>
          <a:p>
            <a:r>
              <a:rPr lang="en-US" baseline="0" dirty="0" smtClean="0"/>
              <a:t>Emergency home repairs</a:t>
            </a:r>
          </a:p>
          <a:p>
            <a:r>
              <a:rPr lang="en-US" baseline="0" dirty="0" smtClean="0"/>
              <a:t>What else?</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31</a:t>
            </a:fld>
            <a:endParaRPr lang="en-US" dirty="0"/>
          </a:p>
        </p:txBody>
      </p:sp>
    </p:spTree>
    <p:extLst>
      <p:ext uri="{BB962C8B-B14F-4D97-AF65-F5344CB8AC3E}">
        <p14:creationId xmlns:p14="http://schemas.microsoft.com/office/powerpoint/2010/main" val="4152764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Providing for</a:t>
            </a:r>
            <a:r>
              <a:rPr lang="en-US" baseline="0" dirty="0" smtClean="0"/>
              <a:t> the family.</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32</a:t>
            </a:fld>
            <a:endParaRPr lang="en-US" dirty="0"/>
          </a:p>
        </p:txBody>
      </p:sp>
    </p:spTree>
    <p:extLst>
      <p:ext uri="{BB962C8B-B14F-4D97-AF65-F5344CB8AC3E}">
        <p14:creationId xmlns:p14="http://schemas.microsoft.com/office/powerpoint/2010/main" val="1429100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Bills</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33</a:t>
            </a:fld>
            <a:endParaRPr lang="en-US" dirty="0"/>
          </a:p>
        </p:txBody>
      </p:sp>
    </p:spTree>
    <p:extLst>
      <p:ext uri="{BB962C8B-B14F-4D97-AF65-F5344CB8AC3E}">
        <p14:creationId xmlns:p14="http://schemas.microsoft.com/office/powerpoint/2010/main" val="1144333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a:t>
            </a:r>
            <a:r>
              <a:rPr lang="en-US" baseline="0" dirty="0" smtClean="0"/>
              <a:t> in School</a:t>
            </a:r>
          </a:p>
          <a:p>
            <a:r>
              <a:rPr lang="en-US" baseline="0" dirty="0" smtClean="0"/>
              <a:t>Paying for college</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34</a:t>
            </a:fld>
            <a:endParaRPr lang="en-US" dirty="0"/>
          </a:p>
        </p:txBody>
      </p:sp>
    </p:spTree>
    <p:extLst>
      <p:ext uri="{BB962C8B-B14F-4D97-AF65-F5344CB8AC3E}">
        <p14:creationId xmlns:p14="http://schemas.microsoft.com/office/powerpoint/2010/main" val="512565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Taxes</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35</a:t>
            </a:fld>
            <a:endParaRPr lang="en-US" dirty="0"/>
          </a:p>
        </p:txBody>
      </p:sp>
    </p:spTree>
    <p:extLst>
      <p:ext uri="{BB962C8B-B14F-4D97-AF65-F5344CB8AC3E}">
        <p14:creationId xmlns:p14="http://schemas.microsoft.com/office/powerpoint/2010/main" val="2100726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Frustration and anxiety</a:t>
            </a:r>
            <a:r>
              <a:rPr lang="en-US" baseline="0" dirty="0" smtClean="0"/>
              <a:t> about the future.</a:t>
            </a:r>
          </a:p>
          <a:p>
            <a:r>
              <a:rPr lang="en-US" baseline="0" dirty="0" smtClean="0"/>
              <a:t>Be aware that these consequences are real and can affect the injured worker. </a:t>
            </a:r>
          </a:p>
          <a:p>
            <a:r>
              <a:rPr lang="en-US" baseline="0" dirty="0" smtClean="0"/>
              <a:t>How can you proactively tackle these concerns before an injury occurs?</a:t>
            </a:r>
          </a:p>
          <a:p>
            <a:endParaRPr lang="en-US" baseline="0" dirty="0" smtClean="0"/>
          </a:p>
          <a:p>
            <a:r>
              <a:rPr lang="en-US" baseline="0" dirty="0" smtClean="0"/>
              <a:t>Build and maintain positive relationships</a:t>
            </a:r>
          </a:p>
          <a:p>
            <a:r>
              <a:rPr lang="en-US" baseline="0" dirty="0" smtClean="0"/>
              <a:t>Be flexible</a:t>
            </a:r>
          </a:p>
          <a:p>
            <a:endParaRPr lang="en-US" baseline="0" dirty="0" smtClean="0"/>
          </a:p>
          <a:p>
            <a:r>
              <a:rPr lang="en-US" baseline="0" dirty="0" smtClean="0"/>
              <a:t>a.	Build and maintain positive relationships with your employees / coworkers.</a:t>
            </a:r>
          </a:p>
          <a:p>
            <a:endParaRPr lang="en-US" baseline="0" dirty="0" smtClean="0"/>
          </a:p>
          <a:p>
            <a:r>
              <a:rPr lang="en-US" baseline="0" dirty="0" smtClean="0"/>
              <a:t>Open communication fosters positive relationships and leads to higher levels of workplace satisfaction. Encourage your employees to share their ideas and concerns with you to demonstrate that you are interested in their well-being and value their contributions.</a:t>
            </a:r>
          </a:p>
          <a:p>
            <a:endParaRPr lang="en-US" baseline="0" dirty="0" smtClean="0"/>
          </a:p>
          <a:p>
            <a:r>
              <a:rPr lang="en-US" baseline="0" dirty="0" smtClean="0"/>
              <a:t>•	Show genuine interest in the employee</a:t>
            </a:r>
          </a:p>
          <a:p>
            <a:r>
              <a:rPr lang="en-US" baseline="0" dirty="0" smtClean="0"/>
              <a:t>•	Display active listening</a:t>
            </a:r>
          </a:p>
          <a:p>
            <a:r>
              <a:rPr lang="en-US" baseline="0" dirty="0" smtClean="0"/>
              <a:t>•	Use paraphrasing to show understanding</a:t>
            </a:r>
          </a:p>
          <a:p>
            <a:r>
              <a:rPr lang="en-US" baseline="0" dirty="0" smtClean="0"/>
              <a:t>•	Ensure confidentiality is maintained</a:t>
            </a:r>
          </a:p>
          <a:p>
            <a:r>
              <a:rPr lang="en-US" baseline="0" dirty="0" smtClean="0"/>
              <a:t>•	Have specific follow up plans</a:t>
            </a:r>
          </a:p>
          <a:p>
            <a:r>
              <a:rPr lang="en-US" baseline="0" dirty="0" smtClean="0"/>
              <a:t>•	Reinforce positive behaviors</a:t>
            </a:r>
          </a:p>
          <a:p>
            <a:r>
              <a:rPr lang="en-US" baseline="0" dirty="0" smtClean="0"/>
              <a:t>•	Demonstrate empathy</a:t>
            </a:r>
          </a:p>
          <a:p>
            <a:endParaRPr lang="en-US" baseline="0" dirty="0" smtClean="0"/>
          </a:p>
          <a:p>
            <a:r>
              <a:rPr lang="en-US" baseline="0" dirty="0" smtClean="0"/>
              <a:t>Important Teaching Point:  You have the biggest influence on the outcome of a RTW and successful reintegration.  But more importantly, you have the capacity to influence and determine workplace culture.</a:t>
            </a:r>
          </a:p>
          <a:p>
            <a:endParaRPr lang="en-US" baseline="0" dirty="0" smtClean="0"/>
          </a:p>
          <a:p>
            <a:r>
              <a:rPr lang="en-US" baseline="0" dirty="0" smtClean="0"/>
              <a:t>b.	Flexibility can help motivate your employees.</a:t>
            </a:r>
          </a:p>
          <a:p>
            <a:endParaRPr lang="en-US" baseline="0" dirty="0" smtClean="0"/>
          </a:p>
          <a:p>
            <a:r>
              <a:rPr lang="en-US" baseline="0" dirty="0" smtClean="0"/>
              <a:t>Understand what motivates your employees and be</a:t>
            </a:r>
          </a:p>
          <a:p>
            <a:r>
              <a:rPr lang="en-US" baseline="0" dirty="0" smtClean="0"/>
              <a:t>prepared to create new options.  Some employees seek new challenges while others may want more flexibility in terms of work hours or job tasks.</a:t>
            </a:r>
          </a:p>
          <a:p>
            <a:endParaRPr lang="en-US" baseline="0" dirty="0" smtClean="0"/>
          </a:p>
          <a:p>
            <a:r>
              <a:rPr lang="en-US" baseline="0" dirty="0" smtClean="0"/>
              <a:t>In general, employee motivation may be greatly influenced by your willingness to share planning decisions and adjust work environments or job tasks.  Employees who enjoy their jobs are typically loyal to their employers and more eager to return to their workplace after an injury.  These principles also apply when establishing a transitional work assignment for an injured employee.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36</a:t>
            </a:fld>
            <a:endParaRPr lang="en-US" dirty="0"/>
          </a:p>
        </p:txBody>
      </p:sp>
    </p:spTree>
    <p:extLst>
      <p:ext uri="{BB962C8B-B14F-4D97-AF65-F5344CB8AC3E}">
        <p14:creationId xmlns:p14="http://schemas.microsoft.com/office/powerpoint/2010/main" val="1130470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Discussion</a:t>
            </a:r>
          </a:p>
          <a:p>
            <a:endParaRPr lang="en-US" dirty="0" smtClean="0"/>
          </a:p>
          <a:p>
            <a:endParaRPr lang="en-US" dirty="0" smtClean="0"/>
          </a:p>
          <a:p>
            <a:r>
              <a:rPr lang="en-US" dirty="0" smtClean="0"/>
              <a:t> This section will begin by showing the video:  Return to Work - The Mike </a:t>
            </a:r>
            <a:r>
              <a:rPr lang="en-US" dirty="0" err="1" smtClean="0"/>
              <a:t>Rousselle</a:t>
            </a:r>
            <a:r>
              <a:rPr lang="en-US" dirty="0" smtClean="0"/>
              <a:t> Story and then having participants identify the role the employee/supervisor should play in supporting the City’s RTW program and the injured worker.</a:t>
            </a:r>
          </a:p>
          <a:p>
            <a:endParaRPr lang="en-US" dirty="0" smtClean="0"/>
          </a:p>
          <a:p>
            <a:r>
              <a:rPr lang="en-US" dirty="0" smtClean="0"/>
              <a:t>The purpose of this section is to create greater awareness and empathy to what an injured worker needs.</a:t>
            </a:r>
          </a:p>
          <a:p>
            <a:endParaRPr lang="en-US" dirty="0" smtClean="0"/>
          </a:p>
          <a:p>
            <a:endParaRPr lang="en-US" dirty="0" smtClean="0"/>
          </a:p>
          <a:p>
            <a:r>
              <a:rPr lang="en-US" dirty="0" smtClean="0"/>
              <a:t>2.	Key Elements to Reintegration</a:t>
            </a:r>
          </a:p>
          <a:p>
            <a:endParaRPr lang="en-US" dirty="0" smtClean="0"/>
          </a:p>
          <a:p>
            <a:r>
              <a:rPr lang="en-US" dirty="0" smtClean="0"/>
              <a:t>Say to the Class:  Co-worker and supervisor behavior greatly influence workers’ absences after work-related injuries and their efforts to return to work.  Positive, supportive responses to worker injuries can help workers return to work sooner and more comfortably.</a:t>
            </a:r>
          </a:p>
          <a:p>
            <a:endParaRPr lang="en-US" dirty="0" smtClean="0"/>
          </a:p>
          <a:p>
            <a:r>
              <a:rPr lang="en-US" dirty="0" smtClean="0"/>
              <a:t>What were the key elements in Mike’s reintegration into the workplace?</a:t>
            </a:r>
          </a:p>
          <a:p>
            <a:endParaRPr lang="en-US" dirty="0" smtClean="0"/>
          </a:p>
          <a:p>
            <a:r>
              <a:rPr lang="en-US" dirty="0" smtClean="0"/>
              <a:t>	Positive workplace relations Regular follow-up communication Resolution of other work issues Employee / supervisor partnership Commitment of senior management Supportive and open communication Responsiveness</a:t>
            </a:r>
          </a:p>
          <a:p>
            <a:r>
              <a:rPr lang="en-US" dirty="0" smtClean="0"/>
              <a:t>Motivation</a:t>
            </a:r>
          </a:p>
          <a:p>
            <a:r>
              <a:rPr lang="en-US" dirty="0" smtClean="0"/>
              <a:t>Concise Return-to-Work plan Regular meetings with the employee Supportive co-workers</a:t>
            </a:r>
          </a:p>
          <a:p>
            <a:endParaRPr lang="en-US" dirty="0" smtClean="0"/>
          </a:p>
          <a:p>
            <a:r>
              <a:rPr lang="en-US" dirty="0" smtClean="0"/>
              <a:t>Say to the Class:  Conversely, negative responses may derail the RTW process, even if physical accommodations are made available for injured workers.</a:t>
            </a:r>
          </a:p>
          <a:p>
            <a:endParaRPr lang="en-US" dirty="0" smtClean="0"/>
          </a:p>
          <a:p>
            <a:r>
              <a:rPr lang="en-US" dirty="0" smtClean="0"/>
              <a:t> What behavior have you personally displayed towards an injured employee or have seen displayed?</a:t>
            </a:r>
          </a:p>
          <a:p>
            <a:endParaRPr lang="en-US" dirty="0" smtClean="0"/>
          </a:p>
          <a:p>
            <a:r>
              <a:rPr lang="en-US" dirty="0" smtClean="0"/>
              <a:t>	Participant responses</a:t>
            </a:r>
          </a:p>
          <a:p>
            <a:endParaRPr lang="en-US" dirty="0" smtClean="0"/>
          </a:p>
          <a:p>
            <a:endParaRPr lang="en-US" dirty="0" smtClean="0"/>
          </a:p>
          <a:p>
            <a:r>
              <a:rPr lang="en-US" dirty="0" smtClean="0"/>
              <a:t>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9C0DF7D-DB35-40BA-BDB1-0F9E752C913F}" type="slidenum">
              <a:rPr lang="en-US" smtClean="0"/>
              <a:t>37</a:t>
            </a:fld>
            <a:endParaRPr lang="en-US"/>
          </a:p>
        </p:txBody>
      </p:sp>
    </p:spTree>
    <p:extLst>
      <p:ext uri="{BB962C8B-B14F-4D97-AF65-F5344CB8AC3E}">
        <p14:creationId xmlns:p14="http://schemas.microsoft.com/office/powerpoint/2010/main" val="38485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 the Problem Based Learning Statement Handout and have participants identify what they ‘already know’ about the problem and what they</a:t>
            </a:r>
            <a:r>
              <a:rPr lang="en-US" baseline="0" dirty="0" smtClean="0"/>
              <a:t> </a:t>
            </a:r>
            <a:r>
              <a:rPr lang="en-US" dirty="0" smtClean="0"/>
              <a:t>‘need to know’ in order to successfully solve the problem.</a:t>
            </a:r>
          </a:p>
          <a:p>
            <a:endParaRPr lang="en-US" dirty="0" smtClean="0"/>
          </a:p>
          <a:p>
            <a:r>
              <a:rPr lang="en-US" dirty="0" smtClean="0"/>
              <a:t>So what do you know about Return to Work?</a:t>
            </a:r>
          </a:p>
          <a:p>
            <a:r>
              <a:rPr lang="en-US" dirty="0" smtClean="0"/>
              <a:t>What would be some concerns about the employee that was injured?</a:t>
            </a:r>
          </a:p>
          <a:p>
            <a:r>
              <a:rPr lang="en-US" dirty="0" smtClean="0"/>
              <a:t>What concerns would you have about the Department or Say PW Shop?</a:t>
            </a:r>
          </a:p>
          <a:p>
            <a:r>
              <a:rPr lang="en-US" dirty="0" smtClean="0"/>
              <a:t>What do you think an injured workers responsibilities would be in the Return to Work Process.</a:t>
            </a:r>
          </a:p>
          <a:p>
            <a:r>
              <a:rPr lang="en-US" dirty="0" smtClean="0"/>
              <a:t>What other players would be involved?</a:t>
            </a:r>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3</a:t>
            </a:fld>
            <a:endParaRPr lang="en-US" dirty="0"/>
          </a:p>
        </p:txBody>
      </p:sp>
    </p:spTree>
    <p:extLst>
      <p:ext uri="{BB962C8B-B14F-4D97-AF65-F5344CB8AC3E}">
        <p14:creationId xmlns:p14="http://schemas.microsoft.com/office/powerpoint/2010/main" val="1225534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Recap what we covered today.</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38</a:t>
            </a:fld>
            <a:endParaRPr lang="en-US"/>
          </a:p>
        </p:txBody>
      </p:sp>
    </p:spTree>
    <p:extLst>
      <p:ext uri="{BB962C8B-B14F-4D97-AF65-F5344CB8AC3E}">
        <p14:creationId xmlns:p14="http://schemas.microsoft.com/office/powerpoint/2010/main" val="3739712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a:t>
            </a:r>
            <a:r>
              <a:rPr lang="en-US" baseline="0" dirty="0" smtClean="0"/>
              <a:t> has a light duty policy in place.  You need to follow the steps we discussed today.  </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39</a:t>
            </a:fld>
            <a:endParaRPr lang="en-US"/>
          </a:p>
        </p:txBody>
      </p:sp>
    </p:spTree>
    <p:extLst>
      <p:ext uri="{BB962C8B-B14F-4D97-AF65-F5344CB8AC3E}">
        <p14:creationId xmlns:p14="http://schemas.microsoft.com/office/powerpoint/2010/main" val="15261276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41</a:t>
            </a:fld>
            <a:endParaRPr lang="en-US"/>
          </a:p>
        </p:txBody>
      </p:sp>
    </p:spTree>
    <p:extLst>
      <p:ext uri="{BB962C8B-B14F-4D97-AF65-F5344CB8AC3E}">
        <p14:creationId xmlns:p14="http://schemas.microsoft.com/office/powerpoint/2010/main" val="3703605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types of psychological effects can an injured employee experience while off</a:t>
            </a:r>
            <a:r>
              <a:rPr lang="en-US" baseline="0" dirty="0" smtClean="0"/>
              <a:t> work?</a:t>
            </a:r>
          </a:p>
        </p:txBody>
      </p:sp>
      <p:sp>
        <p:nvSpPr>
          <p:cNvPr id="4" name="Slide Number Placeholder 3"/>
          <p:cNvSpPr>
            <a:spLocks noGrp="1"/>
          </p:cNvSpPr>
          <p:nvPr>
            <p:ph type="sldNum" sz="quarter" idx="10"/>
          </p:nvPr>
        </p:nvSpPr>
        <p:spPr/>
        <p:txBody>
          <a:bodyPr/>
          <a:lstStyle/>
          <a:p>
            <a:fld id="{B9C0DF7D-DB35-40BA-BDB1-0F9E752C913F}" type="slidenum">
              <a:rPr lang="en-US" smtClean="0"/>
              <a:t>42</a:t>
            </a:fld>
            <a:endParaRPr lang="en-US"/>
          </a:p>
        </p:txBody>
      </p:sp>
    </p:spTree>
    <p:extLst>
      <p:ext uri="{BB962C8B-B14F-4D97-AF65-F5344CB8AC3E}">
        <p14:creationId xmlns:p14="http://schemas.microsoft.com/office/powerpoint/2010/main" val="1044868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9C0DF7D-DB35-40BA-BDB1-0F9E752C913F}" type="slidenum">
              <a:rPr lang="en-US" smtClean="0"/>
              <a:t>43</a:t>
            </a:fld>
            <a:endParaRPr lang="en-US"/>
          </a:p>
        </p:txBody>
      </p:sp>
    </p:spTree>
    <p:extLst>
      <p:ext uri="{BB962C8B-B14F-4D97-AF65-F5344CB8AC3E}">
        <p14:creationId xmlns:p14="http://schemas.microsoft.com/office/powerpoint/2010/main" val="3010276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44</a:t>
            </a:fld>
            <a:endParaRPr lang="en-US"/>
          </a:p>
        </p:txBody>
      </p:sp>
    </p:spTree>
    <p:extLst>
      <p:ext uri="{BB962C8B-B14F-4D97-AF65-F5344CB8AC3E}">
        <p14:creationId xmlns:p14="http://schemas.microsoft.com/office/powerpoint/2010/main" val="2838810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Steps</a:t>
            </a:r>
          </a:p>
          <a:p>
            <a:endParaRPr lang="en-US" dirty="0" smtClean="0"/>
          </a:p>
          <a:p>
            <a:r>
              <a:rPr lang="en-US" dirty="0" smtClean="0"/>
              <a:t>Say to the Class:  Helping injured employees return to work as soon as medically possible is a priority for the Department of Labor &amp; Industries as well as for the City of Port Orchard.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45</a:t>
            </a:fld>
            <a:endParaRPr lang="en-US"/>
          </a:p>
        </p:txBody>
      </p:sp>
    </p:spTree>
    <p:extLst>
      <p:ext uri="{BB962C8B-B14F-4D97-AF65-F5344CB8AC3E}">
        <p14:creationId xmlns:p14="http://schemas.microsoft.com/office/powerpoint/2010/main" val="3045235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Employers of all</a:t>
            </a:r>
            <a:r>
              <a:rPr lang="en-US" baseline="0" dirty="0" smtClean="0"/>
              <a:t> sizes need to pay attention to safety and the cost of workplace accidents to workers as well as to the employers bottom line,  Whole accident prevention is the best way to reduce overall injury costs, an effective workplace Return to Work Program is the best  way to manage cost and improve recovery after an injury has occurred.</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4</a:t>
            </a:fld>
            <a:endParaRPr lang="en-US" dirty="0"/>
          </a:p>
        </p:txBody>
      </p:sp>
    </p:spTree>
    <p:extLst>
      <p:ext uri="{BB962C8B-B14F-4D97-AF65-F5344CB8AC3E}">
        <p14:creationId xmlns:p14="http://schemas.microsoft.com/office/powerpoint/2010/main" val="1921844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Policy in the folder. </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9</a:t>
            </a:fld>
            <a:endParaRPr lang="en-US" dirty="0"/>
          </a:p>
        </p:txBody>
      </p:sp>
    </p:spTree>
    <p:extLst>
      <p:ext uri="{BB962C8B-B14F-4D97-AF65-F5344CB8AC3E}">
        <p14:creationId xmlns:p14="http://schemas.microsoft.com/office/powerpoint/2010/main" val="1881255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the Accident Form.</a:t>
            </a:r>
            <a:r>
              <a:rPr lang="en-US" baseline="0" dirty="0" smtClean="0"/>
              <a:t> </a:t>
            </a:r>
          </a:p>
          <a:p>
            <a:r>
              <a:rPr lang="en-US" baseline="0" dirty="0" smtClean="0"/>
              <a:t>So now you are on workman’s compensation</a:t>
            </a:r>
          </a:p>
          <a:p>
            <a:r>
              <a:rPr lang="en-US" baseline="0" dirty="0" smtClean="0"/>
              <a:t>FMLA</a:t>
            </a:r>
          </a:p>
          <a:p>
            <a:r>
              <a:rPr lang="en-US" baseline="0" dirty="0" smtClean="0"/>
              <a:t>Doctor’s release to light duty.</a:t>
            </a:r>
          </a:p>
          <a:p>
            <a:r>
              <a:rPr lang="en-US" baseline="0" dirty="0" smtClean="0"/>
              <a:t>Job Analysis.</a:t>
            </a:r>
          </a:p>
          <a:p>
            <a:r>
              <a:rPr lang="en-US" baseline="0" dirty="0" smtClean="0"/>
              <a:t>Letter generated</a:t>
            </a:r>
          </a:p>
          <a:p>
            <a:r>
              <a:rPr lang="en-US" baseline="0" dirty="0" smtClean="0"/>
              <a:t>Supervisor and employee understand the restrictions- What skills and abilities can be used?</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12</a:t>
            </a:fld>
            <a:endParaRPr lang="en-US"/>
          </a:p>
        </p:txBody>
      </p:sp>
    </p:spTree>
    <p:extLst>
      <p:ext uri="{BB962C8B-B14F-4D97-AF65-F5344CB8AC3E}">
        <p14:creationId xmlns:p14="http://schemas.microsoft.com/office/powerpoint/2010/main" val="668016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reviewing the Supervisor’s role,</a:t>
            </a:r>
            <a:r>
              <a:rPr lang="en-US" baseline="0" dirty="0" smtClean="0"/>
              <a:t> i</a:t>
            </a:r>
            <a:r>
              <a:rPr lang="en-US" dirty="0" smtClean="0"/>
              <a:t>ntroduce</a:t>
            </a:r>
            <a:r>
              <a:rPr lang="en-US" baseline="0" dirty="0" smtClean="0"/>
              <a:t> the next Fun activity.</a:t>
            </a:r>
            <a:r>
              <a:rPr lang="en-US" sz="1200" kern="1200" dirty="0" smtClean="0">
                <a:solidFill>
                  <a:schemeClr val="tx1"/>
                </a:solidFill>
                <a:effectLst/>
                <a:latin typeface="+mn-lt"/>
                <a:ea typeface="+mn-ea"/>
                <a:cs typeface="+mn-cs"/>
              </a:rPr>
              <a:t> </a:t>
            </a:r>
          </a:p>
          <a:p>
            <a:endParaRPr lang="en-US" dirty="0" smtClean="0"/>
          </a:p>
          <a:p>
            <a:r>
              <a:rPr lang="en-US" dirty="0" smtClean="0"/>
              <a:t>The Activity</a:t>
            </a:r>
          </a:p>
          <a:p>
            <a:endParaRPr lang="en-US" dirty="0" smtClean="0"/>
          </a:p>
          <a:p>
            <a:endParaRPr lang="en-US" dirty="0" smtClean="0"/>
          </a:p>
          <a:p>
            <a:r>
              <a:rPr lang="en-US" dirty="0" smtClean="0"/>
              <a:t>Say to the Class:  Let’s have some fun today by taking a lighthearted look at celebrities and other people or places in the news.</a:t>
            </a:r>
          </a:p>
          <a:p>
            <a:r>
              <a:rPr lang="en-US" dirty="0" smtClean="0"/>
              <a:t>In a minute, I’m going to show a photo or headline. I want you to jot down a few words of any random thoughts or first impressions you have about the photo, headline or image. Be sure to write something about how you feel or what you think about the image. Any questions?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15</a:t>
            </a:fld>
            <a:endParaRPr lang="en-US"/>
          </a:p>
        </p:txBody>
      </p:sp>
    </p:spTree>
    <p:extLst>
      <p:ext uri="{BB962C8B-B14F-4D97-AF65-F5344CB8AC3E}">
        <p14:creationId xmlns:p14="http://schemas.microsoft.com/office/powerpoint/2010/main" val="3656087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Comments/Discussion</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16</a:t>
            </a:fld>
            <a:endParaRPr lang="en-US"/>
          </a:p>
        </p:txBody>
      </p:sp>
    </p:spTree>
    <p:extLst>
      <p:ext uri="{BB962C8B-B14F-4D97-AF65-F5344CB8AC3E}">
        <p14:creationId xmlns:p14="http://schemas.microsoft.com/office/powerpoint/2010/main" val="988023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Comments/Discussion</a:t>
            </a:r>
            <a:endParaRPr lang="en-US" dirty="0"/>
          </a:p>
        </p:txBody>
      </p:sp>
      <p:sp>
        <p:nvSpPr>
          <p:cNvPr id="4" name="Slide Number Placeholder 3"/>
          <p:cNvSpPr>
            <a:spLocks noGrp="1"/>
          </p:cNvSpPr>
          <p:nvPr>
            <p:ph type="sldNum" sz="quarter" idx="10"/>
          </p:nvPr>
        </p:nvSpPr>
        <p:spPr/>
        <p:txBody>
          <a:bodyPr/>
          <a:lstStyle/>
          <a:p>
            <a:fld id="{B9C0DF7D-DB35-40BA-BDB1-0F9E752C913F}" type="slidenum">
              <a:rPr lang="en-US" smtClean="0"/>
              <a:t>17</a:t>
            </a:fld>
            <a:endParaRPr lang="en-US"/>
          </a:p>
        </p:txBody>
      </p:sp>
    </p:spTree>
    <p:extLst>
      <p:ext uri="{BB962C8B-B14F-4D97-AF65-F5344CB8AC3E}">
        <p14:creationId xmlns:p14="http://schemas.microsoft.com/office/powerpoint/2010/main" val="130960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815DB37-40DF-4B40-BC1C-38DFB0CACFA7}" type="datetimeFigureOut">
              <a:rPr lang="en-US" smtClean="0"/>
              <a:t>7/24/2017</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253E168-6422-43E5-93BD-B04557DEB7BE}"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15DB37-40DF-4B40-BC1C-38DFB0CACFA7}"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3E168-6422-43E5-93BD-B04557DEB7BE}" type="slidenum">
              <a:rPr lang="en-US" smtClean="0"/>
              <a:t>‹#›</a:t>
            </a:fld>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15DB37-40DF-4B40-BC1C-38DFB0CACFA7}"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3E168-6422-43E5-93BD-B04557DEB7BE}" type="slidenum">
              <a:rPr lang="en-US" smtClean="0"/>
              <a:t>‹#›</a:t>
            </a:fld>
            <a:endParaRPr lang="en-US"/>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15DB37-40DF-4B40-BC1C-38DFB0CACFA7}"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53E168-6422-43E5-93BD-B04557DEB7BE}" type="slidenum">
              <a:rPr lang="en-US" smtClean="0"/>
              <a:t>‹#›</a:t>
            </a:fld>
            <a:endParaRPr 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815DB37-40DF-4B40-BC1C-38DFB0CACFA7}" type="datetimeFigureOut">
              <a:rPr lang="en-US" smtClean="0"/>
              <a:t>7/24/2017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7253E168-6422-43E5-93BD-B04557DEB7BE}"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15DB37-40DF-4B40-BC1C-38DFB0CACFA7}"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3E168-6422-43E5-93BD-B04557DEB7BE}" type="slidenum">
              <a:rPr lang="en-US" smtClean="0"/>
              <a:t>‹#›</a:t>
            </a:fld>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815DB37-40DF-4B40-BC1C-38DFB0CACFA7}" type="datetimeFigureOut">
              <a:rPr lang="en-US" smtClean="0"/>
              <a:t>7/24/2017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53E168-6422-43E5-93BD-B04557DEB7BE}" type="slidenum">
              <a:rPr lang="en-US" smtClean="0"/>
              <a:t>‹#›</a:t>
            </a:fld>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815DB37-40DF-4B40-BC1C-38DFB0CACFA7}" type="datetimeFigureOut">
              <a:rPr lang="en-US" smtClean="0"/>
              <a:t>7/24/2017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53E168-6422-43E5-93BD-B04557DEB7BE}" type="slidenum">
              <a:rPr lang="en-US" smtClean="0"/>
              <a:t>‹#›</a:t>
            </a:fld>
            <a:endParaRPr lang="en-U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5DB37-40DF-4B40-BC1C-38DFB0CACFA7}" type="datetimeFigureOut">
              <a:rPr lang="en-US" smtClean="0"/>
              <a:t>7/24/2017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53E168-6422-43E5-93BD-B04557DEB7BE}" type="slidenum">
              <a:rPr lang="en-US" smtClean="0"/>
              <a:t>‹#›</a:t>
            </a:fld>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15DB37-40DF-4B40-BC1C-38DFB0CACFA7}"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3E168-6422-43E5-93BD-B04557DEB7BE}" type="slidenum">
              <a:rPr lang="en-US" smtClean="0"/>
              <a:t>‹#›</a:t>
            </a:fld>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815DB37-40DF-4B40-BC1C-38DFB0CACFA7}" type="datetimeFigureOut">
              <a:rPr lang="en-US" smtClean="0"/>
              <a:t>7/24/2017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53E168-6422-43E5-93BD-B04557DEB7BE}" type="slidenum">
              <a:rPr lang="en-US" smtClean="0"/>
              <a:t>‹#›</a:t>
            </a:fld>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815DB37-40DF-4B40-BC1C-38DFB0CACFA7}" type="datetimeFigureOut">
              <a:rPr lang="en-US" smtClean="0"/>
              <a:t>7/24/2017</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253E168-6422-43E5-93BD-B04557DEB7B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p:transition>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199"/>
            <a:ext cx="7475312" cy="44608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1042" y="4701183"/>
            <a:ext cx="6522027" cy="492443"/>
          </a:xfrm>
          <a:prstGeom prst="rect">
            <a:avLst/>
          </a:prstGeom>
          <a:noFill/>
        </p:spPr>
        <p:txBody>
          <a:bodyPr wrap="square" rtlCol="0">
            <a:spAutoFit/>
          </a:bodyPr>
          <a:lstStyle/>
          <a:p>
            <a:pPr algn="ctr"/>
            <a:r>
              <a:rPr lang="en-US" sz="1300" b="1" i="1" dirty="0" smtClean="0">
                <a:solidFill>
                  <a:schemeClr val="bg1"/>
                </a:solidFill>
                <a:latin typeface="Times New Roman" panose="02020603050405020304" pitchFamily="18" charset="0"/>
                <a:cs typeface="Times New Roman" panose="02020603050405020304" pitchFamily="18" charset="0"/>
              </a:rPr>
              <a:t>Funding and support for this project has been provided by the State of Washington, Department of Labor &amp; Industries, Safety &amp; Health Investment Projects</a:t>
            </a:r>
            <a:endParaRPr lang="en-US" sz="13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65269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Light Duty isn’t…</a:t>
            </a:r>
            <a:endParaRPr lang="en-US" dirty="0"/>
          </a:p>
        </p:txBody>
      </p:sp>
      <p:sp>
        <p:nvSpPr>
          <p:cNvPr id="5" name="TextBox 4"/>
          <p:cNvSpPr txBox="1"/>
          <p:nvPr/>
        </p:nvSpPr>
        <p:spPr>
          <a:xfrm>
            <a:off x="609600" y="1600200"/>
            <a:ext cx="3352800" cy="2788456"/>
          </a:xfrm>
          <a:prstGeom prst="rect">
            <a:avLst/>
          </a:prstGeom>
          <a:noFill/>
        </p:spPr>
        <p:txBody>
          <a:bodyPr wrap="square" rtlCol="0">
            <a:spAutoFit/>
          </a:bodyPr>
          <a:lstStyle/>
          <a:p>
            <a:pPr>
              <a:spcBef>
                <a:spcPct val="115000"/>
              </a:spcBef>
            </a:pPr>
            <a:r>
              <a:rPr lang="en-US" altLang="en-US" sz="2400" dirty="0"/>
              <a:t>Make-work </a:t>
            </a:r>
          </a:p>
          <a:p>
            <a:pPr>
              <a:spcBef>
                <a:spcPct val="115000"/>
              </a:spcBef>
            </a:pPr>
            <a:r>
              <a:rPr lang="en-US" altLang="en-US" sz="2400" dirty="0"/>
              <a:t>An excuse to goof off   </a:t>
            </a:r>
          </a:p>
          <a:p>
            <a:pPr>
              <a:spcBef>
                <a:spcPct val="115000"/>
              </a:spcBef>
            </a:pPr>
            <a:r>
              <a:rPr lang="en-US" altLang="en-US" sz="2400" dirty="0"/>
              <a:t>A task that could </a:t>
            </a:r>
            <a:r>
              <a:rPr lang="en-US" altLang="en-US" sz="2400" dirty="0" smtClean="0"/>
              <a:t>      re-injure </a:t>
            </a:r>
            <a:r>
              <a:rPr lang="en-US" altLang="en-US" sz="2400" dirty="0"/>
              <a:t>the worker or aggravate an illness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888968"/>
            <a:ext cx="4358852" cy="3264932"/>
          </a:xfrm>
          <a:prstGeom prst="rect">
            <a:avLst/>
          </a:prstGeom>
        </p:spPr>
      </p:pic>
    </p:spTree>
    <p:extLst>
      <p:ext uri="{BB962C8B-B14F-4D97-AF65-F5344CB8AC3E}">
        <p14:creationId xmlns:p14="http://schemas.microsoft.com/office/powerpoint/2010/main" val="130485610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eaLnBrk="1" hangingPunct="1">
              <a:buFontTx/>
              <a:buNone/>
            </a:pPr>
            <a:r>
              <a:rPr lang="en-US" altLang="en-US" sz="4000" dirty="0" smtClean="0"/>
              <a:t>“You do not get injured workers well to put them back to work.  You put them back to work to get them well.”  </a:t>
            </a:r>
          </a:p>
          <a:p>
            <a:pPr eaLnBrk="1" hangingPunct="1">
              <a:buFontTx/>
              <a:buNone/>
            </a:pPr>
            <a:r>
              <a:rPr lang="en-US" altLang="en-US" sz="4000" dirty="0" smtClean="0"/>
              <a:t>                       Richard </a:t>
            </a:r>
            <a:r>
              <a:rPr lang="en-US" altLang="en-US" sz="4000" dirty="0" err="1" smtClean="0"/>
              <a:t>Pimentral</a:t>
            </a:r>
            <a:endParaRPr lang="en-US" altLang="en-US" sz="4000" smtClean="0"/>
          </a:p>
        </p:txBody>
      </p:sp>
    </p:spTree>
    <p:extLst>
      <p:ext uri="{BB962C8B-B14F-4D97-AF65-F5344CB8AC3E}">
        <p14:creationId xmlns:p14="http://schemas.microsoft.com/office/powerpoint/2010/main" val="52937577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prstGeom prst="rect">
            <a:avLst/>
          </a:prstGeom>
          <a:solidFill>
            <a:schemeClr val="accent2">
              <a:lumMod val="50000"/>
            </a:schemeClr>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8C9E00"/>
                </a:solidFill>
                <a:latin typeface="+mj-lt"/>
                <a:ea typeface="+mj-ea"/>
                <a:cs typeface="+mj-cs"/>
              </a:defRPr>
            </a:lvl1pPr>
            <a:lvl2pPr algn="ctr" rtl="0" eaLnBrk="0" fontAlgn="base" hangingPunct="0">
              <a:spcBef>
                <a:spcPct val="0"/>
              </a:spcBef>
              <a:spcAft>
                <a:spcPct val="0"/>
              </a:spcAft>
              <a:defRPr sz="4400">
                <a:solidFill>
                  <a:srgbClr val="8C9E00"/>
                </a:solidFill>
                <a:latin typeface="Flux-Bold" charset="0"/>
              </a:defRPr>
            </a:lvl2pPr>
            <a:lvl3pPr algn="ctr" rtl="0" eaLnBrk="0" fontAlgn="base" hangingPunct="0">
              <a:spcBef>
                <a:spcPct val="0"/>
              </a:spcBef>
              <a:spcAft>
                <a:spcPct val="0"/>
              </a:spcAft>
              <a:defRPr sz="4400">
                <a:solidFill>
                  <a:srgbClr val="8C9E00"/>
                </a:solidFill>
                <a:latin typeface="Flux-Bold" charset="0"/>
              </a:defRPr>
            </a:lvl3pPr>
            <a:lvl4pPr algn="ctr" rtl="0" eaLnBrk="0" fontAlgn="base" hangingPunct="0">
              <a:spcBef>
                <a:spcPct val="0"/>
              </a:spcBef>
              <a:spcAft>
                <a:spcPct val="0"/>
              </a:spcAft>
              <a:defRPr sz="4400">
                <a:solidFill>
                  <a:srgbClr val="8C9E00"/>
                </a:solidFill>
                <a:latin typeface="Flux-Bold" charset="0"/>
              </a:defRPr>
            </a:lvl4pPr>
            <a:lvl5pPr algn="ctr" rtl="0" eaLnBrk="0" fontAlgn="base" hangingPunct="0">
              <a:spcBef>
                <a:spcPct val="0"/>
              </a:spcBef>
              <a:spcAft>
                <a:spcPct val="0"/>
              </a:spcAft>
              <a:defRPr sz="4400">
                <a:solidFill>
                  <a:srgbClr val="8C9E00"/>
                </a:solidFill>
                <a:latin typeface="Flux-Bold" charset="0"/>
              </a:defRPr>
            </a:lvl5pPr>
            <a:lvl6pPr marL="457200" algn="ctr" rtl="0" fontAlgn="base">
              <a:spcBef>
                <a:spcPct val="0"/>
              </a:spcBef>
              <a:spcAft>
                <a:spcPct val="0"/>
              </a:spcAft>
              <a:defRPr sz="4400">
                <a:solidFill>
                  <a:srgbClr val="8C9E00"/>
                </a:solidFill>
                <a:latin typeface="Flux-Bold" charset="0"/>
              </a:defRPr>
            </a:lvl6pPr>
            <a:lvl7pPr marL="914400" algn="ctr" rtl="0" fontAlgn="base">
              <a:spcBef>
                <a:spcPct val="0"/>
              </a:spcBef>
              <a:spcAft>
                <a:spcPct val="0"/>
              </a:spcAft>
              <a:defRPr sz="4400">
                <a:solidFill>
                  <a:srgbClr val="8C9E00"/>
                </a:solidFill>
                <a:latin typeface="Flux-Bold" charset="0"/>
              </a:defRPr>
            </a:lvl7pPr>
            <a:lvl8pPr marL="1371600" algn="ctr" rtl="0" fontAlgn="base">
              <a:spcBef>
                <a:spcPct val="0"/>
              </a:spcBef>
              <a:spcAft>
                <a:spcPct val="0"/>
              </a:spcAft>
              <a:defRPr sz="4400">
                <a:solidFill>
                  <a:srgbClr val="8C9E00"/>
                </a:solidFill>
                <a:latin typeface="Flux-Bold" charset="0"/>
              </a:defRPr>
            </a:lvl8pPr>
            <a:lvl9pPr marL="1828800" algn="ctr" rtl="0" fontAlgn="base">
              <a:spcBef>
                <a:spcPct val="0"/>
              </a:spcBef>
              <a:spcAft>
                <a:spcPct val="0"/>
              </a:spcAft>
              <a:defRPr sz="4400">
                <a:solidFill>
                  <a:srgbClr val="8C9E00"/>
                </a:solidFill>
                <a:latin typeface="Flux-Bold" charset="0"/>
              </a:defRPr>
            </a:lvl9pPr>
          </a:lstStyle>
          <a:p>
            <a:pPr eaLnBrk="1" hangingPunct="1"/>
            <a:r>
              <a:rPr lang="en-US" altLang="en-US" dirty="0" smtClean="0"/>
              <a:t>The RTW Process</a:t>
            </a:r>
          </a:p>
        </p:txBody>
      </p:sp>
      <p:sp>
        <p:nvSpPr>
          <p:cNvPr id="3" name="Content Placeholder 2"/>
          <p:cNvSpPr>
            <a:spLocks noGrp="1"/>
          </p:cNvSpPr>
          <p:nvPr>
            <p:ph idx="1"/>
          </p:nvPr>
        </p:nvSpPr>
        <p:spPr/>
        <p:txBody>
          <a:bodyPr>
            <a:normAutofit/>
          </a:bodyPr>
          <a:lstStyle/>
          <a:p>
            <a:pPr marL="457200" lvl="1" indent="-457200">
              <a:buFont typeface="+mj-lt"/>
              <a:buAutoNum type="arabicPeriod"/>
            </a:pPr>
            <a:r>
              <a:rPr lang="en-US" altLang="en-US" sz="3600" dirty="0" smtClean="0"/>
              <a:t>When a worker first reports an injury or work-related problem;</a:t>
            </a:r>
          </a:p>
          <a:p>
            <a:pPr marL="457200" lvl="1" indent="-457200">
              <a:buFont typeface="+mj-lt"/>
              <a:buAutoNum type="arabicPeriod"/>
            </a:pPr>
            <a:r>
              <a:rPr lang="en-US" altLang="en-US" sz="3600" dirty="0" smtClean="0"/>
              <a:t>When the worker is absent and/undergoing treatment for the injury or health problem; and</a:t>
            </a:r>
          </a:p>
          <a:p>
            <a:pPr marL="457200" lvl="1" indent="-457200">
              <a:buFont typeface="+mj-lt"/>
              <a:buAutoNum type="arabicPeriod"/>
            </a:pPr>
            <a:r>
              <a:rPr lang="en-US" altLang="en-US" sz="3600" dirty="0" smtClean="0"/>
              <a:t>When the worker tries to return to work.</a:t>
            </a:r>
          </a:p>
          <a:p>
            <a:pPr marL="651510" indent="-514350">
              <a:buFont typeface="+mj-lt"/>
              <a:buAutoNum type="arabicPeriod"/>
            </a:pPr>
            <a:endParaRPr lang="en-US" sz="3600" dirty="0"/>
          </a:p>
        </p:txBody>
      </p:sp>
    </p:spTree>
    <p:extLst>
      <p:ext uri="{BB962C8B-B14F-4D97-AF65-F5344CB8AC3E}">
        <p14:creationId xmlns:p14="http://schemas.microsoft.com/office/powerpoint/2010/main" val="339834086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Injured Employee Responsibilities</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1447800"/>
            <a:ext cx="4876800" cy="4876800"/>
          </a:xfrm>
        </p:spPr>
      </p:pic>
    </p:spTree>
    <p:extLst>
      <p:ext uri="{BB962C8B-B14F-4D97-AF65-F5344CB8AC3E}">
        <p14:creationId xmlns:p14="http://schemas.microsoft.com/office/powerpoint/2010/main" val="3636802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noChangeArrowheads="1"/>
          </p:cNvSpPr>
          <p:nvPr>
            <p:ph idx="1"/>
          </p:nvPr>
        </p:nvSpPr>
        <p:spPr bwMode="auto">
          <a:xfrm>
            <a:off x="457200" y="3186771"/>
            <a:ext cx="822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eaLnBrk="1" hangingPunct="1"/>
            <a:r>
              <a:rPr lang="en-US" altLang="en-US" dirty="0" smtClean="0"/>
              <a:t>Follow safety policies and rules</a:t>
            </a:r>
          </a:p>
          <a:p>
            <a:pPr eaLnBrk="1" hangingPunct="1"/>
            <a:r>
              <a:rPr lang="en-US" altLang="en-US" dirty="0" smtClean="0"/>
              <a:t>Promptly report injuries</a:t>
            </a:r>
          </a:p>
          <a:p>
            <a:pPr eaLnBrk="1" hangingPunct="1"/>
            <a:r>
              <a:rPr lang="en-US" altLang="en-US" dirty="0" smtClean="0"/>
              <a:t>Complete paperwork</a:t>
            </a:r>
          </a:p>
          <a:p>
            <a:pPr eaLnBrk="1" hangingPunct="1"/>
            <a:r>
              <a:rPr lang="en-US" altLang="en-US" dirty="0" smtClean="0"/>
              <a:t>Maintain contact with employer when off work</a:t>
            </a:r>
          </a:p>
          <a:p>
            <a:pPr eaLnBrk="1" hangingPunct="1"/>
            <a:r>
              <a:rPr lang="en-US" altLang="en-US" dirty="0" smtClean="0"/>
              <a:t>Provide updates on medical condition</a:t>
            </a:r>
          </a:p>
          <a:p>
            <a:pPr eaLnBrk="1" hangingPunct="1"/>
            <a:endParaRPr lang="en-US" alt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1971"/>
            <a:ext cx="4267200" cy="2844800"/>
          </a:xfrm>
          <a:prstGeom prst="rect">
            <a:avLst/>
          </a:prstGeom>
        </p:spPr>
      </p:pic>
    </p:spTree>
    <p:extLst>
      <p:ext uri="{BB962C8B-B14F-4D97-AF65-F5344CB8AC3E}">
        <p14:creationId xmlns:p14="http://schemas.microsoft.com/office/powerpoint/2010/main" val="2361635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eaLnBrk="1" fontAlgn="base" hangingPunct="1">
              <a:spcBef>
                <a:spcPct val="0"/>
              </a:spcBef>
              <a:spcAft>
                <a:spcPct val="0"/>
              </a:spcAft>
              <a:defRPr sz="4400">
                <a:solidFill>
                  <a:schemeClr val="bg1"/>
                </a:solidFill>
                <a:latin typeface="Arial" charset="0"/>
              </a:defRPr>
            </a:lvl6pPr>
            <a:lvl7pPr marL="914400" algn="ctr" rtl="0" eaLnBrk="1" fontAlgn="base" hangingPunct="1">
              <a:spcBef>
                <a:spcPct val="0"/>
              </a:spcBef>
              <a:spcAft>
                <a:spcPct val="0"/>
              </a:spcAft>
              <a:defRPr sz="4400">
                <a:solidFill>
                  <a:schemeClr val="bg1"/>
                </a:solidFill>
                <a:latin typeface="Arial" charset="0"/>
              </a:defRPr>
            </a:lvl7pPr>
            <a:lvl8pPr marL="1371600" algn="ctr" rtl="0" eaLnBrk="1" fontAlgn="base" hangingPunct="1">
              <a:spcBef>
                <a:spcPct val="0"/>
              </a:spcBef>
              <a:spcAft>
                <a:spcPct val="0"/>
              </a:spcAft>
              <a:defRPr sz="4400">
                <a:solidFill>
                  <a:schemeClr val="bg1"/>
                </a:solidFill>
                <a:latin typeface="Arial" charset="0"/>
              </a:defRPr>
            </a:lvl8pPr>
            <a:lvl9pPr marL="1828800" algn="ctr" rtl="0" eaLnBrk="1" fontAlgn="base" hangingPunct="1">
              <a:spcBef>
                <a:spcPct val="0"/>
              </a:spcBef>
              <a:spcAft>
                <a:spcPct val="0"/>
              </a:spcAft>
              <a:defRPr sz="4400">
                <a:solidFill>
                  <a:schemeClr val="bg1"/>
                </a:solidFill>
                <a:latin typeface="Arial" charset="0"/>
              </a:defRPr>
            </a:lvl9pPr>
          </a:lstStyle>
          <a:p>
            <a:pPr eaLnBrk="1" hangingPunct="1"/>
            <a:r>
              <a:rPr lang="en-US" altLang="en-US" dirty="0" smtClean="0"/>
              <a:t>Supervisor’s Role in RTW</a:t>
            </a:r>
          </a:p>
        </p:txBody>
      </p:sp>
      <p:sp>
        <p:nvSpPr>
          <p:cNvPr id="9" name="Rectangle 8"/>
          <p:cNvSpPr>
            <a:spLocks noGrp="1" noChangeArrowheads="1"/>
          </p:cNvSpPr>
          <p:nvPr/>
        </p:nvSpPr>
        <p:spPr bwMode="auto">
          <a:xfrm>
            <a:off x="685800" y="1676400"/>
            <a:ext cx="7467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eaLnBrk="1" hangingPunct="1"/>
            <a:r>
              <a:rPr lang="en-US" altLang="en-US" sz="4000" dirty="0" smtClean="0"/>
              <a:t>Keep in contact with employee</a:t>
            </a:r>
          </a:p>
          <a:p>
            <a:pPr eaLnBrk="1" hangingPunct="1"/>
            <a:r>
              <a:rPr lang="en-US" altLang="en-US" sz="4000" dirty="0" smtClean="0"/>
              <a:t>Make employee feel welcome</a:t>
            </a:r>
          </a:p>
          <a:p>
            <a:pPr eaLnBrk="1" hangingPunct="1"/>
            <a:r>
              <a:rPr lang="en-US" altLang="en-US" sz="4000" dirty="0" smtClean="0"/>
              <a:t>Identify light duty jobs</a:t>
            </a:r>
          </a:p>
          <a:p>
            <a:pPr eaLnBrk="1" hangingPunct="1"/>
            <a:r>
              <a:rPr lang="en-US" altLang="en-US" sz="4000" u="sng" dirty="0" smtClean="0"/>
              <a:t>Never</a:t>
            </a:r>
            <a:r>
              <a:rPr lang="en-US" altLang="en-US" sz="4000" dirty="0" smtClean="0"/>
              <a:t> allow employee to work outside restrictions</a:t>
            </a:r>
          </a:p>
        </p:txBody>
      </p:sp>
    </p:spTree>
    <p:extLst>
      <p:ext uri="{BB962C8B-B14F-4D97-AF65-F5344CB8AC3E}">
        <p14:creationId xmlns:p14="http://schemas.microsoft.com/office/powerpoint/2010/main" val="260901144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828800"/>
            <a:ext cx="4953000" cy="2773680"/>
          </a:xfrm>
          <a:prstGeom prst="rect">
            <a:avLst/>
          </a:prstGeom>
        </p:spPr>
      </p:pic>
    </p:spTree>
    <p:extLst>
      <p:ext uri="{BB962C8B-B14F-4D97-AF65-F5344CB8AC3E}">
        <p14:creationId xmlns:p14="http://schemas.microsoft.com/office/powerpoint/2010/main" val="322967589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fontScale="90000"/>
          </a:bodyPr>
          <a:lstStyle/>
          <a:p>
            <a:r>
              <a:rPr lang="en-US" dirty="0">
                <a:solidFill>
                  <a:schemeClr val="bg1"/>
                </a:solidFill>
              </a:rPr>
              <a:t>Cameraman suffering from Ebola arrives in Nebraska</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41955127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1905000"/>
            <a:ext cx="5029200" cy="3346704"/>
          </a:xfrm>
        </p:spPr>
      </p:pic>
    </p:spTree>
    <p:extLst>
      <p:ext uri="{BB962C8B-B14F-4D97-AF65-F5344CB8AC3E}">
        <p14:creationId xmlns:p14="http://schemas.microsoft.com/office/powerpoint/2010/main" val="233360376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1524000"/>
            <a:ext cx="5842000" cy="3505200"/>
          </a:xfrm>
        </p:spPr>
      </p:pic>
    </p:spTree>
    <p:extLst>
      <p:ext uri="{BB962C8B-B14F-4D97-AF65-F5344CB8AC3E}">
        <p14:creationId xmlns:p14="http://schemas.microsoft.com/office/powerpoint/2010/main" val="167968205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a:xfrm>
            <a:off x="457200" y="1447800"/>
            <a:ext cx="8229600" cy="4709160"/>
          </a:xfrm>
        </p:spPr>
        <p:txBody>
          <a:bodyPr/>
          <a:lstStyle/>
          <a:p>
            <a:pPr marL="651510" indent="-514350">
              <a:buAutoNum type="arabicPeriod"/>
            </a:pPr>
            <a:r>
              <a:rPr lang="en-US" dirty="0" smtClean="0"/>
              <a:t>Learn how “Return to Work” works according to City policy.</a:t>
            </a:r>
          </a:p>
          <a:p>
            <a:pPr marL="651510" indent="-514350">
              <a:buAutoNum type="arabicPeriod"/>
            </a:pPr>
            <a:r>
              <a:rPr lang="en-US" dirty="0" smtClean="0"/>
              <a:t>Develop the skill of suspending judgments and preconceived opinions about injured workers.</a:t>
            </a:r>
          </a:p>
          <a:p>
            <a:pPr marL="651510" indent="-514350">
              <a:buAutoNum type="arabicPeriod"/>
            </a:pPr>
            <a:r>
              <a:rPr lang="en-US" dirty="0" smtClean="0"/>
              <a:t>Identify what your role and responsibility is in the City ‘s RTW program.</a:t>
            </a:r>
          </a:p>
          <a:p>
            <a:pPr marL="651510" indent="-514350">
              <a:buAutoNum type="arabicPeriod"/>
            </a:pPr>
            <a:r>
              <a:rPr lang="en-US" dirty="0" smtClean="0"/>
              <a:t>Demonstrate knowledge of the key elements of effective communication and any barriers that impede success.</a:t>
            </a:r>
          </a:p>
          <a:p>
            <a:pPr marL="651510" indent="-514350">
              <a:buAutoNum type="arabicPeriod"/>
            </a:pPr>
            <a:endParaRPr lang="en-US" dirty="0"/>
          </a:p>
        </p:txBody>
      </p:sp>
    </p:spTree>
    <p:extLst>
      <p:ext uri="{BB962C8B-B14F-4D97-AF65-F5344CB8AC3E}">
        <p14:creationId xmlns:p14="http://schemas.microsoft.com/office/powerpoint/2010/main" val="2675434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anim calcmode="lin" valueType="num">
                                      <p:cBhvr>
                                        <p:cTn id="8"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25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25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999" y="1295400"/>
            <a:ext cx="5152869" cy="3429000"/>
          </a:xfrm>
          <a:prstGeom prst="rect">
            <a:avLst/>
          </a:prstGeom>
        </p:spPr>
      </p:pic>
    </p:spTree>
    <p:extLst>
      <p:ext uri="{BB962C8B-B14F-4D97-AF65-F5344CB8AC3E}">
        <p14:creationId xmlns:p14="http://schemas.microsoft.com/office/powerpoint/2010/main" val="151070273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428307"/>
            <a:ext cx="5227834" cy="3276600"/>
          </a:xfrm>
          <a:prstGeom prst="rect">
            <a:avLst/>
          </a:prstGeom>
        </p:spPr>
      </p:pic>
    </p:spTree>
    <p:extLst>
      <p:ext uri="{BB962C8B-B14F-4D97-AF65-F5344CB8AC3E}">
        <p14:creationId xmlns:p14="http://schemas.microsoft.com/office/powerpoint/2010/main" val="163719282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6601" y="1371601"/>
            <a:ext cx="3318511" cy="4586841"/>
          </a:xfrm>
        </p:spPr>
      </p:pic>
    </p:spTree>
    <p:extLst>
      <p:ext uri="{BB962C8B-B14F-4D97-AF65-F5344CB8AC3E}">
        <p14:creationId xmlns:p14="http://schemas.microsoft.com/office/powerpoint/2010/main" val="267671993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981200"/>
            <a:ext cx="5708869" cy="3226752"/>
          </a:xfrm>
        </p:spPr>
      </p:pic>
    </p:spTree>
    <p:extLst>
      <p:ext uri="{BB962C8B-B14F-4D97-AF65-F5344CB8AC3E}">
        <p14:creationId xmlns:p14="http://schemas.microsoft.com/office/powerpoint/2010/main" val="17904264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219200"/>
            <a:ext cx="3886200" cy="3886200"/>
          </a:xfrm>
          <a:prstGeom prst="rect">
            <a:avLst/>
          </a:prstGeom>
        </p:spPr>
      </p:pic>
    </p:spTree>
    <p:extLst>
      <p:ext uri="{BB962C8B-B14F-4D97-AF65-F5344CB8AC3E}">
        <p14:creationId xmlns:p14="http://schemas.microsoft.com/office/powerpoint/2010/main" val="157594186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838200"/>
            <a:ext cx="3276600" cy="4481232"/>
          </a:xfrm>
          <a:prstGeom prst="rect">
            <a:avLst/>
          </a:prstGeom>
        </p:spPr>
      </p:pic>
    </p:spTree>
    <p:extLst>
      <p:ext uri="{BB962C8B-B14F-4D97-AF65-F5344CB8AC3E}">
        <p14:creationId xmlns:p14="http://schemas.microsoft.com/office/powerpoint/2010/main" val="298837058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752600"/>
            <a:ext cx="3788737" cy="3908742"/>
          </a:xfrm>
        </p:spPr>
      </p:pic>
      <p:sp>
        <p:nvSpPr>
          <p:cNvPr id="3" name="Title 1"/>
          <p:cNvSpPr>
            <a:spLocks noGrp="1"/>
          </p:cNvSpPr>
          <p:nvPr>
            <p:ph type="title"/>
          </p:nvPr>
        </p:nvSpPr>
        <p:spPr>
          <a:xfrm>
            <a:off x="457200" y="228600"/>
            <a:ext cx="8229600" cy="1143000"/>
          </a:xfrm>
        </p:spPr>
        <p:txBody>
          <a:bodyPr>
            <a:normAutofit fontScale="90000"/>
          </a:bodyPr>
          <a:lstStyle/>
          <a:p>
            <a:r>
              <a:rPr lang="en-US" dirty="0" smtClean="0"/>
              <a:t>Psychological and Social Barriers</a:t>
            </a:r>
            <a:endParaRPr lang="en-US" dirty="0"/>
          </a:p>
        </p:txBody>
      </p:sp>
      <p:sp>
        <p:nvSpPr>
          <p:cNvPr id="5" name="Content Placeholder 2"/>
          <p:cNvSpPr txBox="1">
            <a:spLocks/>
          </p:cNvSpPr>
          <p:nvPr/>
        </p:nvSpPr>
        <p:spPr>
          <a:xfrm>
            <a:off x="4800600" y="1219200"/>
            <a:ext cx="3810000" cy="3429000"/>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sz="3200" dirty="0" smtClean="0"/>
              <a:t>Research has produced compelling evidence based data on the possible range of negative consequences from workplace accidents and illness.</a:t>
            </a:r>
            <a:endParaRPr lang="en-US" sz="3200" dirty="0"/>
          </a:p>
        </p:txBody>
      </p:sp>
    </p:spTree>
    <p:extLst>
      <p:ext uri="{BB962C8B-B14F-4D97-AF65-F5344CB8AC3E}">
        <p14:creationId xmlns:p14="http://schemas.microsoft.com/office/powerpoint/2010/main" val="1137351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762000" y="609600"/>
            <a:ext cx="3636169" cy="3636169"/>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00600" y="1695159"/>
            <a:ext cx="3657600" cy="4814596"/>
          </a:xfrm>
        </p:spPr>
      </p:pic>
    </p:spTree>
    <p:extLst>
      <p:ext uri="{BB962C8B-B14F-4D97-AF65-F5344CB8AC3E}">
        <p14:creationId xmlns:p14="http://schemas.microsoft.com/office/powerpoint/2010/main" val="386666476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1" y="1600200"/>
            <a:ext cx="6157495" cy="3581400"/>
          </a:xfrm>
        </p:spPr>
      </p:pic>
    </p:spTree>
    <p:extLst>
      <p:ext uri="{BB962C8B-B14F-4D97-AF65-F5344CB8AC3E}">
        <p14:creationId xmlns:p14="http://schemas.microsoft.com/office/powerpoint/2010/main" val="24793568"/>
      </p:ext>
    </p:extLst>
  </p:cSld>
  <p:clrMapOvr>
    <a:masterClrMapping/>
  </p:clrMapOvr>
  <mc:AlternateContent xmlns:mc="http://schemas.openxmlformats.org/markup-compatibility/2006" xmlns:p14="http://schemas.microsoft.com/office/powerpoint/2010/main">
    <mc:Choice Requires="p14">
      <p:transition spd="slow" p14:dur="3400" advClick="0" advTm="1000">
        <p14:reveal dir="r"/>
      </p:transition>
    </mc:Choice>
    <mc:Fallback xmlns="">
      <p:transition spd="slow" advClick="0" advTm="1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cityhall1\users\dhoward\My Pictures\injured-worker-getting-rehabilitatio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64733" y="1066800"/>
            <a:ext cx="6637867"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95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Return to Work (RTW)</a:t>
            </a:r>
            <a:endParaRPr lang="en-US" dirty="0"/>
          </a:p>
        </p:txBody>
      </p:sp>
      <p:sp>
        <p:nvSpPr>
          <p:cNvPr id="6" name="TextBox 5"/>
          <p:cNvSpPr txBox="1"/>
          <p:nvPr/>
        </p:nvSpPr>
        <p:spPr>
          <a:xfrm>
            <a:off x="685800" y="1447800"/>
            <a:ext cx="7696200" cy="1384995"/>
          </a:xfrm>
          <a:prstGeom prst="rect">
            <a:avLst/>
          </a:prstGeom>
          <a:noFill/>
        </p:spPr>
        <p:txBody>
          <a:bodyPr wrap="square" rtlCol="0">
            <a:spAutoFit/>
          </a:bodyPr>
          <a:lstStyle/>
          <a:p>
            <a:r>
              <a:rPr lang="en-US" sz="2800" b="1" dirty="0"/>
              <a:t>Return to work simply means helping an employee get back to work as soon as possible after a job related injury or illness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3200400"/>
            <a:ext cx="4419600" cy="3005978"/>
          </a:xfrm>
          <a:prstGeom prst="rect">
            <a:avLst/>
          </a:prstGeom>
        </p:spPr>
      </p:pic>
    </p:spTree>
    <p:extLst>
      <p:ext uri="{BB962C8B-B14F-4D97-AF65-F5344CB8AC3E}">
        <p14:creationId xmlns:p14="http://schemas.microsoft.com/office/powerpoint/2010/main" val="138306105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914401"/>
            <a:ext cx="5867931" cy="4475153"/>
          </a:xfrm>
        </p:spPr>
      </p:pic>
    </p:spTree>
    <p:extLst>
      <p:ext uri="{BB962C8B-B14F-4D97-AF65-F5344CB8AC3E}">
        <p14:creationId xmlns:p14="http://schemas.microsoft.com/office/powerpoint/2010/main" val="2347301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1" y="1295401"/>
            <a:ext cx="5920819" cy="4434899"/>
          </a:xfrm>
        </p:spPr>
      </p:pic>
    </p:spTree>
    <p:extLst>
      <p:ext uri="{BB962C8B-B14F-4D97-AF65-F5344CB8AC3E}">
        <p14:creationId xmlns:p14="http://schemas.microsoft.com/office/powerpoint/2010/main" val="336773861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609600"/>
            <a:ext cx="4996405" cy="5559381"/>
          </a:xfrm>
        </p:spPr>
      </p:pic>
    </p:spTree>
    <p:extLst>
      <p:ext uri="{BB962C8B-B14F-4D97-AF65-F5344CB8AC3E}">
        <p14:creationId xmlns:p14="http://schemas.microsoft.com/office/powerpoint/2010/main" val="2360453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295401"/>
            <a:ext cx="6181747" cy="4113671"/>
          </a:xfrm>
        </p:spPr>
      </p:pic>
    </p:spTree>
    <p:extLst>
      <p:ext uri="{BB962C8B-B14F-4D97-AF65-F5344CB8AC3E}">
        <p14:creationId xmlns:p14="http://schemas.microsoft.com/office/powerpoint/2010/main" val="16833886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447800"/>
            <a:ext cx="6003821" cy="3980794"/>
          </a:xfrm>
        </p:spPr>
      </p:pic>
    </p:spTree>
    <p:extLst>
      <p:ext uri="{BB962C8B-B14F-4D97-AF65-F5344CB8AC3E}">
        <p14:creationId xmlns:p14="http://schemas.microsoft.com/office/powerpoint/2010/main" val="970392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676401"/>
            <a:ext cx="6136539" cy="3436461"/>
          </a:xfrm>
        </p:spPr>
      </p:pic>
    </p:spTree>
    <p:extLst>
      <p:ext uri="{BB962C8B-B14F-4D97-AF65-F5344CB8AC3E}">
        <p14:creationId xmlns:p14="http://schemas.microsoft.com/office/powerpoint/2010/main" val="1774926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2" y="1752600"/>
            <a:ext cx="5987143" cy="3352800"/>
          </a:xfrm>
        </p:spPr>
      </p:pic>
    </p:spTree>
    <p:extLst>
      <p:ext uri="{BB962C8B-B14F-4D97-AF65-F5344CB8AC3E}">
        <p14:creationId xmlns:p14="http://schemas.microsoft.com/office/powerpoint/2010/main" val="1313581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Mike </a:t>
            </a:r>
            <a:r>
              <a:rPr lang="en-US" dirty="0" err="1" smtClean="0"/>
              <a:t>Rousselle</a:t>
            </a:r>
            <a:r>
              <a:rPr lang="en-US" dirty="0" smtClean="0"/>
              <a:t> Story</a:t>
            </a:r>
            <a:endParaRPr lang="en-US" dirty="0"/>
          </a:p>
        </p:txBody>
      </p:sp>
      <p:pic>
        <p:nvPicPr>
          <p:cNvPr id="4" name="mikeR-wi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639888"/>
            <a:ext cx="8229600" cy="4629150"/>
          </a:xfrm>
        </p:spPr>
      </p:pic>
    </p:spTree>
    <p:extLst>
      <p:ext uri="{BB962C8B-B14F-4D97-AF65-F5344CB8AC3E}">
        <p14:creationId xmlns:p14="http://schemas.microsoft.com/office/powerpoint/2010/main" val="161497711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473" y="2536540"/>
            <a:ext cx="7696200" cy="1200329"/>
          </a:xfrm>
          <a:prstGeom prst="rect">
            <a:avLst/>
          </a:prstGeom>
          <a:noFill/>
        </p:spPr>
        <p:txBody>
          <a:bodyPr wrap="square" rtlCol="0">
            <a:spAutoFit/>
          </a:bodyPr>
          <a:lstStyle/>
          <a:p>
            <a:pPr algn="ctr"/>
            <a:r>
              <a:rPr lang="en-US" sz="7200" b="1" dirty="0" smtClean="0"/>
              <a:t>Recap</a:t>
            </a:r>
            <a:endParaRPr lang="en-US" sz="7200" b="1" dirty="0"/>
          </a:p>
        </p:txBody>
      </p:sp>
    </p:spTree>
    <p:extLst>
      <p:ext uri="{BB962C8B-B14F-4D97-AF65-F5344CB8AC3E}">
        <p14:creationId xmlns:p14="http://schemas.microsoft.com/office/powerpoint/2010/main" val="1522157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285999"/>
            <a:ext cx="6553200" cy="2850011"/>
          </a:xfrm>
          <a:prstGeom prst="rect">
            <a:avLst/>
          </a:prstGeom>
          <a:noFill/>
        </p:spPr>
        <p:txBody>
          <a:bodyPr wrap="square" rtlCol="0">
            <a:spAutoFit/>
          </a:bodyPr>
          <a:lstStyle/>
          <a:p>
            <a:pPr marL="651510" lvl="0" indent="-514350">
              <a:spcBef>
                <a:spcPct val="20000"/>
              </a:spcBef>
              <a:buClr>
                <a:prstClr val="white">
                  <a:shade val="95000"/>
                </a:prstClr>
              </a:buClr>
              <a:buSzPct val="65000"/>
              <a:buAutoNum type="arabicPeriod"/>
            </a:pPr>
            <a:r>
              <a:rPr lang="en-US" altLang="en-US" sz="2800" dirty="0" smtClean="0">
                <a:solidFill>
                  <a:prstClr val="white"/>
                </a:solidFill>
              </a:rPr>
              <a:t>When a worker first reports an on the job injury</a:t>
            </a:r>
          </a:p>
          <a:p>
            <a:pPr marL="651510" lvl="0" indent="-514350">
              <a:spcBef>
                <a:spcPct val="20000"/>
              </a:spcBef>
              <a:buClr>
                <a:prstClr val="white">
                  <a:shade val="95000"/>
                </a:prstClr>
              </a:buClr>
              <a:buSzPct val="65000"/>
              <a:buAutoNum type="arabicPeriod"/>
            </a:pPr>
            <a:r>
              <a:rPr lang="en-US" altLang="en-US" sz="2800" dirty="0" smtClean="0">
                <a:solidFill>
                  <a:prstClr val="white"/>
                </a:solidFill>
              </a:rPr>
              <a:t> When the worker is absent for the injury</a:t>
            </a:r>
          </a:p>
          <a:p>
            <a:pPr marL="651510" lvl="0" indent="-514350">
              <a:spcBef>
                <a:spcPct val="20000"/>
              </a:spcBef>
              <a:buClr>
                <a:prstClr val="white">
                  <a:shade val="95000"/>
                </a:prstClr>
              </a:buClr>
              <a:buSzPct val="65000"/>
              <a:buAutoNum type="arabicPeriod"/>
            </a:pPr>
            <a:r>
              <a:rPr lang="en-US" altLang="en-US" sz="2800" dirty="0" smtClean="0">
                <a:solidFill>
                  <a:prstClr val="white"/>
                </a:solidFill>
              </a:rPr>
              <a:t>When the worker tries to return to work</a:t>
            </a:r>
            <a:endParaRPr lang="en-US" altLang="en-US" sz="2800" dirty="0">
              <a:solidFill>
                <a:prstClr val="white"/>
              </a:solidFill>
            </a:endParaRPr>
          </a:p>
        </p:txBody>
      </p:sp>
      <p:sp>
        <p:nvSpPr>
          <p:cNvPr id="3" name="TextBox 2"/>
          <p:cNvSpPr txBox="1"/>
          <p:nvPr/>
        </p:nvSpPr>
        <p:spPr>
          <a:xfrm>
            <a:off x="533400" y="533400"/>
            <a:ext cx="7467600" cy="923330"/>
          </a:xfrm>
          <a:prstGeom prst="rect">
            <a:avLst/>
          </a:prstGeom>
          <a:noFill/>
        </p:spPr>
        <p:txBody>
          <a:bodyPr wrap="square" rtlCol="0">
            <a:spAutoFit/>
          </a:bodyPr>
          <a:lstStyle/>
          <a:p>
            <a:pPr algn="ctr"/>
            <a:r>
              <a:rPr lang="en-US" sz="5400" b="1" dirty="0" smtClean="0"/>
              <a:t>The RTW Process</a:t>
            </a:r>
            <a:endParaRPr lang="en-US" sz="5400" b="1" dirty="0"/>
          </a:p>
        </p:txBody>
      </p:sp>
    </p:spTree>
    <p:extLst>
      <p:ext uri="{BB962C8B-B14F-4D97-AF65-F5344CB8AC3E}">
        <p14:creationId xmlns:p14="http://schemas.microsoft.com/office/powerpoint/2010/main" val="72049440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000" y="1731962"/>
            <a:ext cx="5080000" cy="4445000"/>
          </a:xfrm>
        </p:spPr>
      </p:pic>
    </p:spTree>
    <p:extLst>
      <p:ext uri="{BB962C8B-B14F-4D97-AF65-F5344CB8AC3E}">
        <p14:creationId xmlns:p14="http://schemas.microsoft.com/office/powerpoint/2010/main" val="348230639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8305800" cy="5355312"/>
          </a:xfrm>
          <a:prstGeom prst="rect">
            <a:avLst/>
          </a:prstGeom>
          <a:noFill/>
        </p:spPr>
        <p:txBody>
          <a:bodyPr wrap="square" rtlCol="0">
            <a:spAutoFit/>
          </a:bodyPr>
          <a:lstStyle/>
          <a:p>
            <a:r>
              <a:rPr lang="en-US" sz="3600" dirty="0" smtClean="0"/>
              <a:t>How you communicate is key. </a:t>
            </a:r>
          </a:p>
          <a:p>
            <a:r>
              <a:rPr lang="en-US" sz="3600" dirty="0" smtClean="0"/>
              <a:t> </a:t>
            </a:r>
          </a:p>
          <a:p>
            <a:r>
              <a:rPr lang="en-US" sz="3600" dirty="0" smtClean="0"/>
              <a:t>The first conversation is vital.</a:t>
            </a:r>
          </a:p>
          <a:p>
            <a:endParaRPr lang="en-US" sz="3600" dirty="0"/>
          </a:p>
          <a:p>
            <a:r>
              <a:rPr lang="en-US" sz="3600" dirty="0" smtClean="0"/>
              <a:t>Show genuine interest. Ask the worker how he or she is feeling and how can you help.</a:t>
            </a:r>
          </a:p>
          <a:p>
            <a:endParaRPr lang="en-US" sz="3600" dirty="0"/>
          </a:p>
          <a:p>
            <a:r>
              <a:rPr lang="en-US" sz="3600" dirty="0" smtClean="0"/>
              <a:t>Don’t pre judge!  </a:t>
            </a:r>
            <a:endParaRPr lang="en-US" sz="3600" dirty="0"/>
          </a:p>
          <a:p>
            <a:endParaRPr lang="en-US" dirty="0"/>
          </a:p>
        </p:txBody>
      </p:sp>
    </p:spTree>
    <p:extLst>
      <p:ext uri="{BB962C8B-B14F-4D97-AF65-F5344CB8AC3E}">
        <p14:creationId xmlns:p14="http://schemas.microsoft.com/office/powerpoint/2010/main" val="167458269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828800"/>
            <a:ext cx="2476500" cy="1386840"/>
          </a:xfrm>
          <a:prstGeom prst="rect">
            <a:avLst/>
          </a:prstGeom>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903938"/>
            <a:ext cx="3452813" cy="216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1143000"/>
            <a:ext cx="1944687"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2816" y="3215640"/>
            <a:ext cx="2124869" cy="293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25057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dirty="0" smtClean="0"/>
              <a:t>Employee costs</a:t>
            </a:r>
          </a:p>
        </p:txBody>
      </p:sp>
      <p:sp>
        <p:nvSpPr>
          <p:cNvPr id="6" name="Content Placeholder 5"/>
          <p:cNvSpPr>
            <a:spLocks noGrp="1" noChangeArrowheads="1"/>
          </p:cNvSpPr>
          <p:nvPr>
            <p:ph idx="1"/>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endParaRPr lang="en-US" altLang="en-US" dirty="0" smtClean="0"/>
          </a:p>
          <a:p>
            <a:pPr>
              <a:buFont typeface="Wingdings" pitchFamily="2" charset="2"/>
              <a:buChar char="§"/>
            </a:pPr>
            <a:r>
              <a:rPr lang="en-US" altLang="en-US" dirty="0" smtClean="0"/>
              <a:t>Loss of daily routine and social support</a:t>
            </a:r>
          </a:p>
          <a:p>
            <a:pPr>
              <a:buFont typeface="Wingdings" pitchFamily="2" charset="2"/>
              <a:buChar char="§"/>
            </a:pPr>
            <a:r>
              <a:rPr lang="en-US" altLang="en-US" dirty="0" smtClean="0"/>
              <a:t>Dealing with unfamiliar bureaucracy</a:t>
            </a:r>
          </a:p>
          <a:p>
            <a:pPr>
              <a:buFont typeface="Wingdings" pitchFamily="2" charset="2"/>
              <a:buChar char="§"/>
            </a:pPr>
            <a:r>
              <a:rPr lang="en-US" altLang="en-US" dirty="0" smtClean="0"/>
              <a:t>Strained relationships</a:t>
            </a:r>
          </a:p>
          <a:p>
            <a:pPr>
              <a:buFont typeface="Wingdings" pitchFamily="2" charset="2"/>
              <a:buChar char="§"/>
            </a:pPr>
            <a:r>
              <a:rPr lang="en-US" altLang="en-US" dirty="0" smtClean="0"/>
              <a:t>Delayed or reduced cash flow</a:t>
            </a:r>
          </a:p>
          <a:p>
            <a:pPr>
              <a:buFont typeface="Wingdings" pitchFamily="2" charset="2"/>
              <a:buNone/>
            </a:pPr>
            <a:endParaRPr lang="en-US" altLang="en-US" dirty="0" smtClean="0"/>
          </a:p>
          <a:p>
            <a:endParaRPr lang="en-US" altLang="en-US" dirty="0" smtClean="0"/>
          </a:p>
          <a:p>
            <a:pPr>
              <a:buFont typeface="Wingdings" pitchFamily="2" charset="2"/>
              <a:buNone/>
            </a:pPr>
            <a:endParaRPr lang="en-US" altLang="en-US" dirty="0" smtClean="0"/>
          </a:p>
          <a:p>
            <a:pPr>
              <a:buFont typeface="Wingdings" pitchFamily="2" charset="2"/>
              <a:buNone/>
            </a:pPr>
            <a:endParaRPr lang="en-US" altLang="en-US" sz="2800" dirty="0" smtClean="0"/>
          </a:p>
        </p:txBody>
      </p:sp>
    </p:spTree>
    <p:extLst>
      <p:ext uri="{BB962C8B-B14F-4D97-AF65-F5344CB8AC3E}">
        <p14:creationId xmlns:p14="http://schemas.microsoft.com/office/powerpoint/2010/main" val="3005410199"/>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Show you care!</a:t>
            </a:r>
            <a:endParaRPr lang="en-US" dirty="0"/>
          </a:p>
        </p:txBody>
      </p:sp>
      <p:sp>
        <p:nvSpPr>
          <p:cNvPr id="4" name="TextBox 3"/>
          <p:cNvSpPr txBox="1"/>
          <p:nvPr/>
        </p:nvSpPr>
        <p:spPr>
          <a:xfrm>
            <a:off x="685800" y="1447800"/>
            <a:ext cx="7620000" cy="3416320"/>
          </a:xfrm>
          <a:prstGeom prst="rect">
            <a:avLst/>
          </a:prstGeom>
          <a:noFill/>
        </p:spPr>
        <p:txBody>
          <a:bodyPr wrap="square" rtlCol="0">
            <a:spAutoFit/>
          </a:bodyPr>
          <a:lstStyle/>
          <a:p>
            <a:r>
              <a:rPr lang="en-US" sz="3600" dirty="0" smtClean="0"/>
              <a:t>You all have the biggest influence on the outcome of a RTW and successful integration.  But more importantly you have the capacity to influence and determine workplace culture.</a:t>
            </a:r>
            <a:endParaRPr lang="en-US" sz="3600" dirty="0"/>
          </a:p>
        </p:txBody>
      </p:sp>
    </p:spTree>
    <p:extLst>
      <p:ext uri="{BB962C8B-B14F-4D97-AF65-F5344CB8AC3E}">
        <p14:creationId xmlns:p14="http://schemas.microsoft.com/office/powerpoint/2010/main" val="101590777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90000"/>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dirty="0" smtClean="0"/>
              <a:t>Don’t Let your injured coworker forget To..</a:t>
            </a:r>
          </a:p>
        </p:txBody>
      </p:sp>
      <p:sp>
        <p:nvSpPr>
          <p:cNvPr id="5" name="Content Placeholder 4"/>
          <p:cNvSpPr>
            <a:spLocks noGrp="1" noChangeArrowheads="1"/>
          </p:cNvSpPr>
          <p:nvPr>
            <p:ph idx="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eaLnBrk="1" hangingPunct="1">
              <a:lnSpc>
                <a:spcPct val="90000"/>
              </a:lnSpc>
              <a:spcBef>
                <a:spcPct val="50000"/>
              </a:spcBef>
              <a:defRPr/>
            </a:pPr>
            <a:r>
              <a:rPr lang="en-US" sz="2800" smtClean="0">
                <a:cs typeface="Times New Roman" pitchFamily="18" charset="0"/>
              </a:rPr>
              <a:t>Focus on getting well</a:t>
            </a:r>
          </a:p>
          <a:p>
            <a:pPr eaLnBrk="1" hangingPunct="1">
              <a:lnSpc>
                <a:spcPct val="90000"/>
              </a:lnSpc>
              <a:spcBef>
                <a:spcPct val="50000"/>
              </a:spcBef>
              <a:defRPr/>
            </a:pPr>
            <a:r>
              <a:rPr lang="en-US" sz="2800" smtClean="0">
                <a:cs typeface="Times New Roman" pitchFamily="18" charset="0"/>
              </a:rPr>
              <a:t>Talk with their doctor</a:t>
            </a:r>
          </a:p>
          <a:p>
            <a:pPr eaLnBrk="1" hangingPunct="1">
              <a:lnSpc>
                <a:spcPct val="90000"/>
              </a:lnSpc>
              <a:spcBef>
                <a:spcPct val="50000"/>
              </a:spcBef>
              <a:defRPr/>
            </a:pPr>
            <a:r>
              <a:rPr lang="en-US" sz="2800" smtClean="0">
                <a:cs typeface="Times New Roman" pitchFamily="18" charset="0"/>
              </a:rPr>
              <a:t>Keep in touch with their employer: </a:t>
            </a:r>
          </a:p>
          <a:p>
            <a:pPr lvl="1" eaLnBrk="1" hangingPunct="1">
              <a:lnSpc>
                <a:spcPct val="50000"/>
              </a:lnSpc>
              <a:spcBef>
                <a:spcPct val="50000"/>
              </a:spcBef>
              <a:defRPr/>
            </a:pPr>
            <a:r>
              <a:rPr lang="en-US" sz="2400" smtClean="0">
                <a:cs typeface="Times New Roman" pitchFamily="18" charset="0"/>
              </a:rPr>
              <a:t>Supervisor,</a:t>
            </a:r>
          </a:p>
          <a:p>
            <a:pPr lvl="1" eaLnBrk="1" hangingPunct="1">
              <a:lnSpc>
                <a:spcPct val="50000"/>
              </a:lnSpc>
              <a:spcBef>
                <a:spcPct val="50000"/>
              </a:spcBef>
              <a:defRPr/>
            </a:pPr>
            <a:r>
              <a:rPr lang="en-US" sz="2400" smtClean="0">
                <a:cs typeface="Times New Roman" pitchFamily="18" charset="0"/>
              </a:rPr>
              <a:t>Human Resource Department, or</a:t>
            </a:r>
          </a:p>
          <a:p>
            <a:pPr lvl="1" eaLnBrk="1" hangingPunct="1">
              <a:lnSpc>
                <a:spcPct val="50000"/>
              </a:lnSpc>
              <a:spcBef>
                <a:spcPct val="50000"/>
              </a:spcBef>
              <a:defRPr/>
            </a:pPr>
            <a:r>
              <a:rPr lang="en-US" sz="2400" smtClean="0">
                <a:cs typeface="Times New Roman" pitchFamily="18" charset="0"/>
              </a:rPr>
              <a:t>Other point of contact with your employer</a:t>
            </a:r>
          </a:p>
          <a:p>
            <a:pPr eaLnBrk="1" hangingPunct="1">
              <a:lnSpc>
                <a:spcPct val="90000"/>
              </a:lnSpc>
              <a:spcBef>
                <a:spcPct val="50000"/>
              </a:spcBef>
              <a:defRPr/>
            </a:pPr>
            <a:r>
              <a:rPr lang="en-US" sz="2800" smtClean="0">
                <a:cs typeface="Times New Roman" pitchFamily="18" charset="0"/>
              </a:rPr>
              <a:t>Work toward returning to their regular job, full-time</a:t>
            </a:r>
          </a:p>
          <a:p>
            <a:pPr eaLnBrk="1" hangingPunct="1">
              <a:lnSpc>
                <a:spcPct val="90000"/>
              </a:lnSpc>
              <a:spcBef>
                <a:spcPct val="50000"/>
              </a:spcBef>
              <a:defRPr/>
            </a:pPr>
            <a:r>
              <a:rPr lang="en-US" sz="2800" smtClean="0">
                <a:cs typeface="Times New Roman" pitchFamily="18" charset="0"/>
              </a:rPr>
              <a:t>Don</a:t>
            </a:r>
            <a:r>
              <a:rPr lang="en-US" sz="2800" smtClean="0">
                <a:latin typeface="Arial"/>
                <a:cs typeface="Times New Roman" pitchFamily="18" charset="0"/>
              </a:rPr>
              <a:t>’</a:t>
            </a:r>
            <a:r>
              <a:rPr lang="en-US" sz="2800" smtClean="0">
                <a:cs typeface="Times New Roman" pitchFamily="18" charset="0"/>
              </a:rPr>
              <a:t>t give up!</a:t>
            </a:r>
          </a:p>
          <a:p>
            <a:pPr eaLnBrk="1" hangingPunct="1">
              <a:lnSpc>
                <a:spcPct val="90000"/>
              </a:lnSpc>
              <a:defRPr/>
            </a:pPr>
            <a:endParaRPr lang="en-US" sz="2800" smtClean="0">
              <a:cs typeface="Times New Roman" pitchFamily="18" charset="0"/>
            </a:endParaRPr>
          </a:p>
          <a:p>
            <a:pPr eaLnBrk="1" hangingPunct="1">
              <a:lnSpc>
                <a:spcPct val="90000"/>
              </a:lnSpc>
              <a:buFont typeface="Wingdings" pitchFamily="2" charset="2"/>
              <a:buNone/>
              <a:defRPr/>
            </a:pPr>
            <a:endParaRPr lang="en-US" sz="2800" smtClean="0"/>
          </a:p>
        </p:txBody>
      </p:sp>
    </p:spTree>
    <p:extLst>
      <p:ext uri="{BB962C8B-B14F-4D97-AF65-F5344CB8AC3E}">
        <p14:creationId xmlns:p14="http://schemas.microsoft.com/office/powerpoint/2010/main" val="49805266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cityhall1\users\dhoward\My Pictures\Pam\GEDC04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47850" y="304800"/>
            <a:ext cx="4781550" cy="637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110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2600" y="914400"/>
            <a:ext cx="5562600" cy="4893647"/>
          </a:xfrm>
          <a:prstGeom prst="rect">
            <a:avLst/>
          </a:prstGeom>
        </p:spPr>
        <p:txBody>
          <a:bodyPr wrap="square">
            <a:spAutoFit/>
          </a:bodyPr>
          <a:lstStyle/>
          <a:p>
            <a:r>
              <a:rPr lang="en-US" sz="2400" dirty="0"/>
              <a:t>Most employers today face tremendous financial pressures, forced to do more with fewer resources. When employee accidents and illnesses occur—both on and off the </a:t>
            </a:r>
            <a:r>
              <a:rPr lang="en-US" sz="2400" dirty="0" smtClean="0"/>
              <a:t>job—employers get hit twice. Not only do they pay wages and benefits during work absences, but </a:t>
            </a:r>
            <a:r>
              <a:rPr lang="en-US" sz="2400" dirty="0"/>
              <a:t>also incur indirect costs, such as lost </a:t>
            </a:r>
            <a:r>
              <a:rPr lang="en-US" sz="2400" dirty="0" smtClean="0"/>
              <a:t>productivity, overtime, decreased morale, increased premiums and the costs of hiring and  </a:t>
            </a:r>
            <a:r>
              <a:rPr lang="en-US" sz="2400" dirty="0"/>
              <a:t>training new </a:t>
            </a:r>
            <a:r>
              <a:rPr lang="en-US" sz="2400" dirty="0" smtClean="0"/>
              <a:t>a new employee if you must replace the injured employee.</a:t>
            </a:r>
            <a:endParaRPr lang="en-US" sz="2400" dirty="0"/>
          </a:p>
        </p:txBody>
      </p:sp>
    </p:spTree>
    <p:extLst>
      <p:ext uri="{BB962C8B-B14F-4D97-AF65-F5344CB8AC3E}">
        <p14:creationId xmlns:p14="http://schemas.microsoft.com/office/powerpoint/2010/main" val="112929071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a:bodyPr>
          <a:lstStyle>
            <a:lvl1pPr algn="ctr" rtl="0" eaLnBrk="0" fontAlgn="base" hangingPunct="0">
              <a:spcBef>
                <a:spcPct val="0"/>
              </a:spcBef>
              <a:spcAft>
                <a:spcPct val="0"/>
              </a:spcAft>
              <a:defRPr sz="4400">
                <a:solidFill>
                  <a:srgbClr val="8C9E00"/>
                </a:solidFill>
                <a:latin typeface="+mj-lt"/>
                <a:ea typeface="+mj-ea"/>
                <a:cs typeface="+mj-cs"/>
              </a:defRPr>
            </a:lvl1pPr>
            <a:lvl2pPr algn="ctr" rtl="0" eaLnBrk="0" fontAlgn="base" hangingPunct="0">
              <a:spcBef>
                <a:spcPct val="0"/>
              </a:spcBef>
              <a:spcAft>
                <a:spcPct val="0"/>
              </a:spcAft>
              <a:defRPr sz="4400">
                <a:solidFill>
                  <a:srgbClr val="8C9E00"/>
                </a:solidFill>
                <a:latin typeface="Flux-Bold" charset="0"/>
              </a:defRPr>
            </a:lvl2pPr>
            <a:lvl3pPr algn="ctr" rtl="0" eaLnBrk="0" fontAlgn="base" hangingPunct="0">
              <a:spcBef>
                <a:spcPct val="0"/>
              </a:spcBef>
              <a:spcAft>
                <a:spcPct val="0"/>
              </a:spcAft>
              <a:defRPr sz="4400">
                <a:solidFill>
                  <a:srgbClr val="8C9E00"/>
                </a:solidFill>
                <a:latin typeface="Flux-Bold" charset="0"/>
              </a:defRPr>
            </a:lvl3pPr>
            <a:lvl4pPr algn="ctr" rtl="0" eaLnBrk="0" fontAlgn="base" hangingPunct="0">
              <a:spcBef>
                <a:spcPct val="0"/>
              </a:spcBef>
              <a:spcAft>
                <a:spcPct val="0"/>
              </a:spcAft>
              <a:defRPr sz="4400">
                <a:solidFill>
                  <a:srgbClr val="8C9E00"/>
                </a:solidFill>
                <a:latin typeface="Flux-Bold" charset="0"/>
              </a:defRPr>
            </a:lvl4pPr>
            <a:lvl5pPr algn="ctr" rtl="0" eaLnBrk="0" fontAlgn="base" hangingPunct="0">
              <a:spcBef>
                <a:spcPct val="0"/>
              </a:spcBef>
              <a:spcAft>
                <a:spcPct val="0"/>
              </a:spcAft>
              <a:defRPr sz="4400">
                <a:solidFill>
                  <a:srgbClr val="8C9E00"/>
                </a:solidFill>
                <a:latin typeface="Flux-Bold" charset="0"/>
              </a:defRPr>
            </a:lvl5pPr>
            <a:lvl6pPr marL="457200" algn="ctr" rtl="0" fontAlgn="base">
              <a:spcBef>
                <a:spcPct val="0"/>
              </a:spcBef>
              <a:spcAft>
                <a:spcPct val="0"/>
              </a:spcAft>
              <a:defRPr sz="4400">
                <a:solidFill>
                  <a:srgbClr val="8C9E00"/>
                </a:solidFill>
                <a:latin typeface="Flux-Bold" charset="0"/>
              </a:defRPr>
            </a:lvl6pPr>
            <a:lvl7pPr marL="914400" algn="ctr" rtl="0" fontAlgn="base">
              <a:spcBef>
                <a:spcPct val="0"/>
              </a:spcBef>
              <a:spcAft>
                <a:spcPct val="0"/>
              </a:spcAft>
              <a:defRPr sz="4400">
                <a:solidFill>
                  <a:srgbClr val="8C9E00"/>
                </a:solidFill>
                <a:latin typeface="Flux-Bold" charset="0"/>
              </a:defRPr>
            </a:lvl7pPr>
            <a:lvl8pPr marL="1371600" algn="ctr" rtl="0" fontAlgn="base">
              <a:spcBef>
                <a:spcPct val="0"/>
              </a:spcBef>
              <a:spcAft>
                <a:spcPct val="0"/>
              </a:spcAft>
              <a:defRPr sz="4400">
                <a:solidFill>
                  <a:srgbClr val="8C9E00"/>
                </a:solidFill>
                <a:latin typeface="Flux-Bold" charset="0"/>
              </a:defRPr>
            </a:lvl8pPr>
            <a:lvl9pPr marL="1828800" algn="ctr" rtl="0" fontAlgn="base">
              <a:spcBef>
                <a:spcPct val="0"/>
              </a:spcBef>
              <a:spcAft>
                <a:spcPct val="0"/>
              </a:spcAft>
              <a:defRPr sz="4400">
                <a:solidFill>
                  <a:srgbClr val="8C9E00"/>
                </a:solidFill>
                <a:latin typeface="Flux-Bold" charset="0"/>
              </a:defRPr>
            </a:lvl9pPr>
          </a:lstStyle>
          <a:p>
            <a:pPr eaLnBrk="1" hangingPunct="1"/>
            <a:r>
              <a:rPr lang="en-US" altLang="en-US" dirty="0" smtClean="0">
                <a:solidFill>
                  <a:schemeClr val="accent1">
                    <a:lumMod val="40000"/>
                    <a:lumOff val="60000"/>
                  </a:schemeClr>
                </a:solidFill>
              </a:rPr>
              <a:t>Value of an early RTW Process</a:t>
            </a:r>
          </a:p>
        </p:txBody>
      </p:sp>
      <p:sp>
        <p:nvSpPr>
          <p:cNvPr id="6" name="Content Placeholder 5"/>
          <p:cNvSpPr>
            <a:spLocks noGrp="1" noChangeArrowheads="1"/>
          </p:cNvSpPr>
          <p:nvPr>
            <p:ph idx="1"/>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rgbClr val="8C9E00"/>
                </a:solidFill>
                <a:latin typeface="+mn-lt"/>
                <a:ea typeface="+mn-ea"/>
                <a:cs typeface="+mn-cs"/>
              </a:defRPr>
            </a:lvl1pPr>
            <a:lvl2pPr marL="742950" indent="-285750" algn="l" rtl="0" eaLnBrk="0" fontAlgn="base" hangingPunct="0">
              <a:spcBef>
                <a:spcPct val="20000"/>
              </a:spcBef>
              <a:spcAft>
                <a:spcPct val="0"/>
              </a:spcAft>
              <a:buChar char="–"/>
              <a:defRPr sz="2800">
                <a:solidFill>
                  <a:srgbClr val="8C9E00"/>
                </a:solidFill>
                <a:latin typeface="+mn-lt"/>
              </a:defRPr>
            </a:lvl2pPr>
            <a:lvl3pPr marL="1143000" indent="-228600" algn="l" rtl="0" eaLnBrk="0" fontAlgn="base" hangingPunct="0">
              <a:spcBef>
                <a:spcPct val="20000"/>
              </a:spcBef>
              <a:spcAft>
                <a:spcPct val="0"/>
              </a:spcAft>
              <a:buChar char="•"/>
              <a:defRPr sz="2400">
                <a:solidFill>
                  <a:srgbClr val="8C9E00"/>
                </a:solidFill>
                <a:latin typeface="+mn-lt"/>
              </a:defRPr>
            </a:lvl3pPr>
            <a:lvl4pPr marL="1600200" indent="-228600" algn="l" rtl="0" eaLnBrk="0" fontAlgn="base" hangingPunct="0">
              <a:spcBef>
                <a:spcPct val="20000"/>
              </a:spcBef>
              <a:spcAft>
                <a:spcPct val="0"/>
              </a:spcAft>
              <a:buChar char="–"/>
              <a:defRPr sz="2000">
                <a:solidFill>
                  <a:srgbClr val="8C9E00"/>
                </a:solidFill>
                <a:latin typeface="+mn-lt"/>
              </a:defRPr>
            </a:lvl4pPr>
            <a:lvl5pPr marL="2057400" indent="-228600" algn="l" rtl="0" eaLnBrk="0" fontAlgn="base" hangingPunct="0">
              <a:spcBef>
                <a:spcPct val="20000"/>
              </a:spcBef>
              <a:spcAft>
                <a:spcPct val="0"/>
              </a:spcAft>
              <a:buChar char="»"/>
              <a:defRPr sz="2000">
                <a:solidFill>
                  <a:srgbClr val="8C9E00"/>
                </a:solidFill>
                <a:latin typeface="+mn-lt"/>
              </a:defRPr>
            </a:lvl5pPr>
            <a:lvl6pPr marL="2514600" indent="-228600" algn="l" rtl="0" fontAlgn="base">
              <a:spcBef>
                <a:spcPct val="20000"/>
              </a:spcBef>
              <a:spcAft>
                <a:spcPct val="0"/>
              </a:spcAft>
              <a:buChar char="»"/>
              <a:defRPr sz="2000">
                <a:solidFill>
                  <a:srgbClr val="8C9E00"/>
                </a:solidFill>
                <a:latin typeface="+mn-lt"/>
              </a:defRPr>
            </a:lvl6pPr>
            <a:lvl7pPr marL="2971800" indent="-228600" algn="l" rtl="0" fontAlgn="base">
              <a:spcBef>
                <a:spcPct val="20000"/>
              </a:spcBef>
              <a:spcAft>
                <a:spcPct val="0"/>
              </a:spcAft>
              <a:buChar char="»"/>
              <a:defRPr sz="2000">
                <a:solidFill>
                  <a:srgbClr val="8C9E00"/>
                </a:solidFill>
                <a:latin typeface="+mn-lt"/>
              </a:defRPr>
            </a:lvl7pPr>
            <a:lvl8pPr marL="3429000" indent="-228600" algn="l" rtl="0" fontAlgn="base">
              <a:spcBef>
                <a:spcPct val="20000"/>
              </a:spcBef>
              <a:spcAft>
                <a:spcPct val="0"/>
              </a:spcAft>
              <a:buChar char="»"/>
              <a:defRPr sz="2000">
                <a:solidFill>
                  <a:srgbClr val="8C9E00"/>
                </a:solidFill>
                <a:latin typeface="+mn-lt"/>
              </a:defRPr>
            </a:lvl8pPr>
            <a:lvl9pPr marL="3886200" indent="-228600" algn="l" rtl="0" fontAlgn="base">
              <a:spcBef>
                <a:spcPct val="20000"/>
              </a:spcBef>
              <a:spcAft>
                <a:spcPct val="0"/>
              </a:spcAft>
              <a:buChar char="»"/>
              <a:defRPr sz="2000">
                <a:solidFill>
                  <a:srgbClr val="8C9E00"/>
                </a:solidFill>
                <a:latin typeface="+mn-lt"/>
              </a:defRPr>
            </a:lvl9pPr>
          </a:lstStyle>
          <a:p>
            <a:pPr marL="457200" indent="-457200" eaLnBrk="1" hangingPunct="1">
              <a:buFontTx/>
              <a:buNone/>
            </a:pPr>
            <a:r>
              <a:rPr lang="en-US" altLang="en-US" sz="2800" b="1" dirty="0" smtClean="0">
                <a:solidFill>
                  <a:schemeClr val="accent1">
                    <a:lumMod val="40000"/>
                    <a:lumOff val="60000"/>
                  </a:schemeClr>
                </a:solidFill>
              </a:rPr>
              <a:t>The value of an early RTW process can be seen in the following ways:</a:t>
            </a:r>
          </a:p>
          <a:p>
            <a:pPr marL="457200" indent="-457200" eaLnBrk="1" hangingPunct="1">
              <a:buFontTx/>
              <a:buNone/>
            </a:pPr>
            <a:endParaRPr lang="en-US" altLang="en-US" sz="2800" b="1" dirty="0" smtClean="0">
              <a:solidFill>
                <a:schemeClr val="accent1">
                  <a:lumMod val="40000"/>
                  <a:lumOff val="60000"/>
                </a:schemeClr>
              </a:solidFill>
            </a:endParaRPr>
          </a:p>
          <a:p>
            <a:pPr marL="914400" lvl="1" indent="-457200" eaLnBrk="1" hangingPunct="1">
              <a:buFont typeface="+mj-lt"/>
              <a:buAutoNum type="arabicPeriod"/>
            </a:pPr>
            <a:r>
              <a:rPr lang="en-US" altLang="en-US" dirty="0" smtClean="0">
                <a:solidFill>
                  <a:schemeClr val="accent1">
                    <a:lumMod val="40000"/>
                    <a:lumOff val="60000"/>
                  </a:schemeClr>
                </a:solidFill>
              </a:rPr>
              <a:t>keeps loss of productivity at a minimum,</a:t>
            </a:r>
          </a:p>
          <a:p>
            <a:pPr marL="914400" lvl="1" indent="-457200" eaLnBrk="1" hangingPunct="1">
              <a:buFont typeface="+mj-lt"/>
              <a:buAutoNum type="arabicPeriod"/>
            </a:pPr>
            <a:r>
              <a:rPr lang="en-US" altLang="en-US" dirty="0" smtClean="0">
                <a:solidFill>
                  <a:schemeClr val="accent1">
                    <a:lumMod val="40000"/>
                    <a:lumOff val="60000"/>
                  </a:schemeClr>
                </a:solidFill>
              </a:rPr>
              <a:t>reduced cost due to fewer lost work days,</a:t>
            </a:r>
          </a:p>
          <a:p>
            <a:pPr marL="914400" lvl="1" indent="-457200" eaLnBrk="1" hangingPunct="1">
              <a:buFont typeface="+mj-lt"/>
              <a:buAutoNum type="arabicPeriod"/>
            </a:pPr>
            <a:r>
              <a:rPr lang="en-US" altLang="en-US" dirty="0" smtClean="0">
                <a:solidFill>
                  <a:schemeClr val="accent1">
                    <a:lumMod val="40000"/>
                    <a:lumOff val="60000"/>
                  </a:schemeClr>
                </a:solidFill>
              </a:rPr>
              <a:t>minimized wage loss to employees,</a:t>
            </a:r>
          </a:p>
          <a:p>
            <a:pPr marL="914400" lvl="1" indent="-457200" eaLnBrk="1" hangingPunct="1">
              <a:buFont typeface="+mj-lt"/>
              <a:buAutoNum type="arabicPeriod"/>
            </a:pPr>
            <a:r>
              <a:rPr lang="en-US" altLang="en-US" dirty="0" smtClean="0">
                <a:solidFill>
                  <a:schemeClr val="accent1">
                    <a:lumMod val="40000"/>
                    <a:lumOff val="60000"/>
                  </a:schemeClr>
                </a:solidFill>
              </a:rPr>
              <a:t>reduced disability claims and duration,</a:t>
            </a:r>
          </a:p>
          <a:p>
            <a:pPr marL="914400" lvl="1" indent="-457200" eaLnBrk="1" hangingPunct="1">
              <a:buFont typeface="+mj-lt"/>
              <a:buAutoNum type="arabicPeriod"/>
            </a:pPr>
            <a:r>
              <a:rPr lang="en-US" altLang="en-US" dirty="0" smtClean="0">
                <a:solidFill>
                  <a:schemeClr val="accent1">
                    <a:lumMod val="40000"/>
                    <a:lumOff val="60000"/>
                  </a:schemeClr>
                </a:solidFill>
              </a:rPr>
              <a:t>greater employee morale and communication, </a:t>
            </a:r>
          </a:p>
          <a:p>
            <a:pPr marL="914400" lvl="1" indent="-457200" eaLnBrk="1" hangingPunct="1">
              <a:buFont typeface="+mj-lt"/>
              <a:buAutoNum type="arabicPeriod"/>
            </a:pPr>
            <a:r>
              <a:rPr lang="en-US" altLang="en-US" dirty="0" smtClean="0">
                <a:solidFill>
                  <a:schemeClr val="accent1">
                    <a:lumMod val="40000"/>
                    <a:lumOff val="60000"/>
                  </a:schemeClr>
                </a:solidFill>
              </a:rPr>
              <a:t>fewer work performance issues.</a:t>
            </a:r>
          </a:p>
        </p:txBody>
      </p:sp>
    </p:spTree>
    <p:extLst>
      <p:ext uri="{BB962C8B-B14F-4D97-AF65-F5344CB8AC3E}">
        <p14:creationId xmlns:p14="http://schemas.microsoft.com/office/powerpoint/2010/main" val="1170627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200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00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200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200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anim calcmode="lin" valueType="num">
                                      <p:cBhvr>
                                        <p:cTn id="2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200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1000"/>
                                        <p:tgtEl>
                                          <p:spTgt spid="6">
                                            <p:txEl>
                                              <p:pRg st="6" end="6"/>
                                            </p:txEl>
                                          </p:spTgt>
                                        </p:tgtEl>
                                      </p:cBhvr>
                                    </p:animEffect>
                                    <p:anim calcmode="lin" valueType="num">
                                      <p:cBhvr>
                                        <p:cTn id="3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200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1000"/>
                                        <p:tgtEl>
                                          <p:spTgt spid="6">
                                            <p:txEl>
                                              <p:pRg st="7" end="7"/>
                                            </p:txEl>
                                          </p:spTgt>
                                        </p:tgtEl>
                                      </p:cBhvr>
                                    </p:animEffect>
                                    <p:anim calcmode="lin" valueType="num">
                                      <p:cBhvr>
                                        <p:cTn id="4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470210" y="1219200"/>
            <a:ext cx="8229600" cy="508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spcBef>
                <a:spcPct val="100000"/>
              </a:spcBef>
            </a:pPr>
            <a:r>
              <a:rPr lang="en-US" altLang="en-US" sz="2000" dirty="0" smtClean="0"/>
              <a:t>Expedites </a:t>
            </a:r>
            <a:r>
              <a:rPr lang="en-US" altLang="en-US" sz="2000" dirty="0"/>
              <a:t>the employee’s return to productive </a:t>
            </a:r>
            <a:r>
              <a:rPr lang="en-US" altLang="en-US" sz="2000" dirty="0" smtClean="0"/>
              <a:t>activities</a:t>
            </a:r>
            <a:endParaRPr lang="en-US" altLang="en-US" sz="2000" dirty="0"/>
          </a:p>
          <a:p>
            <a:pPr lvl="1">
              <a:spcBef>
                <a:spcPct val="100000"/>
              </a:spcBef>
            </a:pPr>
            <a:r>
              <a:rPr lang="en-US" altLang="en-US" sz="2000" dirty="0"/>
              <a:t>Shifts focus from disabilities to abilities</a:t>
            </a:r>
          </a:p>
          <a:p>
            <a:pPr lvl="1">
              <a:spcBef>
                <a:spcPct val="100000"/>
              </a:spcBef>
            </a:pPr>
            <a:r>
              <a:rPr lang="en-US" altLang="en-US" sz="2000" dirty="0"/>
              <a:t>Increases the employee’s self-esteem and self worth</a:t>
            </a:r>
          </a:p>
          <a:p>
            <a:pPr lvl="1">
              <a:spcBef>
                <a:spcPct val="100000"/>
              </a:spcBef>
            </a:pPr>
            <a:r>
              <a:rPr lang="en-US" altLang="en-US" sz="2000" dirty="0"/>
              <a:t>Provides an improved sense of job </a:t>
            </a:r>
            <a:r>
              <a:rPr lang="en-US" altLang="en-US" sz="2000" dirty="0" smtClean="0"/>
              <a:t>security</a:t>
            </a:r>
          </a:p>
          <a:p>
            <a:pPr lvl="1">
              <a:spcBef>
                <a:spcPct val="100000"/>
              </a:spcBef>
            </a:pPr>
            <a:r>
              <a:rPr lang="en-US" altLang="en-US" sz="2000" dirty="0"/>
              <a:t>Shows the value </a:t>
            </a:r>
            <a:r>
              <a:rPr lang="en-US" altLang="en-US" sz="2000" dirty="0" smtClean="0"/>
              <a:t>of </a:t>
            </a:r>
            <a:r>
              <a:rPr lang="en-US" altLang="en-US" sz="2000" dirty="0"/>
              <a:t>the employee’s contribution </a:t>
            </a:r>
          </a:p>
          <a:p>
            <a:pPr lvl="1">
              <a:spcBef>
                <a:spcPct val="100000"/>
              </a:spcBef>
            </a:pPr>
            <a:r>
              <a:rPr lang="en-US" altLang="en-US" sz="2000" dirty="0"/>
              <a:t>Allows the employee to maintain contact and rapport with </a:t>
            </a:r>
            <a:r>
              <a:rPr lang="en-US" altLang="en-US" sz="2000" dirty="0" smtClean="0"/>
              <a:t>co-workers</a:t>
            </a:r>
          </a:p>
          <a:p>
            <a:pPr lvl="1">
              <a:spcBef>
                <a:spcPct val="100000"/>
              </a:spcBef>
            </a:pPr>
            <a:r>
              <a:rPr lang="en-US" altLang="en-US" sz="2000" dirty="0" smtClean="0"/>
              <a:t>Keeps the employee physically conditioned and mentally active</a:t>
            </a:r>
            <a:endParaRPr lang="en-US" altLang="en-US" sz="2000" dirty="0"/>
          </a:p>
          <a:p>
            <a:pPr lvl="1">
              <a:spcBef>
                <a:spcPct val="100000"/>
              </a:spcBef>
            </a:pPr>
            <a:endParaRPr lang="en-US" altLang="en-US" sz="2400" dirty="0"/>
          </a:p>
        </p:txBody>
      </p:sp>
      <p:sp>
        <p:nvSpPr>
          <p:cNvPr id="2" name="TextBox 1"/>
          <p:cNvSpPr txBox="1"/>
          <p:nvPr/>
        </p:nvSpPr>
        <p:spPr>
          <a:xfrm>
            <a:off x="970156" y="228600"/>
            <a:ext cx="7696200" cy="707886"/>
          </a:xfrm>
          <a:prstGeom prst="rect">
            <a:avLst/>
          </a:prstGeom>
          <a:noFill/>
        </p:spPr>
        <p:txBody>
          <a:bodyPr wrap="square" rtlCol="0">
            <a:spAutoFit/>
          </a:bodyPr>
          <a:lstStyle/>
          <a:p>
            <a:pPr algn="ctr"/>
            <a:r>
              <a:rPr lang="en-US" sz="4000" dirty="0" smtClean="0">
                <a:solidFill>
                  <a:schemeClr val="accent1"/>
                </a:solidFill>
              </a:rPr>
              <a:t>How it benefits the employee</a:t>
            </a:r>
            <a:endParaRPr lang="en-US" sz="4000" dirty="0">
              <a:solidFill>
                <a:schemeClr val="accent1"/>
              </a:solidFill>
            </a:endParaRPr>
          </a:p>
        </p:txBody>
      </p:sp>
    </p:spTree>
    <p:extLst>
      <p:ext uri="{BB962C8B-B14F-4D97-AF65-F5344CB8AC3E}">
        <p14:creationId xmlns:p14="http://schemas.microsoft.com/office/powerpoint/2010/main" val="416756516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DUTY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0" y="1447800"/>
            <a:ext cx="3318856" cy="47085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09800"/>
            <a:ext cx="5384800" cy="3028950"/>
          </a:xfrm>
          <a:prstGeom prst="rect">
            <a:avLst/>
          </a:prstGeom>
        </p:spPr>
      </p:pic>
    </p:spTree>
    <p:extLst>
      <p:ext uri="{BB962C8B-B14F-4D97-AF65-F5344CB8AC3E}">
        <p14:creationId xmlns:p14="http://schemas.microsoft.com/office/powerpoint/2010/main" val="90201490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rgbClr val="8C9E00"/>
                </a:solidFill>
                <a:latin typeface="+mj-lt"/>
                <a:ea typeface="+mj-ea"/>
                <a:cs typeface="+mj-cs"/>
              </a:defRPr>
            </a:lvl1pPr>
            <a:lvl2pPr algn="ctr" rtl="0" eaLnBrk="0" fontAlgn="base" hangingPunct="0">
              <a:spcBef>
                <a:spcPct val="0"/>
              </a:spcBef>
              <a:spcAft>
                <a:spcPct val="0"/>
              </a:spcAft>
              <a:defRPr sz="4400">
                <a:solidFill>
                  <a:srgbClr val="8C9E00"/>
                </a:solidFill>
                <a:latin typeface="Flux-Bold" charset="0"/>
              </a:defRPr>
            </a:lvl2pPr>
            <a:lvl3pPr algn="ctr" rtl="0" eaLnBrk="0" fontAlgn="base" hangingPunct="0">
              <a:spcBef>
                <a:spcPct val="0"/>
              </a:spcBef>
              <a:spcAft>
                <a:spcPct val="0"/>
              </a:spcAft>
              <a:defRPr sz="4400">
                <a:solidFill>
                  <a:srgbClr val="8C9E00"/>
                </a:solidFill>
                <a:latin typeface="Flux-Bold" charset="0"/>
              </a:defRPr>
            </a:lvl3pPr>
            <a:lvl4pPr algn="ctr" rtl="0" eaLnBrk="0" fontAlgn="base" hangingPunct="0">
              <a:spcBef>
                <a:spcPct val="0"/>
              </a:spcBef>
              <a:spcAft>
                <a:spcPct val="0"/>
              </a:spcAft>
              <a:defRPr sz="4400">
                <a:solidFill>
                  <a:srgbClr val="8C9E00"/>
                </a:solidFill>
                <a:latin typeface="Flux-Bold" charset="0"/>
              </a:defRPr>
            </a:lvl4pPr>
            <a:lvl5pPr algn="ctr" rtl="0" eaLnBrk="0" fontAlgn="base" hangingPunct="0">
              <a:spcBef>
                <a:spcPct val="0"/>
              </a:spcBef>
              <a:spcAft>
                <a:spcPct val="0"/>
              </a:spcAft>
              <a:defRPr sz="4400">
                <a:solidFill>
                  <a:srgbClr val="8C9E00"/>
                </a:solidFill>
                <a:latin typeface="Flux-Bold" charset="0"/>
              </a:defRPr>
            </a:lvl5pPr>
            <a:lvl6pPr marL="457200" algn="ctr" rtl="0" fontAlgn="base">
              <a:spcBef>
                <a:spcPct val="0"/>
              </a:spcBef>
              <a:spcAft>
                <a:spcPct val="0"/>
              </a:spcAft>
              <a:defRPr sz="4400">
                <a:solidFill>
                  <a:srgbClr val="8C9E00"/>
                </a:solidFill>
                <a:latin typeface="Flux-Bold" charset="0"/>
              </a:defRPr>
            </a:lvl6pPr>
            <a:lvl7pPr marL="914400" algn="ctr" rtl="0" fontAlgn="base">
              <a:spcBef>
                <a:spcPct val="0"/>
              </a:spcBef>
              <a:spcAft>
                <a:spcPct val="0"/>
              </a:spcAft>
              <a:defRPr sz="4400">
                <a:solidFill>
                  <a:srgbClr val="8C9E00"/>
                </a:solidFill>
                <a:latin typeface="Flux-Bold" charset="0"/>
              </a:defRPr>
            </a:lvl7pPr>
            <a:lvl8pPr marL="1371600" algn="ctr" rtl="0" fontAlgn="base">
              <a:spcBef>
                <a:spcPct val="0"/>
              </a:spcBef>
              <a:spcAft>
                <a:spcPct val="0"/>
              </a:spcAft>
              <a:defRPr sz="4400">
                <a:solidFill>
                  <a:srgbClr val="8C9E00"/>
                </a:solidFill>
                <a:latin typeface="Flux-Bold" charset="0"/>
              </a:defRPr>
            </a:lvl8pPr>
            <a:lvl9pPr marL="1828800" algn="ctr" rtl="0" fontAlgn="base">
              <a:spcBef>
                <a:spcPct val="0"/>
              </a:spcBef>
              <a:spcAft>
                <a:spcPct val="0"/>
              </a:spcAft>
              <a:defRPr sz="4400">
                <a:solidFill>
                  <a:srgbClr val="8C9E00"/>
                </a:solidFill>
                <a:latin typeface="Flux-Bold" charset="0"/>
              </a:defRPr>
            </a:lvl9pPr>
          </a:lstStyle>
          <a:p>
            <a:pPr eaLnBrk="1" hangingPunct="1"/>
            <a:r>
              <a:rPr lang="en-US" sz="3600" dirty="0">
                <a:solidFill>
                  <a:schemeClr val="accent1">
                    <a:lumMod val="40000"/>
                    <a:lumOff val="60000"/>
                  </a:schemeClr>
                </a:solidFill>
              </a:rPr>
              <a:t>City of Port Orchard</a:t>
            </a:r>
            <a:br>
              <a:rPr lang="en-US" sz="3600" dirty="0">
                <a:solidFill>
                  <a:schemeClr val="accent1">
                    <a:lumMod val="40000"/>
                    <a:lumOff val="60000"/>
                  </a:schemeClr>
                </a:solidFill>
              </a:rPr>
            </a:br>
            <a:r>
              <a:rPr lang="en-US" sz="3600" dirty="0">
                <a:solidFill>
                  <a:schemeClr val="accent1">
                    <a:lumMod val="40000"/>
                    <a:lumOff val="60000"/>
                  </a:schemeClr>
                </a:solidFill>
              </a:rPr>
              <a:t>Light Duty Policy</a:t>
            </a:r>
            <a:endParaRPr lang="en-US" altLang="en-US" sz="3600" dirty="0" smtClean="0">
              <a:solidFill>
                <a:schemeClr val="accent1">
                  <a:lumMod val="40000"/>
                  <a:lumOff val="60000"/>
                </a:schemeClr>
              </a:solidFill>
            </a:endParaRPr>
          </a:p>
        </p:txBody>
      </p:sp>
      <p:sp>
        <p:nvSpPr>
          <p:cNvPr id="7" name="Content Placeholder 6"/>
          <p:cNvSpPr>
            <a:spLocks noGrp="1" noChangeArrowheads="1"/>
          </p:cNvSpPr>
          <p:nvPr>
            <p:ph sz="quarter" idx="2"/>
          </p:nvPr>
        </p:nvSpPr>
        <p:spPr bwMode="auto">
          <a:xfrm>
            <a:off x="914400" y="2286000"/>
            <a:ext cx="7467600"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Char char="•"/>
              <a:defRPr sz="2800">
                <a:solidFill>
                  <a:srgbClr val="8C9E00"/>
                </a:solidFill>
                <a:latin typeface="+mn-lt"/>
                <a:ea typeface="+mn-ea"/>
                <a:cs typeface="+mn-cs"/>
              </a:defRPr>
            </a:lvl1pPr>
            <a:lvl2pPr marL="742950" indent="-285750" algn="l" rtl="0" eaLnBrk="0" fontAlgn="base" hangingPunct="0">
              <a:spcBef>
                <a:spcPct val="20000"/>
              </a:spcBef>
              <a:spcAft>
                <a:spcPct val="0"/>
              </a:spcAft>
              <a:buChar char="–"/>
              <a:defRPr sz="2400">
                <a:solidFill>
                  <a:srgbClr val="8C9E00"/>
                </a:solidFill>
                <a:latin typeface="+mn-lt"/>
              </a:defRPr>
            </a:lvl2pPr>
            <a:lvl3pPr marL="1143000" indent="-228600" algn="l" rtl="0" eaLnBrk="0" fontAlgn="base" hangingPunct="0">
              <a:spcBef>
                <a:spcPct val="20000"/>
              </a:spcBef>
              <a:spcAft>
                <a:spcPct val="0"/>
              </a:spcAft>
              <a:buChar char="•"/>
              <a:defRPr sz="2000">
                <a:solidFill>
                  <a:srgbClr val="8C9E00"/>
                </a:solidFill>
                <a:latin typeface="+mn-lt"/>
              </a:defRPr>
            </a:lvl3pPr>
            <a:lvl4pPr marL="1600200" indent="-228600" algn="l" rtl="0" eaLnBrk="0" fontAlgn="base" hangingPunct="0">
              <a:spcBef>
                <a:spcPct val="20000"/>
              </a:spcBef>
              <a:spcAft>
                <a:spcPct val="0"/>
              </a:spcAft>
              <a:buChar char="–"/>
              <a:defRPr sz="1800">
                <a:solidFill>
                  <a:srgbClr val="8C9E00"/>
                </a:solidFill>
                <a:latin typeface="+mn-lt"/>
              </a:defRPr>
            </a:lvl4pPr>
            <a:lvl5pPr marL="2057400" indent="-228600" algn="l" rtl="0" eaLnBrk="0" fontAlgn="base" hangingPunct="0">
              <a:spcBef>
                <a:spcPct val="20000"/>
              </a:spcBef>
              <a:spcAft>
                <a:spcPct val="0"/>
              </a:spcAft>
              <a:buChar char="»"/>
              <a:defRPr sz="1800">
                <a:solidFill>
                  <a:srgbClr val="8C9E00"/>
                </a:solidFill>
                <a:latin typeface="+mn-lt"/>
              </a:defRPr>
            </a:lvl5pPr>
            <a:lvl6pPr marL="2514600" indent="-228600" algn="l" rtl="0" fontAlgn="base">
              <a:spcBef>
                <a:spcPct val="20000"/>
              </a:spcBef>
              <a:spcAft>
                <a:spcPct val="0"/>
              </a:spcAft>
              <a:buChar char="»"/>
              <a:defRPr sz="1800">
                <a:solidFill>
                  <a:srgbClr val="8C9E00"/>
                </a:solidFill>
                <a:latin typeface="+mn-lt"/>
              </a:defRPr>
            </a:lvl6pPr>
            <a:lvl7pPr marL="2971800" indent="-228600" algn="l" rtl="0" fontAlgn="base">
              <a:spcBef>
                <a:spcPct val="20000"/>
              </a:spcBef>
              <a:spcAft>
                <a:spcPct val="0"/>
              </a:spcAft>
              <a:buChar char="»"/>
              <a:defRPr sz="1800">
                <a:solidFill>
                  <a:srgbClr val="8C9E00"/>
                </a:solidFill>
                <a:latin typeface="+mn-lt"/>
              </a:defRPr>
            </a:lvl7pPr>
            <a:lvl8pPr marL="3429000" indent="-228600" algn="l" rtl="0" fontAlgn="base">
              <a:spcBef>
                <a:spcPct val="20000"/>
              </a:spcBef>
              <a:spcAft>
                <a:spcPct val="0"/>
              </a:spcAft>
              <a:buChar char="»"/>
              <a:defRPr sz="1800">
                <a:solidFill>
                  <a:srgbClr val="8C9E00"/>
                </a:solidFill>
                <a:latin typeface="+mn-lt"/>
              </a:defRPr>
            </a:lvl8pPr>
            <a:lvl9pPr marL="3886200" indent="-228600" algn="l" rtl="0" fontAlgn="base">
              <a:spcBef>
                <a:spcPct val="20000"/>
              </a:spcBef>
              <a:spcAft>
                <a:spcPct val="0"/>
              </a:spcAft>
              <a:buChar char="»"/>
              <a:defRPr sz="1800">
                <a:solidFill>
                  <a:srgbClr val="8C9E00"/>
                </a:solidFill>
                <a:latin typeface="+mn-lt"/>
              </a:defRPr>
            </a:lvl9pPr>
          </a:lstStyle>
          <a:p>
            <a:pPr marL="0" indent="4763" eaLnBrk="1" hangingPunct="1">
              <a:buFontTx/>
              <a:buNone/>
            </a:pPr>
            <a:r>
              <a:rPr lang="en-US" altLang="en-US" sz="3200" dirty="0" smtClean="0">
                <a:solidFill>
                  <a:schemeClr val="bg1"/>
                </a:solidFill>
              </a:rPr>
              <a:t>A </a:t>
            </a:r>
            <a:r>
              <a:rPr lang="en-US" altLang="en-US" sz="3200" b="1" i="1" dirty="0" smtClean="0">
                <a:solidFill>
                  <a:schemeClr val="bg1"/>
                </a:solidFill>
              </a:rPr>
              <a:t>Light Duty work </a:t>
            </a:r>
            <a:r>
              <a:rPr lang="en-US" altLang="en-US" sz="3200" dirty="0" smtClean="0">
                <a:solidFill>
                  <a:schemeClr val="bg1"/>
                </a:solidFill>
              </a:rPr>
              <a:t>assignment uses real job duties to accommodate injured workers' medical restrictions for a specified time period</a:t>
            </a:r>
            <a:r>
              <a:rPr lang="en-US" altLang="en-US" sz="3200" dirty="0">
                <a:solidFill>
                  <a:schemeClr val="bg1"/>
                </a:solidFill>
              </a:rPr>
              <a:t>. Light duty allows employees to return to the workforce as a productive member of the organization, and can act as a rehabilitation measure to help the employee eventually return to full </a:t>
            </a:r>
            <a:r>
              <a:rPr lang="en-US" altLang="en-US" sz="3200" dirty="0" smtClean="0">
                <a:solidFill>
                  <a:schemeClr val="bg1"/>
                </a:solidFill>
              </a:rPr>
              <a:t>duty</a:t>
            </a:r>
          </a:p>
        </p:txBody>
      </p:sp>
    </p:spTree>
    <p:extLst>
      <p:ext uri="{BB962C8B-B14F-4D97-AF65-F5344CB8AC3E}">
        <p14:creationId xmlns:p14="http://schemas.microsoft.com/office/powerpoint/2010/main" val="2266159394"/>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1216</TotalTime>
  <Words>1752</Words>
  <Application>Microsoft Office PowerPoint</Application>
  <PresentationFormat>On-screen Show (4:3)</PresentationFormat>
  <Paragraphs>296</Paragraphs>
  <Slides>45</Slides>
  <Notes>36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Book Antiqua</vt:lpstr>
      <vt:lpstr>Calibri</vt:lpstr>
      <vt:lpstr>Lucida Sans</vt:lpstr>
      <vt:lpstr>Times New Roman</vt:lpstr>
      <vt:lpstr>Wingdings</vt:lpstr>
      <vt:lpstr>Wingdings 2</vt:lpstr>
      <vt:lpstr>Wingdings 3</vt:lpstr>
      <vt:lpstr>Apex</vt:lpstr>
      <vt:lpstr>PowerPoint Presentation</vt:lpstr>
      <vt:lpstr>Learning Objectives</vt:lpstr>
      <vt:lpstr>What is Return to Work (RTW)</vt:lpstr>
      <vt:lpstr>PowerPoint Presentation</vt:lpstr>
      <vt:lpstr>PowerPoint Presentation</vt:lpstr>
      <vt:lpstr>Value of an early RTW Process</vt:lpstr>
      <vt:lpstr>PowerPoint Presentation</vt:lpstr>
      <vt:lpstr>LIGHT DUTY</vt:lpstr>
      <vt:lpstr>City of Port Orchard Light Duty Policy</vt:lpstr>
      <vt:lpstr>What Light Duty isn’t…</vt:lpstr>
      <vt:lpstr>PowerPoint Presentation</vt:lpstr>
      <vt:lpstr>The RTW Process</vt:lpstr>
      <vt:lpstr>Injured Employee Responsibilities</vt:lpstr>
      <vt:lpstr>PowerPoint Presentation</vt:lpstr>
      <vt:lpstr>Supervisor’s Role in RTW</vt:lpstr>
      <vt:lpstr>PowerPoint Presentation</vt:lpstr>
      <vt:lpstr>Cameraman suffering from Ebola arrives in Nebraska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Psychological and Social Barriers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Mike Rousselle Story</vt:lpstr>
      <vt:lpstr>PowerPoint Presentation</vt:lpstr>
      <vt:lpstr>PowerPoint Presentation</vt:lpstr>
      <vt:lpstr>PowerPoint Presentation</vt:lpstr>
      <vt:lpstr>PowerPoint Presentation</vt:lpstr>
      <vt:lpstr>Employee costs</vt:lpstr>
      <vt:lpstr>Show you care!</vt:lpstr>
      <vt:lpstr>Don’t Let your injured coworker forget To..</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Port Orchard Return to Work</dc:title>
  <dc:subject>Return to Work with Notes</dc:subject>
  <dc:creator>City of Port Orchard</dc:creator>
  <cp:lastModifiedBy>Sortor, Katherine (LNI)</cp:lastModifiedBy>
  <cp:revision>72</cp:revision>
  <dcterms:created xsi:type="dcterms:W3CDTF">2014-10-06T19:22:34Z</dcterms:created>
  <dcterms:modified xsi:type="dcterms:W3CDTF">2017-07-24T16:48:16Z</dcterms:modified>
</cp:coreProperties>
</file>