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0" r:id="rId2"/>
    <p:sldId id="305" r:id="rId3"/>
    <p:sldId id="301" r:id="rId4"/>
    <p:sldId id="261" r:id="rId5"/>
    <p:sldId id="282" r:id="rId6"/>
    <p:sldId id="284" r:id="rId7"/>
    <p:sldId id="285" r:id="rId8"/>
    <p:sldId id="286" r:id="rId9"/>
    <p:sldId id="262" r:id="rId10"/>
    <p:sldId id="263" r:id="rId11"/>
    <p:sldId id="264" r:id="rId12"/>
    <p:sldId id="265" r:id="rId13"/>
    <p:sldId id="303" r:id="rId14"/>
    <p:sldId id="304" r:id="rId15"/>
    <p:sldId id="306" r:id="rId16"/>
    <p:sldId id="302" r:id="rId17"/>
    <p:sldId id="275" r:id="rId18"/>
    <p:sldId id="280" r:id="rId19"/>
    <p:sldId id="276" r:id="rId20"/>
    <p:sldId id="277" r:id="rId21"/>
    <p:sldId id="307" r:id="rId22"/>
    <p:sldId id="278" r:id="rId23"/>
    <p:sldId id="279" r:id="rId24"/>
    <p:sldId id="299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6014" autoAdjust="0"/>
  </p:normalViewPr>
  <p:slideViewPr>
    <p:cSldViewPr>
      <p:cViewPr varScale="1">
        <p:scale>
          <a:sx n="55" d="100"/>
          <a:sy n="55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39BB534-3588-4088-892E-2F7DA5C09BC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3693534-7DA8-48B5-BD1E-75C095478453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8BE794-E98A-4472-AF01-42BD902A89D0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326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7388"/>
            <a:ext cx="4572000" cy="3429000"/>
          </a:xfrm>
          <a:ln/>
        </p:spPr>
      </p:sp>
      <p:sp>
        <p:nvSpPr>
          <p:cNvPr id="326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3400"/>
            <a:ext cx="5032375" cy="411321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1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BB534-3588-4088-892E-2F7DA5C09BCC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2"/>
          <p:cNvPicPr>
            <a:picLocks noChangeAspect="1" noChangeArrowheads="1"/>
          </p:cNvPicPr>
          <p:nvPr userDrawn="1"/>
        </p:nvPicPr>
        <p:blipFill>
          <a:blip r:embed="rId2" cstate="print"/>
          <a:srcRect t="13333" b="20000"/>
          <a:stretch>
            <a:fillRect/>
          </a:stretch>
        </p:blipFill>
        <p:spPr bwMode="auto">
          <a:xfrm>
            <a:off x="0" y="914400"/>
            <a:ext cx="9144000" cy="4572000"/>
          </a:xfrm>
          <a:prstGeom prst="rect">
            <a:avLst/>
          </a:prstGeom>
          <a:noFill/>
        </p:spPr>
      </p:pic>
      <p:pic>
        <p:nvPicPr>
          <p:cNvPr id="6155" name="Picture 11" descr="header-alt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857375"/>
          </a:xfrm>
          <a:prstGeom prst="rect">
            <a:avLst/>
          </a:prstGeom>
          <a:noFill/>
        </p:spPr>
      </p:pic>
      <p:pic>
        <p:nvPicPr>
          <p:cNvPr id="6147" name="Picture 3" descr="footer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92675"/>
            <a:ext cx="9144000" cy="1965325"/>
          </a:xfrm>
          <a:prstGeom prst="rect">
            <a:avLst/>
          </a:prstGeom>
          <a:noFill/>
        </p:spPr>
      </p:pic>
      <p:sp>
        <p:nvSpPr>
          <p:cNvPr id="614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76200" y="228600"/>
            <a:ext cx="8839200" cy="7620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5486400"/>
            <a:ext cx="6400800" cy="609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76200" y="6172200"/>
            <a:ext cx="2133600" cy="30480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2286000" y="6172200"/>
            <a:ext cx="4800600" cy="533400"/>
          </a:xfrm>
        </p:spPr>
        <p:txBody>
          <a:bodyPr anchor="t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401844"/>
            <a:ext cx="2133600" cy="247650"/>
          </a:xfrm>
        </p:spPr>
        <p:txBody>
          <a:bodyPr/>
          <a:lstStyle>
            <a:lvl1pPr algn="l"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(</a:t>
            </a:r>
            <a:fld id="{44714E9A-8220-432D-8E89-4A88F5F8CB4A}" type="slidenum">
              <a:rPr lang="en-US" smtClean="0"/>
              <a:pPr/>
              <a:t>‹#›</a:t>
            </a:fld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12" name="Picture 1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32326" y="6251244"/>
            <a:ext cx="1066800" cy="494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CE340E-D9CF-4DBC-80D3-F78A993D74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76200"/>
            <a:ext cx="215265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76200"/>
            <a:ext cx="630555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1EED0-3A05-4974-9DE2-2F8340C96D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610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1430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05000" y="6324600"/>
            <a:ext cx="38100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304800" cy="304800"/>
          </a:xfrm>
        </p:spPr>
        <p:txBody>
          <a:bodyPr/>
          <a:lstStyle>
            <a:lvl1pPr>
              <a:defRPr/>
            </a:lvl1pPr>
          </a:lstStyle>
          <a:p>
            <a:fld id="{5FF5A440-2094-42D5-A0AB-53F8E43321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DC8F7-9EF8-49F7-888B-D7950979A5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235471-91B4-4800-8ACE-ECFB65AFD6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ACEA16-653A-4CF4-8AA6-73CED703B9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A2816F-C285-496D-9ABF-328351653D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C2462-68CF-464A-8871-FEE82C1ADF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D8992-30DF-421D-B68A-FFA0E3ACF7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14D5A-5FD2-41FD-889F-24AB6A7272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0E737D-AF19-4132-B5F5-4E5A299EBB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ooter"/>
          <p:cNvPicPr>
            <a:picLocks noChangeAspect="1" noChangeArrowheads="1"/>
          </p:cNvPicPr>
          <p:nvPr userDrawn="1"/>
        </p:nvPicPr>
        <p:blipFill>
          <a:blip r:embed="rId14" cstate="print"/>
          <a:srcRect b="41843"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</p:spPr>
      </p:pic>
      <p:pic>
        <p:nvPicPr>
          <p:cNvPr id="1037" name="Picture 13" descr="logo-uh-white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791200" y="6275388"/>
            <a:ext cx="3190875" cy="431800"/>
          </a:xfrm>
          <a:prstGeom prst="rect">
            <a:avLst/>
          </a:prstGeom>
          <a:noFill/>
        </p:spPr>
      </p:pic>
      <p:pic>
        <p:nvPicPr>
          <p:cNvPr id="1039" name="Picture 15" descr="header-alt"/>
          <p:cNvPicPr>
            <a:picLocks noChangeAspect="1" noChangeArrowheads="1"/>
          </p:cNvPicPr>
          <p:nvPr userDrawn="1"/>
        </p:nvPicPr>
        <p:blipFill>
          <a:blip r:embed="rId16" cstate="print"/>
          <a:srcRect t="16411"/>
          <a:stretch>
            <a:fillRect/>
          </a:stretch>
        </p:blipFill>
        <p:spPr bwMode="auto">
          <a:xfrm>
            <a:off x="0" y="0"/>
            <a:ext cx="9144000" cy="1552575"/>
          </a:xfrm>
          <a:prstGeom prst="rect">
            <a:avLst/>
          </a:prstGeom>
          <a:noFill/>
        </p:spPr>
      </p:pic>
      <p:sp>
        <p:nvSpPr>
          <p:cNvPr id="1041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143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5000" y="6324600"/>
            <a:ext cx="3810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37764" y="63246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(</a:t>
            </a:r>
            <a:fld id="{ED2B6327-348C-4BE2-9F18-00369EE07C62}" type="slidenum">
              <a:rPr lang="en-US" smtClean="0"/>
              <a:pPr/>
              <a:t>‹#›</a:t>
            </a:fld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8610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45" name="Rectangle 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1" name="Picture 1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0376" y="6313874"/>
            <a:ext cx="1066800" cy="494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5" grpId="0" build="p" bldLvl="2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video" Target="file:///C:\Applied%20Ergo%20Presentation\DP%20-%20Dog%20food%20to%20bottom%20shelf%20SPLICE.wmv" TargetMode="External"/><Relationship Id="rId2" Type="http://schemas.openxmlformats.org/officeDocument/2006/relationships/video" Target="file:///C:\Users\Samantha\Documents\Grocery%20Research%20Project%204-26-09\Applied%20Ergonomics%20Conference%202011\DP%20-%20Dog%20food%20to%20bottom%20shelf%20SPLICE.wmv" TargetMode="External"/><Relationship Id="rId1" Type="http://schemas.openxmlformats.org/officeDocument/2006/relationships/video" Target="file:///C:\Users\Samantha\Documents\Grocery%20Research%20Project%204-26-09\Yokes\EWU%20Research%20Symposium\DP%20-%20Dog%20food%20to%20bottom%20shelf%20SPLICE.wmv" TargetMode="External"/><Relationship Id="rId5" Type="http://schemas.openxmlformats.org/officeDocument/2006/relationships/image" Target="../media/image19.png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Applied%20Ergo%20Presentation\reps%20-%20cashiering.wmv" TargetMode="External"/><Relationship Id="rId1" Type="http://schemas.openxmlformats.org/officeDocument/2006/relationships/video" Target="file:///C:\Users\Samantha\Documents\Grocery%20Research%20Project%204-26-09\applied%20ergo\Process%20Training\reps%20-%20cashiering.wmv" TargetMode="Externa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Applied%20Ergo%20Presentation\awk%20post%20-%20LFB%20dough%20lift.wmv" TargetMode="External"/><Relationship Id="rId1" Type="http://schemas.openxmlformats.org/officeDocument/2006/relationships/video" Target="file:///C:\Users\Samantha\Documents\Grocery%20Research%20Project%204-26-09\applied%20ergo\Process%20Training\awk%20post%20-%20LFB%20dough%20lift.wmv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Applied%20Ergo%20Presentation\lifting%20-%20%20oh%20dog%20food.wmv" TargetMode="External"/><Relationship Id="rId1" Type="http://schemas.openxmlformats.org/officeDocument/2006/relationships/video" Target="file:///C:\Users\Samantha\Documents\Grocery%20Research%20Project%204-26-09\applied%20ergo\Process%20Training\lifting%20-%20%20oh%20dog%20food.wmv" TargetMode="External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624392"/>
            <a:ext cx="8839200" cy="76200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  <a:defRPr/>
            </a:pPr>
            <a:r>
              <a:rPr lang="en-US" sz="2900" dirty="0" smtClean="0"/>
              <a:t>Implementing Participatory Ergonomics </a:t>
            </a:r>
            <a:br>
              <a:rPr lang="en-US" sz="2900" dirty="0" smtClean="0"/>
            </a:br>
            <a:r>
              <a:rPr lang="en-US" sz="2900" dirty="0" smtClean="0"/>
              <a:t>in </a:t>
            </a:r>
            <a:r>
              <a:rPr lang="en-US" sz="2900" dirty="0"/>
              <a:t>the Grocery </a:t>
            </a:r>
            <a:r>
              <a:rPr lang="en-US" sz="2900" dirty="0" smtClean="0"/>
              <a:t>Industry</a:t>
            </a:r>
            <a:r>
              <a:rPr lang="en-US" sz="3300" dirty="0" smtClean="0"/>
              <a:t/>
            </a:r>
            <a:br>
              <a:rPr lang="en-US" sz="3300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18383" y="4340299"/>
            <a:ext cx="3886200" cy="2133600"/>
          </a:xfr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Samantha </a:t>
            </a:r>
            <a:r>
              <a:rPr lang="en-US" sz="2200" dirty="0" err="1" smtClean="0">
                <a:solidFill>
                  <a:schemeClr val="tx1"/>
                </a:solidFill>
              </a:rPr>
              <a:t>Modderman</a:t>
            </a:r>
            <a:r>
              <a:rPr lang="en-US" sz="2200" dirty="0" smtClean="0">
                <a:solidFill>
                  <a:schemeClr val="tx1"/>
                </a:solidFill>
              </a:rPr>
              <a:t>, SPT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Dan Anton, PT, PhD, ATC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Douglas Weeks, PhD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Daniel Hanson, DC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Steve </a:t>
            </a:r>
            <a:r>
              <a:rPr lang="en-US" sz="2200" dirty="0" err="1" smtClean="0">
                <a:solidFill>
                  <a:schemeClr val="tx1"/>
                </a:solidFill>
              </a:rPr>
              <a:t>Goldrick</a:t>
            </a:r>
            <a:r>
              <a:rPr lang="en-US" sz="2200" dirty="0" smtClean="0">
                <a:solidFill>
                  <a:schemeClr val="tx1"/>
                </a:solidFill>
              </a:rPr>
              <a:t>, SPT</a:t>
            </a:r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4714E9A-8220-432D-8E89-4A88F5F8CB4A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800" smtClean="0"/>
              <a:t>Participatory Ergonomics Program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Train workers to identify and analyze workplace hazards</a:t>
            </a:r>
          </a:p>
          <a:p>
            <a:pPr eaLnBrk="1" hangingPunct="1"/>
            <a:r>
              <a:rPr lang="en-US" dirty="0" smtClean="0"/>
              <a:t>Workers devise and implement solutions</a:t>
            </a:r>
          </a:p>
          <a:p>
            <a:pPr eaLnBrk="1" hangingPunct="1"/>
            <a:r>
              <a:rPr lang="en-US" dirty="0" smtClean="0"/>
              <a:t>Benefits: </a:t>
            </a:r>
          </a:p>
          <a:p>
            <a:pPr lvl="1" eaLnBrk="1" hangingPunct="1"/>
            <a:r>
              <a:rPr lang="en-US" dirty="0" smtClean="0"/>
              <a:t>Takes advantage of worker knowledge</a:t>
            </a:r>
          </a:p>
          <a:p>
            <a:pPr lvl="1" eaLnBrk="1" hangingPunct="1"/>
            <a:r>
              <a:rPr lang="en-US" dirty="0" smtClean="0"/>
              <a:t>Workers share responsibility</a:t>
            </a:r>
          </a:p>
          <a:p>
            <a:pPr lvl="1" eaLnBrk="1" hangingPunct="1"/>
            <a:r>
              <a:rPr lang="en-US" dirty="0" smtClean="0"/>
              <a:t>Better acceptance of solutions</a:t>
            </a:r>
          </a:p>
          <a:p>
            <a:pPr eaLnBrk="1" hangingPunct="1"/>
            <a:r>
              <a:rPr lang="en-US" dirty="0" smtClean="0"/>
              <a:t>Utilized successfully in other industries</a:t>
            </a:r>
          </a:p>
          <a:p>
            <a:pPr lvl="1" eaLnBrk="1" hangingPunct="1"/>
            <a:endParaRPr lang="en-US" dirty="0" smtClean="0"/>
          </a:p>
        </p:txBody>
      </p:sp>
      <p:pic>
        <p:nvPicPr>
          <p:cNvPr id="1027" name="Picture 3" descr="C:\Users\Owner\AppData\Local\Microsoft\Windows\Temporary Internet Files\Content.IE5\MMDRMZ4J\MC900023533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87584" y="2864140"/>
            <a:ext cx="1423016" cy="1631659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Purpose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Implement a participatory ergonomics program in a medium-sized grocery store and evaluate its effectiveness</a:t>
            </a:r>
          </a:p>
        </p:txBody>
      </p:sp>
      <p:pic>
        <p:nvPicPr>
          <p:cNvPr id="5" name="Content Placeholder 4" descr="DSC0000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196306"/>
            <a:ext cx="4038600" cy="3028950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CEA16-653A-4CF4-8AA6-73CED703B9AB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Methods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Two Experimental Groups</a:t>
            </a:r>
          </a:p>
          <a:p>
            <a:pPr lvl="1"/>
            <a:r>
              <a:rPr lang="en-US" sz="2800" dirty="0" smtClean="0"/>
              <a:t>Control</a:t>
            </a:r>
          </a:p>
          <a:p>
            <a:pPr lvl="2"/>
            <a:r>
              <a:rPr lang="en-US" sz="2400" dirty="0" smtClean="0"/>
              <a:t>No intervention; regular workplace safety training</a:t>
            </a:r>
          </a:p>
          <a:p>
            <a:pPr lvl="1"/>
            <a:r>
              <a:rPr lang="en-US" sz="2800" dirty="0" smtClean="0"/>
              <a:t>Intervention</a:t>
            </a:r>
          </a:p>
          <a:p>
            <a:pPr lvl="2"/>
            <a:r>
              <a:rPr lang="en-US" sz="2400" dirty="0" smtClean="0"/>
              <a:t>Safety committee received 6 hours of ergonomic training </a:t>
            </a:r>
            <a:r>
              <a:rPr lang="en-US" sz="2400" dirty="0" smtClean="0">
                <a:sym typeface="Wingdings" pitchFamily="2" charset="2"/>
              </a:rPr>
              <a:t> </a:t>
            </a:r>
            <a:r>
              <a:rPr lang="en-US" sz="2400" b="1" dirty="0" smtClean="0">
                <a:sym typeface="Wingdings" pitchFamily="2" charset="2"/>
              </a:rPr>
              <a:t>ergonomics process plan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Ergonomics Process Plan</a:t>
            </a:r>
            <a:endParaRPr lang="en-US" dirty="0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>
            <p:ph idx="1"/>
          </p:nvPr>
        </p:nvGraphicFramePr>
        <p:xfrm>
          <a:off x="1444385" y="1258916"/>
          <a:ext cx="6324600" cy="4597845"/>
        </p:xfrm>
        <a:graphic>
          <a:graphicData uri="http://schemas.openxmlformats.org/presentationml/2006/ole">
            <p:oleObj spid="_x0000_s1027" name="Picture" r:id="rId3" imgW="2447640" imgH="1780200" progId="Word.Picture.8">
              <p:embed/>
            </p:oleObj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Ergonomics Process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Identification</a:t>
            </a:r>
          </a:p>
          <a:p>
            <a:pPr lvl="1"/>
            <a:r>
              <a:rPr lang="en-US" dirty="0" smtClean="0"/>
              <a:t>Work-related MSDs and risk factors</a:t>
            </a:r>
          </a:p>
          <a:p>
            <a:r>
              <a:rPr lang="en-US" dirty="0" smtClean="0"/>
              <a:t>Analysis</a:t>
            </a:r>
          </a:p>
          <a:p>
            <a:pPr lvl="1"/>
            <a:r>
              <a:rPr lang="en-US" dirty="0" smtClean="0"/>
              <a:t>Ergonomic exposure assessment</a:t>
            </a:r>
          </a:p>
          <a:p>
            <a:pPr lvl="1"/>
            <a:r>
              <a:rPr lang="en-US" dirty="0" smtClean="0"/>
              <a:t>Worker injury and survey reports</a:t>
            </a:r>
          </a:p>
          <a:p>
            <a:r>
              <a:rPr lang="en-US" dirty="0" smtClean="0"/>
              <a:t>Develop solutions</a:t>
            </a:r>
          </a:p>
          <a:p>
            <a:r>
              <a:rPr lang="en-US" dirty="0" smtClean="0"/>
              <a:t>Implementation</a:t>
            </a:r>
          </a:p>
          <a:p>
            <a:r>
              <a:rPr lang="en-US" dirty="0" smtClean="0"/>
              <a:t>Evaluation</a:t>
            </a:r>
          </a:p>
          <a:p>
            <a:pPr lvl="1"/>
            <a:r>
              <a:rPr lang="en-US" dirty="0" smtClean="0"/>
              <a:t>Occurs several months after implementation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en-US" dirty="0" smtClean="0">
              <a:sym typeface="Wingdings" pitchFamily="2" charset="2"/>
            </a:endParaRPr>
          </a:p>
          <a:p>
            <a:pPr eaLnBrk="1" hangingPunct="1"/>
            <a:r>
              <a:rPr lang="en-US" dirty="0" smtClean="0">
                <a:sym typeface="Wingdings" pitchFamily="2" charset="2"/>
              </a:rPr>
              <a:t>Baseline and follow-up data collected</a:t>
            </a:r>
          </a:p>
          <a:p>
            <a:pPr lvl="1" eaLnBrk="1" hangingPunct="1"/>
            <a:r>
              <a:rPr lang="en-US" dirty="0" smtClean="0">
                <a:sym typeface="Wingdings" pitchFamily="2" charset="2"/>
              </a:rPr>
              <a:t>Company injury data</a:t>
            </a:r>
          </a:p>
          <a:p>
            <a:pPr lvl="1" eaLnBrk="1" hangingPunct="1"/>
            <a:r>
              <a:rPr lang="en-US" dirty="0" smtClean="0">
                <a:sym typeface="Wingdings" pitchFamily="2" charset="2"/>
              </a:rPr>
              <a:t>Musculoskeletal symptom surveys</a:t>
            </a:r>
          </a:p>
          <a:p>
            <a:pPr lvl="1" eaLnBrk="1" hangingPunct="1"/>
            <a:r>
              <a:rPr lang="en-US" b="1" dirty="0" smtClean="0">
                <a:sym typeface="Wingdings" pitchFamily="2" charset="2"/>
              </a:rPr>
              <a:t>Workplace exposure assessments</a:t>
            </a:r>
          </a:p>
          <a:p>
            <a:endParaRPr lang="en-US" dirty="0"/>
          </a:p>
        </p:txBody>
      </p:sp>
      <p:pic>
        <p:nvPicPr>
          <p:cNvPr id="5" name="Content Placeholder 4" descr="PPTDB8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15094" r="16981" b="37442"/>
          <a:stretch>
            <a:fillRect/>
          </a:stretch>
        </p:blipFill>
        <p:spPr>
          <a:xfrm>
            <a:off x="5257800" y="1368963"/>
            <a:ext cx="3200400" cy="4117437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CEA16-653A-4CF4-8AA6-73CED703B9AB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Workplace Exposure Assessments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/>
              <a:t>Rodgers Fatigue Index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/>
              <a:t>Hand Activity Level (HAL)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 err="1" smtClean="0"/>
              <a:t>Ovako</a:t>
            </a:r>
            <a:r>
              <a:rPr lang="en-US" dirty="0" smtClean="0"/>
              <a:t> Working Posture Analysis (OWAS)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/>
              <a:t>WISHA Lifting Analysis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/>
              <a:t>Utah Compression Scale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Utah Compression Scale</a:t>
            </a:r>
          </a:p>
        </p:txBody>
      </p:sp>
      <p:pic>
        <p:nvPicPr>
          <p:cNvPr id="2458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838200"/>
            <a:ext cx="4495800" cy="5029200"/>
          </a:xfrm>
          <a:noFill/>
        </p:spPr>
      </p:pic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228600" y="1828800"/>
            <a:ext cx="3429000" cy="4191000"/>
          </a:xfrm>
        </p:spPr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en-US" dirty="0" smtClean="0"/>
              <a:t>Assesses 2 of 5 major risk factors for MSDs</a:t>
            </a:r>
          </a:p>
          <a:p>
            <a:pPr eaLnBrk="1" hangingPunct="1">
              <a:spcAft>
                <a:spcPts val="600"/>
              </a:spcAft>
            </a:pPr>
            <a:r>
              <a:rPr lang="en-US" dirty="0" smtClean="0"/>
              <a:t>3 force vectors (Muscle Force, UBW, L)</a:t>
            </a:r>
          </a:p>
          <a:p>
            <a:pPr eaLnBrk="1" hangingPunct="1">
              <a:spcAft>
                <a:spcPts val="600"/>
              </a:spcAft>
            </a:pPr>
            <a:r>
              <a:rPr lang="en-US" dirty="0" smtClean="0"/>
              <a:t>700 lb. acceptable limit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CEA16-653A-4CF4-8AA6-73CED703B9AB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Utah Compression Scale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3332" y="1087595"/>
            <a:ext cx="657225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 b="23404"/>
          <a:stretch>
            <a:fillRect/>
          </a:stretch>
        </p:blipFill>
        <p:spPr bwMode="auto">
          <a:xfrm>
            <a:off x="1371269" y="4184168"/>
            <a:ext cx="65722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DP - Dog food to bottom shelf SPLICE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143000" y="1423988"/>
            <a:ext cx="6858000" cy="4572000"/>
          </a:xfrm>
          <a:prstGeom prst="rect">
            <a:avLst/>
          </a:prstGeom>
        </p:spPr>
      </p:pic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Utah Example</a:t>
            </a:r>
          </a:p>
        </p:txBody>
      </p:sp>
      <p:pic>
        <p:nvPicPr>
          <p:cNvPr id="5" name="DP - Dog food to bottom shelf SPLICE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1143000" y="1143000"/>
            <a:ext cx="6858000" cy="45720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9" name="DP - Dog food to bottom shelf SPLICE.wmv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5" cstate="print"/>
          <a:stretch>
            <a:fillRect/>
          </a:stretch>
        </p:blipFill>
        <p:spPr>
          <a:xfrm>
            <a:off x="1143000" y="1143000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3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Aft>
                <a:spcPts val="1800"/>
              </a:spcAft>
            </a:pPr>
            <a:r>
              <a:rPr lang="en-US" dirty="0" smtClean="0"/>
              <a:t>Identify common musculoskeletal disorders (MSDs) and risk factors for MSDs in the grocery industry</a:t>
            </a:r>
          </a:p>
          <a:p>
            <a:pPr lvl="0">
              <a:spcAft>
                <a:spcPts val="1800"/>
              </a:spcAft>
            </a:pPr>
            <a:r>
              <a:rPr lang="en-US" dirty="0" smtClean="0"/>
              <a:t>Explain how participatory ergonomics can be used as a solution to minimize MSDs in a medium-sized grocery store chain</a:t>
            </a:r>
          </a:p>
          <a:p>
            <a:pPr lvl="0">
              <a:spcAft>
                <a:spcPts val="1800"/>
              </a:spcAft>
            </a:pPr>
            <a:r>
              <a:rPr lang="en-US" dirty="0" smtClean="0"/>
              <a:t>Demonstrate </a:t>
            </a:r>
            <a:r>
              <a:rPr lang="en-US" dirty="0" smtClean="0"/>
              <a:t>ergonomic exposure assessment </a:t>
            </a:r>
            <a:r>
              <a:rPr lang="en-US" dirty="0" smtClean="0"/>
              <a:t>methods for use in grocery stores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055" y="1676400"/>
            <a:ext cx="8401822" cy="3872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7086600" y="2057400"/>
            <a:ext cx="121920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150</a:t>
            </a: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7086600" y="2667000"/>
            <a:ext cx="121920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37.5</a:t>
            </a: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7086600" y="3200400"/>
            <a:ext cx="129540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37</a:t>
            </a:r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7086600" y="3733800"/>
            <a:ext cx="129540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90</a:t>
            </a: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7086600" y="4343400"/>
            <a:ext cx="129540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1.0</a:t>
            </a:r>
          </a:p>
        </p:txBody>
      </p:sp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Utah Example	</a:t>
            </a:r>
          </a:p>
        </p:txBody>
      </p:sp>
      <p:pic>
        <p:nvPicPr>
          <p:cNvPr id="20" name="Picture 19" descr="DSC0008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67000" y="2112036"/>
            <a:ext cx="3962400" cy="2971800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Utah Example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b="23404"/>
          <a:stretch>
            <a:fillRect/>
          </a:stretch>
        </p:blipFill>
        <p:spPr bwMode="auto">
          <a:xfrm>
            <a:off x="482815" y="2208348"/>
            <a:ext cx="8254342" cy="2583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0"/>
          <p:cNvSpPr txBox="1">
            <a:spLocks noChangeArrowheads="1"/>
          </p:cNvSpPr>
          <p:nvPr/>
        </p:nvSpPr>
        <p:spPr bwMode="auto">
          <a:xfrm>
            <a:off x="4537494" y="2649747"/>
            <a:ext cx="803694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150</a:t>
            </a: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5599718" y="2631649"/>
            <a:ext cx="10052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1.0</a:t>
            </a: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4375185" y="3175114"/>
            <a:ext cx="1292358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37.5</a:t>
            </a: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5791200" y="3183147"/>
            <a:ext cx="8528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37</a:t>
            </a:r>
          </a:p>
        </p:txBody>
      </p:sp>
      <p:sp>
        <p:nvSpPr>
          <p:cNvPr id="11" name="TextBox 14"/>
          <p:cNvSpPr txBox="1">
            <a:spLocks noChangeArrowheads="1"/>
          </p:cNvSpPr>
          <p:nvPr/>
        </p:nvSpPr>
        <p:spPr bwMode="auto">
          <a:xfrm>
            <a:off x="4366398" y="3721545"/>
            <a:ext cx="1001269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150</a:t>
            </a:r>
          </a:p>
        </p:txBody>
      </p:sp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5712124" y="3722923"/>
            <a:ext cx="1353694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37.5</a:t>
            </a:r>
          </a:p>
        </p:txBody>
      </p:sp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7377255" y="2597143"/>
            <a:ext cx="936426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450</a:t>
            </a:r>
          </a:p>
        </p:txBody>
      </p:sp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7218870" y="3143574"/>
            <a:ext cx="122987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693.75</a:t>
            </a:r>
          </a:p>
        </p:txBody>
      </p: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7391543" y="3708845"/>
            <a:ext cx="936426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90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027653" y="4251891"/>
            <a:ext cx="161087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500" b="1" dirty="0">
                <a:solidFill>
                  <a:srgbClr val="FF0000"/>
                </a:solidFill>
              </a:rPr>
              <a:t>1233.75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Conclusion</a:t>
            </a:r>
          </a:p>
        </p:txBody>
      </p:sp>
      <p:pic>
        <p:nvPicPr>
          <p:cNvPr id="5" name="Content Placeholder 4" descr="DP - zoomed out view of on sale meat in meat room #2 2009-08-27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196306"/>
            <a:ext cx="4038600" cy="302895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Study still in progress…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Expect to see improvement in safety and reduction of MSD risk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CEA16-653A-4CF4-8AA6-73CED703B9AB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Acknowledgements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project was funded by Washington State Department of Labor &amp; Industries Safety and Health Investments Project</a:t>
            </a:r>
          </a:p>
          <a:p>
            <a:pPr lvl="1"/>
            <a:r>
              <a:rPr lang="en-US" dirty="0" smtClean="0"/>
              <a:t>SHIP Grant 2008XH00097 </a:t>
            </a:r>
          </a:p>
          <a:p>
            <a:r>
              <a:rPr lang="en-US" dirty="0" smtClean="0"/>
              <a:t>Yoke’s Fresh Markets</a:t>
            </a:r>
          </a:p>
          <a:p>
            <a:pPr lvl="1"/>
            <a:r>
              <a:rPr lang="en-US" dirty="0" smtClean="0"/>
              <a:t>Management</a:t>
            </a:r>
          </a:p>
          <a:p>
            <a:pPr lvl="1"/>
            <a:r>
              <a:rPr lang="en-US" dirty="0" smtClean="0"/>
              <a:t>Workers</a:t>
            </a:r>
          </a:p>
        </p:txBody>
      </p:sp>
      <p:pic>
        <p:nvPicPr>
          <p:cNvPr id="4" name="Picture 3" descr="Yokes Deer Park Store Fro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3174534"/>
            <a:ext cx="3200400" cy="22860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Text Box 3"/>
          <p:cNvSpPr txBox="1">
            <a:spLocks noChangeArrowheads="1"/>
          </p:cNvSpPr>
          <p:nvPr/>
        </p:nvSpPr>
        <p:spPr bwMode="auto">
          <a:xfrm>
            <a:off x="1752600" y="2438400"/>
            <a:ext cx="55626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7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  <a:cs typeface="Arial" charset="0"/>
              </a:rPr>
              <a:t>Questions?</a:t>
            </a:r>
            <a:endParaRPr lang="en-US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itchFamily="66" charset="0"/>
              <a:cs typeface="Arial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4714E9A-8220-432D-8E89-4A88F5F8CB4A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Musculoskeletal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MSDs </a:t>
            </a:r>
            <a:r>
              <a:rPr lang="en-US" dirty="0" smtClean="0"/>
              <a:t>in the workplace</a:t>
            </a:r>
          </a:p>
          <a:p>
            <a:pPr lvl="1"/>
            <a:r>
              <a:rPr lang="en-US" dirty="0" smtClean="0"/>
              <a:t>Examples</a:t>
            </a:r>
          </a:p>
          <a:p>
            <a:pPr lvl="2"/>
            <a:r>
              <a:rPr lang="en-US" dirty="0" smtClean="0"/>
              <a:t>Rotator cuff tear</a:t>
            </a:r>
          </a:p>
          <a:p>
            <a:pPr lvl="2"/>
            <a:r>
              <a:rPr lang="en-US" dirty="0" smtClean="0"/>
              <a:t>Carpal tunnel syndrome</a:t>
            </a:r>
          </a:p>
          <a:p>
            <a:pPr lvl="2"/>
            <a:r>
              <a:rPr lang="en-US" dirty="0" smtClean="0"/>
              <a:t>Muscle strains</a:t>
            </a:r>
          </a:p>
          <a:p>
            <a:pPr lvl="1"/>
            <a:r>
              <a:rPr lang="en-US" dirty="0" smtClean="0"/>
              <a:t>Account for highest % of L&amp;I compensation &amp; disability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196306"/>
            <a:ext cx="4038600" cy="30289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CEA16-653A-4CF4-8AA6-73CED703B9A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MSDs in the Grocery Industry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sz="2500" u="sng" dirty="0" smtClean="0"/>
              <a:t>National:</a:t>
            </a:r>
            <a:r>
              <a:rPr lang="en-US" sz="2500" dirty="0" smtClean="0"/>
              <a:t> Strategic goal #1 for NORA</a:t>
            </a:r>
            <a:endParaRPr lang="en-US" sz="2500" u="sng" dirty="0" smtClean="0"/>
          </a:p>
          <a:p>
            <a:pPr>
              <a:spcAft>
                <a:spcPts val="600"/>
              </a:spcAft>
            </a:pPr>
            <a:r>
              <a:rPr lang="en-US" sz="2500" u="sng" dirty="0" smtClean="0"/>
              <a:t>Washington</a:t>
            </a:r>
            <a:r>
              <a:rPr lang="en-US" sz="2500" dirty="0" smtClean="0"/>
              <a:t>: Compensation rate for grocery industry is 1.8x state rate</a:t>
            </a:r>
          </a:p>
          <a:p>
            <a:r>
              <a:rPr lang="en-US" sz="2500" u="sng" dirty="0" smtClean="0"/>
              <a:t>Local</a:t>
            </a:r>
            <a:r>
              <a:rPr lang="en-US" sz="2500" dirty="0" smtClean="0"/>
              <a:t>: Small to medium-sized chains most at risk due to lack of resources/ funds for training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Picture 4" descr="courtesy_clerk_job_descript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5344" y="1480784"/>
            <a:ext cx="2891632" cy="434499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CEA16-653A-4CF4-8AA6-73CED703B9A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Risk Factors Associated with MSDs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Heavy lifting</a:t>
            </a:r>
          </a:p>
          <a:p>
            <a:r>
              <a:rPr lang="en-US" dirty="0" smtClean="0"/>
              <a:t>Awkward postures (e.g. chicken wing)</a:t>
            </a:r>
          </a:p>
          <a:p>
            <a:r>
              <a:rPr lang="en-US" dirty="0" smtClean="0"/>
              <a:t>Static postures</a:t>
            </a:r>
          </a:p>
          <a:p>
            <a:r>
              <a:rPr lang="en-US" dirty="0" smtClean="0"/>
              <a:t>Forceful hand exertions</a:t>
            </a:r>
          </a:p>
          <a:p>
            <a:r>
              <a:rPr lang="en-US" dirty="0" smtClean="0"/>
              <a:t>High repetition</a:t>
            </a:r>
          </a:p>
          <a:p>
            <a:r>
              <a:rPr lang="en-US" dirty="0" smtClean="0"/>
              <a:t>Hand-arm vibration</a:t>
            </a:r>
          </a:p>
          <a:p>
            <a:r>
              <a:rPr lang="en-US" dirty="0" smtClean="0"/>
              <a:t>Fatigue</a:t>
            </a:r>
          </a:p>
          <a:p>
            <a:r>
              <a:rPr lang="en-US" dirty="0" smtClean="0"/>
              <a:t>USUALLY OCCUR IN COMBINATIONS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Grocery Industry Specific Tasks</a:t>
            </a:r>
            <a:endParaRPr lang="en-US" dirty="0"/>
          </a:p>
        </p:txBody>
      </p:sp>
      <p:pic>
        <p:nvPicPr>
          <p:cNvPr id="4" name="reps - cashiering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524000" y="1423988"/>
            <a:ext cx="6096000" cy="45720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" name="reps - cashiering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3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Grocery Industry Specific Tasks</a:t>
            </a:r>
            <a:endParaRPr lang="en-US" dirty="0"/>
          </a:p>
        </p:txBody>
      </p:sp>
      <p:pic>
        <p:nvPicPr>
          <p:cNvPr id="4" name="awk post - LFB dough lift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524000" y="1423988"/>
            <a:ext cx="6096000" cy="45720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6" name="awk post - LFB dough lift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3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Grocery Industry Specific Tasks</a:t>
            </a:r>
            <a:endParaRPr lang="en-US" dirty="0"/>
          </a:p>
        </p:txBody>
      </p:sp>
      <p:pic>
        <p:nvPicPr>
          <p:cNvPr id="4" name="lifting -  oh dog food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524000" y="1423988"/>
            <a:ext cx="6096000" cy="45720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C8F7-9EF8-49F7-888B-D7950979A525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lifting -  oh dog food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3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Possible Solution</a:t>
            </a:r>
          </a:p>
        </p:txBody>
      </p:sp>
      <p:pic>
        <p:nvPicPr>
          <p:cNvPr id="7" name="Content Placeholder 6" descr="2009-09-14 IT Dairy stocking milk C2_000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194808"/>
            <a:ext cx="4038600" cy="3031946"/>
          </a:xfrm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Implement a participatory ergonomic program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CEA16-653A-4CF4-8AA6-73CED703B9A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13899</TotalTime>
  <Words>471</Words>
  <Application>Microsoft Office PowerPoint</Application>
  <PresentationFormat>On-screen Show (4:3)</PresentationFormat>
  <Paragraphs>158</Paragraphs>
  <Slides>24</Slides>
  <Notes>17</Notes>
  <HiddenSlides>0</HiddenSlides>
  <MMClips>9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Default Design</vt:lpstr>
      <vt:lpstr>Picture</vt:lpstr>
      <vt:lpstr>Implementing Participatory Ergonomics  in the Grocery Industry  </vt:lpstr>
      <vt:lpstr>Objectives</vt:lpstr>
      <vt:lpstr>Musculoskeletal Disorders</vt:lpstr>
      <vt:lpstr>MSDs in the Grocery Industry</vt:lpstr>
      <vt:lpstr>Risk Factors Associated with MSDs</vt:lpstr>
      <vt:lpstr>Grocery Industry Specific Tasks</vt:lpstr>
      <vt:lpstr>Grocery Industry Specific Tasks</vt:lpstr>
      <vt:lpstr>Grocery Industry Specific Tasks</vt:lpstr>
      <vt:lpstr>Possible Solution</vt:lpstr>
      <vt:lpstr>Participatory Ergonomics Program</vt:lpstr>
      <vt:lpstr>Purpose</vt:lpstr>
      <vt:lpstr>Methods</vt:lpstr>
      <vt:lpstr>Ergonomics Process Plan</vt:lpstr>
      <vt:lpstr>Ergonomics Process Plan</vt:lpstr>
      <vt:lpstr>Methods Continued</vt:lpstr>
      <vt:lpstr>Workplace Exposure Assessments</vt:lpstr>
      <vt:lpstr>Utah Compression Scale</vt:lpstr>
      <vt:lpstr>Utah Compression Scale</vt:lpstr>
      <vt:lpstr>Utah Example</vt:lpstr>
      <vt:lpstr>Utah Example </vt:lpstr>
      <vt:lpstr>Utah Example</vt:lpstr>
      <vt:lpstr>Conclusion</vt:lpstr>
      <vt:lpstr>Acknowledgements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 Anton</dc:creator>
  <cp:lastModifiedBy>Samantha</cp:lastModifiedBy>
  <cp:revision>95</cp:revision>
  <dcterms:created xsi:type="dcterms:W3CDTF">2007-05-17T20:31:56Z</dcterms:created>
  <dcterms:modified xsi:type="dcterms:W3CDTF">2011-03-19T15:51:53Z</dcterms:modified>
</cp:coreProperties>
</file>