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45"/>
  </p:notesMasterIdLst>
  <p:handoutMasterIdLst>
    <p:handoutMasterId r:id="rId46"/>
  </p:handoutMasterIdLst>
  <p:sldIdLst>
    <p:sldId id="305" r:id="rId2"/>
    <p:sldId id="387" r:id="rId3"/>
    <p:sldId id="361" r:id="rId4"/>
    <p:sldId id="388" r:id="rId5"/>
    <p:sldId id="364" r:id="rId6"/>
    <p:sldId id="363" r:id="rId7"/>
    <p:sldId id="368" r:id="rId8"/>
    <p:sldId id="369" r:id="rId9"/>
    <p:sldId id="427" r:id="rId10"/>
    <p:sldId id="380" r:id="rId11"/>
    <p:sldId id="370" r:id="rId12"/>
    <p:sldId id="399" r:id="rId13"/>
    <p:sldId id="430" r:id="rId14"/>
    <p:sldId id="383" r:id="rId15"/>
    <p:sldId id="390" r:id="rId16"/>
    <p:sldId id="391" r:id="rId17"/>
    <p:sldId id="384" r:id="rId18"/>
    <p:sldId id="400" r:id="rId19"/>
    <p:sldId id="405" r:id="rId20"/>
    <p:sldId id="428" r:id="rId21"/>
    <p:sldId id="418" r:id="rId22"/>
    <p:sldId id="406" r:id="rId23"/>
    <p:sldId id="412" r:id="rId24"/>
    <p:sldId id="413" r:id="rId25"/>
    <p:sldId id="420" r:id="rId26"/>
    <p:sldId id="421" r:id="rId27"/>
    <p:sldId id="414" r:id="rId28"/>
    <p:sldId id="422" r:id="rId29"/>
    <p:sldId id="415" r:id="rId30"/>
    <p:sldId id="423" r:id="rId31"/>
    <p:sldId id="424" r:id="rId32"/>
    <p:sldId id="425" r:id="rId33"/>
    <p:sldId id="416" r:id="rId34"/>
    <p:sldId id="282" r:id="rId35"/>
    <p:sldId id="426" r:id="rId36"/>
    <p:sldId id="359" r:id="rId37"/>
    <p:sldId id="278" r:id="rId38"/>
    <p:sldId id="288" r:id="rId39"/>
    <p:sldId id="289" r:id="rId40"/>
    <p:sldId id="429" r:id="rId41"/>
    <p:sldId id="431" r:id="rId42"/>
    <p:sldId id="402" r:id="rId43"/>
    <p:sldId id="403" r:id="rId4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189" autoAdjust="0"/>
  </p:normalViewPr>
  <p:slideViewPr>
    <p:cSldViewPr>
      <p:cViewPr>
        <p:scale>
          <a:sx n="50" d="100"/>
          <a:sy n="50" d="100"/>
        </p:scale>
        <p:origin x="-173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06"/>
    </p:cViewPr>
  </p:sorterViewPr>
  <p:notesViewPr>
    <p:cSldViewPr>
      <p:cViewPr>
        <p:scale>
          <a:sx n="80" d="100"/>
          <a:sy n="80" d="100"/>
        </p:scale>
        <p:origin x="-1944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r>
              <a:rPr lang="en-US" dirty="0" smtClean="0"/>
              <a:t>Lifting in the Grocery Industry</a:t>
            </a:r>
          </a:p>
          <a:p>
            <a:r>
              <a:rPr lang="en-US" dirty="0" smtClean="0"/>
              <a:t>Dan Anton, PT, PhD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r>
              <a:rPr lang="en-US" dirty="0" smtClean="0"/>
              <a:t>Eastern Washington University</a:t>
            </a:r>
          </a:p>
          <a:p>
            <a:r>
              <a:rPr lang="en-US" dirty="0" smtClean="0"/>
              <a:t>Department of Physical Therapy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2CBB39E-90EC-4EE9-AB1F-292FDFA21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762A275-542E-42B9-9C5C-8AE4DE74D23F}" type="datetimeFigureOut">
              <a:rPr lang="en-US" smtClean="0"/>
              <a:pPr/>
              <a:t>7/1/2011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3D6A47E-AF34-4095-BCC1-92F87EFF04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ni.wa.gov/safety/basics/About/default.asp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ni.wa.gov/safety/basics/About/default.asp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constant disc compression &lt; 3400 N</a:t>
            </a:r>
          </a:p>
          <a:p>
            <a:pPr lvl="1"/>
            <a:r>
              <a:rPr lang="en-US" dirty="0" smtClean="0"/>
              <a:t>75% female </a:t>
            </a:r>
          </a:p>
          <a:p>
            <a:pPr lvl="1"/>
            <a:r>
              <a:rPr lang="en-US" dirty="0" smtClean="0"/>
              <a:t>90% male</a:t>
            </a:r>
          </a:p>
          <a:p>
            <a:r>
              <a:rPr lang="en-US" dirty="0" smtClean="0"/>
              <a:t>Psychophysical criterion:</a:t>
            </a:r>
          </a:p>
          <a:p>
            <a:pPr lvl="1"/>
            <a:r>
              <a:rPr lang="en-US" dirty="0" smtClean="0"/>
              <a:t>99% male</a:t>
            </a:r>
          </a:p>
          <a:p>
            <a:pPr lvl="1"/>
            <a:r>
              <a:rPr lang="en-US" dirty="0" smtClean="0"/>
              <a:t>75% female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>
                <a:hlinkClick r:id="rId3" action="ppaction://hlinkfile"/>
              </a:rPr>
              <a:t>Washington Industrial Safety and Health Act (WISHA)</a:t>
            </a:r>
            <a:r>
              <a:rPr lang="en-US" dirty="0" smtClean="0"/>
              <a:t> law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>
                <a:hlinkClick r:id="rId3" action="ppaction://hlinkfile"/>
              </a:rPr>
              <a:t>Washington Industrial Safety and Health Act (WISHA)</a:t>
            </a:r>
            <a:r>
              <a:rPr lang="en-US" dirty="0" smtClean="0"/>
              <a:t> law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40# </a:t>
            </a:r>
            <a:r>
              <a:rPr lang="en-US" dirty="0" err="1" smtClean="0"/>
              <a:t>dogfood</a:t>
            </a:r>
            <a:r>
              <a:rPr lang="en-US" dirty="0" smtClean="0"/>
              <a:t> bag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Below knee, 12” = 35#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 lift every minute for 1 hr or less = 0.95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lift every minute for 1 hr or less = 0.95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35*0.85= 29.8</a:t>
            </a:r>
            <a:r>
              <a:rPr lang="en-US" baseline="0" dirty="0" smtClean="0"/>
              <a:t> #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29.8*0.95 = 28.1#</a:t>
            </a:r>
          </a:p>
          <a:p>
            <a:r>
              <a:rPr lang="en-US" dirty="0" smtClean="0"/>
              <a:t>35*0.95 = 33.3#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29.8*0.95 = 28.1#</a:t>
            </a:r>
          </a:p>
          <a:p>
            <a:r>
              <a:rPr lang="en-US" dirty="0" smtClean="0"/>
              <a:t>35*0.95 = 33.3#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NIOSH Back Belt Working Group researched back belt use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What’s the problem with this method?</a:t>
            </a:r>
          </a:p>
          <a:p>
            <a:r>
              <a:rPr lang="en-US" dirty="0" smtClean="0"/>
              <a:t>“squares the back but spoils the knees”</a:t>
            </a:r>
          </a:p>
          <a:p>
            <a:r>
              <a:rPr lang="en-US" dirty="0" smtClean="0"/>
              <a:t>Squat lift not best for all lifting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3333" tIns="46667" rIns="93333" bIns="46667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WC</a:t>
            </a:r>
            <a:r>
              <a:rPr lang="en-US" baseline="0" dirty="0" smtClean="0"/>
              <a:t> payments: </a:t>
            </a:r>
            <a:r>
              <a:rPr lang="en-US" dirty="0" smtClean="0"/>
              <a:t>DOL (BLS), Bulletin 2144, 1982</a:t>
            </a:r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Overexertion:</a:t>
            </a:r>
            <a:r>
              <a:rPr lang="en-US" baseline="0" dirty="0" smtClean="0"/>
              <a:t>  </a:t>
            </a:r>
            <a:r>
              <a:rPr lang="en-US" dirty="0" smtClean="0"/>
              <a:t>National Safety Council, 1990</a:t>
            </a:r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8K to 17K for surgery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6A47E-AF34-4095-BCC1-92F87EFF041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2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462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Lift - flour bags.mpg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3C0775-FA3C-45F5-B47B-7AED524F2C04}" type="slidenum">
              <a:rPr lang="en-US"/>
              <a:pPr/>
              <a:t>15</a:t>
            </a:fld>
            <a:endParaRPr 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r>
              <a:rPr lang="en-US"/>
              <a:t>1. Load</a:t>
            </a:r>
          </a:p>
          <a:p>
            <a:r>
              <a:rPr lang="en-US"/>
              <a:t>2. Duration &amp; frequency</a:t>
            </a:r>
          </a:p>
          <a:p>
            <a:r>
              <a:rPr lang="en-US"/>
              <a:t>3. Horizontal distance away from the body</a:t>
            </a:r>
          </a:p>
          <a:p>
            <a:r>
              <a:rPr lang="en-US"/>
              <a:t>4. Vertical distance the load is lifted</a:t>
            </a:r>
          </a:p>
          <a:p>
            <a:r>
              <a:rPr lang="en-US"/>
              <a:t>5. Angle of rotation of the spine</a:t>
            </a:r>
          </a:p>
          <a:p>
            <a:r>
              <a:rPr lang="en-US"/>
              <a:t>6. Coupling or handle hold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4B8DEE-F21C-4BB2-ACF9-E8ADBA2701C1}" type="slidenum">
              <a:rPr lang="en-US"/>
              <a:pPr/>
              <a:t>16</a:t>
            </a:fld>
            <a:endParaRPr lang="en-US"/>
          </a:p>
        </p:txBody>
      </p:sp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r>
              <a:rPr lang="en-US"/>
              <a:t>1. Load</a:t>
            </a:r>
          </a:p>
          <a:p>
            <a:r>
              <a:rPr lang="en-US"/>
              <a:t>2. Duration &amp; frequency</a:t>
            </a:r>
          </a:p>
          <a:p>
            <a:r>
              <a:rPr lang="en-US"/>
              <a:t>3. Horizontal distance away from the body</a:t>
            </a:r>
          </a:p>
          <a:p>
            <a:r>
              <a:rPr lang="en-US"/>
              <a:t>4. Vertical distance the load is lifted</a:t>
            </a:r>
          </a:p>
          <a:p>
            <a:r>
              <a:rPr lang="en-US"/>
              <a:t>5. Angle of rotation of the spine</a:t>
            </a:r>
          </a:p>
          <a:p>
            <a:r>
              <a:rPr lang="en-US"/>
              <a:t>6. Coupling or handle hold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3699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err="1" smtClean="0"/>
              <a:t>awk</a:t>
            </a:r>
            <a:r>
              <a:rPr lang="en-US" dirty="0" smtClean="0"/>
              <a:t> post LFB - dough out of bowl.mpg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DB577C-6D15-436F-AE31-BE1125CCA080}" type="slidenum">
              <a:rPr lang="en-US"/>
              <a:pPr/>
              <a:t>18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0570"/>
            <a:ext cx="5364480" cy="4320540"/>
          </a:xfrm>
        </p:spPr>
        <p:txBody>
          <a:bodyPr/>
          <a:lstStyle/>
          <a:p>
            <a:r>
              <a:rPr lang="en-US"/>
              <a:t>Limitations: type of load, frequency of lift, age and gender of worker, type of job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03986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5" name="Picture 1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" y="6096000"/>
            <a:ext cx="1384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EWU EAGLE SHADOWED.jpeg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78825" y="6035675"/>
            <a:ext cx="6127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Dan Anton, PT, PhD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</p:sldLayoutIdLst>
  <p:transition>
    <p:fade/>
  </p:transition>
  <p:hf sldNum="0"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762000"/>
            <a:ext cx="7681913" cy="152349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“Lift With Your Legs, Not Your Back”</a:t>
            </a:r>
            <a:br>
              <a:rPr lang="en-US" sz="4400" dirty="0" smtClean="0"/>
            </a:br>
            <a:r>
              <a:rPr lang="en-US" sz="4400" dirty="0" smtClean="0"/>
              <a:t>…or not?</a:t>
            </a:r>
            <a:endParaRPr lang="en-US" sz="4400" dirty="0"/>
          </a:p>
        </p:txBody>
      </p:sp>
      <p:sp>
        <p:nvSpPr>
          <p:cNvPr id="1242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30249" y="2667000"/>
            <a:ext cx="7681913" cy="46166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Dan Anton, PT, PhD, ATC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Douglas Weeks, PhD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Daniel Hansen, DC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Samantha Modderman, SPT</a:t>
            </a:r>
          </a:p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FFFF66"/>
                </a:solidFill>
              </a:rPr>
              <a:t>Steve Goldrick, SPT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6387" name="Picture 9" descr="Logo_Vertical_4-Col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900" y="4816475"/>
            <a:ext cx="24511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05400"/>
            <a:ext cx="3784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Posture &amp; </a:t>
            </a:r>
            <a:r>
              <a:rPr lang="en-US" dirty="0" smtClean="0"/>
              <a:t>Disc </a:t>
            </a:r>
            <a:r>
              <a:rPr lang="en-US" dirty="0"/>
              <a:t>Pressure</a:t>
            </a:r>
          </a:p>
        </p:txBody>
      </p:sp>
      <p:pic>
        <p:nvPicPr>
          <p:cNvPr id="33798" name="Picture 6" descr="Saunders graph Pg"/>
          <p:cNvPicPr>
            <a:picLocks noChangeAspect="1" noChangeArrowheads="1"/>
          </p:cNvPicPr>
          <p:nvPr/>
        </p:nvPicPr>
        <p:blipFill>
          <a:blip r:embed="rId2" cstate="print"/>
          <a:srcRect r="46666"/>
          <a:stretch>
            <a:fillRect/>
          </a:stretch>
        </p:blipFill>
        <p:spPr bwMode="auto">
          <a:xfrm>
            <a:off x="2133600" y="850900"/>
            <a:ext cx="4876800" cy="5321300"/>
          </a:xfrm>
          <a:prstGeom prst="rect">
            <a:avLst/>
          </a:prstGeom>
          <a:noFill/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667000" y="838200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 smtClean="0">
                <a:solidFill>
                  <a:schemeClr val="bg1"/>
                </a:solidFill>
              </a:rPr>
              <a:t>Nachemson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&amp; Morris, 1964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 of the Disc “Gel”</a:t>
            </a:r>
            <a:endParaRPr lang="en-US" dirty="0"/>
          </a:p>
        </p:txBody>
      </p:sp>
      <p:pic>
        <p:nvPicPr>
          <p:cNvPr id="37891" name="Picture 3" descr="disc mvmt"/>
          <p:cNvPicPr>
            <a:picLocks noChangeAspect="1" noChangeArrowheads="1"/>
          </p:cNvPicPr>
          <p:nvPr/>
        </p:nvPicPr>
        <p:blipFill>
          <a:blip r:embed="rId2" cstate="print"/>
          <a:srcRect l="31529" r="33673"/>
          <a:stretch>
            <a:fillRect/>
          </a:stretch>
        </p:blipFill>
        <p:spPr bwMode="auto">
          <a:xfrm>
            <a:off x="228600" y="2133600"/>
            <a:ext cx="2439988" cy="3249613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7892" name="Picture 4" descr="disc mvmt"/>
          <p:cNvPicPr>
            <a:picLocks noChangeAspect="1" noChangeArrowheads="1"/>
          </p:cNvPicPr>
          <p:nvPr/>
        </p:nvPicPr>
        <p:blipFill>
          <a:blip r:embed="rId2" cstate="print"/>
          <a:srcRect r="67398"/>
          <a:stretch>
            <a:fillRect/>
          </a:stretch>
        </p:blipFill>
        <p:spPr bwMode="auto">
          <a:xfrm>
            <a:off x="6477000" y="2057400"/>
            <a:ext cx="2359025" cy="3352800"/>
          </a:xfrm>
          <a:prstGeom prst="rect">
            <a:avLst/>
          </a:prstGeom>
          <a:noFill/>
        </p:spPr>
      </p:pic>
      <p:pic>
        <p:nvPicPr>
          <p:cNvPr id="37894" name="Picture 6" descr="farm fb pour"/>
          <p:cNvPicPr>
            <a:picLocks noChangeAspect="1" noChangeArrowheads="1"/>
          </p:cNvPicPr>
          <p:nvPr/>
        </p:nvPicPr>
        <p:blipFill>
          <a:blip r:embed="rId3" cstate="print">
            <a:lum bright="18000" contrast="18000"/>
          </a:blip>
          <a:srcRect/>
          <a:stretch>
            <a:fillRect/>
          </a:stretch>
        </p:blipFill>
        <p:spPr bwMode="auto">
          <a:xfrm>
            <a:off x="2819400" y="1981200"/>
            <a:ext cx="3349625" cy="4038600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Causes Back Injuries at Work?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Personal risk factors</a:t>
            </a:r>
          </a:p>
          <a:p>
            <a:r>
              <a:rPr lang="en-US" dirty="0" smtClean="0"/>
              <a:t>Work-related risk factors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Personal Risk Factors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Age</a:t>
            </a:r>
          </a:p>
          <a:p>
            <a:r>
              <a:rPr lang="en-US" dirty="0" smtClean="0"/>
              <a:t>Gender</a:t>
            </a:r>
          </a:p>
          <a:p>
            <a:r>
              <a:rPr lang="en-US" dirty="0" smtClean="0"/>
              <a:t>Obesity</a:t>
            </a:r>
          </a:p>
          <a:p>
            <a:r>
              <a:rPr lang="en-US" dirty="0" smtClean="0"/>
              <a:t>Health status</a:t>
            </a:r>
          </a:p>
          <a:p>
            <a:r>
              <a:rPr lang="en-US" dirty="0" smtClean="0"/>
              <a:t>Hobbies &amp; recreation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Work-Related Risk Factors:</a:t>
            </a:r>
            <a:br>
              <a:rPr lang="en-US" dirty="0" smtClean="0"/>
            </a:br>
            <a:r>
              <a:rPr lang="en-US" dirty="0" smtClean="0"/>
              <a:t>Heavy Lifting</a:t>
            </a:r>
            <a:endParaRPr lang="en-US" dirty="0"/>
          </a:p>
        </p:txBody>
      </p:sp>
      <p:pic>
        <p:nvPicPr>
          <p:cNvPr id="5" name="Picture 4" descr="heavy lift - flour - Yok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1600200"/>
            <a:ext cx="4724400" cy="4677508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Heavy Lifting</a:t>
            </a:r>
            <a:br>
              <a:rPr lang="en-US" dirty="0" smtClean="0"/>
            </a:br>
            <a:r>
              <a:rPr lang="en-US" dirty="0" smtClean="0"/>
              <a:t>Factors that Affect Lifting Safely</a:t>
            </a:r>
            <a:endParaRPr lang="en-US" dirty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693319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 smtClean="0"/>
              <a:t>Weight of the load</a:t>
            </a:r>
            <a:endParaRPr lang="en-US" dirty="0"/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__</a:t>
            </a:r>
          </a:p>
          <a:p>
            <a:pPr marL="609600" indent="-609600">
              <a:buFontTx/>
              <a:buAutoNum type="arabicPeriod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Heavy Lifting</a:t>
            </a:r>
            <a:br>
              <a:rPr lang="en-US" dirty="0" smtClean="0"/>
            </a:br>
            <a:r>
              <a:rPr lang="en-US" dirty="0" smtClean="0"/>
              <a:t>Factors </a:t>
            </a:r>
            <a:r>
              <a:rPr lang="en-US" dirty="0"/>
              <a:t>that Affect Lifting Safety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15163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/>
              <a:t>Load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Duration &amp; frequency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Horizontal distance from the body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Vertical distance the load is lifted</a:t>
            </a:r>
          </a:p>
          <a:p>
            <a:pPr marL="609600" indent="-609600">
              <a:buFontTx/>
              <a:buAutoNum type="arabicPeriod"/>
            </a:pPr>
            <a:r>
              <a:rPr lang="en-US" dirty="0" smtClean="0"/>
              <a:t>Twisted spine</a:t>
            </a:r>
            <a:endParaRPr lang="en-US" dirty="0"/>
          </a:p>
          <a:p>
            <a:pPr marL="609600" indent="-609600">
              <a:buFontTx/>
              <a:buAutoNum type="arabicPeriod"/>
            </a:pPr>
            <a:r>
              <a:rPr lang="en-US" dirty="0"/>
              <a:t>Coupling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Work-Related Risk </a:t>
            </a:r>
            <a:r>
              <a:rPr lang="en-US" dirty="0" smtClean="0"/>
              <a:t>Factors:</a:t>
            </a:r>
            <a:br>
              <a:rPr lang="en-US" dirty="0" smtClean="0"/>
            </a:br>
            <a:r>
              <a:rPr lang="en-US" dirty="0" smtClean="0"/>
              <a:t>Awkward Postures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5" name="Picture 4" descr="dough lif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600200"/>
            <a:ext cx="6700188" cy="43434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“What Weight is Too Much?”</a:t>
            </a:r>
            <a:endParaRPr lang="en-US" dirty="0"/>
          </a:p>
        </p:txBody>
      </p:sp>
      <p:sp>
        <p:nvSpPr>
          <p:cNvPr id="25805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603986"/>
            <a:ext cx="4114800" cy="1249573"/>
          </a:xfrm>
        </p:spPr>
        <p:txBody>
          <a:bodyPr/>
          <a:lstStyle/>
          <a:p>
            <a:r>
              <a:rPr lang="en-US" dirty="0" smtClean="0"/>
              <a:t>“cut-point” for </a:t>
            </a:r>
            <a:r>
              <a:rPr lang="en-US" dirty="0" smtClean="0">
                <a:sym typeface="Wingdings" pitchFamily="2" charset="2"/>
              </a:rPr>
              <a:t></a:t>
            </a:r>
            <a:r>
              <a:rPr lang="en-US" dirty="0" smtClean="0"/>
              <a:t> risk of lifting-related LBP 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11" name="Picture 5" descr="disc sagitt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600325"/>
            <a:ext cx="4660900" cy="3495675"/>
          </a:xfrm>
          <a:prstGeom prst="rect">
            <a:avLst/>
          </a:prstGeom>
          <a:noFill/>
        </p:spPr>
      </p:pic>
      <p:sp>
        <p:nvSpPr>
          <p:cNvPr id="16" name="Down Arrow 15"/>
          <p:cNvSpPr/>
          <p:nvPr/>
        </p:nvSpPr>
        <p:spPr bwMode="auto">
          <a:xfrm>
            <a:off x="7239000" y="2133600"/>
            <a:ext cx="533400" cy="1447800"/>
          </a:xfrm>
          <a:prstGeom prst="down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48400" y="1287959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750 lbs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r>
              <a:rPr lang="en-US" dirty="0" smtClean="0"/>
              <a:t>“What Weight is Too Much?”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813078"/>
          </a:xfrm>
        </p:spPr>
        <p:txBody>
          <a:bodyPr/>
          <a:lstStyle/>
          <a:p>
            <a:r>
              <a:rPr lang="en-US" dirty="0" smtClean="0"/>
              <a:t>Ergonomic analysis</a:t>
            </a:r>
          </a:p>
          <a:p>
            <a:pPr lvl="1"/>
            <a:r>
              <a:rPr lang="en-US" dirty="0" smtClean="0"/>
              <a:t>NIOSH Lifting Equation</a:t>
            </a:r>
          </a:p>
          <a:p>
            <a:pPr lvl="1"/>
            <a:r>
              <a:rPr lang="en-US" dirty="0" smtClean="0"/>
              <a:t>Utah Compressive Force Calculation</a:t>
            </a:r>
          </a:p>
          <a:p>
            <a:pPr lvl="1"/>
            <a:r>
              <a:rPr lang="en-US" dirty="0" smtClean="0"/>
              <a:t>Liberty Mutual (Snook) Tables</a:t>
            </a:r>
          </a:p>
          <a:p>
            <a:pPr lvl="1"/>
            <a:r>
              <a:rPr lang="en-US" dirty="0" smtClean="0"/>
              <a:t>WISHA Lifting Analysis</a:t>
            </a: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85800" y="4438471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http://personal.health.usf.edu/tbernard/ergotools/index.html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107996"/>
          </a:xfrm>
        </p:spPr>
        <p:txBody>
          <a:bodyPr/>
          <a:lstStyle/>
          <a:p>
            <a:r>
              <a:rPr lang="en-US" sz="4000" dirty="0" smtClean="0"/>
              <a:t>Work-Related Musculoskeletal Disorders:  </a:t>
            </a:r>
            <a:br>
              <a:rPr lang="en-US" sz="4000" dirty="0" smtClean="0"/>
            </a:br>
            <a:r>
              <a:rPr lang="en-US" sz="4000" dirty="0" smtClean="0"/>
              <a:t>Just the Facts</a:t>
            </a:r>
            <a:endParaRPr lang="en-US" sz="4000" dirty="0"/>
          </a:p>
        </p:txBody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496342"/>
          </a:xfrm>
        </p:spPr>
        <p:txBody>
          <a:bodyPr/>
          <a:lstStyle/>
          <a:p>
            <a:r>
              <a:rPr lang="en-US" dirty="0" smtClean="0"/>
              <a:t>MSDs are 33% of all workplace injuries and illnesses</a:t>
            </a:r>
          </a:p>
          <a:p>
            <a:r>
              <a:rPr lang="en-US" dirty="0" smtClean="0"/>
              <a:t>$1 out of every $3 spent on workers compensation is for MSDs</a:t>
            </a:r>
          </a:p>
          <a:p>
            <a:r>
              <a:rPr lang="en-US" dirty="0" smtClean="0"/>
              <a:t>MSDs often underreported</a:t>
            </a:r>
          </a:p>
          <a:p>
            <a:pPr lvl="1"/>
            <a:r>
              <a:rPr lang="en-US" dirty="0" smtClean="0"/>
              <a:t>“Just part of the job”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69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69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69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69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6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Ergonomic Analysis Problems</a:t>
            </a:r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4001095"/>
          </a:xfrm>
        </p:spPr>
        <p:txBody>
          <a:bodyPr/>
          <a:lstStyle/>
          <a:p>
            <a:r>
              <a:rPr lang="en-US" dirty="0" smtClean="0"/>
              <a:t>Weight recommendations may not protect all workers</a:t>
            </a:r>
          </a:p>
          <a:p>
            <a:pPr lvl="1"/>
            <a:r>
              <a:rPr lang="en-US" dirty="0" smtClean="0"/>
              <a:t>Gender</a:t>
            </a:r>
          </a:p>
          <a:p>
            <a:pPr lvl="1"/>
            <a:r>
              <a:rPr lang="en-US" dirty="0" smtClean="0"/>
              <a:t>Age</a:t>
            </a:r>
          </a:p>
          <a:p>
            <a:endParaRPr lang="en-US" dirty="0" smtClean="0"/>
          </a:p>
          <a:p>
            <a:r>
              <a:rPr lang="en-US" dirty="0" smtClean="0"/>
              <a:t>Not all factors are measured</a:t>
            </a:r>
          </a:p>
          <a:p>
            <a:endParaRPr lang="en-US" dirty="0" smtClean="0"/>
          </a:p>
          <a:p>
            <a:r>
              <a:rPr lang="en-US" dirty="0" smtClean="0"/>
              <a:t>Multi-factorial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Lifting Analysis</a:t>
            </a:r>
            <a:endParaRPr lang="en-US" dirty="0"/>
          </a:p>
        </p:txBody>
      </p:sp>
      <p:pic>
        <p:nvPicPr>
          <p:cNvPr id="6" name="Picture 5" descr="PPT8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1066800"/>
            <a:ext cx="4314286" cy="5580953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Lifting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2068259"/>
          </a:xfrm>
        </p:spPr>
        <p:txBody>
          <a:bodyPr/>
          <a:lstStyle/>
          <a:p>
            <a:r>
              <a:rPr lang="en-US" dirty="0" smtClean="0"/>
              <a:t>Developed by Washington L&amp;I</a:t>
            </a:r>
          </a:p>
          <a:p>
            <a:endParaRPr lang="en-US" dirty="0" smtClean="0"/>
          </a:p>
          <a:p>
            <a:r>
              <a:rPr lang="en-US" dirty="0" smtClean="0"/>
              <a:t>Is the weight lifted a </a:t>
            </a:r>
            <a:r>
              <a:rPr lang="en-US" dirty="0" smtClean="0">
                <a:solidFill>
                  <a:srgbClr val="FFFF00"/>
                </a:solidFill>
              </a:rPr>
              <a:t>WMSD hazard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How to Use </a:t>
            </a:r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/>
              <a:t>WISHA Lifting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359483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Find out the weight of what’s lifted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Measure position of worker’s hands at the beginning of the lift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Find out the frequency and duration of lifting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See if the worker has to twist during the lift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Determine if the lift is a hazard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1:  Weight of Object Lifted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2465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600200"/>
            <a:ext cx="6351561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2:  Beginning Hand Position</a:t>
            </a:r>
            <a:endParaRPr lang="en-US" dirty="0"/>
          </a:p>
        </p:txBody>
      </p:sp>
      <p:pic>
        <p:nvPicPr>
          <p:cNvPr id="4" name="Picture 3" descr="WISHA lifting - stick 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570527"/>
            <a:ext cx="3276600" cy="5287473"/>
          </a:xfrm>
          <a:prstGeom prst="rect">
            <a:avLst/>
          </a:prstGeom>
        </p:spPr>
      </p:pic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4" cstate="print"/>
          <a:srcRect l="29993" r="19620"/>
          <a:stretch>
            <a:fillRect/>
          </a:stretch>
        </p:blipFill>
        <p:spPr bwMode="auto">
          <a:xfrm>
            <a:off x="48768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2:  Beginning Hand Position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28370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Unadjusted Weight Limit</a:t>
            </a:r>
            <a:endParaRPr lang="en-US" dirty="0"/>
          </a:p>
        </p:txBody>
      </p:sp>
      <p:pic>
        <p:nvPicPr>
          <p:cNvPr id="4" name="Picture 3" descr="WISHA lifting - stick m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570527"/>
            <a:ext cx="3276600" cy="5287473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3:  Frequency &amp; Duration</a:t>
            </a:r>
            <a:endParaRPr lang="en-US" dirty="0"/>
          </a:p>
        </p:txBody>
      </p:sp>
      <p:pic>
        <p:nvPicPr>
          <p:cNvPr id="5" name="Picture 4" descr="WISHA lifting - freq dur ta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752600"/>
            <a:ext cx="6961128" cy="4114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3:  Frequency &amp; Duration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228370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Limit Reduction Modifier</a:t>
            </a:r>
            <a:endParaRPr lang="en-US" dirty="0"/>
          </a:p>
        </p:txBody>
      </p:sp>
      <p:pic>
        <p:nvPicPr>
          <p:cNvPr id="5" name="Picture 4" descr="WISHA lifting - freq dur ta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133600"/>
            <a:ext cx="4267200" cy="2522389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4a:  Is the Worker Twisting?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6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00200"/>
            <a:ext cx="6351561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Back </a:t>
            </a:r>
            <a:r>
              <a:rPr lang="en-US" dirty="0" smtClean="0"/>
              <a:t>Injuries</a:t>
            </a:r>
            <a:br>
              <a:rPr lang="en-US" dirty="0" smtClean="0"/>
            </a:br>
            <a:r>
              <a:rPr lang="en-US" dirty="0" smtClean="0"/>
              <a:t>Just the Facts</a:t>
            </a:r>
            <a:endParaRPr lang="en-US" dirty="0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594830"/>
          </a:xfrm>
        </p:spPr>
        <p:txBody>
          <a:bodyPr/>
          <a:lstStyle/>
          <a:p>
            <a:r>
              <a:rPr lang="en-US" dirty="0" smtClean="0"/>
              <a:t>80% of us eventually have a back injury </a:t>
            </a:r>
          </a:p>
          <a:p>
            <a:r>
              <a:rPr lang="en-US" dirty="0" smtClean="0"/>
              <a:t>20</a:t>
            </a:r>
            <a:r>
              <a:rPr lang="en-US" dirty="0"/>
              <a:t>% of workplace injuries</a:t>
            </a:r>
          </a:p>
          <a:p>
            <a:r>
              <a:rPr lang="en-US" dirty="0"/>
              <a:t>25% annual workers’ comp payments</a:t>
            </a:r>
          </a:p>
          <a:p>
            <a:r>
              <a:rPr lang="en-US" dirty="0" smtClean="0"/>
              <a:t>Overexertion </a:t>
            </a:r>
            <a:r>
              <a:rPr lang="en-US" dirty="0"/>
              <a:t>most common cause </a:t>
            </a:r>
            <a:endParaRPr lang="en-US" dirty="0" smtClean="0"/>
          </a:p>
          <a:p>
            <a:r>
              <a:rPr lang="en-US" dirty="0" smtClean="0"/>
              <a:t>16% of loss work day injuries related to overexertion with lifting 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4a:  Is the Worker Twisting?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3986"/>
            <a:ext cx="4114800" cy="4111895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More than 45°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Less than 45°</a:t>
            </a:r>
          </a:p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2514600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Unadjusted Weight Limit </a:t>
            </a:r>
            <a:r>
              <a:rPr lang="en-US" sz="2800" dirty="0" smtClean="0">
                <a:sym typeface="Symbol"/>
              </a:rPr>
              <a:t> 0.85 = </a:t>
            </a:r>
          </a:p>
          <a:p>
            <a:pPr algn="ctr"/>
            <a:r>
              <a:rPr lang="en-US" sz="2800" dirty="0" smtClean="0">
                <a:sym typeface="Symbol"/>
              </a:rPr>
              <a:t>Adjusted Weight Limit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352800" y="4800600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Unadjusted Weight Limit = </a:t>
            </a:r>
          </a:p>
          <a:p>
            <a:pPr algn="ctr"/>
            <a:r>
              <a:rPr lang="en-US" sz="2800" dirty="0" smtClean="0"/>
              <a:t>Adjusted Weight Limit</a:t>
            </a:r>
            <a:endParaRPr lang="en-US" sz="2800" dirty="0"/>
          </a:p>
        </p:txBody>
      </p:sp>
      <p:pic>
        <p:nvPicPr>
          <p:cNvPr id="12" name="Picture 11" descr="WISHA lifting - twist figure from N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05000"/>
            <a:ext cx="3640609" cy="386705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00200" y="5802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Waters et al. 1994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4b:  Find “Weight Limit”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2514600"/>
            <a:ext cx="579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ym typeface="Symbol"/>
              </a:rPr>
              <a:t>Adjusted Weight Limit  Step3 = </a:t>
            </a:r>
          </a:p>
          <a:p>
            <a:pPr algn="ctr"/>
            <a:r>
              <a:rPr lang="en-US" sz="3200" dirty="0" smtClean="0">
                <a:sym typeface="Symbol"/>
              </a:rPr>
              <a:t>Weight Limit</a:t>
            </a:r>
            <a:endParaRPr lang="en-US" sz="320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7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 l="29993" r="19620"/>
          <a:stretch>
            <a:fillRect/>
          </a:stretch>
        </p:blipFill>
        <p:spPr bwMode="auto">
          <a:xfrm>
            <a:off x="762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WISHA </a:t>
            </a:r>
            <a:r>
              <a:rPr lang="en-US" dirty="0"/>
              <a:t>Lifting </a:t>
            </a:r>
            <a:r>
              <a:rPr lang="en-US" dirty="0" smtClean="0"/>
              <a:t>Analysis</a:t>
            </a:r>
            <a:br>
              <a:rPr lang="en-US" dirty="0" smtClean="0"/>
            </a:br>
            <a:r>
              <a:rPr lang="en-US" dirty="0" smtClean="0"/>
              <a:t>Step 5:  Is this a Hazard?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1905000"/>
            <a:ext cx="5791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ym typeface="Symbol"/>
              </a:rPr>
              <a:t>28 lbs if twisting</a:t>
            </a:r>
          </a:p>
          <a:p>
            <a:pPr algn="ctr"/>
            <a:r>
              <a:rPr lang="en-US" sz="4400" dirty="0" smtClean="0">
                <a:sym typeface="Symbol"/>
              </a:rPr>
              <a:t>33 lbs if not</a:t>
            </a:r>
          </a:p>
          <a:p>
            <a:pPr algn="ctr"/>
            <a:endParaRPr lang="en-US" sz="4400" dirty="0" smtClean="0">
              <a:sym typeface="Symbol"/>
            </a:endParaRPr>
          </a:p>
          <a:p>
            <a:pPr algn="ctr"/>
            <a:r>
              <a:rPr lang="en-US" sz="4400" dirty="0" smtClean="0">
                <a:sym typeface="Symbol"/>
              </a:rPr>
              <a:t>vs.</a:t>
            </a:r>
          </a:p>
          <a:p>
            <a:pPr algn="ctr"/>
            <a:endParaRPr lang="en-US" sz="4400" dirty="0" smtClean="0">
              <a:sym typeface="Symbol"/>
            </a:endParaRPr>
          </a:p>
          <a:p>
            <a:pPr algn="ctr"/>
            <a:r>
              <a:rPr lang="en-US" sz="4400" dirty="0" smtClean="0">
                <a:sym typeface="Symbol"/>
              </a:rPr>
              <a:t>40 lbs</a:t>
            </a:r>
            <a:endParaRPr lang="en-US" sz="4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7" name="Picture 1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3" cstate="print"/>
          <a:srcRect l="29993" r="19620"/>
          <a:stretch>
            <a:fillRect/>
          </a:stretch>
        </p:blipFill>
        <p:spPr bwMode="auto">
          <a:xfrm>
            <a:off x="762000" y="1600200"/>
            <a:ext cx="3200400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WISHA Lifting Analysis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 </a:t>
            </a:r>
            <a:r>
              <a:rPr lang="en-US" dirty="0"/>
              <a:t>What Do You Change?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4370427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Weight limit &gt; actual weight lifted</a:t>
            </a:r>
          </a:p>
          <a:p>
            <a:pPr lvl="1"/>
            <a:r>
              <a:rPr lang="en-US" dirty="0" smtClean="0"/>
              <a:t>Quit </a:t>
            </a:r>
            <a:r>
              <a:rPr lang="en-US" dirty="0" err="1" smtClean="0"/>
              <a:t>yer</a:t>
            </a:r>
            <a:r>
              <a:rPr lang="en-US" dirty="0" smtClean="0"/>
              <a:t> complaining and get back to work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Weight limit &lt; actual weight lifted</a:t>
            </a:r>
          </a:p>
          <a:p>
            <a:pPr lvl="1"/>
            <a:r>
              <a:rPr lang="en-US" dirty="0" smtClean="0"/>
              <a:t>Is the weight the problem?</a:t>
            </a:r>
          </a:p>
          <a:p>
            <a:pPr lvl="1"/>
            <a:r>
              <a:rPr lang="en-US" dirty="0" smtClean="0"/>
              <a:t>Is the reach distance the problem?</a:t>
            </a:r>
          </a:p>
          <a:p>
            <a:pPr lvl="1"/>
            <a:r>
              <a:rPr lang="en-US" dirty="0" smtClean="0"/>
              <a:t>Is the frequency or duration the problem?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So What Do You Change?</a:t>
            </a:r>
            <a:br>
              <a:rPr lang="en-US" dirty="0" smtClean="0"/>
            </a:br>
            <a:r>
              <a:rPr lang="en-US" dirty="0" smtClean="0"/>
              <a:t>“Hierarchy of Controls”</a:t>
            </a:r>
            <a:endParaRPr lang="en-US" dirty="0"/>
          </a:p>
        </p:txBody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99138"/>
            <a:ext cx="8382000" cy="315163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Engineering controls</a:t>
            </a:r>
          </a:p>
          <a:p>
            <a:endParaRPr lang="en-US" dirty="0" smtClean="0"/>
          </a:p>
          <a:p>
            <a:r>
              <a:rPr lang="en-US" dirty="0" smtClean="0"/>
              <a:t>Administrative controls</a:t>
            </a:r>
          </a:p>
          <a:p>
            <a:endParaRPr lang="en-US" dirty="0" smtClean="0"/>
          </a:p>
          <a:p>
            <a:r>
              <a:rPr lang="en-US" dirty="0" smtClean="0"/>
              <a:t>Personal controls</a:t>
            </a:r>
          </a:p>
        </p:txBody>
      </p:sp>
      <p:sp>
        <p:nvSpPr>
          <p:cNvPr id="4" name="AutoShape 4" descr="60%"/>
          <p:cNvSpPr>
            <a:spLocks noChangeArrowheads="1"/>
          </p:cNvSpPr>
          <p:nvPr/>
        </p:nvSpPr>
        <p:spPr bwMode="auto">
          <a:xfrm>
            <a:off x="6446838" y="2135188"/>
            <a:ext cx="685800" cy="3678237"/>
          </a:xfrm>
          <a:prstGeom prst="downArrow">
            <a:avLst>
              <a:gd name="adj1" fmla="val 50000"/>
              <a:gd name="adj2" fmla="val 134086"/>
            </a:avLst>
          </a:prstGeom>
          <a:pattFill prst="pct60">
            <a:fgClr>
              <a:srgbClr val="3366FF">
                <a:alpha val="63000"/>
              </a:srgbClr>
            </a:fgClr>
            <a:bgClr>
              <a:srgbClr val="FFFFFF">
                <a:alpha val="63000"/>
              </a:srgbClr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86400" y="1606550"/>
            <a:ext cx="269557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Most Effective</a:t>
            </a:r>
            <a:endParaRPr lang="en-US" sz="2800" dirty="0">
              <a:latin typeface="Times New Roman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410200" y="5873750"/>
            <a:ext cx="2781300" cy="527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800" b="1" dirty="0">
                <a:solidFill>
                  <a:srgbClr val="0000FF"/>
                </a:solidFill>
              </a:rPr>
              <a:t>Least Effective</a:t>
            </a:r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40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Personal </a:t>
            </a:r>
            <a:r>
              <a:rPr lang="en-US" dirty="0" smtClean="0"/>
              <a:t>Controls</a:t>
            </a:r>
            <a:br>
              <a:rPr lang="en-US" dirty="0" smtClean="0"/>
            </a:br>
            <a:r>
              <a:rPr lang="en-US" dirty="0" smtClean="0"/>
              <a:t>Be the Food Police</a:t>
            </a:r>
            <a:endParaRPr lang="en-US" dirty="0"/>
          </a:p>
        </p:txBody>
      </p:sp>
      <p:pic>
        <p:nvPicPr>
          <p:cNvPr id="1324034" name="Picture 2" descr="cheetospuff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699457"/>
            <a:ext cx="3200400" cy="4472743"/>
          </a:xfrm>
          <a:noFill/>
          <a:ln/>
        </p:spPr>
      </p:pic>
      <p:pic>
        <p:nvPicPr>
          <p:cNvPr id="1324035" name="Picture 3" descr="fatfreepretzel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31359" y="1623112"/>
            <a:ext cx="2769641" cy="4549088"/>
          </a:xfrm>
          <a:noFill/>
          <a:ln/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Personal Controls</a:t>
            </a:r>
            <a:br>
              <a:rPr lang="en-US" dirty="0" smtClean="0"/>
            </a:br>
            <a:r>
              <a:rPr lang="en-US" dirty="0" smtClean="0"/>
              <a:t>Give Them a Back Belt</a:t>
            </a:r>
            <a:endParaRPr lang="en-US" dirty="0"/>
          </a:p>
        </p:txBody>
      </p:sp>
      <p:sp>
        <p:nvSpPr>
          <p:cNvPr id="122880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Must be used properly</a:t>
            </a:r>
          </a:p>
          <a:p>
            <a:r>
              <a:rPr lang="en-US" dirty="0" smtClean="0"/>
              <a:t>May give false sense of security</a:t>
            </a:r>
          </a:p>
        </p:txBody>
      </p:sp>
      <p:pic>
        <p:nvPicPr>
          <p:cNvPr id="4" name="Picture 4" descr="back sup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743200"/>
            <a:ext cx="6796088" cy="3122612"/>
          </a:xfrm>
          <a:prstGeom prst="rect">
            <a:avLst/>
          </a:prstGeom>
          <a:noFill/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3794" name="Object 2"/>
          <p:cNvGraphicFramePr>
            <a:graphicFrameLocks noChangeAspect="1"/>
          </p:cNvGraphicFramePr>
          <p:nvPr/>
        </p:nvGraphicFramePr>
        <p:xfrm>
          <a:off x="0" y="49213"/>
          <a:ext cx="9144000" cy="6646862"/>
        </p:xfrm>
        <a:graphic>
          <a:graphicData uri="http://schemas.openxmlformats.org/presentationml/2006/ole">
            <p:oleObj spid="_x0000_s3074" name="Picture" r:id="rId3" imgW="2447640" imgH="1780200" progId="Word.Picture.8">
              <p:embed/>
            </p:oleObj>
          </a:graphicData>
        </a:graphic>
      </p:graphicFrame>
      <p:pic>
        <p:nvPicPr>
          <p:cNvPr id="3" name="Picture 2" descr="MVC-001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03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3400" y="1676400"/>
          <a:ext cx="3733800" cy="4267200"/>
        </p:xfrm>
        <a:graphic>
          <a:graphicData uri="http://schemas.openxmlformats.org/presentationml/2006/ole">
            <p:oleObj spid="_x0000_s4098" name="Clip" r:id="rId3" imgW="1966680" imgH="1811160" progId="">
              <p:embed/>
            </p:oleObj>
          </a:graphicData>
        </a:graphic>
      </p:graphicFrame>
      <p:pic>
        <p:nvPicPr>
          <p:cNvPr id="1280004" name="Picture 4" descr="carry 2 shaf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524000"/>
            <a:ext cx="3486150" cy="4648200"/>
          </a:xfrm>
          <a:prstGeom prst="rect">
            <a:avLst/>
          </a:prstGeom>
          <a:noFill/>
        </p:spPr>
      </p:pic>
      <p:sp>
        <p:nvSpPr>
          <p:cNvPr id="1280006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Administrative Controls</a:t>
            </a:r>
            <a:br>
              <a:rPr lang="en-US" dirty="0" smtClean="0"/>
            </a:br>
            <a:r>
              <a:rPr lang="en-US" dirty="0" smtClean="0"/>
              <a:t>Screen Workers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02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Administrative Controls</a:t>
            </a:r>
            <a:br>
              <a:rPr lang="en-US" dirty="0" smtClean="0"/>
            </a:br>
            <a:r>
              <a:rPr lang="en-US" dirty="0" smtClean="0"/>
              <a:t>Train Workers How to Lift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5123" name="Picture 3" descr="C:\Documents and Settings\Daniel Anton\My Documents\My Pictures\Lumbosacral\Interventions\body mechanics\correct lifting 2 ways - Neumann.jpg"/>
          <p:cNvPicPr>
            <a:picLocks noChangeAspect="1" noChangeArrowheads="1"/>
          </p:cNvPicPr>
          <p:nvPr/>
        </p:nvPicPr>
        <p:blipFill>
          <a:blip r:embed="rId3" cstate="print"/>
          <a:srcRect t="1667"/>
          <a:stretch>
            <a:fillRect/>
          </a:stretch>
        </p:blipFill>
        <p:spPr bwMode="auto">
          <a:xfrm>
            <a:off x="1828800" y="1676400"/>
            <a:ext cx="5486400" cy="4495800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67000" y="5791200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</a:rPr>
              <a:t>Neumann, 2002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Back Injuries</a:t>
            </a:r>
            <a:br>
              <a:rPr lang="en-US" dirty="0" smtClean="0"/>
            </a:br>
            <a:r>
              <a:rPr lang="en-US" dirty="0" smtClean="0"/>
              <a:t>Just the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Leading cause of disability in persons under 45</a:t>
            </a:r>
          </a:p>
          <a:p>
            <a:r>
              <a:rPr lang="en-US" dirty="0" smtClean="0"/>
              <a:t>Back injuries commonly reoccur</a:t>
            </a:r>
            <a:endParaRPr lang="en-US" dirty="0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3505200" y="2667000"/>
          <a:ext cx="4314663" cy="3506787"/>
        </p:xfrm>
        <a:graphic>
          <a:graphicData uri="http://schemas.openxmlformats.org/presentationml/2006/ole">
            <p:oleObj spid="_x0000_s24577" name="Clip" r:id="rId4" imgW="1113120" imgH="906120" progId="">
              <p:embed/>
            </p:oleObj>
          </a:graphicData>
        </a:graphic>
      </p:graphicFrame>
      <p:graphicFrame>
        <p:nvGraphicFramePr>
          <p:cNvPr id="24578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11430" y="3430587"/>
          <a:ext cx="793433" cy="2211265"/>
        </p:xfrm>
        <a:graphic>
          <a:graphicData uri="http://schemas.openxmlformats.org/presentationml/2006/ole">
            <p:oleObj spid="_x0000_s24578" name="Clip" r:id="rId5" imgW="772920" imgH="1611000" progId="">
              <p:embed/>
            </p:oleObj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/>
              <a:t>Engineering </a:t>
            </a:r>
            <a:r>
              <a:rPr lang="en-US" dirty="0" smtClean="0"/>
              <a:t>Controls</a:t>
            </a:r>
            <a:br>
              <a:rPr lang="en-US" dirty="0" smtClean="0"/>
            </a:br>
            <a:r>
              <a:rPr lang="en-US" dirty="0" smtClean="0"/>
              <a:t>Get Up Off the Floor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984885"/>
          </a:xfrm>
        </p:spPr>
        <p:txBody>
          <a:bodyPr/>
          <a:lstStyle/>
          <a:p>
            <a:r>
              <a:rPr lang="en-US" dirty="0" smtClean="0"/>
              <a:t>Stack of pallets</a:t>
            </a:r>
          </a:p>
          <a:p>
            <a:r>
              <a:rPr lang="en-US" dirty="0" smtClean="0"/>
              <a:t>Scissors lift pallet jacks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  <p:pic>
        <p:nvPicPr>
          <p:cNvPr id="4" name="Picture 3" descr="PPT9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003" y="2701412"/>
            <a:ext cx="3496998" cy="3318388"/>
          </a:xfrm>
          <a:prstGeom prst="rect">
            <a:avLst/>
          </a:prstGeom>
        </p:spPr>
      </p:pic>
      <p:pic>
        <p:nvPicPr>
          <p:cNvPr id="65538" name="Picture 2" descr="C:\Documents and Settings\Daniel Anton\My Documents\My Pictures\tools\scissors lift pallet ja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667000"/>
            <a:ext cx="3757108" cy="3352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r>
              <a:rPr lang="en-US" dirty="0" smtClean="0"/>
              <a:t>So, should we lift with our legs, </a:t>
            </a:r>
            <a:br>
              <a:rPr lang="en-US" dirty="0" smtClean="0"/>
            </a:br>
            <a:r>
              <a:rPr lang="en-US" dirty="0" smtClean="0"/>
              <a:t>not our back?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2068259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Multiple solutions to this problem</a:t>
            </a:r>
          </a:p>
          <a:p>
            <a:endParaRPr lang="en-US" dirty="0" smtClean="0"/>
          </a:p>
          <a:p>
            <a:r>
              <a:rPr lang="en-US" dirty="0" smtClean="0"/>
              <a:t>Participatory ergonomics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Daniel Anton\My Documents\Research\Yokes PE\pubs and presentations\Lifting Webinar\overhead dogfo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341806"/>
          </a:xfrm>
          <a:prstGeom prst="rect">
            <a:avLst/>
          </a:prstGeom>
          <a:noFill/>
        </p:spPr>
      </p:pic>
      <p:sp>
        <p:nvSpPr>
          <p:cNvPr id="1243139" name="Text Box 3"/>
          <p:cNvSpPr txBox="1">
            <a:spLocks noChangeArrowheads="1"/>
          </p:cNvSpPr>
          <p:nvPr/>
        </p:nvSpPr>
        <p:spPr bwMode="auto">
          <a:xfrm>
            <a:off x="1066800" y="685800"/>
            <a:ext cx="7315200" cy="212365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Participatory</a:t>
            </a:r>
          </a:p>
          <a:p>
            <a:pPr algn="ctr" eaLnBrk="0" hangingPunct="0">
              <a:defRPr/>
            </a:pP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Ergonomics</a:t>
            </a:r>
            <a:endParaRPr lang="en-US" sz="6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243140" name="Text Box 4"/>
          <p:cNvSpPr txBox="1">
            <a:spLocks noChangeArrowheads="1"/>
          </p:cNvSpPr>
          <p:nvPr/>
        </p:nvSpPr>
        <p:spPr bwMode="auto">
          <a:xfrm>
            <a:off x="228600" y="3200400"/>
            <a:ext cx="8686800" cy="175432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endParaRPr lang="en-US" sz="3600" b="1" dirty="0">
              <a:solidFill>
                <a:srgbClr val="FFFF00"/>
              </a:solidFill>
              <a:latin typeface="Tahoma" pitchFamily="34" charset="0"/>
            </a:endParaRPr>
          </a:p>
          <a:p>
            <a:pPr algn="ctr" eaLnBrk="0" hangingPunct="0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Driven by Employee Ideas</a:t>
            </a:r>
          </a:p>
          <a:p>
            <a:pPr algn="ctr" eaLnBrk="0" hangingPunct="0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Greater Acceptance of Change</a:t>
            </a:r>
            <a:endParaRPr lang="en-US" sz="36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1000" y="1599138"/>
            <a:ext cx="8382000" cy="3834896"/>
          </a:xfrm>
        </p:spPr>
        <p:txBody>
          <a:bodyPr/>
          <a:lstStyle/>
          <a:p>
            <a:r>
              <a:rPr lang="en-US" dirty="0" smtClean="0"/>
              <a:t>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endParaRPr lang="en-US" dirty="0" smtClean="0"/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Anatomy</a:t>
            </a:r>
            <a:endParaRPr lang="en-US" dirty="0"/>
          </a:p>
        </p:txBody>
      </p:sp>
      <p:pic>
        <p:nvPicPr>
          <p:cNvPr id="344067" name="Picture 3" descr="LB an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6672263" cy="5003800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0" y="228600"/>
            <a:ext cx="3886200" cy="1329595"/>
          </a:xfrm>
        </p:spPr>
        <p:txBody>
          <a:bodyPr/>
          <a:lstStyle/>
          <a:p>
            <a:pPr algn="ctr"/>
            <a:r>
              <a:rPr lang="en-US" dirty="0" smtClean="0"/>
              <a:t>Back</a:t>
            </a:r>
            <a:br>
              <a:rPr lang="en-US" dirty="0" smtClean="0"/>
            </a:br>
            <a:r>
              <a:rPr lang="en-US" dirty="0" smtClean="0"/>
              <a:t>Muscles</a:t>
            </a:r>
            <a:endParaRPr lang="en-US" dirty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1752600"/>
            <a:ext cx="2819400" cy="4454525"/>
          </a:xfrm>
        </p:spPr>
        <p:txBody>
          <a:bodyPr/>
          <a:lstStyle/>
          <a:p>
            <a:r>
              <a:rPr lang="en-US" b="1" dirty="0"/>
              <a:t>BIG</a:t>
            </a:r>
          </a:p>
          <a:p>
            <a:r>
              <a:rPr lang="en-US" b="1" dirty="0"/>
              <a:t>Frequently diagnosed</a:t>
            </a:r>
          </a:p>
          <a:p>
            <a:r>
              <a:rPr lang="en-US" b="1" dirty="0"/>
              <a:t>Rarely injured?</a:t>
            </a:r>
          </a:p>
        </p:txBody>
      </p:sp>
      <p:pic>
        <p:nvPicPr>
          <p:cNvPr id="90116" name="Picture 4" descr="Musculature 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708724" cy="6096000"/>
          </a:xfrm>
          <a:prstGeom prst="rect">
            <a:avLst/>
          </a:prstGeom>
          <a:noFill/>
        </p:spPr>
      </p:pic>
      <p:pic>
        <p:nvPicPr>
          <p:cNvPr id="90117" name="Picture 5" descr="Splenius and Erector Spinae Musc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8708" y="1"/>
            <a:ext cx="2335292" cy="6019799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Anatomy – Disc</a:t>
            </a:r>
            <a:endParaRPr lang="en-US" dirty="0"/>
          </a:p>
        </p:txBody>
      </p:sp>
      <p:pic>
        <p:nvPicPr>
          <p:cNvPr id="115717" name="Picture 5" descr="disc sagit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066800"/>
            <a:ext cx="6591300" cy="494347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Anatomy – </a:t>
            </a:r>
            <a:r>
              <a:rPr lang="en-US" dirty="0" smtClean="0"/>
              <a:t>Disc</a:t>
            </a:r>
            <a:endParaRPr lang="en-US" dirty="0"/>
          </a:p>
        </p:txBody>
      </p:sp>
      <p:pic>
        <p:nvPicPr>
          <p:cNvPr id="347142" name="Picture 6" descr="dis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6825" y="990600"/>
            <a:ext cx="6581775" cy="4937125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Anatomy – </a:t>
            </a:r>
            <a:r>
              <a:rPr lang="en-US" dirty="0" smtClean="0"/>
              <a:t>“Slipped Disc”</a:t>
            </a:r>
            <a:endParaRPr lang="en-US" dirty="0"/>
          </a:p>
        </p:txBody>
      </p:sp>
      <p:pic>
        <p:nvPicPr>
          <p:cNvPr id="4" name="Picture 3" descr="PPT98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8236" y="1371600"/>
            <a:ext cx="5204564" cy="417509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67000" y="5574268"/>
            <a:ext cx="3810000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Neumann, 2002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Dan Anton, PT, PhD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 presentation slides(3)">
  <a:themeElements>
    <a:clrScheme name="Purple Template-Template">
      <a:dk1>
        <a:srgbClr val="000000"/>
      </a:dk1>
      <a:lt1>
        <a:srgbClr val="FFFFFF"/>
      </a:lt1>
      <a:dk2>
        <a:srgbClr val="663474"/>
      </a:dk2>
      <a:lt2>
        <a:srgbClr val="DBB7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2681E6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Sample presentation slides(3)</Template>
  <TotalTime>679</TotalTime>
  <Words>1111</Words>
  <Application>Microsoft Office PowerPoint</Application>
  <PresentationFormat>On-screen Show (4:3)</PresentationFormat>
  <Paragraphs>269</Paragraphs>
  <Slides>43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Sample presentation slides(3)</vt:lpstr>
      <vt:lpstr>Clip</vt:lpstr>
      <vt:lpstr>Picture</vt:lpstr>
      <vt:lpstr>“Lift With Your Legs, Not Your Back” …or not?</vt:lpstr>
      <vt:lpstr>Work-Related Musculoskeletal Disorders:   Just the Facts</vt:lpstr>
      <vt:lpstr>Back Injuries Just the Facts</vt:lpstr>
      <vt:lpstr>Back Injuries Just the Facts</vt:lpstr>
      <vt:lpstr>Back Anatomy</vt:lpstr>
      <vt:lpstr>Back Muscles</vt:lpstr>
      <vt:lpstr>Back Anatomy – Disc</vt:lpstr>
      <vt:lpstr>Back Anatomy – Disc</vt:lpstr>
      <vt:lpstr>Back Anatomy – “Slipped Disc”</vt:lpstr>
      <vt:lpstr>Posture &amp; Disc Pressure</vt:lpstr>
      <vt:lpstr>Movement of the Disc “Gel”</vt:lpstr>
      <vt:lpstr>What Causes Back Injuries at Work?</vt:lpstr>
      <vt:lpstr>Personal Risk Factors</vt:lpstr>
      <vt:lpstr>Work-Related Risk Factors: Heavy Lifting</vt:lpstr>
      <vt:lpstr>Heavy Lifting Factors that Affect Lifting Safely</vt:lpstr>
      <vt:lpstr>Heavy Lifting Factors that Affect Lifting Safety</vt:lpstr>
      <vt:lpstr>Work-Related Risk Factors: Awkward Postures</vt:lpstr>
      <vt:lpstr>“What Weight is Too Much?”</vt:lpstr>
      <vt:lpstr>“What Weight is Too Much?”</vt:lpstr>
      <vt:lpstr>Ergonomic Analysis Problems</vt:lpstr>
      <vt:lpstr>WISHA Lifting Analysis</vt:lpstr>
      <vt:lpstr>WISHA Lifting Analysis</vt:lpstr>
      <vt:lpstr>How to Use the WISHA Lifting Analysis</vt:lpstr>
      <vt:lpstr>WISHA Lifting Analysis Step 1:  Weight of Object Lifted</vt:lpstr>
      <vt:lpstr>WISHA Lifting Analysis Step 2:  Beginning Hand Position</vt:lpstr>
      <vt:lpstr>WISHA Lifting Analysis Step 2:  Beginning Hand Position</vt:lpstr>
      <vt:lpstr>WISHA Lifting Analysis Step 3:  Frequency &amp; Duration</vt:lpstr>
      <vt:lpstr>WISHA Lifting Analysis Step 3:  Frequency &amp; Duration</vt:lpstr>
      <vt:lpstr>WISHA Lifting Analysis Step 4a:  Is the Worker Twisting?</vt:lpstr>
      <vt:lpstr>WISHA Lifting Analysis Step 4a:  Is the Worker Twisting?</vt:lpstr>
      <vt:lpstr>WISHA Lifting Analysis Step 4b:  Find “Weight Limit”</vt:lpstr>
      <vt:lpstr>WISHA Lifting Analysis Step 5:  Is this a Hazard?</vt:lpstr>
      <vt:lpstr>WISHA Lifting Analysis  So What Do You Change?</vt:lpstr>
      <vt:lpstr>So What Do You Change? “Hierarchy of Controls”</vt:lpstr>
      <vt:lpstr>Personal Controls Be the Food Police</vt:lpstr>
      <vt:lpstr>Personal Controls Give Them a Back Belt</vt:lpstr>
      <vt:lpstr>Slide 37</vt:lpstr>
      <vt:lpstr>Administrative Controls Screen Workers</vt:lpstr>
      <vt:lpstr>Administrative Controls Train Workers How to Lift</vt:lpstr>
      <vt:lpstr>Engineering Controls Get Up Off the Floor</vt:lpstr>
      <vt:lpstr>So, should we lift with our legs,  not our back? </vt:lpstr>
      <vt:lpstr>Slide 42</vt:lpstr>
      <vt:lpstr>Acknowledgements</vt:lpstr>
    </vt:vector>
  </TitlesOfParts>
  <Company>Eastern Washington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of Orthopedic Physical Examination </dc:title>
  <dc:creator>Dan Anton</dc:creator>
  <cp:lastModifiedBy>Dan Anton</cp:lastModifiedBy>
  <cp:revision>73</cp:revision>
  <dcterms:created xsi:type="dcterms:W3CDTF">2009-09-23T18:50:53Z</dcterms:created>
  <dcterms:modified xsi:type="dcterms:W3CDTF">2011-07-01T18:37:48Z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TC102867181033</vt:lpwstr>
  </property>
</Properties>
</file>