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61" r:id="rId3"/>
    <p:sldId id="262" r:id="rId4"/>
    <p:sldId id="263" r:id="rId5"/>
    <p:sldId id="264" r:id="rId6"/>
    <p:sldId id="265" r:id="rId7"/>
    <p:sldId id="275" r:id="rId8"/>
    <p:sldId id="280" r:id="rId9"/>
    <p:sldId id="276" r:id="rId10"/>
    <p:sldId id="277" r:id="rId11"/>
    <p:sldId id="278" r:id="rId12"/>
    <p:sldId id="27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9BB534-3588-4088-892E-2F7DA5C09BC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3693534-7DA8-48B5-BD1E-75C09547845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2"/>
          <p:cNvPicPr>
            <a:picLocks noChangeAspect="1" noChangeArrowheads="1"/>
          </p:cNvPicPr>
          <p:nvPr userDrawn="1"/>
        </p:nvPicPr>
        <p:blipFill>
          <a:blip r:embed="rId2" cstate="print"/>
          <a:srcRect t="13333" b="20000"/>
          <a:stretch>
            <a:fillRect/>
          </a:stretch>
        </p:blipFill>
        <p:spPr bwMode="auto">
          <a:xfrm>
            <a:off x="0" y="914400"/>
            <a:ext cx="9144000" cy="4572000"/>
          </a:xfrm>
          <a:prstGeom prst="rect">
            <a:avLst/>
          </a:prstGeom>
          <a:noFill/>
        </p:spPr>
      </p:pic>
      <p:pic>
        <p:nvPicPr>
          <p:cNvPr id="6155" name="Picture 11" descr="header-al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57375"/>
          </a:xfrm>
          <a:prstGeom prst="rect">
            <a:avLst/>
          </a:prstGeom>
          <a:noFill/>
        </p:spPr>
      </p:pic>
      <p:pic>
        <p:nvPicPr>
          <p:cNvPr id="6147" name="Picture 3" descr="footer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92675"/>
            <a:ext cx="9144000" cy="196532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6200" y="228600"/>
            <a:ext cx="8839200" cy="762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54864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76200" y="6172200"/>
            <a:ext cx="2133600" cy="30480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2286000" y="6172200"/>
            <a:ext cx="4800600" cy="533400"/>
          </a:xfrm>
        </p:spPr>
        <p:txBody>
          <a:bodyPr anchor="t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477000"/>
            <a:ext cx="2133600" cy="247650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44714E9A-8220-432D-8E89-4A88F5F8CB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E340E-D9CF-4DBC-80D3-F78A993D74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76200"/>
            <a:ext cx="21526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3055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1EED0-3A05-4974-9DE2-2F8340C96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05000" y="6324600"/>
            <a:ext cx="3810000" cy="3048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304800" cy="304800"/>
          </a:xfrm>
        </p:spPr>
        <p:txBody>
          <a:bodyPr/>
          <a:lstStyle>
            <a:lvl1pPr>
              <a:defRPr/>
            </a:lvl1pPr>
          </a:lstStyle>
          <a:p>
            <a:fld id="{5FF5A440-2094-42D5-A0AB-53F8E43321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DC8F7-9EF8-49F7-888B-D7950979A5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35471-91B4-4800-8ACE-ECFB65AFD6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CEA16-653A-4CF4-8AA6-73CED703B9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2816F-C285-496D-9ABF-328351653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C2462-68CF-464A-8871-FEE82C1ADF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D8992-30DF-421D-B68A-FFA0E3ACF7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14D5A-5FD2-41FD-889F-24AB6A7272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E737D-AF19-4132-B5F5-4E5A299EBB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ooter"/>
          <p:cNvPicPr>
            <a:picLocks noChangeAspect="1" noChangeArrowheads="1"/>
          </p:cNvPicPr>
          <p:nvPr userDrawn="1"/>
        </p:nvPicPr>
        <p:blipFill>
          <a:blip r:embed="rId14" cstate="print"/>
          <a:srcRect b="41843"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</p:spPr>
      </p:pic>
      <p:pic>
        <p:nvPicPr>
          <p:cNvPr id="1037" name="Picture 13" descr="logo-uh-whi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91200" y="6275388"/>
            <a:ext cx="3190875" cy="431800"/>
          </a:xfrm>
          <a:prstGeom prst="rect">
            <a:avLst/>
          </a:prstGeom>
          <a:noFill/>
        </p:spPr>
      </p:pic>
      <p:pic>
        <p:nvPicPr>
          <p:cNvPr id="1039" name="Picture 15" descr="header-alt"/>
          <p:cNvPicPr>
            <a:picLocks noChangeAspect="1" noChangeArrowheads="1"/>
          </p:cNvPicPr>
          <p:nvPr userDrawn="1"/>
        </p:nvPicPr>
        <p:blipFill>
          <a:blip r:embed="rId16" cstate="print"/>
          <a:srcRect t="16411"/>
          <a:stretch>
            <a:fillRect/>
          </a:stretch>
        </p:blipFill>
        <p:spPr bwMode="auto">
          <a:xfrm>
            <a:off x="0" y="0"/>
            <a:ext cx="9144000" cy="1552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3246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ED2B6327-348C-4BE2-9F18-00369EE07C6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61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Owner\Desktop\EWU%20Research%20Symposium\DP%20-%20Dog%20food%20to%20bottom%20shelf%20SPLICE.wmv" TargetMode="Externa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624392"/>
            <a:ext cx="88392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2900" dirty="0"/>
              <a:t>Method for Implementing a Participatory Ergonomics Program to Reduce Risk of Musculoskeletal Disorders </a:t>
            </a:r>
            <a:r>
              <a:rPr lang="en-US" sz="2900" dirty="0" smtClean="0"/>
              <a:t>in </a:t>
            </a:r>
            <a:r>
              <a:rPr lang="en-US" sz="2900" dirty="0"/>
              <a:t>the Grocery </a:t>
            </a:r>
            <a:r>
              <a:rPr lang="en-US" sz="2900" dirty="0" smtClean="0"/>
              <a:t>Industry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4478323"/>
            <a:ext cx="3886200" cy="21336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Samantha </a:t>
            </a:r>
            <a:r>
              <a:rPr lang="en-US" sz="2200" dirty="0" err="1" smtClean="0">
                <a:solidFill>
                  <a:schemeClr val="tx1"/>
                </a:solidFill>
              </a:rPr>
              <a:t>Modderman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 Anton, PT, PhD, ATC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Douglas Weeks, PhD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Daniel Hanson, DC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Font typeface="Wingdings"/>
              <a:buNone/>
              <a:defRPr/>
            </a:pPr>
            <a:r>
              <a:rPr lang="en-US" sz="2200" dirty="0" smtClean="0">
                <a:solidFill>
                  <a:schemeClr val="tx1"/>
                </a:solidFill>
              </a:rPr>
              <a:t>Steve </a:t>
            </a:r>
            <a:r>
              <a:rPr lang="en-US" sz="2200" dirty="0" err="1" smtClean="0">
                <a:solidFill>
                  <a:schemeClr val="tx1"/>
                </a:solidFill>
              </a:rPr>
              <a:t>Goldrick</a:t>
            </a:r>
            <a:r>
              <a:rPr lang="en-US" sz="2200" dirty="0" smtClean="0">
                <a:solidFill>
                  <a:schemeClr val="tx1"/>
                </a:solidFill>
              </a:rPr>
              <a:t>, SPT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	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5"/>
          <p:cNvSpPr txBox="1">
            <a:spLocks noChangeArrowheads="1"/>
          </p:cNvSpPr>
          <p:nvPr/>
        </p:nvSpPr>
        <p:spPr bwMode="auto">
          <a:xfrm>
            <a:off x="6670344" y="14409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150</a:t>
            </a:r>
          </a:p>
        </p:txBody>
      </p:sp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6657644" y="1863243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37.5</a:t>
            </a:r>
          </a:p>
        </p:txBody>
      </p:sp>
      <p:sp>
        <p:nvSpPr>
          <p:cNvPr id="30727" name="TextBox 7"/>
          <p:cNvSpPr txBox="1">
            <a:spLocks noChangeArrowheads="1"/>
          </p:cNvSpPr>
          <p:nvPr/>
        </p:nvSpPr>
        <p:spPr bwMode="auto">
          <a:xfrm>
            <a:off x="6670344" y="22791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37</a:t>
            </a:r>
          </a:p>
        </p:txBody>
      </p:sp>
      <p:sp>
        <p:nvSpPr>
          <p:cNvPr id="30728" name="TextBox 8"/>
          <p:cNvSpPr txBox="1">
            <a:spLocks noChangeArrowheads="1"/>
          </p:cNvSpPr>
          <p:nvPr/>
        </p:nvSpPr>
        <p:spPr bwMode="auto">
          <a:xfrm>
            <a:off x="6670344" y="27363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90</a:t>
            </a:r>
          </a:p>
        </p:txBody>
      </p:sp>
      <p:sp>
        <p:nvSpPr>
          <p:cNvPr id="30729" name="TextBox 9"/>
          <p:cNvSpPr txBox="1">
            <a:spLocks noChangeArrowheads="1"/>
          </p:cNvSpPr>
          <p:nvPr/>
        </p:nvSpPr>
        <p:spPr bwMode="auto">
          <a:xfrm>
            <a:off x="6670344" y="3193568"/>
            <a:ext cx="838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1.0</a:t>
            </a:r>
          </a:p>
        </p:txBody>
      </p:sp>
      <p:sp>
        <p:nvSpPr>
          <p:cNvPr id="26634" name="TextBox 10"/>
          <p:cNvSpPr txBox="1">
            <a:spLocks noChangeArrowheads="1"/>
          </p:cNvSpPr>
          <p:nvPr/>
        </p:nvSpPr>
        <p:spPr bwMode="auto">
          <a:xfrm>
            <a:off x="4612944" y="4488968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/>
              <a:t>150</a:t>
            </a:r>
          </a:p>
        </p:txBody>
      </p:sp>
      <p:sp>
        <p:nvSpPr>
          <p:cNvPr id="26635" name="TextBox 11"/>
          <p:cNvSpPr txBox="1">
            <a:spLocks noChangeArrowheads="1"/>
          </p:cNvSpPr>
          <p:nvPr/>
        </p:nvSpPr>
        <p:spPr bwMode="auto">
          <a:xfrm>
            <a:off x="5527344" y="4488968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/>
              <a:t>1.0</a:t>
            </a:r>
          </a:p>
        </p:txBody>
      </p:sp>
      <p:sp>
        <p:nvSpPr>
          <p:cNvPr id="26636" name="TextBox 12"/>
          <p:cNvSpPr txBox="1">
            <a:spLocks noChangeArrowheads="1"/>
          </p:cNvSpPr>
          <p:nvPr/>
        </p:nvSpPr>
        <p:spPr bwMode="auto">
          <a:xfrm>
            <a:off x="4612944" y="4946168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37.5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5603544" y="4946168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37</a:t>
            </a:r>
          </a:p>
        </p:txBody>
      </p:sp>
      <p:sp>
        <p:nvSpPr>
          <p:cNvPr id="26638" name="TextBox 14"/>
          <p:cNvSpPr txBox="1">
            <a:spLocks noChangeArrowheads="1"/>
          </p:cNvSpPr>
          <p:nvPr/>
        </p:nvSpPr>
        <p:spPr bwMode="auto">
          <a:xfrm>
            <a:off x="4551032" y="5389081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150</a:t>
            </a:r>
          </a:p>
        </p:txBody>
      </p:sp>
      <p:sp>
        <p:nvSpPr>
          <p:cNvPr id="26639" name="TextBox 15"/>
          <p:cNvSpPr txBox="1">
            <a:spLocks noChangeArrowheads="1"/>
          </p:cNvSpPr>
          <p:nvPr/>
        </p:nvSpPr>
        <p:spPr bwMode="auto">
          <a:xfrm>
            <a:off x="5741657" y="5373206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37.5</a:t>
            </a:r>
          </a:p>
        </p:txBody>
      </p:sp>
      <p:sp>
        <p:nvSpPr>
          <p:cNvPr id="30736" name="TextBox 16"/>
          <p:cNvSpPr txBox="1">
            <a:spLocks noChangeArrowheads="1"/>
          </p:cNvSpPr>
          <p:nvPr/>
        </p:nvSpPr>
        <p:spPr bwMode="auto">
          <a:xfrm>
            <a:off x="6594144" y="4488968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450</a:t>
            </a:r>
          </a:p>
        </p:txBody>
      </p:sp>
      <p:sp>
        <p:nvSpPr>
          <p:cNvPr id="30737" name="TextBox 16"/>
          <p:cNvSpPr txBox="1">
            <a:spLocks noChangeArrowheads="1"/>
          </p:cNvSpPr>
          <p:nvPr/>
        </p:nvSpPr>
        <p:spPr bwMode="auto">
          <a:xfrm>
            <a:off x="6608432" y="4931881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693.75</a:t>
            </a:r>
          </a:p>
        </p:txBody>
      </p:sp>
      <p:sp>
        <p:nvSpPr>
          <p:cNvPr id="30738" name="TextBox 16"/>
          <p:cNvSpPr txBox="1">
            <a:spLocks noChangeArrowheads="1"/>
          </p:cNvSpPr>
          <p:nvPr/>
        </p:nvSpPr>
        <p:spPr bwMode="auto">
          <a:xfrm>
            <a:off x="6608432" y="5376381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90</a:t>
            </a:r>
          </a:p>
        </p:txBody>
      </p:sp>
      <p:sp>
        <p:nvSpPr>
          <p:cNvPr id="30739" name="TextBox 16"/>
          <p:cNvSpPr txBox="1">
            <a:spLocks noChangeArrowheads="1"/>
          </p:cNvSpPr>
          <p:nvPr/>
        </p:nvSpPr>
        <p:spPr bwMode="auto">
          <a:xfrm>
            <a:off x="6608432" y="5798656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1233.75</a:t>
            </a:r>
          </a:p>
        </p:txBody>
      </p:sp>
      <p:pic>
        <p:nvPicPr>
          <p:cNvPr id="20" name="Picture 19" descr="DSC000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4235" y="2133600"/>
            <a:ext cx="3962400" cy="29718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  <p:bldP spid="30727" grpId="0"/>
      <p:bldP spid="30728" grpId="0"/>
      <p:bldP spid="30729" grpId="0"/>
      <p:bldP spid="26634" grpId="0"/>
      <p:bldP spid="26635" grpId="0"/>
      <p:bldP spid="26636" grpId="0"/>
      <p:bldP spid="26637" grpId="0"/>
      <p:bldP spid="26638" grpId="0"/>
      <p:bldP spid="26639" grpId="0"/>
      <p:bldP spid="30736" grpId="0"/>
      <p:bldP spid="30737" grpId="0"/>
      <p:bldP spid="30738" grpId="0"/>
      <p:bldP spid="307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Conclusion</a:t>
            </a:r>
          </a:p>
        </p:txBody>
      </p:sp>
      <p:pic>
        <p:nvPicPr>
          <p:cNvPr id="5" name="Content Placeholder 4" descr="DP - zoomed out view of on sale meat in meat room #2 2009-08-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6306"/>
            <a:ext cx="4038600" cy="30289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Study still in progress…</a:t>
            </a:r>
          </a:p>
          <a:p>
            <a:pPr eaLnBrk="1" hangingPunct="1"/>
            <a:r>
              <a:rPr lang="en-US" dirty="0" smtClean="0"/>
              <a:t>Expect to see improvement in safety and reduction of MSD risk</a:t>
            </a:r>
          </a:p>
          <a:p>
            <a:pPr eaLnBrk="1" hangingPunct="1"/>
            <a:r>
              <a:rPr lang="en-US" dirty="0" smtClean="0"/>
              <a:t>Vertical integration of participatory ergonomic program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project was funded by Washington State Department of Labor &amp; Industries Safety and Health Investments Project</a:t>
            </a:r>
          </a:p>
          <a:p>
            <a:pPr lvl="1"/>
            <a:r>
              <a:rPr lang="en-US" dirty="0" smtClean="0"/>
              <a:t>SHIP Grant 2008XH00097 </a:t>
            </a:r>
          </a:p>
          <a:p>
            <a:r>
              <a:rPr lang="en-US" dirty="0" smtClean="0"/>
              <a:t>Yoke’s Fresh Markets</a:t>
            </a:r>
          </a:p>
          <a:p>
            <a:pPr lvl="1"/>
            <a:r>
              <a:rPr lang="en-US" dirty="0" smtClean="0"/>
              <a:t>Management</a:t>
            </a:r>
          </a:p>
          <a:p>
            <a:pPr lvl="1"/>
            <a:r>
              <a:rPr lang="en-US" dirty="0" smtClean="0"/>
              <a:t>Workers</a:t>
            </a:r>
          </a:p>
        </p:txBody>
      </p:sp>
      <p:pic>
        <p:nvPicPr>
          <p:cNvPr id="4" name="Picture 3" descr="Yokes Deer Park Store 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174534"/>
            <a:ext cx="32004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MSD Risk in the Grocery Industry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spcAft>
                <a:spcPts val="600"/>
              </a:spcAft>
            </a:pPr>
            <a:r>
              <a:rPr lang="en-US" dirty="0" smtClean="0"/>
              <a:t>What is a MSD?</a:t>
            </a:r>
          </a:p>
          <a:p>
            <a:pPr>
              <a:spcAft>
                <a:spcPts val="600"/>
              </a:spcAft>
            </a:pPr>
            <a:r>
              <a:rPr lang="en-US" u="sng" dirty="0" smtClean="0"/>
              <a:t>National</a:t>
            </a:r>
            <a:r>
              <a:rPr lang="en-US" dirty="0" smtClean="0"/>
              <a:t>: MSDs account for highest % of L&amp;I </a:t>
            </a:r>
            <a:r>
              <a:rPr lang="en-US" sz="2000" dirty="0" smtClean="0"/>
              <a:t>(NORA Sector Councils, 2008)</a:t>
            </a: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u="sng" dirty="0" smtClean="0"/>
              <a:t>Washington</a:t>
            </a:r>
            <a:r>
              <a:rPr lang="en-US" dirty="0" smtClean="0"/>
              <a:t>: Compensation rate for grocery industry is 1.8x state rate </a:t>
            </a:r>
            <a:r>
              <a:rPr lang="en-US" sz="2000" dirty="0" smtClean="0"/>
              <a:t>(Silverstein &amp; Adams, 2007)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u="sng" dirty="0" smtClean="0"/>
              <a:t>Local</a:t>
            </a:r>
            <a:r>
              <a:rPr lang="en-US" dirty="0" smtClean="0"/>
              <a:t>: Small to medium-sized chains most at risk due to lack of resources/funds for training </a:t>
            </a:r>
            <a:r>
              <a:rPr lang="en-US" sz="2000" dirty="0" smtClean="0"/>
              <a:t>(OSHA, 2004)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dirty="0" smtClean="0"/>
              <a:t>Possible Solution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Implement a participatory ergonomic program</a:t>
            </a:r>
          </a:p>
          <a:p>
            <a:endParaRPr lang="en-US" dirty="0"/>
          </a:p>
        </p:txBody>
      </p:sp>
      <p:pic>
        <p:nvPicPr>
          <p:cNvPr id="7" name="Content Placeholder 6" descr="2009-09-14 IT Dairy stocking milk C2_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4808"/>
            <a:ext cx="4038600" cy="30319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Participatory Ergonomics Program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Train workers to identify and analyze workplace hazards</a:t>
            </a:r>
          </a:p>
          <a:p>
            <a:pPr eaLnBrk="1" hangingPunct="1"/>
            <a:r>
              <a:rPr lang="en-US" smtClean="0"/>
              <a:t>Workers devise and implement solutions</a:t>
            </a:r>
          </a:p>
          <a:p>
            <a:pPr eaLnBrk="1" hangingPunct="1"/>
            <a:r>
              <a:rPr lang="en-US" smtClean="0"/>
              <a:t>Benefits: </a:t>
            </a:r>
          </a:p>
          <a:p>
            <a:pPr lvl="1" eaLnBrk="1" hangingPunct="1"/>
            <a:r>
              <a:rPr lang="en-US" smtClean="0"/>
              <a:t>Takes advantage of worker knowledge</a:t>
            </a:r>
          </a:p>
          <a:p>
            <a:pPr lvl="1" eaLnBrk="1" hangingPunct="1"/>
            <a:r>
              <a:rPr lang="en-US" smtClean="0"/>
              <a:t>Places responsibility on the worker</a:t>
            </a:r>
          </a:p>
          <a:p>
            <a:pPr lvl="1" eaLnBrk="1" hangingPunct="1"/>
            <a:r>
              <a:rPr lang="en-US" smtClean="0"/>
              <a:t>Better acceptance from workers</a:t>
            </a:r>
          </a:p>
          <a:p>
            <a:pPr eaLnBrk="1" hangingPunct="1"/>
            <a:r>
              <a:rPr lang="en-US" smtClean="0"/>
              <a:t>Utilized successfully in other industries</a:t>
            </a:r>
          </a:p>
          <a:p>
            <a:pPr lvl="1" eaLnBrk="1" hangingPunct="1"/>
            <a:endParaRPr lang="en-US" smtClean="0"/>
          </a:p>
        </p:txBody>
      </p:sp>
      <p:pic>
        <p:nvPicPr>
          <p:cNvPr id="1027" name="Picture 3" descr="C:\Users\Owner\AppData\Local\Microsoft\Windows\Temporary Internet Files\Content.IE5\MMDRMZ4J\MC90002353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7584" y="2864140"/>
            <a:ext cx="1423016" cy="163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Purpose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Implement a participatory ergonomics program into a medium-sized grocery store and evaluate its effectiveness</a:t>
            </a:r>
          </a:p>
        </p:txBody>
      </p:sp>
      <p:pic>
        <p:nvPicPr>
          <p:cNvPr id="5" name="Content Placeholder 4" descr="DSC0000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1963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Intervention</a:t>
            </a:r>
          </a:p>
          <a:p>
            <a:pPr lvl="1" eaLnBrk="1" hangingPunct="1"/>
            <a:r>
              <a:rPr lang="en-US" dirty="0" smtClean="0"/>
              <a:t>Safety committee received 6 hours of ergonomic training </a:t>
            </a:r>
            <a:r>
              <a:rPr lang="en-US" dirty="0" smtClean="0">
                <a:sym typeface="Wingdings" pitchFamily="2" charset="2"/>
              </a:rPr>
              <a:t> ergonomics process plan</a:t>
            </a:r>
          </a:p>
          <a:p>
            <a:pPr eaLnBrk="1" hangingPunct="1"/>
            <a:r>
              <a:rPr lang="en-US" dirty="0" smtClean="0"/>
              <a:t>Control</a:t>
            </a:r>
          </a:p>
          <a:p>
            <a:pPr lvl="1" eaLnBrk="1" hangingPunct="1"/>
            <a:r>
              <a:rPr lang="en-US" dirty="0" smtClean="0"/>
              <a:t>No intervention; regular workplace safety training</a:t>
            </a:r>
          </a:p>
          <a:p>
            <a:pPr eaLnBrk="1" hangingPunct="1"/>
            <a:r>
              <a:rPr lang="en-US" dirty="0" smtClean="0">
                <a:sym typeface="Wingdings" pitchFamily="2" charset="2"/>
              </a:rPr>
              <a:t>Baseline and follow-up data collected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Company injury data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Individual surveys</a:t>
            </a:r>
          </a:p>
          <a:p>
            <a:pPr lvl="1" eaLnBrk="1" hangingPunct="1"/>
            <a:r>
              <a:rPr lang="en-US" dirty="0" smtClean="0">
                <a:sym typeface="Wingdings" pitchFamily="2" charset="2"/>
              </a:rPr>
              <a:t>Workplace exposure assessments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Utah Compression Scale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Assesses 2 of 5 major risk factors for MSDs: Load and Posture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3 force vectors: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000" dirty="0" smtClean="0"/>
              <a:t>A. Back muscle to UBW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000" dirty="0" smtClean="0"/>
              <a:t>B. Back muscle to Load</a:t>
            </a:r>
          </a:p>
          <a:p>
            <a:pPr lvl="1" eaLnBrk="1" hangingPunct="1">
              <a:spcAft>
                <a:spcPts val="600"/>
              </a:spcAft>
            </a:pPr>
            <a:r>
              <a:rPr lang="en-US" sz="2000" dirty="0" smtClean="0"/>
              <a:t>C. Direct compression from UBW and Load</a:t>
            </a:r>
          </a:p>
          <a:p>
            <a:pPr eaLnBrk="1" hangingPunct="1">
              <a:spcAft>
                <a:spcPts val="600"/>
              </a:spcAft>
            </a:pPr>
            <a:r>
              <a:rPr lang="en-US" sz="2400" dirty="0" smtClean="0"/>
              <a:t>700 lb. acceptable limit </a:t>
            </a:r>
            <a:r>
              <a:rPr lang="en-US" sz="1800" dirty="0" smtClean="0"/>
              <a:t>(</a:t>
            </a:r>
            <a:r>
              <a:rPr lang="en-US" sz="1800" dirty="0" err="1" smtClean="0"/>
              <a:t>Bloswick</a:t>
            </a:r>
            <a:r>
              <a:rPr lang="en-US" sz="1800" dirty="0" smtClean="0"/>
              <a:t> and </a:t>
            </a:r>
            <a:r>
              <a:rPr lang="en-US" sz="1800" dirty="0" err="1" smtClean="0"/>
              <a:t>Villnave</a:t>
            </a:r>
            <a:r>
              <a:rPr lang="en-US" sz="1800" dirty="0" smtClean="0"/>
              <a:t>, 2000)</a:t>
            </a:r>
            <a:endParaRPr lang="en-US" sz="2400" dirty="0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10162" y="1801019"/>
            <a:ext cx="3114675" cy="4124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Utah Compression Scale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332" y="1087595"/>
            <a:ext cx="6572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b="23404"/>
          <a:stretch>
            <a:fillRect/>
          </a:stretch>
        </p:blipFill>
        <p:spPr bwMode="auto">
          <a:xfrm>
            <a:off x="1371269" y="4184168"/>
            <a:ext cx="6572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P - Dog food to bottom shelf SPLIC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423988"/>
            <a:ext cx="6858000" cy="4572000"/>
          </a:xfrm>
          <a:prstGeom prst="rect">
            <a:avLst/>
          </a:prstGeom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Utah Example</a:t>
            </a:r>
          </a:p>
        </p:txBody>
      </p:sp>
      <p:pic>
        <p:nvPicPr>
          <p:cNvPr id="6" name="Picture 6" descr="C:\Documents and Settings\Daniel Anton\My Documents\Research\Yokes PE\pubs and presentations\Lifting Webinar\dogfood low lift_edited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1144" y="1600200"/>
            <a:ext cx="5937250" cy="42021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4901</TotalTime>
  <Words>325</Words>
  <Application>Microsoft Office PowerPoint</Application>
  <PresentationFormat>On-screen Show (4:3)</PresentationFormat>
  <Paragraphs>72</Paragraphs>
  <Slides>12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Method for Implementing a Participatory Ergonomics Program to Reduce Risk of Musculoskeletal Disorders in the Grocery Industry  </vt:lpstr>
      <vt:lpstr>MSD Risk in the Grocery Industry</vt:lpstr>
      <vt:lpstr>Possible Solution</vt:lpstr>
      <vt:lpstr>Participatory Ergonomics Program</vt:lpstr>
      <vt:lpstr>Purpose</vt:lpstr>
      <vt:lpstr>Methods</vt:lpstr>
      <vt:lpstr>Utah Compression Scale</vt:lpstr>
      <vt:lpstr>Utah Compression Scale</vt:lpstr>
      <vt:lpstr>Utah Example</vt:lpstr>
      <vt:lpstr>Utah Example </vt:lpstr>
      <vt:lpstr>Conclusion</vt:lpstr>
      <vt:lpstr>Acknowledgements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 Anton</dc:creator>
  <cp:lastModifiedBy>Dan Anton</cp:lastModifiedBy>
  <cp:revision>31</cp:revision>
  <dcterms:created xsi:type="dcterms:W3CDTF">2007-05-17T20:31:56Z</dcterms:created>
  <dcterms:modified xsi:type="dcterms:W3CDTF">2010-05-17T17:40:41Z</dcterms:modified>
</cp:coreProperties>
</file>